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628560" y="1825560"/>
            <a:ext cx="788652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28" name="PlaceHolder 3"/>
          <p:cNvSpPr>
            <a:spLocks noGrp="1"/>
          </p:cNvSpPr>
          <p:nvPr>
            <p:ph type="body"/>
          </p:nvPr>
        </p:nvSpPr>
        <p:spPr>
          <a:xfrm>
            <a:off x="628560" y="4098240"/>
            <a:ext cx="788652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62856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1" name="PlaceHolder 3"/>
          <p:cNvSpPr>
            <a:spLocks noGrp="1"/>
          </p:cNvSpPr>
          <p:nvPr>
            <p:ph type="body"/>
          </p:nvPr>
        </p:nvSpPr>
        <p:spPr>
          <a:xfrm>
            <a:off x="466992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2" name="PlaceHolder 4"/>
          <p:cNvSpPr>
            <a:spLocks noGrp="1"/>
          </p:cNvSpPr>
          <p:nvPr>
            <p:ph type="body"/>
          </p:nvPr>
        </p:nvSpPr>
        <p:spPr>
          <a:xfrm>
            <a:off x="62856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3" name="PlaceHolder 5"/>
          <p:cNvSpPr>
            <a:spLocks noGrp="1"/>
          </p:cNvSpPr>
          <p:nvPr>
            <p:ph type="body"/>
          </p:nvPr>
        </p:nvSpPr>
        <p:spPr>
          <a:xfrm>
            <a:off x="466992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628560" y="182556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6" name="PlaceHolder 3"/>
          <p:cNvSpPr>
            <a:spLocks noGrp="1"/>
          </p:cNvSpPr>
          <p:nvPr>
            <p:ph type="body"/>
          </p:nvPr>
        </p:nvSpPr>
        <p:spPr>
          <a:xfrm>
            <a:off x="3295080" y="182556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7" name="PlaceHolder 4"/>
          <p:cNvSpPr>
            <a:spLocks noGrp="1"/>
          </p:cNvSpPr>
          <p:nvPr>
            <p:ph type="body"/>
          </p:nvPr>
        </p:nvSpPr>
        <p:spPr>
          <a:xfrm>
            <a:off x="5961240" y="182556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8" name="PlaceHolder 5"/>
          <p:cNvSpPr>
            <a:spLocks noGrp="1"/>
          </p:cNvSpPr>
          <p:nvPr>
            <p:ph type="body"/>
          </p:nvPr>
        </p:nvSpPr>
        <p:spPr>
          <a:xfrm>
            <a:off x="628560" y="409824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39" name="PlaceHolder 6"/>
          <p:cNvSpPr>
            <a:spLocks noGrp="1"/>
          </p:cNvSpPr>
          <p:nvPr>
            <p:ph type="body"/>
          </p:nvPr>
        </p:nvSpPr>
        <p:spPr>
          <a:xfrm>
            <a:off x="3295080" y="409824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40" name="PlaceHolder 7"/>
          <p:cNvSpPr>
            <a:spLocks noGrp="1"/>
          </p:cNvSpPr>
          <p:nvPr>
            <p:ph type="body"/>
          </p:nvPr>
        </p:nvSpPr>
        <p:spPr>
          <a:xfrm>
            <a:off x="5961240" y="409824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628560" y="1825560"/>
            <a:ext cx="7886520" cy="43509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49" name="PlaceHolder 2"/>
          <p:cNvSpPr>
            <a:spLocks noGrp="1"/>
          </p:cNvSpPr>
          <p:nvPr>
            <p:ph type="body"/>
          </p:nvPr>
        </p:nvSpPr>
        <p:spPr>
          <a:xfrm>
            <a:off x="628560" y="1825560"/>
            <a:ext cx="788652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62856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52" name="PlaceHolder 3"/>
          <p:cNvSpPr>
            <a:spLocks noGrp="1"/>
          </p:cNvSpPr>
          <p:nvPr>
            <p:ph type="body"/>
          </p:nvPr>
        </p:nvSpPr>
        <p:spPr>
          <a:xfrm>
            <a:off x="466992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56" name="PlaceHolder 2"/>
          <p:cNvSpPr>
            <a:spLocks noGrp="1"/>
          </p:cNvSpPr>
          <p:nvPr>
            <p:ph type="body"/>
          </p:nvPr>
        </p:nvSpPr>
        <p:spPr>
          <a:xfrm>
            <a:off x="62856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57" name="PlaceHolder 3"/>
          <p:cNvSpPr>
            <a:spLocks noGrp="1"/>
          </p:cNvSpPr>
          <p:nvPr>
            <p:ph type="body"/>
          </p:nvPr>
        </p:nvSpPr>
        <p:spPr>
          <a:xfrm>
            <a:off x="466992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58" name="PlaceHolder 4"/>
          <p:cNvSpPr>
            <a:spLocks noGrp="1"/>
          </p:cNvSpPr>
          <p:nvPr>
            <p:ph type="body"/>
          </p:nvPr>
        </p:nvSpPr>
        <p:spPr>
          <a:xfrm>
            <a:off x="62856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628560" y="1825560"/>
            <a:ext cx="7886520" cy="435096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60" name="PlaceHolder 2"/>
          <p:cNvSpPr>
            <a:spLocks noGrp="1"/>
          </p:cNvSpPr>
          <p:nvPr>
            <p:ph type="body"/>
          </p:nvPr>
        </p:nvSpPr>
        <p:spPr>
          <a:xfrm>
            <a:off x="62856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61" name="PlaceHolder 3"/>
          <p:cNvSpPr>
            <a:spLocks noGrp="1"/>
          </p:cNvSpPr>
          <p:nvPr>
            <p:ph type="body"/>
          </p:nvPr>
        </p:nvSpPr>
        <p:spPr>
          <a:xfrm>
            <a:off x="466992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62" name="PlaceHolder 4"/>
          <p:cNvSpPr>
            <a:spLocks noGrp="1"/>
          </p:cNvSpPr>
          <p:nvPr>
            <p:ph type="body"/>
          </p:nvPr>
        </p:nvSpPr>
        <p:spPr>
          <a:xfrm>
            <a:off x="466992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64" name="PlaceHolder 2"/>
          <p:cNvSpPr>
            <a:spLocks noGrp="1"/>
          </p:cNvSpPr>
          <p:nvPr>
            <p:ph type="body"/>
          </p:nvPr>
        </p:nvSpPr>
        <p:spPr>
          <a:xfrm>
            <a:off x="62856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65" name="PlaceHolder 3"/>
          <p:cNvSpPr>
            <a:spLocks noGrp="1"/>
          </p:cNvSpPr>
          <p:nvPr>
            <p:ph type="body"/>
          </p:nvPr>
        </p:nvSpPr>
        <p:spPr>
          <a:xfrm>
            <a:off x="466992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66" name="PlaceHolder 4"/>
          <p:cNvSpPr>
            <a:spLocks noGrp="1"/>
          </p:cNvSpPr>
          <p:nvPr>
            <p:ph type="body"/>
          </p:nvPr>
        </p:nvSpPr>
        <p:spPr>
          <a:xfrm>
            <a:off x="628560" y="4098240"/>
            <a:ext cx="788652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68" name="PlaceHolder 2"/>
          <p:cNvSpPr>
            <a:spLocks noGrp="1"/>
          </p:cNvSpPr>
          <p:nvPr>
            <p:ph type="body"/>
          </p:nvPr>
        </p:nvSpPr>
        <p:spPr>
          <a:xfrm>
            <a:off x="628560" y="1825560"/>
            <a:ext cx="788652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69" name="PlaceHolder 3"/>
          <p:cNvSpPr>
            <a:spLocks noGrp="1"/>
          </p:cNvSpPr>
          <p:nvPr>
            <p:ph type="body"/>
          </p:nvPr>
        </p:nvSpPr>
        <p:spPr>
          <a:xfrm>
            <a:off x="628560" y="4098240"/>
            <a:ext cx="788652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71" name="PlaceHolder 2"/>
          <p:cNvSpPr>
            <a:spLocks noGrp="1"/>
          </p:cNvSpPr>
          <p:nvPr>
            <p:ph type="body"/>
          </p:nvPr>
        </p:nvSpPr>
        <p:spPr>
          <a:xfrm>
            <a:off x="62856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72" name="PlaceHolder 3"/>
          <p:cNvSpPr>
            <a:spLocks noGrp="1"/>
          </p:cNvSpPr>
          <p:nvPr>
            <p:ph type="body"/>
          </p:nvPr>
        </p:nvSpPr>
        <p:spPr>
          <a:xfrm>
            <a:off x="466992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73" name="PlaceHolder 4"/>
          <p:cNvSpPr>
            <a:spLocks noGrp="1"/>
          </p:cNvSpPr>
          <p:nvPr>
            <p:ph type="body"/>
          </p:nvPr>
        </p:nvSpPr>
        <p:spPr>
          <a:xfrm>
            <a:off x="62856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74" name="PlaceHolder 5"/>
          <p:cNvSpPr>
            <a:spLocks noGrp="1"/>
          </p:cNvSpPr>
          <p:nvPr>
            <p:ph type="body"/>
          </p:nvPr>
        </p:nvSpPr>
        <p:spPr>
          <a:xfrm>
            <a:off x="466992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76" name="PlaceHolder 2"/>
          <p:cNvSpPr>
            <a:spLocks noGrp="1"/>
          </p:cNvSpPr>
          <p:nvPr>
            <p:ph type="body"/>
          </p:nvPr>
        </p:nvSpPr>
        <p:spPr>
          <a:xfrm>
            <a:off x="628560" y="182556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77" name="PlaceHolder 3"/>
          <p:cNvSpPr>
            <a:spLocks noGrp="1"/>
          </p:cNvSpPr>
          <p:nvPr>
            <p:ph type="body"/>
          </p:nvPr>
        </p:nvSpPr>
        <p:spPr>
          <a:xfrm>
            <a:off x="3295080" y="182556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78" name="PlaceHolder 4"/>
          <p:cNvSpPr>
            <a:spLocks noGrp="1"/>
          </p:cNvSpPr>
          <p:nvPr>
            <p:ph type="body"/>
          </p:nvPr>
        </p:nvSpPr>
        <p:spPr>
          <a:xfrm>
            <a:off x="5961240" y="182556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79" name="PlaceHolder 5"/>
          <p:cNvSpPr>
            <a:spLocks noGrp="1"/>
          </p:cNvSpPr>
          <p:nvPr>
            <p:ph type="body"/>
          </p:nvPr>
        </p:nvSpPr>
        <p:spPr>
          <a:xfrm>
            <a:off x="628560" y="409824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80" name="PlaceHolder 6"/>
          <p:cNvSpPr>
            <a:spLocks noGrp="1"/>
          </p:cNvSpPr>
          <p:nvPr>
            <p:ph type="body"/>
          </p:nvPr>
        </p:nvSpPr>
        <p:spPr>
          <a:xfrm>
            <a:off x="3295080" y="409824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81" name="PlaceHolder 7"/>
          <p:cNvSpPr>
            <a:spLocks noGrp="1"/>
          </p:cNvSpPr>
          <p:nvPr>
            <p:ph type="body"/>
          </p:nvPr>
        </p:nvSpPr>
        <p:spPr>
          <a:xfrm>
            <a:off x="5961240" y="4098240"/>
            <a:ext cx="253908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628560" y="1825560"/>
            <a:ext cx="788652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62856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11" name="PlaceHolder 3"/>
          <p:cNvSpPr>
            <a:spLocks noGrp="1"/>
          </p:cNvSpPr>
          <p:nvPr>
            <p:ph type="body"/>
          </p:nvPr>
        </p:nvSpPr>
        <p:spPr>
          <a:xfrm>
            <a:off x="466992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p:spPr>
        <p:txBody>
          <a:bodyPr lIns="0" tIns="0" rIns="0" bIns="0" anchor="ctr">
            <a:spAutoFit/>
          </a:bodyPr>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62856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16" name="PlaceHolder 3"/>
          <p:cNvSpPr>
            <a:spLocks noGrp="1"/>
          </p:cNvSpPr>
          <p:nvPr>
            <p:ph type="body"/>
          </p:nvPr>
        </p:nvSpPr>
        <p:spPr>
          <a:xfrm>
            <a:off x="466992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17" name="PlaceHolder 4"/>
          <p:cNvSpPr>
            <a:spLocks noGrp="1"/>
          </p:cNvSpPr>
          <p:nvPr>
            <p:ph type="body"/>
          </p:nvPr>
        </p:nvSpPr>
        <p:spPr>
          <a:xfrm>
            <a:off x="62856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628560" y="1825560"/>
            <a:ext cx="3848400" cy="435096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20" name="PlaceHolder 3"/>
          <p:cNvSpPr>
            <a:spLocks noGrp="1"/>
          </p:cNvSpPr>
          <p:nvPr>
            <p:ph type="body"/>
          </p:nvPr>
        </p:nvSpPr>
        <p:spPr>
          <a:xfrm>
            <a:off x="466992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21" name="PlaceHolder 4"/>
          <p:cNvSpPr>
            <a:spLocks noGrp="1"/>
          </p:cNvSpPr>
          <p:nvPr>
            <p:ph type="body"/>
          </p:nvPr>
        </p:nvSpPr>
        <p:spPr>
          <a:xfrm>
            <a:off x="4669920" y="409824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p:spPr>
        <p:txBody>
          <a:bodyPr lIns="0" tIns="0" rIns="0" bIns="0" anchor="ctr">
            <a:spAutoFit/>
          </a:bodyPr>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62856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24" name="PlaceHolder 3"/>
          <p:cNvSpPr>
            <a:spLocks noGrp="1"/>
          </p:cNvSpPr>
          <p:nvPr>
            <p:ph type="body"/>
          </p:nvPr>
        </p:nvSpPr>
        <p:spPr>
          <a:xfrm>
            <a:off x="4669920" y="1825560"/>
            <a:ext cx="384840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
        <p:nvSpPr>
          <p:cNvPr id="25" name="PlaceHolder 4"/>
          <p:cNvSpPr>
            <a:spLocks noGrp="1"/>
          </p:cNvSpPr>
          <p:nvPr>
            <p:ph type="body"/>
          </p:nvPr>
        </p:nvSpPr>
        <p:spPr>
          <a:xfrm>
            <a:off x="628560" y="4098240"/>
            <a:ext cx="7886520" cy="2075040"/>
          </a:xfrm>
          <a:prstGeom prst="rect">
            <a:avLst/>
          </a:prstGeom>
        </p:spPr>
        <p:txBody>
          <a:bodyPr lIns="0" tIns="0" rIns="0" bIns="0">
            <a:normAutofit/>
          </a:bodyPr>
          <a:p>
            <a:endParaRPr lang="en-US" sz="1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p:spPr>
        <p:txBody>
          <a:bodyPr anchor="b">
            <a:noAutofit/>
          </a:bodyPr>
          <a:p>
            <a:pPr algn="ctr">
              <a:lnSpc>
                <a:spcPct val="90000"/>
              </a:lnSpc>
            </a:pPr>
            <a:r>
              <a:rPr lang="en-US" sz="6000" b="0" strike="noStrike" spc="-1">
                <a:solidFill>
                  <a:srgbClr val="000000"/>
                </a:solidFill>
                <a:latin typeface="Calibri Light" panose="020F0302020204030204"/>
              </a:rPr>
              <a:t>Click to edit Master title style</a:t>
            </a:r>
            <a:endParaRPr lang="en-US" sz="6000" b="0" strike="noStrike" spc="-1">
              <a:solidFill>
                <a:srgbClr val="000000"/>
              </a:solidFill>
              <a:latin typeface="Calibri" panose="020F0502020204030204"/>
            </a:endParaRPr>
          </a:p>
        </p:txBody>
      </p:sp>
      <p:sp>
        <p:nvSpPr>
          <p:cNvPr id="2" name="PlaceHolder 2"/>
          <p:cNvSpPr>
            <a:spLocks noGrp="1"/>
          </p:cNvSpPr>
          <p:nvPr>
            <p:ph type="dt"/>
          </p:nvPr>
        </p:nvSpPr>
        <p:spPr>
          <a:xfrm>
            <a:off x="628560" y="6356520"/>
            <a:ext cx="2057040" cy="364680"/>
          </a:xfrm>
          <a:prstGeom prst="rect">
            <a:avLst/>
          </a:prstGeom>
        </p:spPr>
        <p:txBody>
          <a:bodyPr anchor="ctr">
            <a:noAutofit/>
          </a:bodyPr>
          <a:p>
            <a:pPr>
              <a:lnSpc>
                <a:spcPct val="100000"/>
              </a:lnSpc>
            </a:pPr>
            <a:fld id="{1AC8375B-75D8-447C-A047-2397C3FA0359}" type="datetime1">
              <a:rPr lang="en-IN" sz="1200" b="0" strike="noStrike" spc="-1">
                <a:solidFill>
                  <a:srgbClr val="8B8B8B"/>
                </a:solidFill>
                <a:latin typeface="Calibri" panose="020F0502020204030204"/>
              </a:rPr>
            </a:fld>
            <a:endParaRPr lang="en-IN" sz="1200" b="0" strike="noStrike" spc="-1">
              <a:latin typeface="Times New Roman" panose="02020603050405020304"/>
            </a:endParaRPr>
          </a:p>
        </p:txBody>
      </p:sp>
      <p:sp>
        <p:nvSpPr>
          <p:cNvPr id="3" name="PlaceHolder 3"/>
          <p:cNvSpPr>
            <a:spLocks noGrp="1"/>
          </p:cNvSpPr>
          <p:nvPr>
            <p:ph type="ftr"/>
          </p:nvPr>
        </p:nvSpPr>
        <p:spPr>
          <a:xfrm>
            <a:off x="3029040" y="6356520"/>
            <a:ext cx="3085920" cy="364680"/>
          </a:xfrm>
          <a:prstGeom prst="rect">
            <a:avLst/>
          </a:prstGeom>
        </p:spPr>
        <p:txBody>
          <a:bodyPr anchor="ctr">
            <a:noAutofit/>
          </a:bodyPr>
          <a:p>
            <a:endParaRPr lang="en-IN" sz="2400" b="0" strike="noStrike" spc="-1">
              <a:latin typeface="Times New Roman" panose="02020603050405020304"/>
            </a:endParaRPr>
          </a:p>
        </p:txBody>
      </p:sp>
      <p:sp>
        <p:nvSpPr>
          <p:cNvPr id="4" name="PlaceHolder 4"/>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6D590D86-BAEF-4B44-8D04-CE4C38B49153}" type="slidenum">
              <a:rPr lang="en-IN" sz="1200" b="0" strike="noStrike" spc="-1">
                <a:solidFill>
                  <a:srgbClr val="8B8B8B"/>
                </a:solidFill>
                <a:latin typeface="Calibri" panose="020F0502020204030204"/>
              </a:rPr>
            </a:fld>
            <a:endParaRPr lang="en-IN" sz="1200" b="0" strike="noStrike" spc="-1">
              <a:latin typeface="Times New Roman" panose="02020603050405020304"/>
            </a:endParaRPr>
          </a:p>
        </p:txBody>
      </p:sp>
      <p:sp>
        <p:nvSpPr>
          <p:cNvPr id="5" name="PlaceHolder 5"/>
          <p:cNvSpPr>
            <a:spLocks noGrp="1"/>
          </p:cNvSpPr>
          <p:nvPr>
            <p:ph type="body"/>
          </p:nvPr>
        </p:nvSpPr>
        <p:spPr>
          <a:xfrm>
            <a:off x="457200" y="1604520"/>
            <a:ext cx="82292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endParaRPr lang="en-US" sz="2800" b="0" strike="noStrike" spc="-1">
              <a:solidFill>
                <a:srgbClr val="000000"/>
              </a:solidFill>
              <a:latin typeface="Calibri" panose="020F050202020403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endParaRPr lang="en-US" sz="2000" b="0" strike="noStrike" spc="-1">
              <a:solidFill>
                <a:srgbClr val="000000"/>
              </a:solidFill>
              <a:latin typeface="Calibri" panose="020F050202020403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endParaRPr lang="en-US" sz="1800" b="0" strike="noStrike" spc="-1">
              <a:solidFill>
                <a:srgbClr val="000000"/>
              </a:solidFill>
              <a:latin typeface="Calibri" panose="020F050202020403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endParaRPr lang="en-US" sz="1800" b="0" strike="noStrike" spc="-1">
              <a:solidFill>
                <a:srgbClr val="000000"/>
              </a:solidFill>
              <a:latin typeface="Calibri" panose="020F050202020403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endParaRPr lang="en-US" sz="2000" b="0" strike="noStrike" spc="-1">
              <a:solidFill>
                <a:srgbClr val="000000"/>
              </a:solidFill>
              <a:latin typeface="Calibri" panose="020F050202020403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endParaRPr lang="en-US" sz="2000" b="0" strike="noStrike" spc="-1">
              <a:solidFill>
                <a:srgbClr val="000000"/>
              </a:solidFill>
              <a:latin typeface="Calibri" panose="020F050202020403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endParaRPr lang="en-US" sz="2000" b="0" strike="noStrike" spc="-1">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p:spPr>
        <p:txBody>
          <a:bodyPr anchor="ctr">
            <a:noAutofit/>
          </a:bodyPr>
          <a:p>
            <a:pPr>
              <a:lnSpc>
                <a:spcPct val="90000"/>
              </a:lnSpc>
            </a:pPr>
            <a:r>
              <a:rPr lang="en-US" sz="4400" b="0" strike="noStrike" spc="-1">
                <a:solidFill>
                  <a:srgbClr val="000000"/>
                </a:solidFill>
                <a:latin typeface="Calibri Light" panose="020F0302020204030204"/>
              </a:rPr>
              <a:t>Click to edit Master title style</a:t>
            </a:r>
            <a:endParaRPr lang="en-US" sz="4400" b="0" strike="noStrike" spc="-1">
              <a:solidFill>
                <a:srgbClr val="000000"/>
              </a:solidFill>
              <a:latin typeface="Calibri" panose="020F0502020204030204"/>
            </a:endParaRPr>
          </a:p>
        </p:txBody>
      </p:sp>
      <p:sp>
        <p:nvSpPr>
          <p:cNvPr id="42" name="PlaceHolder 2"/>
          <p:cNvSpPr>
            <a:spLocks noGrp="1"/>
          </p:cNvSpPr>
          <p:nvPr>
            <p:ph type="body"/>
          </p:nvPr>
        </p:nvSpPr>
        <p:spPr>
          <a:xfrm>
            <a:off x="628560" y="1825560"/>
            <a:ext cx="7886520" cy="4350960"/>
          </a:xfrm>
          <a:prstGeom prst="rect">
            <a:avLst/>
          </a:prstGeom>
        </p:spPr>
        <p:txBody>
          <a:bodyPr>
            <a:noAutofit/>
          </a:bodyPr>
          <a:p>
            <a:pPr marL="431800" indent="-323850">
              <a:lnSpc>
                <a:spcPct val="90000"/>
              </a:lnSpc>
              <a:spcBef>
                <a:spcPts val="1000"/>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Master text styles</a:t>
            </a:r>
            <a:endParaRPr lang="en-US" sz="2800" b="0" strike="noStrike" spc="-1">
              <a:solidFill>
                <a:srgbClr val="000000"/>
              </a:solidFill>
              <a:latin typeface="Calibri" panose="020F0502020204030204"/>
            </a:endParaRPr>
          </a:p>
          <a:p>
            <a:pPr marL="864235" lvl="1" indent="-323850">
              <a:lnSpc>
                <a:spcPct val="90000"/>
              </a:lnSpc>
              <a:spcBef>
                <a:spcPts val="500"/>
              </a:spcBef>
              <a:buClr>
                <a:srgbClr val="000000"/>
              </a:buClr>
              <a:buSzPct val="75000"/>
              <a:buFont typeface="Symbol" panose="05050102010706020507" charset="2"/>
              <a:buChar char=""/>
            </a:pPr>
            <a:r>
              <a:rPr lang="en-US" sz="2400" b="0" strike="noStrike" spc="-1">
                <a:solidFill>
                  <a:srgbClr val="000000"/>
                </a:solidFill>
                <a:latin typeface="Calibri" panose="020F0502020204030204"/>
              </a:rPr>
              <a:t>Second level</a:t>
            </a:r>
            <a:endParaRPr lang="en-US" sz="2400" b="0" strike="noStrike" spc="-1">
              <a:solidFill>
                <a:srgbClr val="000000"/>
              </a:solidFill>
              <a:latin typeface="Calibri" panose="020F0502020204030204"/>
            </a:endParaRPr>
          </a:p>
          <a:p>
            <a:pPr marL="1296035" lvl="2" indent="-288290">
              <a:lnSpc>
                <a:spcPct val="90000"/>
              </a:lnSpc>
              <a:spcBef>
                <a:spcPts val="500"/>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Third level</a:t>
            </a:r>
            <a:endParaRPr lang="en-US" sz="2000" b="0" strike="noStrike" spc="-1">
              <a:solidFill>
                <a:srgbClr val="000000"/>
              </a:solidFill>
              <a:latin typeface="Calibri" panose="020F0502020204030204"/>
            </a:endParaRPr>
          </a:p>
          <a:p>
            <a:pPr marL="1727835" lvl="3" indent="-215900">
              <a:lnSpc>
                <a:spcPct val="90000"/>
              </a:lnSpc>
              <a:spcBef>
                <a:spcPts val="500"/>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level</a:t>
            </a:r>
            <a:endParaRPr lang="en-US" sz="1800" b="0" strike="noStrike" spc="-1">
              <a:solidFill>
                <a:srgbClr val="000000"/>
              </a:solidFill>
              <a:latin typeface="Calibri" panose="020F0502020204030204"/>
            </a:endParaRPr>
          </a:p>
          <a:p>
            <a:pPr marL="2160270" lvl="4" indent="-215900">
              <a:lnSpc>
                <a:spcPct val="90000"/>
              </a:lnSpc>
              <a:spcBef>
                <a:spcPts val="50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Fifth level</a:t>
            </a:r>
            <a:endParaRPr lang="en-US" sz="1800" b="0" strike="noStrike" spc="-1">
              <a:solidFill>
                <a:srgbClr val="000000"/>
              </a:solidFill>
              <a:latin typeface="Calibri" panose="020F0502020204030204"/>
            </a:endParaRPr>
          </a:p>
        </p:txBody>
      </p:sp>
      <p:sp>
        <p:nvSpPr>
          <p:cNvPr id="43" name="PlaceHolder 3"/>
          <p:cNvSpPr>
            <a:spLocks noGrp="1"/>
          </p:cNvSpPr>
          <p:nvPr>
            <p:ph type="dt"/>
          </p:nvPr>
        </p:nvSpPr>
        <p:spPr>
          <a:xfrm>
            <a:off x="628560" y="6356520"/>
            <a:ext cx="2057040" cy="364680"/>
          </a:xfrm>
          <a:prstGeom prst="rect">
            <a:avLst/>
          </a:prstGeom>
        </p:spPr>
        <p:txBody>
          <a:bodyPr anchor="ctr">
            <a:noAutofit/>
          </a:bodyPr>
          <a:p>
            <a:pPr>
              <a:lnSpc>
                <a:spcPct val="100000"/>
              </a:lnSpc>
            </a:pPr>
            <a:fld id="{4A9BAB0F-AC8F-45A4-882F-B8398CBACB42}" type="datetime">
              <a:rPr lang="en-IN" sz="1200" b="0" strike="noStrike" spc="-1">
                <a:solidFill>
                  <a:srgbClr val="8B8B8B"/>
                </a:solidFill>
                <a:latin typeface="Calibri" panose="020F0502020204030204"/>
              </a:rPr>
            </a:fld>
            <a:endParaRPr lang="en-IN" sz="1200" b="0" strike="noStrike" spc="-1">
              <a:latin typeface="Times New Roman" panose="02020603050405020304"/>
            </a:endParaRPr>
          </a:p>
        </p:txBody>
      </p:sp>
      <p:sp>
        <p:nvSpPr>
          <p:cNvPr id="44" name="PlaceHolder 4"/>
          <p:cNvSpPr>
            <a:spLocks noGrp="1"/>
          </p:cNvSpPr>
          <p:nvPr>
            <p:ph type="ftr"/>
          </p:nvPr>
        </p:nvSpPr>
        <p:spPr>
          <a:xfrm>
            <a:off x="3029040" y="6356520"/>
            <a:ext cx="3085920" cy="364680"/>
          </a:xfrm>
          <a:prstGeom prst="rect">
            <a:avLst/>
          </a:prstGeom>
        </p:spPr>
        <p:txBody>
          <a:bodyPr anchor="ctr">
            <a:noAutofit/>
          </a:bodyPr>
          <a:p>
            <a:endParaRPr lang="en-IN" sz="2400" b="0" strike="noStrike" spc="-1">
              <a:latin typeface="Times New Roman" panose="02020603050405020304"/>
            </a:endParaRPr>
          </a:p>
        </p:txBody>
      </p:sp>
      <p:sp>
        <p:nvSpPr>
          <p:cNvPr id="45" name="PlaceHolder 5"/>
          <p:cNvSpPr>
            <a:spLocks noGrp="1"/>
          </p:cNvSpPr>
          <p:nvPr>
            <p:ph type="sldNum"/>
          </p:nvPr>
        </p:nvSpPr>
        <p:spPr>
          <a:xfrm>
            <a:off x="6458040" y="6356520"/>
            <a:ext cx="2057040" cy="364680"/>
          </a:xfrm>
          <a:prstGeom prst="rect">
            <a:avLst/>
          </a:prstGeom>
        </p:spPr>
        <p:txBody>
          <a:bodyPr anchor="ctr">
            <a:noAutofit/>
          </a:bodyPr>
          <a:p>
            <a:pPr algn="r">
              <a:lnSpc>
                <a:spcPct val="100000"/>
              </a:lnSpc>
            </a:pPr>
            <a:fld id="{B8994BED-D4BA-483C-A06F-A7B4172E1AE0}" type="slidenum">
              <a:rPr lang="en-IN" sz="1200" b="0" strike="noStrike" spc="-1">
                <a:solidFill>
                  <a:srgbClr val="8B8B8B"/>
                </a:solidFill>
                <a:latin typeface="Calibri" panose="020F0502020204030204"/>
              </a:rPr>
            </a:fld>
            <a:endParaRPr lang="en-IN"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6"/>
          <p:cNvPicPr/>
          <p:nvPr/>
        </p:nvPicPr>
        <p:blipFill>
          <a:blip r:embed="rId1"/>
          <a:stretch>
            <a:fillRect/>
          </a:stretch>
        </p:blipFill>
        <p:spPr>
          <a:xfrm>
            <a:off x="34560" y="222480"/>
            <a:ext cx="1576440" cy="1454760"/>
          </a:xfrm>
          <a:prstGeom prst="rect">
            <a:avLst/>
          </a:prstGeom>
          <a:ln>
            <a:noFill/>
          </a:ln>
        </p:spPr>
      </p:pic>
      <p:pic>
        <p:nvPicPr>
          <p:cNvPr id="83" name="Picture 8"/>
          <p:cNvPicPr/>
          <p:nvPr/>
        </p:nvPicPr>
        <p:blipFill>
          <a:blip r:embed="rId2"/>
          <a:stretch>
            <a:fillRect/>
          </a:stretch>
        </p:blipFill>
        <p:spPr>
          <a:xfrm>
            <a:off x="7615080" y="128520"/>
            <a:ext cx="1306440" cy="1387080"/>
          </a:xfrm>
          <a:prstGeom prst="rect">
            <a:avLst/>
          </a:prstGeom>
          <a:ln>
            <a:noFill/>
          </a:ln>
        </p:spPr>
      </p:pic>
      <p:sp>
        <p:nvSpPr>
          <p:cNvPr id="84" name="CustomShape 1"/>
          <p:cNvSpPr/>
          <p:nvPr/>
        </p:nvSpPr>
        <p:spPr>
          <a:xfrm>
            <a:off x="1128240" y="1800720"/>
            <a:ext cx="701964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2400" b="1" strike="noStrike" spc="-1">
                <a:solidFill>
                  <a:srgbClr val="7030A0"/>
                </a:solidFill>
                <a:latin typeface="Times New Roman" panose="02020603050405020304"/>
              </a:rPr>
              <a:t>Department of Computer Science and Engineering </a:t>
            </a:r>
            <a:endParaRPr lang="en-IN" sz="2400" b="1" strike="noStrike" spc="-1">
              <a:latin typeface="Calibri" panose="020F0502020204030204"/>
            </a:endParaRPr>
          </a:p>
        </p:txBody>
      </p:sp>
      <p:sp>
        <p:nvSpPr>
          <p:cNvPr id="85" name="CustomShape 2"/>
          <p:cNvSpPr/>
          <p:nvPr/>
        </p:nvSpPr>
        <p:spPr>
          <a:xfrm>
            <a:off x="877320" y="2448720"/>
            <a:ext cx="7270560" cy="95059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pPr>
            <a:r>
              <a:rPr lang="en-IN" sz="2800" b="1" strike="noStrike" spc="-1">
                <a:solidFill>
                  <a:srgbClr val="000000"/>
                </a:solidFill>
                <a:latin typeface="Times New Roman" panose="02020603050405020304"/>
              </a:rPr>
              <a:t>Building a Dyslexia Detection Web App with </a:t>
            </a:r>
            <a:r>
              <a:rPr lang="en-US" altLang="en-IN" sz="2800" b="1" strike="noStrike" spc="-1">
                <a:solidFill>
                  <a:srgbClr val="000000"/>
                </a:solidFill>
                <a:latin typeface="Times New Roman" panose="02020603050405020304"/>
              </a:rPr>
              <a:t>   </a:t>
            </a:r>
            <a:r>
              <a:rPr lang="en-IN" sz="2800" b="1" strike="noStrike" spc="-1">
                <a:solidFill>
                  <a:srgbClr val="000000"/>
                </a:solidFill>
                <a:latin typeface="Times New Roman" panose="02020603050405020304"/>
              </a:rPr>
              <a:t>Boosting and Flask: A Step-by-Step Guide</a:t>
            </a:r>
            <a:endParaRPr lang="en-IN" sz="2800" b="1" strike="noStrike" spc="-1">
              <a:solidFill>
                <a:srgbClr val="000000"/>
              </a:solidFill>
              <a:latin typeface="Times New Roman" panose="02020603050405020304"/>
            </a:endParaRPr>
          </a:p>
        </p:txBody>
      </p:sp>
      <p:sp>
        <p:nvSpPr>
          <p:cNvPr id="86" name="CustomShape 3"/>
          <p:cNvSpPr/>
          <p:nvPr/>
        </p:nvSpPr>
        <p:spPr>
          <a:xfrm>
            <a:off x="877320" y="5464080"/>
            <a:ext cx="3938400" cy="6426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1800" b="1" strike="noStrike" spc="-1">
                <a:solidFill>
                  <a:srgbClr val="000000"/>
                </a:solidFill>
                <a:latin typeface="Times New Roman" panose="02020603050405020304"/>
              </a:rPr>
              <a:t>Guide Name &amp; Designation</a:t>
            </a:r>
            <a:endParaRPr lang="en-IN" sz="1800" b="1" strike="noStrike" spc="-1">
              <a:latin typeface="Calibri" panose="020F0502020204030204"/>
            </a:endParaRPr>
          </a:p>
          <a:p>
            <a:pPr>
              <a:lnSpc>
                <a:spcPct val="100000"/>
              </a:lnSpc>
            </a:pPr>
            <a:r>
              <a:rPr lang="en-IN" sz="1800" b="1" strike="noStrike" spc="-1">
                <a:solidFill>
                  <a:srgbClr val="000000"/>
                </a:solidFill>
                <a:latin typeface="Times New Roman" panose="02020603050405020304"/>
              </a:rPr>
              <a:t>Dr.T.</a:t>
            </a:r>
            <a:r>
              <a:rPr lang="en-US" altLang="en-IN" sz="1800" b="1" strike="noStrike" spc="-1">
                <a:solidFill>
                  <a:srgbClr val="000000"/>
                </a:solidFill>
                <a:latin typeface="Times New Roman" panose="02020603050405020304"/>
              </a:rPr>
              <a:t>HARIHARAN</a:t>
            </a:r>
            <a:r>
              <a:rPr lang="en-IN" sz="1800" b="1" strike="noStrike" spc="-1">
                <a:solidFill>
                  <a:srgbClr val="000000"/>
                </a:solidFill>
                <a:latin typeface="Times New Roman" panose="02020603050405020304"/>
              </a:rPr>
              <a:t>	</a:t>
            </a:r>
            <a:endParaRPr lang="en-IN" sz="1800" b="1" strike="noStrike" spc="-1">
              <a:latin typeface="Calibri" panose="020F0502020204030204"/>
            </a:endParaRPr>
          </a:p>
        </p:txBody>
      </p:sp>
      <p:sp>
        <p:nvSpPr>
          <p:cNvPr id="87" name="CustomShape 4"/>
          <p:cNvSpPr/>
          <p:nvPr/>
        </p:nvSpPr>
        <p:spPr>
          <a:xfrm>
            <a:off x="2063880" y="3527640"/>
            <a:ext cx="4802400" cy="11963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gn="just">
              <a:lnSpc>
                <a:spcPct val="100000"/>
              </a:lnSpc>
            </a:pPr>
            <a:endParaRPr lang="en-IN" sz="1800" b="1" strike="noStrike" spc="-1">
              <a:latin typeface="Calibri" panose="020F0502020204030204"/>
            </a:endParaRPr>
          </a:p>
          <a:p>
            <a:pPr algn="just">
              <a:lnSpc>
                <a:spcPct val="100000"/>
              </a:lnSpc>
            </a:pPr>
            <a:r>
              <a:rPr lang="en-US" altLang="en-IN" sz="1800" b="1" strike="noStrike" spc="-1">
                <a:solidFill>
                  <a:srgbClr val="000000"/>
                </a:solidFill>
                <a:latin typeface="Times New Roman" panose="02020603050405020304"/>
              </a:rPr>
              <a:t>ABDUR RAZAQ</a:t>
            </a:r>
            <a:r>
              <a:rPr lang="en-IN" sz="1800" b="1" strike="noStrike" spc="-1">
                <a:solidFill>
                  <a:srgbClr val="000000"/>
                </a:solidFill>
                <a:latin typeface="Times New Roman" panose="02020603050405020304"/>
              </a:rPr>
              <a:t> </a:t>
            </a:r>
            <a:r>
              <a:rPr lang="en-US" altLang="en-IN" sz="1800" b="1" strike="noStrike" spc="-1">
                <a:solidFill>
                  <a:srgbClr val="000000"/>
                </a:solidFill>
                <a:latin typeface="Times New Roman" panose="02020603050405020304"/>
              </a:rPr>
              <a:t>A</a:t>
            </a:r>
            <a:r>
              <a:rPr lang="en-IN" sz="1800" b="1" strike="noStrike" spc="-1">
                <a:solidFill>
                  <a:srgbClr val="000000"/>
                </a:solidFill>
                <a:latin typeface="Times New Roman" panose="02020603050405020304"/>
              </a:rPr>
              <a:t>  -  211420104</a:t>
            </a:r>
            <a:r>
              <a:rPr lang="en-US" altLang="en-IN" sz="1800" b="1" strike="noStrike" spc="-1">
                <a:solidFill>
                  <a:srgbClr val="000000"/>
                </a:solidFill>
                <a:latin typeface="Times New Roman" panose="02020603050405020304"/>
              </a:rPr>
              <a:t>003</a:t>
            </a:r>
            <a:endParaRPr lang="en-IN" sz="1800" b="1" strike="noStrike" spc="-1">
              <a:latin typeface="Calibri" panose="020F0502020204030204"/>
            </a:endParaRPr>
          </a:p>
          <a:p>
            <a:pPr algn="just">
              <a:lnSpc>
                <a:spcPct val="100000"/>
              </a:lnSpc>
            </a:pPr>
            <a:r>
              <a:rPr lang="en-IN" sz="1800" b="1" strike="noStrike" spc="-1">
                <a:solidFill>
                  <a:srgbClr val="000000"/>
                </a:solidFill>
                <a:latin typeface="Times New Roman" panose="02020603050405020304"/>
              </a:rPr>
              <a:t>K</a:t>
            </a:r>
            <a:r>
              <a:rPr lang="en-US" altLang="en-IN" sz="1800" b="1" strike="noStrike" spc="-1">
                <a:solidFill>
                  <a:srgbClr val="000000"/>
                </a:solidFill>
                <a:latin typeface="Times New Roman" panose="02020603050405020304"/>
              </a:rPr>
              <a:t>ARTHIKEYAN</a:t>
            </a:r>
            <a:r>
              <a:rPr lang="en-IN" sz="1800" b="1" strike="noStrike" spc="-1">
                <a:solidFill>
                  <a:srgbClr val="000000"/>
                </a:solidFill>
                <a:latin typeface="Times New Roman" panose="02020603050405020304"/>
              </a:rPr>
              <a:t> </a:t>
            </a:r>
            <a:r>
              <a:rPr lang="en-US" altLang="en-IN" sz="1800" b="1" strike="noStrike" spc="-1">
                <a:solidFill>
                  <a:srgbClr val="000000"/>
                </a:solidFill>
                <a:latin typeface="Times New Roman" panose="02020603050405020304"/>
              </a:rPr>
              <a:t>P</a:t>
            </a:r>
            <a:r>
              <a:rPr lang="en-IN" sz="1800" b="1" strike="noStrike" spc="-1">
                <a:solidFill>
                  <a:srgbClr val="000000"/>
                </a:solidFill>
                <a:latin typeface="Times New Roman" panose="02020603050405020304"/>
              </a:rPr>
              <a:t>  -  2114201041</a:t>
            </a:r>
            <a:r>
              <a:rPr lang="en-US" altLang="en-IN" sz="1800" b="1" strike="noStrike" spc="-1">
                <a:solidFill>
                  <a:srgbClr val="000000"/>
                </a:solidFill>
                <a:latin typeface="Times New Roman" panose="02020603050405020304"/>
              </a:rPr>
              <a:t>24</a:t>
            </a:r>
            <a:endParaRPr lang="en-IN" sz="1800" b="1" strike="noStrike" spc="-1">
              <a:latin typeface="Calibri" panose="020F0502020204030204"/>
            </a:endParaRPr>
          </a:p>
          <a:p>
            <a:pPr algn="just">
              <a:lnSpc>
                <a:spcPct val="100000"/>
              </a:lnSpc>
            </a:pPr>
            <a:r>
              <a:rPr lang="en-IN" sz="1800" b="1" strike="noStrike" spc="-1">
                <a:solidFill>
                  <a:srgbClr val="000000"/>
                </a:solidFill>
                <a:latin typeface="Times New Roman" panose="02020603050405020304"/>
              </a:rPr>
              <a:t>K</a:t>
            </a:r>
            <a:r>
              <a:rPr lang="en-US" altLang="en-IN" sz="1800" b="1" strike="noStrike" spc="-1">
                <a:solidFill>
                  <a:srgbClr val="000000"/>
                </a:solidFill>
                <a:latin typeface="Times New Roman" panose="02020603050405020304"/>
              </a:rPr>
              <a:t>IRUBHANIDHI</a:t>
            </a:r>
            <a:r>
              <a:rPr lang="en-IN" sz="1800" b="1" strike="noStrike" spc="-1">
                <a:solidFill>
                  <a:srgbClr val="000000"/>
                </a:solidFill>
                <a:latin typeface="Times New Roman" panose="02020603050405020304"/>
              </a:rPr>
              <a:t> M  -  2114201041</a:t>
            </a:r>
            <a:r>
              <a:rPr lang="en-US" altLang="en-IN" sz="1800" b="1" strike="noStrike" spc="-1">
                <a:solidFill>
                  <a:srgbClr val="000000"/>
                </a:solidFill>
                <a:latin typeface="Times New Roman" panose="02020603050405020304"/>
              </a:rPr>
              <a:t>33</a:t>
            </a:r>
            <a:endParaRPr lang="en-US" altLang="en-IN" sz="1800" b="1" strike="noStrike" spc="-1">
              <a:solidFill>
                <a:srgbClr val="000000"/>
              </a:solidFill>
              <a:latin typeface="Times New Roman" panose="02020603050405020304"/>
            </a:endParaRPr>
          </a:p>
        </p:txBody>
      </p:sp>
      <p:sp>
        <p:nvSpPr>
          <p:cNvPr id="88" name="CustomShape 5"/>
          <p:cNvSpPr/>
          <p:nvPr/>
        </p:nvSpPr>
        <p:spPr>
          <a:xfrm>
            <a:off x="5015880" y="5452920"/>
            <a:ext cx="3541680" cy="6390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spAutoFit/>
          </a:bodyPr>
          <a:p>
            <a:pPr>
              <a:lnSpc>
                <a:spcPct val="100000"/>
              </a:lnSpc>
            </a:pPr>
            <a:r>
              <a:rPr lang="en-IN" sz="1800" b="1" strike="noStrike" spc="-1">
                <a:solidFill>
                  <a:srgbClr val="000000"/>
                </a:solidFill>
                <a:latin typeface="Times New Roman" panose="02020603050405020304"/>
              </a:rPr>
              <a:t>Coordinator Name &amp; Designation</a:t>
            </a:r>
            <a:endParaRPr lang="en-IN" sz="1800" b="1" strike="noStrike" spc="-1">
              <a:latin typeface="Calibri" panose="020F0502020204030204"/>
            </a:endParaRPr>
          </a:p>
          <a:p>
            <a:pPr>
              <a:lnSpc>
                <a:spcPct val="100000"/>
              </a:lnSpc>
            </a:pPr>
            <a:r>
              <a:rPr lang="en-IN" sz="1800" b="1" strike="noStrike" spc="-1">
                <a:solidFill>
                  <a:srgbClr val="000000"/>
                </a:solidFill>
                <a:latin typeface="Times New Roman" panose="02020603050405020304"/>
              </a:rPr>
              <a:t>Dr.G.SENTHILKUMAR</a:t>
            </a:r>
            <a:endParaRPr lang="en-IN" sz="1800" b="1" strike="noStrike" spc="-1">
              <a:latin typeface="Calibri" panose="020F0502020204030204"/>
            </a:endParaRPr>
          </a:p>
        </p:txBody>
      </p:sp>
      <p:pic>
        <p:nvPicPr>
          <p:cNvPr id="89" name="Picture 4"/>
          <p:cNvPicPr/>
          <p:nvPr/>
        </p:nvPicPr>
        <p:blipFill>
          <a:blip r:embed="rId3"/>
          <a:stretch>
            <a:fillRect/>
          </a:stretch>
        </p:blipFill>
        <p:spPr>
          <a:xfrm>
            <a:off x="1398600" y="290520"/>
            <a:ext cx="6133320" cy="12427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628560" y="165240"/>
            <a:ext cx="7886520" cy="109188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Future Enchancement</a:t>
            </a:r>
            <a:endParaRPr lang="en-US" sz="4400" b="0" strike="noStrike" spc="-1">
              <a:solidFill>
                <a:srgbClr val="000000"/>
              </a:solidFill>
              <a:latin typeface="Calibri" panose="020F0502020204030204"/>
            </a:endParaRPr>
          </a:p>
        </p:txBody>
      </p:sp>
      <p:sp>
        <p:nvSpPr>
          <p:cNvPr id="107" name="TextShape 2"/>
          <p:cNvSpPr txBox="1"/>
          <p:nvPr/>
        </p:nvSpPr>
        <p:spPr>
          <a:xfrm>
            <a:off x="683170" y="1484565"/>
            <a:ext cx="7886520" cy="4350960"/>
          </a:xfrm>
          <a:prstGeom prst="rect">
            <a:avLst/>
          </a:prstGeom>
          <a:noFill/>
          <a:ln>
            <a:noFill/>
          </a:ln>
        </p:spPr>
        <p:txBody>
          <a:bodyPr>
            <a:normAutofit/>
          </a:bodyPr>
          <a:p>
            <a:pPr marL="228600" indent="-227965">
              <a:lnSpc>
                <a:spcPct val="90000"/>
              </a:lnSpc>
              <a:spcBef>
                <a:spcPts val="1000"/>
              </a:spcBef>
              <a:buClr>
                <a:srgbClr val="000000"/>
              </a:buClr>
              <a:buFont typeface="Arial" panose="020B0604020202020204"/>
              <a:buChar char="•"/>
            </a:pPr>
            <a:r>
              <a:rPr lang="en-US" sz="2200" b="0" strike="noStrike" spc="-1">
                <a:solidFill>
                  <a:srgbClr val="000000"/>
                </a:solidFill>
                <a:latin typeface="Times New Roman" panose="02020603050405020304"/>
              </a:rPr>
              <a:t>Potential future enhancements for the Dyslexia Detection Web App could include integrating additional machine learning models for improved accuracy, incorporating user feedback mechanisms to continuously refine and adapt the algorithm, enhancing the user interface for a more intuitive experience, and exploring the integration of emerging technologies such as natural language processing or deep learning to further advance dyslexia detection capabilities. Additionally, ongoing research and collaboration with experts in dyslexia and related fields could contribute to refining the algorithm and expanding the app's effectiveness in real-world scenarios.</a:t>
            </a:r>
            <a:endParaRPr lang="en-US" sz="2200" b="0" strike="noStrike" spc="-1">
              <a:solidFill>
                <a:srgbClr val="000000"/>
              </a:solidFill>
              <a:latin typeface="Times New Roman" panose="02020603050405020304"/>
            </a:endParaRPr>
          </a:p>
          <a:p>
            <a:pPr>
              <a:lnSpc>
                <a:spcPct val="90000"/>
              </a:lnSpc>
              <a:spcBef>
                <a:spcPts val="1000"/>
              </a:spcBef>
            </a:pPr>
            <a:endParaRPr lang="en-US" sz="22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28560" y="165960"/>
            <a:ext cx="7886520" cy="529920"/>
          </a:xfrm>
          <a:prstGeom prst="rect">
            <a:avLst/>
          </a:prstGeom>
          <a:noFill/>
          <a:ln>
            <a:noFill/>
          </a:ln>
        </p:spPr>
        <p:txBody>
          <a:bodyPr anchor="ctr">
            <a:normAutofit fontScale="80000"/>
          </a:bodyPr>
          <a:p>
            <a:pPr algn="ctr">
              <a:lnSpc>
                <a:spcPct val="90000"/>
              </a:lnSpc>
            </a:pPr>
            <a:r>
              <a:rPr lang="en-US" sz="4400" b="0" strike="noStrike" spc="-1">
                <a:solidFill>
                  <a:srgbClr val="C00000"/>
                </a:solidFill>
                <a:latin typeface="Calibri" panose="020F0502020204030204"/>
              </a:rPr>
              <a:t>Reference Paper/ URL</a:t>
            </a:r>
            <a:endParaRPr lang="en-US" sz="4400" b="0" strike="noStrike" spc="-1">
              <a:solidFill>
                <a:srgbClr val="000000"/>
              </a:solidFill>
              <a:latin typeface="Calibri" panose="020F0502020204030204"/>
            </a:endParaRPr>
          </a:p>
        </p:txBody>
      </p:sp>
      <p:sp>
        <p:nvSpPr>
          <p:cNvPr id="109" name="CustomShape 2"/>
          <p:cNvSpPr/>
          <p:nvPr/>
        </p:nvSpPr>
        <p:spPr>
          <a:xfrm>
            <a:off x="390600" y="825840"/>
            <a:ext cx="7886520" cy="5605200"/>
          </a:xfrm>
          <a:prstGeom prst="rect">
            <a:avLst/>
          </a:prstGeom>
          <a:noFill/>
          <a:ln>
            <a:noFill/>
          </a:ln>
        </p:spPr>
        <p:style>
          <a:lnRef idx="0">
            <a:srgbClr val="FFFFFF"/>
          </a:lnRef>
          <a:fillRef idx="0">
            <a:srgbClr val="FFFFFF"/>
          </a:fillRef>
          <a:effectRef idx="0">
            <a:srgbClr val="FFFFFF"/>
          </a:effectRef>
          <a:fontRef idx="minor"/>
        </p:style>
        <p:txBody>
          <a:bodyPr anchor="ctr">
            <a:normAutofit/>
          </a:bodyPr>
          <a:p>
            <a:pPr algn="ctr">
              <a:lnSpc>
                <a:spcPct val="90000"/>
              </a:lnSpc>
            </a:pPr>
            <a:r>
              <a:rPr lang="en-IN" sz="4400" b="0" strike="noStrike" spc="-1">
                <a:solidFill>
                  <a:srgbClr val="7030A0"/>
                </a:solidFill>
                <a:latin typeface="Times New Roman" panose="02020603050405020304"/>
              </a:rPr>
              <a:t>.</a:t>
            </a:r>
            <a:endParaRPr lang="en-IN" sz="4400" b="1" strike="noStrike" spc="-1">
              <a:latin typeface="Calibri" panose="020F0502020204030204"/>
            </a:endParaRPr>
          </a:p>
          <a:p>
            <a:pPr algn="ctr">
              <a:lnSpc>
                <a:spcPct val="90000"/>
              </a:lnSpc>
            </a:pPr>
            <a:endParaRPr lang="en-IN" sz="4400" b="1" strike="noStrike" spc="-1">
              <a:latin typeface="Calibri" panose="020F0502020204030204"/>
            </a:endParaRPr>
          </a:p>
        </p:txBody>
      </p:sp>
      <p:sp>
        <p:nvSpPr>
          <p:cNvPr id="110" name="CustomShape 3"/>
          <p:cNvSpPr/>
          <p:nvPr/>
        </p:nvSpPr>
        <p:spPr>
          <a:xfrm>
            <a:off x="713160" y="972000"/>
            <a:ext cx="7530480" cy="6462395"/>
          </a:xfrm>
          <a:prstGeom prst="rect">
            <a:avLst/>
          </a:prstGeom>
          <a:noFill/>
          <a:ln>
            <a:noFill/>
          </a:ln>
        </p:spPr>
        <p:style>
          <a:lnRef idx="0">
            <a:srgbClr val="FFFFFF"/>
          </a:lnRef>
          <a:fillRef idx="0">
            <a:srgbClr val="FFFFFF"/>
          </a:fillRef>
          <a:effectRef idx="0">
            <a:srgbClr val="FFFFFF"/>
          </a:effectRef>
          <a:fontRef idx="minor"/>
        </p:style>
        <p:txBody>
          <a:bodyPr>
            <a:spAutoFit/>
          </a:bodyPr>
          <a:p>
            <a:pPr>
              <a:lnSpc>
                <a:spcPct val="100000"/>
              </a:lnSpc>
            </a:pPr>
            <a:r>
              <a:rPr lang="en-IN" b="0" strike="noStrike" spc="-1">
                <a:solidFill>
                  <a:srgbClr val="000000"/>
                </a:solidFill>
              </a:rPr>
              <a:t>1.A. Elnakib, A. Soliman, M. Nitzken, M. F. Casanova, G. Gimel’farb and A. El-Baz, "Magnetic resonance imaging findings for dyslexia: A review", J. Biomed. Nanotechnol., vol. 10, no. 10, pp. 2778-2805, Oct. 2014.</a:t>
            </a:r>
            <a:endParaRPr lang="en-IN" b="0" strike="noStrike" spc="-1">
              <a:solidFill>
                <a:srgbClr val="000000"/>
              </a:solidFill>
            </a:endParaRPr>
          </a:p>
          <a:p>
            <a:pPr>
              <a:lnSpc>
                <a:spcPct val="100000"/>
              </a:lnSpc>
            </a:pPr>
            <a:endParaRPr lang="en-IN" b="0" strike="noStrike" spc="-1">
              <a:solidFill>
                <a:srgbClr val="000000"/>
              </a:solidFill>
            </a:endParaRPr>
          </a:p>
          <a:p>
            <a:pPr>
              <a:lnSpc>
                <a:spcPct val="100000"/>
              </a:lnSpc>
            </a:pPr>
            <a:r>
              <a:rPr lang="en-IN" b="0" strike="noStrike" spc="-1">
                <a:solidFill>
                  <a:srgbClr val="000000"/>
                </a:solidFill>
              </a:rPr>
              <a:t>2.J. M. Fletcher et al., "Classification of learning disabilities: An evidence-based evaluation" in Identification of Learning Disabilities: Research to Practice, Washington, DC, USA:Erlbaum Associates Publishers, pp. 185-250, Jan. 2002.</a:t>
            </a:r>
            <a:endParaRPr lang="en-IN" b="0" strike="noStrike" spc="-1">
              <a:solidFill>
                <a:srgbClr val="000000"/>
              </a:solidFill>
            </a:endParaRPr>
          </a:p>
          <a:p>
            <a:pPr>
              <a:lnSpc>
                <a:spcPct val="100000"/>
              </a:lnSpc>
            </a:pPr>
            <a:endParaRPr lang="en-IN" b="0" strike="noStrike" spc="-1">
              <a:solidFill>
                <a:srgbClr val="000000"/>
              </a:solidFill>
            </a:endParaRPr>
          </a:p>
          <a:p>
            <a:pPr>
              <a:lnSpc>
                <a:spcPct val="100000"/>
              </a:lnSpc>
            </a:pPr>
            <a:r>
              <a:rPr lang="en-IN" b="0" strike="noStrike" spc="-1">
                <a:solidFill>
                  <a:srgbClr val="000000"/>
                </a:solidFill>
              </a:rPr>
              <a:t>3.P. Tamboer, H. C. M. Vorst, S. Ghebreab and H. S. Scholte, "Machine learning and dyslexia: Classification of individual structural neuro-imaging scans of students with and without dyslexia", NeuroImage: Clin., vol. 11, pp. 508-514, 2016.</a:t>
            </a:r>
            <a:endParaRPr lang="en-IN" b="0" strike="noStrike" spc="-1">
              <a:solidFill>
                <a:srgbClr val="000000"/>
              </a:solidFill>
            </a:endParaRPr>
          </a:p>
          <a:p>
            <a:pPr>
              <a:lnSpc>
                <a:spcPct val="100000"/>
              </a:lnSpc>
            </a:pPr>
            <a:endParaRPr lang="en-IN" b="0" strike="noStrike" spc="-1">
              <a:solidFill>
                <a:srgbClr val="000000"/>
              </a:solidFill>
            </a:endParaRPr>
          </a:p>
          <a:p>
            <a:pPr>
              <a:lnSpc>
                <a:spcPct val="100000"/>
              </a:lnSpc>
            </a:pPr>
            <a:r>
              <a:rPr lang="en-IN" b="0" strike="noStrike" spc="-1">
                <a:solidFill>
                  <a:srgbClr val="000000"/>
                </a:solidFill>
              </a:rPr>
              <a:t>4.S. O. Wajuihian, "Neurobiology of developmental dyslexia Part 1: A review of evidence from autopsy and structural neuro-imaging studies", Optometry Vis. Develop., vol. 43, no. 3, pp. 121-131, 2012.</a:t>
            </a:r>
            <a:endParaRPr lang="en-IN" b="0" strike="noStrike" spc="-1">
              <a:solidFill>
                <a:srgbClr val="000000"/>
              </a:solidFill>
            </a:endParaRPr>
          </a:p>
          <a:p>
            <a:pPr>
              <a:lnSpc>
                <a:spcPct val="100000"/>
              </a:lnSpc>
            </a:pPr>
            <a:endParaRPr lang="en-IN" b="0" strike="noStrike" spc="-1">
              <a:solidFill>
                <a:srgbClr val="000000"/>
              </a:solidFill>
            </a:endParaRPr>
          </a:p>
          <a:p>
            <a:pPr>
              <a:lnSpc>
                <a:spcPct val="100000"/>
              </a:lnSpc>
            </a:pPr>
            <a:r>
              <a:rPr lang="en-IN" b="0" strike="noStrike" spc="-1">
                <a:solidFill>
                  <a:srgbClr val="000000"/>
                </a:solidFill>
              </a:rPr>
              <a:t>5.S. O. Wajuihian and K. S. Naidoo, "Dyslexia: An overview", Afr. Vis. Eye Health, vol. 70, no. 2, pp. 89-98, Dec. 2011.</a:t>
            </a:r>
            <a:endParaRPr lang="en-IN" b="0" strike="noStrike" spc="-1">
              <a:solidFill>
                <a:srgbClr val="000000"/>
              </a:solidFill>
            </a:endParaRPr>
          </a:p>
          <a:p>
            <a:pPr>
              <a:lnSpc>
                <a:spcPct val="100000"/>
              </a:lnSpc>
            </a:pPr>
            <a:endParaRPr lang="en-IN" b="0" strike="noStrike" spc="-1">
              <a:solidFill>
                <a:srgbClr val="000000"/>
              </a:solidFill>
            </a:endParaRPr>
          </a:p>
          <a:p>
            <a:pPr>
              <a:lnSpc>
                <a:spcPct val="100000"/>
              </a:lnSpc>
            </a:pPr>
            <a:endParaRPr lang="en-IN" b="0" strike="noStrike" spc="-1">
              <a:solidFill>
                <a:srgbClr val="000000"/>
              </a:solidFill>
            </a:endParaRPr>
          </a:p>
          <a:p>
            <a:pPr>
              <a:lnSpc>
                <a:spcPct val="100000"/>
              </a:lnSpc>
            </a:pPr>
            <a:endParaRPr lang="en-IN" b="0" strike="noStrike" spc="-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87320" y="355680"/>
            <a:ext cx="7505280" cy="64728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Introduction</a:t>
            </a:r>
            <a:endParaRPr lang="en-US" sz="4400" b="0" strike="noStrike" spc="-1">
              <a:solidFill>
                <a:srgbClr val="000000"/>
              </a:solidFill>
              <a:latin typeface="Calibri" panose="020F0502020204030204"/>
            </a:endParaRPr>
          </a:p>
        </p:txBody>
      </p:sp>
      <p:sp>
        <p:nvSpPr>
          <p:cNvPr id="91" name="TextShape 2"/>
          <p:cNvSpPr txBox="1"/>
          <p:nvPr/>
        </p:nvSpPr>
        <p:spPr>
          <a:xfrm>
            <a:off x="368280" y="1397160"/>
            <a:ext cx="8470440" cy="6349680"/>
          </a:xfrm>
          <a:prstGeom prst="rect">
            <a:avLst/>
          </a:prstGeom>
          <a:noFill/>
          <a:ln>
            <a:noFill/>
          </a:ln>
        </p:spPr>
        <p:txBody>
          <a:bodyPr>
            <a:noAutofit/>
          </a:bodyPr>
          <a:p>
            <a:pPr marL="431800" indent="-323850" algn="just">
              <a:lnSpc>
                <a:spcPct val="100000"/>
              </a:lnSpc>
              <a:spcBef>
                <a:spcPts val="605"/>
              </a:spcBef>
              <a:buClr>
                <a:srgbClr val="000000"/>
              </a:buClr>
              <a:buSzPct val="45000"/>
              <a:buFont typeface="Wingdings" panose="05000000000000000000" pitchFamily="2" charset="2"/>
              <a:buChar char=""/>
            </a:pPr>
            <a:r>
              <a:rPr lang="en-US" sz="2000" b="0" strike="noStrike" spc="-1">
                <a:solidFill>
                  <a:srgbClr val="000000"/>
                </a:solidFill>
                <a:latin typeface="Times New Roman" panose="02020603050405020304"/>
                <a:ea typeface="Times New Roman" panose="02020603050405020304"/>
              </a:rPr>
              <a:t>This project focuses on leveraging a boosting algorithm for the development of a dyslexia detection model. Dyslexia, a widespread learning disorder, can benefit from machine learning solutions that employ boosting techniques. The project aims to create an effective model capable of accurately identifying dyslexia based on relevant features. The subsequent integration of this model into a Flask web application enhances accessibility, enabling users to receive real-time predictions and potentially contributing to early dyslexia identification.</a:t>
            </a:r>
            <a:endParaRPr lang="en-US" sz="2000" b="0" strike="noStrike" spc="-1">
              <a:solidFill>
                <a:srgbClr val="000000"/>
              </a:solidFill>
              <a:latin typeface="Times New Roman" panose="02020603050405020304"/>
              <a:ea typeface="Times New Roman" panose="02020603050405020304"/>
            </a:endParaRPr>
          </a:p>
          <a:p>
            <a:pPr marL="431800" indent="-323850" algn="just">
              <a:lnSpc>
                <a:spcPct val="100000"/>
              </a:lnSpc>
              <a:spcBef>
                <a:spcPts val="605"/>
              </a:spcBef>
              <a:buClr>
                <a:srgbClr val="000000"/>
              </a:buClr>
              <a:buSzPct val="45000"/>
              <a:buFont typeface="Wingdings" panose="05000000000000000000" pitchFamily="2" charset="2"/>
              <a:buChar char=""/>
            </a:pPr>
            <a:r>
              <a:rPr lang="en-US" sz="2000" b="0" strike="noStrike" spc="-1">
                <a:solidFill>
                  <a:srgbClr val="000000"/>
                </a:solidFill>
                <a:latin typeface="Times New Roman" panose="02020603050405020304"/>
                <a:ea typeface="Times New Roman" panose="02020603050405020304"/>
              </a:rPr>
              <a:t>The project scope encompasses the development of a Dyslexia Detection Web App using Boosting and Flask, aiming to create an accessible and accurate tool for identifying dyslexia. The scope includes implementing advanced Boosting algorithms, integrating Flask for web deployment, and providing a comprehensive guide for developers.</a:t>
            </a:r>
            <a:endParaRPr lang="en-US" sz="2000" b="0" strike="noStrike" spc="-1">
              <a:solidFill>
                <a:srgbClr val="000000"/>
              </a:solidFill>
              <a:latin typeface="Times New Roman" panose="02020603050405020304"/>
              <a:ea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28560" y="139680"/>
            <a:ext cx="7886520" cy="118080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Objective of the Project</a:t>
            </a:r>
            <a:endParaRPr lang="en-US" sz="4400" b="0" strike="noStrike" spc="-1">
              <a:solidFill>
                <a:srgbClr val="000000"/>
              </a:solidFill>
              <a:latin typeface="Calibri" panose="020F0502020204030204"/>
            </a:endParaRPr>
          </a:p>
        </p:txBody>
      </p:sp>
      <p:sp>
        <p:nvSpPr>
          <p:cNvPr id="93" name="TextShape 2"/>
          <p:cNvSpPr txBox="1"/>
          <p:nvPr/>
        </p:nvSpPr>
        <p:spPr>
          <a:xfrm>
            <a:off x="537480" y="1841040"/>
            <a:ext cx="7886520" cy="4350960"/>
          </a:xfrm>
          <a:prstGeom prst="rect">
            <a:avLst/>
          </a:prstGeom>
          <a:noFill/>
          <a:ln>
            <a:noFill/>
          </a:ln>
        </p:spPr>
        <p:txBody>
          <a:bodyPr>
            <a:normAutofit/>
          </a:bodyPr>
          <a:p>
            <a:pPr marL="431800" indent="-323850">
              <a:lnSpc>
                <a:spcPct val="150000"/>
              </a:lnSpc>
              <a:spcBef>
                <a:spcPts val="605"/>
              </a:spcBef>
              <a:buClr>
                <a:srgbClr val="000000"/>
              </a:buClr>
              <a:buSzPct val="45000"/>
              <a:buFont typeface="Wingdings" panose="05000000000000000000" pitchFamily="2" charset="2"/>
              <a:buChar char=""/>
            </a:pPr>
            <a:r>
              <a:rPr lang="en-US" sz="2000" b="0" strike="noStrike" spc="-1">
                <a:solidFill>
                  <a:srgbClr val="000000"/>
                </a:solidFill>
                <a:latin typeface="Times New Roman" panose="02020603050405020304"/>
              </a:rPr>
              <a:t>The objective of this comprehensive guide is to empower developers and enthusiasts to create a Dyslexia Detection Web App using Boosting techniques, offering a step-by-step roadmap for implementation. It aims to provide a hands-on experience in building a robust and effective tool for identifying dyslexia. Readers will gain insights into the intricacies of dyslexia detection, learn the fundamentals of Boosting algorithms, and acquire practical skills in using the algorithms and module packages.</a:t>
            </a:r>
            <a:endParaRPr lang="en-US" sz="2000" b="0" strike="noStrike" spc="-1">
              <a:solidFill>
                <a:srgbClr val="000000"/>
              </a:solidFill>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Content Placeholder 4"/>
          <p:cNvPicPr/>
          <p:nvPr/>
        </p:nvPicPr>
        <p:blipFill>
          <a:blip r:embed="rId1"/>
          <a:stretch>
            <a:fillRect/>
          </a:stretch>
        </p:blipFill>
        <p:spPr>
          <a:xfrm>
            <a:off x="419040" y="1549440"/>
            <a:ext cx="8305560" cy="4660560"/>
          </a:xfrm>
          <a:prstGeom prst="rect">
            <a:avLst/>
          </a:prstGeom>
          <a:ln>
            <a:noFill/>
          </a:ln>
        </p:spPr>
      </p:pic>
      <p:sp>
        <p:nvSpPr>
          <p:cNvPr id="94" name="TextShape 1"/>
          <p:cNvSpPr txBox="1"/>
          <p:nvPr/>
        </p:nvSpPr>
        <p:spPr>
          <a:xfrm>
            <a:off x="628560" y="0"/>
            <a:ext cx="7886520" cy="138384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Literature</a:t>
            </a:r>
            <a:r>
              <a:rPr lang="en-US" sz="4400" b="0" strike="noStrike" spc="-1">
                <a:solidFill>
                  <a:srgbClr val="7030A0"/>
                </a:solidFill>
                <a:latin typeface="Calibri" panose="020F0502020204030204"/>
              </a:rPr>
              <a:t> </a:t>
            </a:r>
            <a:r>
              <a:rPr lang="en-US" sz="4400" b="0" strike="noStrike" spc="-1">
                <a:solidFill>
                  <a:srgbClr val="C00000"/>
                </a:solidFill>
                <a:latin typeface="Calibri" panose="020F0502020204030204"/>
              </a:rPr>
              <a:t>Survey</a:t>
            </a:r>
            <a:endParaRPr lang="en-US" sz="4400" b="0" strike="noStrike" spc="-1">
              <a:solidFill>
                <a:srgbClr val="000000"/>
              </a:solidFill>
              <a:latin typeface="Calibri" panose="020F0502020204030204"/>
            </a:endParaRPr>
          </a:p>
        </p:txBody>
      </p:sp>
      <p:pic>
        <p:nvPicPr>
          <p:cNvPr id="3" name="Picture 2" descr="Screenshot 2024-03-20 183038"/>
          <p:cNvPicPr>
            <a:picLocks noChangeAspect="1"/>
          </p:cNvPicPr>
          <p:nvPr/>
        </p:nvPicPr>
        <p:blipFill>
          <a:blip r:embed="rId2"/>
          <a:stretch>
            <a:fillRect/>
          </a:stretch>
        </p:blipFill>
        <p:spPr>
          <a:xfrm>
            <a:off x="467360" y="1557020"/>
            <a:ext cx="8179435" cy="693420"/>
          </a:xfrm>
          <a:prstGeom prst="rect">
            <a:avLst/>
          </a:prstGeom>
        </p:spPr>
      </p:pic>
      <p:pic>
        <p:nvPicPr>
          <p:cNvPr id="4" name="Picture 3" descr="Screenshot 2024-03-20 182759"/>
          <p:cNvPicPr>
            <a:picLocks noChangeAspect="1"/>
          </p:cNvPicPr>
          <p:nvPr/>
        </p:nvPicPr>
        <p:blipFill>
          <a:blip r:embed="rId3"/>
          <a:stretch>
            <a:fillRect/>
          </a:stretch>
        </p:blipFill>
        <p:spPr>
          <a:xfrm>
            <a:off x="485775" y="2277110"/>
            <a:ext cx="8161020" cy="426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28560" y="365040"/>
            <a:ext cx="7886520" cy="132516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Existing System</a:t>
            </a:r>
            <a:endParaRPr lang="en-US" sz="4400" b="0" strike="noStrike" spc="-1">
              <a:solidFill>
                <a:srgbClr val="000000"/>
              </a:solidFill>
              <a:latin typeface="Calibri" panose="020F0502020204030204"/>
            </a:endParaRPr>
          </a:p>
        </p:txBody>
      </p:sp>
      <p:sp>
        <p:nvSpPr>
          <p:cNvPr id="97" name="TextShape 2"/>
          <p:cNvSpPr txBox="1"/>
          <p:nvPr/>
        </p:nvSpPr>
        <p:spPr>
          <a:xfrm rot="21583800">
            <a:off x="432000" y="1708705"/>
            <a:ext cx="7886520" cy="4350960"/>
          </a:xfrm>
          <a:prstGeom prst="rect">
            <a:avLst/>
          </a:prstGeom>
          <a:noFill/>
          <a:ln>
            <a:noFill/>
          </a:ln>
        </p:spPr>
        <p:txBody>
          <a:bodyPr>
            <a:noAutofit/>
          </a:bodyPr>
          <a:p>
            <a:pPr>
              <a:lnSpc>
                <a:spcPct val="100000"/>
              </a:lnSpc>
              <a:spcBef>
                <a:spcPts val="605"/>
              </a:spcBef>
            </a:pPr>
            <a:r>
              <a:rPr lang="en-US" sz="2400" b="0" strike="noStrike" spc="-1">
                <a:solidFill>
                  <a:srgbClr val="000000"/>
                </a:solidFill>
                <a:latin typeface="Times New Roman" panose="02020603050405020304"/>
              </a:rPr>
              <a:t>Traditionally, dyslexia detection involves educational assessments and psychological evaluations. While some researchers explore machine learning for this purpose, there isn't a standardized system yet. To find the latest information, it's advised to check recent research and open-source projects in relevant fields. Ethical considerations and stakeholder involvement are essential when developing solutions for learning disorders</a:t>
            </a:r>
            <a:endParaRPr lang="en-US" sz="2400" b="0" strike="noStrike" spc="-1">
              <a:solidFill>
                <a:srgbClr val="000000"/>
              </a:solidFill>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28560" y="365040"/>
            <a:ext cx="7886520" cy="132516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Proposed</a:t>
            </a:r>
            <a:r>
              <a:rPr lang="en-US" sz="4400" b="0" strike="noStrike" spc="-1">
                <a:solidFill>
                  <a:srgbClr val="7030A0"/>
                </a:solidFill>
                <a:latin typeface="Calibri" panose="020F0502020204030204"/>
              </a:rPr>
              <a:t> </a:t>
            </a:r>
            <a:r>
              <a:rPr lang="en-US" sz="4400" b="0" strike="noStrike" spc="-1">
                <a:solidFill>
                  <a:srgbClr val="C00000"/>
                </a:solidFill>
                <a:latin typeface="Calibri" panose="020F0502020204030204"/>
              </a:rPr>
              <a:t>System</a:t>
            </a:r>
            <a:endParaRPr lang="en-US" sz="4400" b="0" strike="noStrike" spc="-1">
              <a:solidFill>
                <a:srgbClr val="000000"/>
              </a:solidFill>
              <a:latin typeface="Calibri" panose="020F0502020204030204"/>
            </a:endParaRPr>
          </a:p>
        </p:txBody>
      </p:sp>
      <p:sp>
        <p:nvSpPr>
          <p:cNvPr id="99" name="TextShape 2"/>
          <p:cNvSpPr txBox="1"/>
          <p:nvPr/>
        </p:nvSpPr>
        <p:spPr>
          <a:xfrm>
            <a:off x="567000" y="1714320"/>
            <a:ext cx="7886520" cy="4350960"/>
          </a:xfrm>
          <a:prstGeom prst="rect">
            <a:avLst/>
          </a:prstGeom>
          <a:noFill/>
          <a:ln>
            <a:noFill/>
          </a:ln>
        </p:spPr>
        <p:txBody>
          <a:bodyPr>
            <a:normAutofit fontScale="90000"/>
          </a:bodyPr>
          <a:p>
            <a:pPr algn="just">
              <a:lnSpc>
                <a:spcPct val="100000"/>
              </a:lnSpc>
              <a:spcBef>
                <a:spcPts val="605"/>
              </a:spcBef>
            </a:pPr>
            <a:r>
              <a:rPr lang="en-US" sz="2800" b="0" strike="noStrike" spc="-1">
                <a:solidFill>
                  <a:srgbClr val="000000"/>
                </a:solidFill>
                <a:latin typeface="Times New Roman" panose="02020603050405020304"/>
                <a:ea typeface="Times New Roman" panose="02020603050405020304"/>
              </a:rPr>
              <a:t>The proposed system introduces a novel approach to dyslexia detection by incorporating a boosting algorithm, specifically designed to enhance accuracy and efficiency in comparison to conventional methods. This system leverages machine learning, utilizing the boosting algorithm's capabilities to automate the identification process. Real-time predictions are facilitated through a Flask web application, addressing subjectivity concerns and offering continuous monitoring. The system is designed to adapt to emerging technologies, ensuring a data-driven, accessible, and effective means of early dyslexia identification.</a:t>
            </a:r>
            <a:endParaRPr lang="en-US" sz="2800" b="0" strike="noStrike" spc="-1">
              <a:solidFill>
                <a:srgbClr val="000000"/>
              </a:solidFill>
              <a:latin typeface="Times New Roman" panose="02020603050405020304"/>
              <a:ea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28560" y="114480"/>
            <a:ext cx="7886520" cy="78696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Software</a:t>
            </a:r>
            <a:r>
              <a:rPr lang="en-US" sz="4400" b="0" strike="noStrike" spc="-1">
                <a:solidFill>
                  <a:srgbClr val="7030A0"/>
                </a:solidFill>
                <a:latin typeface="Calibri" panose="020F0502020204030204"/>
              </a:rPr>
              <a:t> </a:t>
            </a:r>
            <a:r>
              <a:rPr lang="en-US" sz="4400" b="0" strike="noStrike" spc="-1">
                <a:solidFill>
                  <a:srgbClr val="C00000"/>
                </a:solidFill>
                <a:latin typeface="Calibri" panose="020F0502020204030204"/>
              </a:rPr>
              <a:t>/ Hardware used</a:t>
            </a:r>
            <a:endParaRPr lang="en-US" sz="4400" b="0" strike="noStrike" spc="-1">
              <a:solidFill>
                <a:srgbClr val="000000"/>
              </a:solidFill>
              <a:latin typeface="Calibri" panose="020F0502020204030204"/>
            </a:endParaRPr>
          </a:p>
        </p:txBody>
      </p:sp>
      <p:sp>
        <p:nvSpPr>
          <p:cNvPr id="101" name="TextShape 2"/>
          <p:cNvSpPr txBox="1"/>
          <p:nvPr/>
        </p:nvSpPr>
        <p:spPr>
          <a:xfrm>
            <a:off x="628560" y="1066680"/>
            <a:ext cx="7886520" cy="5651280"/>
          </a:xfrm>
          <a:prstGeom prst="rect">
            <a:avLst/>
          </a:prstGeom>
          <a:noFill/>
          <a:ln>
            <a:noFill/>
          </a:ln>
        </p:spPr>
        <p:txBody>
          <a:bodyPr>
            <a:noAutofit/>
          </a:bodyPr>
          <a:p>
            <a:pPr>
              <a:lnSpc>
                <a:spcPct val="90000"/>
              </a:lnSpc>
              <a:spcBef>
                <a:spcPts val="1000"/>
              </a:spcBef>
            </a:pPr>
            <a:r>
              <a:rPr lang="en-US" sz="3200" b="0" strike="noStrike" spc="-1">
                <a:solidFill>
                  <a:srgbClr val="2E75B6"/>
                </a:solidFill>
                <a:latin typeface="Agency FB" panose="020B0503020202020204"/>
              </a:rPr>
              <a:t>Hardware:</a:t>
            </a:r>
            <a:endParaRPr lang="en-US" sz="32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Windows 7,8,10 64 bit</a:t>
            </a:r>
            <a:endParaRPr lang="en-US" sz="20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RAM 4GB</a:t>
            </a:r>
            <a:endParaRPr lang="en-US" sz="2000" b="0" strike="noStrike" spc="-1">
              <a:solidFill>
                <a:srgbClr val="000000"/>
              </a:solidFill>
              <a:latin typeface="Calibri" panose="020F0502020204030204"/>
            </a:endParaRPr>
          </a:p>
          <a:p>
            <a:pPr>
              <a:lnSpc>
                <a:spcPct val="90000"/>
              </a:lnSpc>
              <a:spcBef>
                <a:spcPts val="1000"/>
              </a:spcBef>
            </a:pPr>
            <a:r>
              <a:rPr lang="en-US" sz="3200" b="0" strike="noStrike" spc="-1">
                <a:solidFill>
                  <a:srgbClr val="2E75B6"/>
                </a:solidFill>
                <a:latin typeface="Agency FB" panose="020B0503020202020204"/>
              </a:rPr>
              <a:t>Software:</a:t>
            </a:r>
            <a:endParaRPr lang="en-US" sz="32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Python </a:t>
            </a:r>
            <a:endParaRPr lang="en-US" sz="2000" b="0" strike="noStrike" spc="-1">
              <a:solidFill>
                <a:srgbClr val="000000"/>
              </a:solidFill>
              <a:latin typeface="Times New Roman" panose="020206030504050203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Anaconda Navigator</a:t>
            </a:r>
            <a:endParaRPr lang="en-US" sz="2000" b="0" strike="noStrike" spc="-1">
              <a:solidFill>
                <a:srgbClr val="000000"/>
              </a:solidFill>
              <a:latin typeface="Times New Roman" panose="020206030504050203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Python built-in modules Python’s standard library</a:t>
            </a:r>
            <a:endParaRPr lang="en-US" sz="20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Pandas</a:t>
            </a:r>
            <a:endParaRPr lang="en-US" sz="20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Numpy</a:t>
            </a:r>
            <a:endParaRPr lang="en-US" sz="20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Sklearn</a:t>
            </a:r>
            <a:endParaRPr lang="en-US" sz="20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seaborn</a:t>
            </a:r>
            <a:endParaRPr lang="en-US" sz="2000" b="0" strike="noStrike" spc="-1">
              <a:solidFill>
                <a:srgbClr val="000000"/>
              </a:solidFill>
              <a:latin typeface="Calibri" panose="020F0502020204030204"/>
            </a:endParaRPr>
          </a:p>
          <a:p>
            <a:pPr marL="228600" indent="-227965">
              <a:lnSpc>
                <a:spcPct val="9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matplotlib</a:t>
            </a:r>
            <a:endParaRPr lang="en-US" sz="2000" b="0" strike="noStrike" spc="-1">
              <a:solidFill>
                <a:srgbClr val="000000"/>
              </a:solidFill>
              <a:latin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628560" y="152280"/>
            <a:ext cx="7886520" cy="110448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Architecture / Methodology used</a:t>
            </a:r>
            <a:endParaRPr lang="en-US" sz="4400" b="0" strike="noStrike" spc="-1">
              <a:solidFill>
                <a:srgbClr val="000000"/>
              </a:solidFill>
              <a:latin typeface="Calibri" panose="020F0502020204030204"/>
            </a:endParaRPr>
          </a:p>
        </p:txBody>
      </p:sp>
      <p:pic>
        <p:nvPicPr>
          <p:cNvPr id="2" name="Picture 1" descr="Screenshot 2024-03-20 183707"/>
          <p:cNvPicPr>
            <a:picLocks noChangeAspect="1"/>
          </p:cNvPicPr>
          <p:nvPr/>
        </p:nvPicPr>
        <p:blipFill>
          <a:blip r:embed="rId1"/>
          <a:stretch>
            <a:fillRect/>
          </a:stretch>
        </p:blipFill>
        <p:spPr>
          <a:xfrm>
            <a:off x="422275" y="1486535"/>
            <a:ext cx="8463280" cy="4384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28560" y="0"/>
            <a:ext cx="7886520" cy="1117080"/>
          </a:xfrm>
          <a:prstGeom prst="rect">
            <a:avLst/>
          </a:prstGeom>
          <a:noFill/>
          <a:ln>
            <a:noFill/>
          </a:ln>
        </p:spPr>
        <p:txBody>
          <a:bodyPr anchor="ctr">
            <a:normAutofit/>
          </a:bodyPr>
          <a:p>
            <a:pPr algn="ctr">
              <a:lnSpc>
                <a:spcPct val="90000"/>
              </a:lnSpc>
            </a:pPr>
            <a:r>
              <a:rPr lang="en-US" sz="4400" b="0" strike="noStrike" spc="-1">
                <a:solidFill>
                  <a:srgbClr val="C00000"/>
                </a:solidFill>
                <a:latin typeface="Calibri" panose="020F0502020204030204"/>
              </a:rPr>
              <a:t>Result &amp; Discussion</a:t>
            </a:r>
            <a:endParaRPr lang="en-US" sz="4400" b="0" strike="noStrike" spc="-1">
              <a:solidFill>
                <a:srgbClr val="000000"/>
              </a:solidFill>
              <a:latin typeface="Calibri" panose="020F0502020204030204"/>
            </a:endParaRPr>
          </a:p>
        </p:txBody>
      </p:sp>
      <p:sp>
        <p:nvSpPr>
          <p:cNvPr id="105" name="TextShape 2"/>
          <p:cNvSpPr txBox="1"/>
          <p:nvPr/>
        </p:nvSpPr>
        <p:spPr>
          <a:xfrm>
            <a:off x="482760" y="1117440"/>
            <a:ext cx="8165880" cy="5422680"/>
          </a:xfrm>
          <a:prstGeom prst="rect">
            <a:avLst/>
          </a:prstGeom>
          <a:noFill/>
          <a:ln>
            <a:noFill/>
          </a:ln>
        </p:spPr>
        <p:txBody>
          <a:bodyPr>
            <a:noAutofit/>
          </a:bodyPr>
          <a:p>
            <a:pPr marL="228600" indent="-227965" algn="just">
              <a:lnSpc>
                <a:spcPct val="150000"/>
              </a:lnSpc>
              <a:spcBef>
                <a:spcPts val="1000"/>
              </a:spcBef>
              <a:buClr>
                <a:srgbClr val="000000"/>
              </a:buClr>
              <a:buFont typeface="Arial" panose="020B0604020202020204"/>
              <a:buChar char="•"/>
            </a:pPr>
            <a:r>
              <a:rPr lang="en-US" sz="2000" b="0" strike="noStrike" spc="-1">
                <a:solidFill>
                  <a:srgbClr val="000000"/>
                </a:solidFill>
                <a:latin typeface="Times New Roman" panose="02020603050405020304"/>
              </a:rPr>
              <a:t>In summary, the proposed dyslexia detection system, driven by a boosting algorithm in a Flask web application, offers efficient and accurate identification. With real-time predictions, continuous monitoring, and user-friendly features, it stands as a promising solution for early dyslexia detection. The system's scalability, adaptability, and privacy measures contribute to its potential to positively impact education and support for individuals with dyslexia.</a:t>
            </a:r>
            <a:endParaRPr lang="en-US" sz="2000" b="0" strike="noStrike" spc="-1">
              <a:solidFill>
                <a:srgbClr val="000000"/>
              </a:solidFill>
              <a:latin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5215</Words>
  <Application>WPS Presentation</Application>
  <PresentationFormat/>
  <Paragraphs>77</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11</vt:i4>
      </vt:variant>
    </vt:vector>
  </HeadingPairs>
  <TitlesOfParts>
    <vt:vector size="26" baseType="lpstr">
      <vt:lpstr>Arial</vt:lpstr>
      <vt:lpstr>SimSun</vt:lpstr>
      <vt:lpstr>Wingdings</vt:lpstr>
      <vt:lpstr>Calibri Light</vt:lpstr>
      <vt:lpstr>Calibri</vt:lpstr>
      <vt:lpstr>Times New Roman</vt:lpstr>
      <vt:lpstr>Symbol</vt:lpstr>
      <vt:lpstr>Arial</vt:lpstr>
      <vt:lpstr>Agency FB</vt:lpstr>
      <vt:lpstr>Microsoft YaHei</vt:lpstr>
      <vt:lpstr>Arial Unicode MS</vt:lpstr>
      <vt:lpstr>DejaVu Sans</vt:lpstr>
      <vt:lpstr>Calibri</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asusz</cp:lastModifiedBy>
  <cp:revision>50</cp:revision>
  <dcterms:created xsi:type="dcterms:W3CDTF">2020-12-27T14:21:00Z</dcterms:created>
  <dcterms:modified xsi:type="dcterms:W3CDTF">2024-03-20T14:07:53Z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ICV">
    <vt:lpwstr>9308E0770D044764B6607BCE90B8CF75_13</vt:lpwstr>
  </property>
  <property fmtid="{D5CDD505-2E9C-101B-9397-08002B2CF9AE}" pid="13" name="KSOProductBuildVer">
    <vt:lpwstr>1033-12.2.0.13489</vt:lpwstr>
  </property>
</Properties>
</file>