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gY4DkAah7LPIP/Lpvy2spiJ4oH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3"/>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3"/>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24"/>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5" name="Google Shape;95;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2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1" name="Google Shape;101;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4" name="Shape 104"/>
        <p:cNvGrpSpPr/>
        <p:nvPr/>
      </p:nvGrpSpPr>
      <p:grpSpPr>
        <a:xfrm>
          <a:off x="0" y="0"/>
          <a:ext cx="0" cy="0"/>
          <a:chOff x="0" y="0"/>
          <a:chExt cx="0" cy="0"/>
        </a:xfrm>
      </p:grpSpPr>
      <p:sp>
        <p:nvSpPr>
          <p:cNvPr id="105" name="Google Shape;105;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2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1" name="Shape 111"/>
        <p:cNvGrpSpPr/>
        <p:nvPr/>
      </p:nvGrpSpPr>
      <p:grpSpPr>
        <a:xfrm>
          <a:off x="0" y="0"/>
          <a:ext cx="0" cy="0"/>
          <a:chOff x="0" y="0"/>
          <a:chExt cx="0" cy="0"/>
        </a:xfrm>
      </p:grpSpPr>
      <p:sp>
        <p:nvSpPr>
          <p:cNvPr id="112" name="Google Shape;112;p2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4" name="Google Shape;114;p2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2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3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3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2" name="Google Shape;132;p3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3" name="Google Shape;133;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3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1"/>
          <p:cNvSpPr/>
          <p:nvPr>
            <p:ph idx="2" type="pic"/>
          </p:nvPr>
        </p:nvSpPr>
        <p:spPr>
          <a:xfrm>
            <a:off x="3887391" y="987426"/>
            <a:ext cx="4629150" cy="4873625"/>
          </a:xfrm>
          <a:prstGeom prst="rect">
            <a:avLst/>
          </a:prstGeom>
          <a:noFill/>
          <a:ln>
            <a:noFill/>
          </a:ln>
        </p:spPr>
      </p:sp>
      <p:sp>
        <p:nvSpPr>
          <p:cNvPr id="139" name="Google Shape;139;p3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0" name="Google Shape;140;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3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33"/>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33"/>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1"/>
          <p:cNvSpPr/>
          <p:nvPr>
            <p:ph idx="2" type="pic"/>
          </p:nvPr>
        </p:nvSpPr>
        <p:spPr>
          <a:xfrm>
            <a:off x="3887391" y="987426"/>
            <a:ext cx="4629150" cy="4873625"/>
          </a:xfrm>
          <a:prstGeom prst="rect">
            <a:avLst/>
          </a:prstGeom>
          <a:noFill/>
          <a:ln>
            <a:noFill/>
          </a:ln>
        </p:spPr>
      </p:sp>
      <p:sp>
        <p:nvSpPr>
          <p:cNvPr id="64" name="Google Shape;64;p4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2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
          <p:cNvPicPr preferRelativeResize="0"/>
          <p:nvPr/>
        </p:nvPicPr>
        <p:blipFill rotWithShape="1">
          <a:blip r:embed="rId3">
            <a:alphaModFix/>
          </a:blip>
          <a:srcRect b="0" l="0" r="0" t="0"/>
          <a:stretch/>
        </p:blipFill>
        <p:spPr>
          <a:xfrm>
            <a:off x="34724" y="222459"/>
            <a:ext cx="1576959" cy="1455124"/>
          </a:xfrm>
          <a:prstGeom prst="rect">
            <a:avLst/>
          </a:prstGeom>
          <a:noFill/>
          <a:ln>
            <a:noFill/>
          </a:ln>
        </p:spPr>
      </p:pic>
      <p:pic>
        <p:nvPicPr>
          <p:cNvPr descr="Anna University - Wikipedia" id="160" name="Google Shape;160;p1"/>
          <p:cNvPicPr preferRelativeResize="0"/>
          <p:nvPr/>
        </p:nvPicPr>
        <p:blipFill rotWithShape="1">
          <a:blip r:embed="rId4">
            <a:alphaModFix/>
          </a:blip>
          <a:srcRect b="0" l="0" r="0" t="0"/>
          <a:stretch/>
        </p:blipFill>
        <p:spPr>
          <a:xfrm>
            <a:off x="7615085" y="128368"/>
            <a:ext cx="1306884" cy="1387443"/>
          </a:xfrm>
          <a:prstGeom prst="rect">
            <a:avLst/>
          </a:prstGeom>
          <a:noFill/>
          <a:ln>
            <a:noFill/>
          </a:ln>
        </p:spPr>
      </p:pic>
      <p:sp>
        <p:nvSpPr>
          <p:cNvPr id="161" name="Google Shape;161;p1"/>
          <p:cNvSpPr txBox="1"/>
          <p:nvPr/>
        </p:nvSpPr>
        <p:spPr>
          <a:xfrm>
            <a:off x="1128419" y="1800692"/>
            <a:ext cx="702004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030A0"/>
              </a:buClr>
              <a:buSzPts val="2400"/>
              <a:buFont typeface="Times New Roman"/>
              <a:buNone/>
            </a:pPr>
            <a:r>
              <a:rPr b="1" i="0" lang="en-GB" sz="2400" u="none" cap="none" strike="noStrike">
                <a:solidFill>
                  <a:srgbClr val="7030A0"/>
                </a:solidFill>
                <a:latin typeface="Times New Roman"/>
                <a:ea typeface="Times New Roman"/>
                <a:cs typeface="Times New Roman"/>
                <a:sym typeface="Times New Roman"/>
              </a:rPr>
              <a:t>Department of Computer Science and Engineering </a:t>
            </a:r>
            <a:endParaRPr b="1" i="0" sz="2400" u="none" cap="none" strike="noStrike">
              <a:solidFill>
                <a:srgbClr val="7030A0"/>
              </a:solidFill>
              <a:latin typeface="Calibri"/>
              <a:ea typeface="Calibri"/>
              <a:cs typeface="Calibri"/>
              <a:sym typeface="Calibri"/>
            </a:endParaRPr>
          </a:p>
        </p:txBody>
      </p:sp>
      <p:sp>
        <p:nvSpPr>
          <p:cNvPr id="162" name="Google Shape;162;p1"/>
          <p:cNvSpPr txBox="1"/>
          <p:nvPr/>
        </p:nvSpPr>
        <p:spPr>
          <a:xfrm>
            <a:off x="1298575" y="2448560"/>
            <a:ext cx="7120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Times New Roman"/>
              <a:buNone/>
            </a:pPr>
            <a:r>
              <a:rPr b="1" i="0" lang="en-GB" sz="2000" u="none" cap="none" strike="noStrike">
                <a:solidFill>
                  <a:srgbClr val="000000"/>
                </a:solidFill>
                <a:latin typeface="Times New Roman"/>
                <a:ea typeface="Times New Roman"/>
                <a:cs typeface="Times New Roman"/>
                <a:sym typeface="Times New Roman"/>
              </a:rPr>
              <a:t>BUILDING AN ANESTHESIA PREDICTION SYSTEM FO</a:t>
            </a:r>
            <a:endParaRPr b="1" i="0" sz="2000" u="none" cap="none" strike="noStrike">
              <a:solidFill>
                <a:srgbClr val="000000"/>
              </a:solidFill>
              <a:latin typeface="Times New Roman"/>
              <a:ea typeface="Times New Roman"/>
              <a:cs typeface="Times New Roman"/>
              <a:sym typeface="Times New Roman"/>
            </a:endParaRPr>
          </a:p>
        </p:txBody>
      </p:sp>
      <p:sp>
        <p:nvSpPr>
          <p:cNvPr id="163" name="Google Shape;163;p1"/>
          <p:cNvSpPr txBox="1"/>
          <p:nvPr/>
        </p:nvSpPr>
        <p:spPr>
          <a:xfrm>
            <a:off x="877407" y="5463912"/>
            <a:ext cx="393872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GB" sz="1800" u="none" cap="none" strike="noStrike">
                <a:solidFill>
                  <a:srgbClr val="000000"/>
                </a:solidFill>
                <a:latin typeface="Times New Roman"/>
                <a:ea typeface="Times New Roman"/>
                <a:cs typeface="Times New Roman"/>
                <a:sym typeface="Times New Roman"/>
              </a:rPr>
              <a:t>Mr. A.Karthikeyan</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1" i="0" lang="en-GB" sz="1800" u="none" cap="none" strike="noStrike">
                <a:solidFill>
                  <a:srgbClr val="000000"/>
                </a:solidFill>
                <a:latin typeface="Times New Roman"/>
                <a:ea typeface="Times New Roman"/>
                <a:cs typeface="Times New Roman"/>
                <a:sym typeface="Times New Roman"/>
              </a:rPr>
              <a:t>Associate Professor</a:t>
            </a:r>
            <a:endParaRPr b="1" i="0" sz="1800" u="none" cap="none" strike="noStrike">
              <a:solidFill>
                <a:srgbClr val="000000"/>
              </a:solidFill>
              <a:latin typeface="Times New Roman"/>
              <a:ea typeface="Times New Roman"/>
              <a:cs typeface="Times New Roman"/>
              <a:sym typeface="Times New Roman"/>
            </a:endParaRPr>
          </a:p>
        </p:txBody>
      </p:sp>
      <p:sp>
        <p:nvSpPr>
          <p:cNvPr id="164" name="Google Shape;164;p1"/>
          <p:cNvSpPr txBox="1"/>
          <p:nvPr/>
        </p:nvSpPr>
        <p:spPr>
          <a:xfrm>
            <a:off x="2097233" y="3525870"/>
            <a:ext cx="4802820"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Times New Roman"/>
              <a:buNone/>
            </a:pPr>
            <a:r>
              <a:rPr b="1" i="0" lang="en-GB" sz="1800" u="none" cap="none" strike="noStrike">
                <a:solidFill>
                  <a:srgbClr val="000000"/>
                </a:solidFill>
                <a:latin typeface="Times New Roman"/>
                <a:ea typeface="Times New Roman"/>
                <a:cs typeface="Times New Roman"/>
                <a:sym typeface="Times New Roman"/>
              </a:rPr>
              <a:t>Mruthunjeyan A    211420104171</a:t>
            </a:r>
            <a:endParaRPr b="1"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rPr b="1" i="0" lang="en-GB" sz="1800" u="none" cap="none" strike="noStrike">
                <a:solidFill>
                  <a:srgbClr val="000000"/>
                </a:solidFill>
                <a:latin typeface="Times New Roman"/>
                <a:ea typeface="Times New Roman"/>
                <a:cs typeface="Times New Roman"/>
                <a:sym typeface="Times New Roman"/>
              </a:rPr>
              <a:t>Jenish Vicmon A 211420104112</a:t>
            </a:r>
            <a:endParaRPr b="1"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rPr b="1" i="0" lang="en-GB" sz="1800" u="none" cap="none" strike="noStrike">
                <a:solidFill>
                  <a:srgbClr val="000000"/>
                </a:solidFill>
                <a:latin typeface="Times New Roman"/>
                <a:ea typeface="Times New Roman"/>
                <a:cs typeface="Times New Roman"/>
                <a:sym typeface="Times New Roman"/>
              </a:rPr>
              <a:t>Kadher Naina Mohamed 21120104116  </a:t>
            </a:r>
            <a:endParaRPr b="1" i="0" sz="1800" u="none" cap="none" strike="noStrike">
              <a:solidFill>
                <a:srgbClr val="000000"/>
              </a:solidFill>
              <a:latin typeface="Times New Roman"/>
              <a:ea typeface="Times New Roman"/>
              <a:cs typeface="Times New Roman"/>
              <a:sym typeface="Times New Roman"/>
            </a:endParaRPr>
          </a:p>
        </p:txBody>
      </p:sp>
      <p:sp>
        <p:nvSpPr>
          <p:cNvPr id="165" name="Google Shape;165;p1"/>
          <p:cNvSpPr txBox="1"/>
          <p:nvPr/>
        </p:nvSpPr>
        <p:spPr>
          <a:xfrm>
            <a:off x="5015884" y="5452962"/>
            <a:ext cx="354219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GB" sz="1800" u="none" cap="none" strike="noStrike">
                <a:solidFill>
                  <a:srgbClr val="000000"/>
                </a:solidFill>
                <a:latin typeface="Times New Roman"/>
                <a:ea typeface="Times New Roman"/>
                <a:cs typeface="Times New Roman"/>
                <a:sym typeface="Times New Roman"/>
              </a:rPr>
              <a:t>Dr.G.Senthilkumar</a:t>
            </a:r>
            <a:endParaRPr b="1"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1" i="0" lang="en-GB" sz="1800" u="none" cap="none" strike="noStrike">
                <a:solidFill>
                  <a:srgbClr val="000000"/>
                </a:solidFill>
                <a:latin typeface="Times New Roman"/>
                <a:ea typeface="Times New Roman"/>
                <a:cs typeface="Times New Roman"/>
                <a:sym typeface="Times New Roman"/>
              </a:rPr>
              <a:t>Associate Professor</a:t>
            </a:r>
            <a:endParaRPr b="1" i="0" sz="1800" u="none" cap="none" strike="noStrike">
              <a:solidFill>
                <a:srgbClr val="000000"/>
              </a:solidFill>
              <a:latin typeface="Times New Roman"/>
              <a:ea typeface="Times New Roman"/>
              <a:cs typeface="Times New Roman"/>
              <a:sym typeface="Times New Roman"/>
            </a:endParaRPr>
          </a:p>
        </p:txBody>
      </p:sp>
      <p:pic>
        <p:nvPicPr>
          <p:cNvPr id="166" name="Google Shape;166;p1"/>
          <p:cNvPicPr preferRelativeResize="0"/>
          <p:nvPr/>
        </p:nvPicPr>
        <p:blipFill rotWithShape="1">
          <a:blip r:embed="rId5">
            <a:alphaModFix/>
          </a:blip>
          <a:srcRect b="0" l="0" r="0" t="0"/>
          <a:stretch/>
        </p:blipFill>
        <p:spPr>
          <a:xfrm>
            <a:off x="1398494" y="290432"/>
            <a:ext cx="6133822" cy="1243232"/>
          </a:xfrm>
          <a:prstGeom prst="rect">
            <a:avLst/>
          </a:prstGeom>
          <a:noFill/>
          <a:ln>
            <a:noFill/>
          </a:ln>
        </p:spPr>
      </p:pic>
      <p:sp>
        <p:nvSpPr>
          <p:cNvPr id="167" name="Google Shape;167;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88888"/>
              </a:buClr>
              <a:buSzPts val="1200"/>
              <a:buFont typeface="Calibri"/>
              <a:buNone/>
            </a:pPr>
            <a:r>
              <a:t/>
            </a:r>
            <a:endParaRPr b="0" i="0" sz="1200" u="none" cap="none" strike="noStrike">
              <a:solidFill>
                <a:srgbClr val="888888"/>
              </a:solidFill>
              <a:latin typeface="Calibri"/>
              <a:ea typeface="Calibri"/>
              <a:cs typeface="Calibri"/>
              <a:sym typeface="Calibri"/>
            </a:endParaRPr>
          </a:p>
        </p:txBody>
      </p:sp>
      <p:sp>
        <p:nvSpPr>
          <p:cNvPr id="168" name="Google Shape;168;p1"/>
          <p:cNvSpPr txBox="1"/>
          <p:nvPr>
            <p:ph idx="12" type="sldNum"/>
          </p:nvPr>
        </p:nvSpPr>
        <p:spPr>
          <a:xfrm>
            <a:off x="6457949" y="6356351"/>
            <a:ext cx="2314273"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1" i="0" lang="en-GB" sz="1800" u="none" cap="none" strike="noStrike">
                <a:solidFill>
                  <a:srgbClr val="000000"/>
                </a:solidFill>
                <a:latin typeface="Calibri"/>
                <a:ea typeface="Calibri"/>
                <a:cs typeface="Calibri"/>
                <a:sym typeface="Calibri"/>
              </a:rPr>
              <a:t>‹#›</a:t>
            </a:fld>
            <a:endParaRPr b="1"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0"/>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GB">
                <a:solidFill>
                  <a:srgbClr val="C00000"/>
                </a:solidFill>
                <a:latin typeface="Calibri"/>
                <a:ea typeface="Calibri"/>
                <a:cs typeface="Calibri"/>
                <a:sym typeface="Calibri"/>
              </a:rPr>
              <a:t>System Implementation</a:t>
            </a:r>
            <a:endParaRPr>
              <a:solidFill>
                <a:srgbClr val="C00000"/>
              </a:solidFill>
              <a:latin typeface="Calibri"/>
              <a:ea typeface="Calibri"/>
              <a:cs typeface="Calibri"/>
              <a:sym typeface="Calibri"/>
            </a:endParaRPr>
          </a:p>
        </p:txBody>
      </p:sp>
      <p:sp>
        <p:nvSpPr>
          <p:cNvPr id="222" name="Google Shape;222;p10"/>
          <p:cNvSpPr txBox="1"/>
          <p:nvPr/>
        </p:nvSpPr>
        <p:spPr>
          <a:xfrm>
            <a:off x="848139" y="1094168"/>
            <a:ext cx="7447721" cy="267765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b="1" lang="en-GB" sz="2400">
                <a:solidFill>
                  <a:schemeClr val="dk1"/>
                </a:solidFill>
                <a:latin typeface="Times New Roman"/>
                <a:ea typeface="Times New Roman"/>
                <a:cs typeface="Times New Roman"/>
                <a:sym typeface="Times New Roman"/>
              </a:rPr>
              <a:t>COLLECTION OF DATA</a:t>
            </a:r>
            <a:endParaRPr b="1" sz="2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400"/>
              <a:buFont typeface="Arial"/>
              <a:buChar char="•"/>
            </a:pPr>
            <a:r>
              <a:rPr b="1" lang="en-GB" sz="2400">
                <a:solidFill>
                  <a:schemeClr val="dk1"/>
                </a:solidFill>
                <a:latin typeface="Times New Roman"/>
                <a:ea typeface="Times New Roman"/>
                <a:cs typeface="Times New Roman"/>
                <a:sym typeface="Times New Roman"/>
              </a:rPr>
              <a:t>PREPROCESSING THE DATA</a:t>
            </a:r>
            <a:endParaRPr b="1" sz="2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400"/>
              <a:buFont typeface="Arial"/>
              <a:buChar char="•"/>
            </a:pPr>
            <a:r>
              <a:rPr b="1" lang="en-GB" sz="2400">
                <a:solidFill>
                  <a:schemeClr val="dk1"/>
                </a:solidFill>
                <a:latin typeface="Times New Roman"/>
                <a:ea typeface="Times New Roman"/>
                <a:cs typeface="Times New Roman"/>
                <a:sym typeface="Times New Roman"/>
              </a:rPr>
              <a:t>MODEL TRAINING</a:t>
            </a:r>
            <a:endParaRPr b="1" sz="2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400"/>
              <a:buFont typeface="Arial"/>
              <a:buChar char="•"/>
            </a:pPr>
            <a:r>
              <a:rPr b="1" lang="en-GB" sz="2400">
                <a:solidFill>
                  <a:schemeClr val="dk1"/>
                </a:solidFill>
                <a:latin typeface="Times New Roman"/>
                <a:ea typeface="Times New Roman"/>
                <a:cs typeface="Times New Roman"/>
                <a:sym typeface="Times New Roman"/>
              </a:rPr>
              <a:t>PROCESSING THE DATA</a:t>
            </a:r>
            <a:endParaRPr b="1" sz="2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400"/>
              <a:buFont typeface="Arial"/>
              <a:buChar char="•"/>
            </a:pPr>
            <a:r>
              <a:rPr b="1" lang="en-GB" sz="2400">
                <a:solidFill>
                  <a:schemeClr val="dk1"/>
                </a:solidFill>
                <a:latin typeface="Times New Roman"/>
                <a:ea typeface="Times New Roman"/>
                <a:cs typeface="Times New Roman"/>
                <a:sym typeface="Times New Roman"/>
              </a:rPr>
              <a:t>EXTRACTION OF FEATURES</a:t>
            </a:r>
            <a:endParaRPr b="1" sz="2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400"/>
              <a:buFont typeface="Arial"/>
              <a:buChar char="•"/>
            </a:pPr>
            <a:r>
              <a:rPr b="1" lang="en-GB" sz="2400">
                <a:solidFill>
                  <a:schemeClr val="dk1"/>
                </a:solidFill>
                <a:latin typeface="Times New Roman"/>
                <a:ea typeface="Times New Roman"/>
                <a:cs typeface="Times New Roman"/>
                <a:sym typeface="Times New Roman"/>
              </a:rPr>
              <a:t>EVALUATING THE MODEL</a:t>
            </a:r>
            <a:endParaRPr b="1" sz="24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400"/>
              <a:buFont typeface="Arial"/>
              <a:buChar char="•"/>
            </a:pPr>
            <a:r>
              <a:rPr b="1" lang="en-GB" sz="2400">
                <a:solidFill>
                  <a:schemeClr val="dk1"/>
                </a:solidFill>
                <a:latin typeface="Times New Roman"/>
                <a:ea typeface="Times New Roman"/>
                <a:cs typeface="Times New Roman"/>
                <a:sym typeface="Times New Roman"/>
              </a:rPr>
              <a:t>INTEGRATION AND DEPLOYMENT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1"/>
          <p:cNvSpPr txBox="1"/>
          <p:nvPr>
            <p:ph type="title"/>
          </p:nvPr>
        </p:nvSpPr>
        <p:spPr>
          <a:xfrm>
            <a:off x="381000" y="-125094"/>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GB" sz="4000"/>
              <a:t>Algorithm</a:t>
            </a:r>
            <a:endParaRPr sz="4000"/>
          </a:p>
        </p:txBody>
      </p:sp>
      <p:sp>
        <p:nvSpPr>
          <p:cNvPr id="228" name="Google Shape;228;p11"/>
          <p:cNvSpPr txBox="1"/>
          <p:nvPr>
            <p:ph idx="1" type="body"/>
          </p:nvPr>
        </p:nvSpPr>
        <p:spPr>
          <a:xfrm>
            <a:off x="381000" y="889000"/>
            <a:ext cx="8229600" cy="4525963"/>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2400"/>
              <a:buNone/>
            </a:pPr>
            <a:r>
              <a:rPr b="1" lang="en-GB" sz="2400"/>
              <a:t>Regression</a:t>
            </a:r>
            <a:r>
              <a:rPr lang="en-GB" sz="2400"/>
              <a:t> : </a:t>
            </a:r>
            <a:endParaRPr sz="2400"/>
          </a:p>
          <a:p>
            <a:pPr indent="0" lvl="0" marL="0" rtl="0" algn="l">
              <a:lnSpc>
                <a:spcPct val="80000"/>
              </a:lnSpc>
              <a:spcBef>
                <a:spcPts val="1000"/>
              </a:spcBef>
              <a:spcAft>
                <a:spcPts val="0"/>
              </a:spcAft>
              <a:buClr>
                <a:schemeClr val="dk1"/>
              </a:buClr>
              <a:buSzPts val="2400"/>
              <a:buNone/>
            </a:pPr>
            <a:r>
              <a:rPr lang="en-GB" sz="2400"/>
              <a:t>When the output is a continuous value, the task is a regression.</a:t>
            </a:r>
            <a:endParaRPr sz="2400"/>
          </a:p>
          <a:p>
            <a:pPr indent="0" lvl="0" marL="0" rtl="0" algn="l">
              <a:lnSpc>
                <a:spcPct val="80000"/>
              </a:lnSpc>
              <a:spcBef>
                <a:spcPts val="1000"/>
              </a:spcBef>
              <a:spcAft>
                <a:spcPts val="0"/>
              </a:spcAft>
              <a:buClr>
                <a:schemeClr val="dk1"/>
              </a:buClr>
              <a:buSzPts val="2400"/>
              <a:buNone/>
            </a:pPr>
            <a:r>
              <a:rPr b="1" lang="en-GB" sz="2400"/>
              <a:t>Linear regression:</a:t>
            </a:r>
            <a:endParaRPr b="1" sz="2400"/>
          </a:p>
          <a:p>
            <a:pPr indent="0" lvl="0" marL="0" rtl="0" algn="l">
              <a:lnSpc>
                <a:spcPct val="80000"/>
              </a:lnSpc>
              <a:spcBef>
                <a:spcPts val="1000"/>
              </a:spcBef>
              <a:spcAft>
                <a:spcPts val="0"/>
              </a:spcAft>
              <a:buClr>
                <a:schemeClr val="dk1"/>
              </a:buClr>
              <a:buSzPts val="2400"/>
              <a:buNone/>
            </a:pPr>
            <a:r>
              <a:rPr lang="en-GB" sz="2400"/>
              <a:t>Finds a way to correlate each feature to the output to help predict future values.</a:t>
            </a:r>
            <a:endParaRPr sz="2400"/>
          </a:p>
          <a:p>
            <a:pPr indent="0" lvl="0" marL="0" rtl="0" algn="l">
              <a:lnSpc>
                <a:spcPct val="80000"/>
              </a:lnSpc>
              <a:spcBef>
                <a:spcPts val="1000"/>
              </a:spcBef>
              <a:spcAft>
                <a:spcPts val="0"/>
              </a:spcAft>
              <a:buClr>
                <a:schemeClr val="dk1"/>
              </a:buClr>
              <a:buSzPts val="2400"/>
              <a:buNone/>
            </a:pPr>
            <a:r>
              <a:rPr b="1" lang="en-GB" sz="2400"/>
              <a:t>Classification - </a:t>
            </a:r>
            <a:r>
              <a:rPr lang="en-GB" sz="2400"/>
              <a:t>Decision tree</a:t>
            </a:r>
            <a:endParaRPr sz="2400"/>
          </a:p>
          <a:p>
            <a:pPr indent="0" lvl="0" marL="0" rtl="0" algn="l">
              <a:lnSpc>
                <a:spcPct val="80000"/>
              </a:lnSpc>
              <a:spcBef>
                <a:spcPts val="1000"/>
              </a:spcBef>
              <a:spcAft>
                <a:spcPts val="0"/>
              </a:spcAft>
              <a:buClr>
                <a:schemeClr val="dk1"/>
              </a:buClr>
              <a:buSzPts val="2400"/>
              <a:buNone/>
            </a:pPr>
            <a:r>
              <a:rPr lang="en-GB" sz="2400"/>
              <a:t>Highly interpretable classification or regression model that splits data-feature values into branches at decision nodes (e.g., if a feature is a color, each possible color becomes a new branch) until a final decision output is made.</a:t>
            </a:r>
            <a:endParaRPr sz="2400"/>
          </a:p>
          <a:p>
            <a:pPr indent="0" lvl="0" marL="0" rtl="0" algn="l">
              <a:lnSpc>
                <a:spcPct val="80000"/>
              </a:lnSpc>
              <a:spcBef>
                <a:spcPts val="1000"/>
              </a:spcBef>
              <a:spcAft>
                <a:spcPts val="0"/>
              </a:spcAft>
              <a:buClr>
                <a:schemeClr val="dk1"/>
              </a:buClr>
              <a:buSzPts val="2400"/>
              <a:buNone/>
            </a:pPr>
            <a:r>
              <a:rPr b="1" lang="en-GB" sz="2400"/>
              <a:t>Gradient-boosting trees</a:t>
            </a:r>
            <a:endParaRPr b="1" sz="2400"/>
          </a:p>
          <a:p>
            <a:pPr indent="0" lvl="0" marL="0" rtl="0" algn="l">
              <a:lnSpc>
                <a:spcPct val="80000"/>
              </a:lnSpc>
              <a:spcBef>
                <a:spcPts val="1000"/>
              </a:spcBef>
              <a:spcAft>
                <a:spcPts val="0"/>
              </a:spcAft>
              <a:buClr>
                <a:schemeClr val="dk1"/>
              </a:buClr>
              <a:buSzPts val="2400"/>
              <a:buNone/>
            </a:pPr>
            <a:r>
              <a:rPr lang="en-GB" sz="2400"/>
              <a:t>Gradient-boosting trees is a state-of-the-art classification/regression technique. It is focusing on the error committed by the previous trees and tries to correct it.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descr="11111111" id="233" name="Google Shape;233;p12"/>
          <p:cNvPicPr preferRelativeResize="0"/>
          <p:nvPr>
            <p:ph idx="1" type="body"/>
          </p:nvPr>
        </p:nvPicPr>
        <p:blipFill rotWithShape="1">
          <a:blip r:embed="rId3">
            <a:alphaModFix/>
          </a:blip>
          <a:srcRect b="0" l="0" r="0" t="0"/>
          <a:stretch/>
        </p:blipFill>
        <p:spPr>
          <a:xfrm>
            <a:off x="665480" y="445135"/>
            <a:ext cx="8021320" cy="3298825"/>
          </a:xfrm>
          <a:prstGeom prst="rect">
            <a:avLst/>
          </a:prstGeom>
          <a:noFill/>
          <a:ln>
            <a:noFill/>
          </a:ln>
        </p:spPr>
      </p:pic>
      <p:sp>
        <p:nvSpPr>
          <p:cNvPr id="234" name="Google Shape;234;p12"/>
          <p:cNvSpPr txBox="1"/>
          <p:nvPr/>
        </p:nvSpPr>
        <p:spPr>
          <a:xfrm>
            <a:off x="482600" y="445770"/>
            <a:ext cx="49403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SIMPLE LINEAR REGRESSION</a:t>
            </a:r>
            <a:endParaRPr sz="1800">
              <a:solidFill>
                <a:schemeClr val="dk1"/>
              </a:solidFill>
              <a:latin typeface="Calibri"/>
              <a:ea typeface="Calibri"/>
              <a:cs typeface="Calibri"/>
              <a:sym typeface="Calibri"/>
            </a:endParaRPr>
          </a:p>
        </p:txBody>
      </p:sp>
      <p:sp>
        <p:nvSpPr>
          <p:cNvPr id="235" name="Google Shape;235;p12"/>
          <p:cNvSpPr txBox="1"/>
          <p:nvPr/>
        </p:nvSpPr>
        <p:spPr>
          <a:xfrm>
            <a:off x="563880" y="975995"/>
            <a:ext cx="3651885" cy="276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2"/>
          <p:cNvSpPr txBox="1"/>
          <p:nvPr/>
        </p:nvSpPr>
        <p:spPr>
          <a:xfrm>
            <a:off x="665480" y="3835400"/>
            <a:ext cx="8021320" cy="25685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This is the simplest form of linear regression, and it involves only one independent variable and one dependent variable. The equation for simple linear regression is: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where: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Y is the dependent variable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X is the independent variable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β0 is the intercept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β1 is the slope</a:t>
            </a:r>
            <a:endParaRPr sz="1800">
              <a:solidFill>
                <a:schemeClr val="dk1"/>
              </a:solidFill>
              <a:latin typeface="Calibri"/>
              <a:ea typeface="Calibri"/>
              <a:cs typeface="Calibri"/>
              <a:sym typeface="Calibri"/>
            </a:endParaRPr>
          </a:p>
        </p:txBody>
      </p:sp>
      <p:pic>
        <p:nvPicPr>
          <p:cNvPr descr="ql_64127cfe3e5d865b43d64edb568d2917_l3" id="237" name="Google Shape;237;p12"/>
          <p:cNvPicPr preferRelativeResize="0"/>
          <p:nvPr/>
        </p:nvPicPr>
        <p:blipFill rotWithShape="1">
          <a:blip r:embed="rId4">
            <a:alphaModFix/>
          </a:blip>
          <a:srcRect b="0" l="0" r="0" t="0"/>
          <a:stretch/>
        </p:blipFill>
        <p:spPr>
          <a:xfrm>
            <a:off x="2286000" y="4724400"/>
            <a:ext cx="2475865" cy="34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ph type="title"/>
          </p:nvPr>
        </p:nvSpPr>
        <p:spPr>
          <a:xfrm>
            <a:off x="457200" y="75883"/>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DECISION TREE REGRESSION</a:t>
            </a:r>
            <a:endParaRPr/>
          </a:p>
        </p:txBody>
      </p:sp>
      <p:sp>
        <p:nvSpPr>
          <p:cNvPr id="243" name="Google Shape;243;p13"/>
          <p:cNvSpPr txBox="1"/>
          <p:nvPr>
            <p:ph idx="1" type="body"/>
          </p:nvPr>
        </p:nvSpPr>
        <p:spPr>
          <a:xfrm>
            <a:off x="381000" y="1143000"/>
            <a:ext cx="8229600" cy="2884805"/>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GB" sz="2800"/>
              <a:t>A decision tree is a non-parametric supervised learning algorithm for classification and regression tasks. It has a hierarchical tree structure consisting of a root node, branches, internal nodes, and leaf nodes. Decision trees are used for classification and regression tasks, providing easy-to-understand models.</a:t>
            </a:r>
            <a:endParaRPr sz="2800"/>
          </a:p>
        </p:txBody>
      </p:sp>
      <p:pic>
        <p:nvPicPr>
          <p:cNvPr descr="498772" id="244" name="Google Shape;244;p13"/>
          <p:cNvPicPr preferRelativeResize="0"/>
          <p:nvPr/>
        </p:nvPicPr>
        <p:blipFill rotWithShape="1">
          <a:blip r:embed="rId3">
            <a:alphaModFix/>
          </a:blip>
          <a:srcRect b="0" l="0" r="0" t="0"/>
          <a:stretch/>
        </p:blipFill>
        <p:spPr>
          <a:xfrm>
            <a:off x="838200" y="3733800"/>
            <a:ext cx="7465695" cy="26136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4"/>
          <p:cNvSpPr txBox="1"/>
          <p:nvPr>
            <p:ph type="title"/>
          </p:nvPr>
        </p:nvSpPr>
        <p:spPr>
          <a:xfrm>
            <a:off x="457200" y="274955"/>
            <a:ext cx="8229600" cy="67881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Gradient Boosting</a:t>
            </a:r>
            <a:endParaRPr/>
          </a:p>
        </p:txBody>
      </p:sp>
      <p:sp>
        <p:nvSpPr>
          <p:cNvPr id="250" name="Google Shape;250;p14"/>
          <p:cNvSpPr txBox="1"/>
          <p:nvPr>
            <p:ph idx="1" type="body"/>
          </p:nvPr>
        </p:nvSpPr>
        <p:spPr>
          <a:xfrm>
            <a:off x="457200" y="999490"/>
            <a:ext cx="8229600" cy="512699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GB" sz="2400"/>
              <a:t>Gradient Boosting is a powerful boosting algorithm that combines several weak learners into strong learners, in which each new model is trained to minimize the loss function such as mean squared error or cross-entropy of the previous model using gradient descent</a:t>
            </a:r>
            <a:r>
              <a:rPr lang="en-GB"/>
              <a:t>.</a:t>
            </a:r>
            <a:endParaRPr/>
          </a:p>
          <a:p>
            <a:pPr indent="-228600" lvl="0" marL="228600" rtl="0" algn="l">
              <a:lnSpc>
                <a:spcPct val="90000"/>
              </a:lnSpc>
              <a:spcBef>
                <a:spcPts val="1000"/>
              </a:spcBef>
              <a:spcAft>
                <a:spcPts val="0"/>
              </a:spcAft>
              <a:buClr>
                <a:schemeClr val="dk1"/>
              </a:buClr>
              <a:buSzPts val="2800"/>
              <a:buChar char="•"/>
            </a:pPr>
            <a:r>
              <a:rPr lang="en-GB"/>
              <a:t>Formula : </a:t>
            </a:r>
            <a:endParaRPr/>
          </a:p>
          <a:p>
            <a:pPr indent="0" lvl="0" marL="0" rtl="0" algn="l">
              <a:lnSpc>
                <a:spcPct val="90000"/>
              </a:lnSpc>
              <a:spcBef>
                <a:spcPts val="1000"/>
              </a:spcBef>
              <a:spcAft>
                <a:spcPts val="0"/>
              </a:spcAft>
              <a:buClr>
                <a:schemeClr val="dk1"/>
              </a:buClr>
              <a:buSzPts val="2800"/>
              <a:buNone/>
            </a:pPr>
            <a:r>
              <a:rPr lang="en-GB" sz="2800"/>
              <a:t>y(pred) = y1 + (eta *  r1) + (eta * r2) + ....... + (eta * rN)</a:t>
            </a:r>
            <a:endParaRPr sz="2800"/>
          </a:p>
        </p:txBody>
      </p:sp>
      <p:pic>
        <p:nvPicPr>
          <p:cNvPr descr="gradientboosting" id="251" name="Google Shape;251;p14"/>
          <p:cNvPicPr preferRelativeResize="0"/>
          <p:nvPr/>
        </p:nvPicPr>
        <p:blipFill rotWithShape="1">
          <a:blip r:embed="rId3">
            <a:alphaModFix/>
          </a:blip>
          <a:srcRect b="0" l="0" r="0" t="0"/>
          <a:stretch/>
        </p:blipFill>
        <p:spPr>
          <a:xfrm>
            <a:off x="838200" y="3962400"/>
            <a:ext cx="7286625" cy="258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5"/>
          <p:cNvSpPr txBox="1"/>
          <p:nvPr>
            <p:ph type="title"/>
          </p:nvPr>
        </p:nvSpPr>
        <p:spPr>
          <a:xfrm>
            <a:off x="457200" y="274955"/>
            <a:ext cx="8229600" cy="7797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a:t>Modules Description</a:t>
            </a:r>
            <a:endParaRPr/>
          </a:p>
        </p:txBody>
      </p:sp>
      <p:sp>
        <p:nvSpPr>
          <p:cNvPr id="257" name="Google Shape;257;p15"/>
          <p:cNvSpPr txBox="1"/>
          <p:nvPr>
            <p:ph idx="1" type="body"/>
          </p:nvPr>
        </p:nvSpPr>
        <p:spPr>
          <a:xfrm>
            <a:off x="457200" y="1085850"/>
            <a:ext cx="8229600" cy="5040630"/>
          </a:xfrm>
          <a:prstGeom prst="rect">
            <a:avLst/>
          </a:prstGeom>
          <a:noFill/>
          <a:ln>
            <a:noFill/>
          </a:ln>
        </p:spPr>
        <p:txBody>
          <a:bodyPr anchorCtr="0" anchor="t" bIns="45700" lIns="91425" spcFirstLastPara="1" rIns="91425" wrap="square" tIns="45700">
            <a:normAutofit/>
          </a:bodyPr>
          <a:lstStyle/>
          <a:p>
            <a:pPr indent="0" lvl="0" marL="0" rtl="0" algn="l">
              <a:lnSpc>
                <a:spcPct val="200000"/>
              </a:lnSpc>
              <a:spcBef>
                <a:spcPts val="0"/>
              </a:spcBef>
              <a:spcAft>
                <a:spcPts val="0"/>
              </a:spcAft>
              <a:buClr>
                <a:schemeClr val="dk1"/>
              </a:buClr>
              <a:buSzPts val="1800"/>
              <a:buNone/>
            </a:pPr>
            <a:r>
              <a:rPr b="1" lang="en-GB" sz="1800"/>
              <a:t>Collection of datasets:</a:t>
            </a:r>
            <a:endParaRPr b="1" sz="1800"/>
          </a:p>
          <a:p>
            <a:pPr indent="0" lvl="0" marL="0" rtl="0" algn="l">
              <a:lnSpc>
                <a:spcPct val="130000"/>
              </a:lnSpc>
              <a:spcBef>
                <a:spcPts val="1000"/>
              </a:spcBef>
              <a:spcAft>
                <a:spcPts val="0"/>
              </a:spcAft>
              <a:buClr>
                <a:schemeClr val="dk1"/>
              </a:buClr>
              <a:buSzPts val="1800"/>
              <a:buNone/>
            </a:pPr>
            <a:r>
              <a:rPr lang="en-GB" sz="1800"/>
              <a:t>Data used in this paper is a set of product reviews collected from Medical Anesthesia Target controlled infusion history  records. This step is concerned with selecting the subset of all available data that you will be working with. </a:t>
            </a:r>
            <a:endParaRPr/>
          </a:p>
          <a:p>
            <a:pPr indent="0" lvl="0" marL="0" rtl="0" algn="l">
              <a:lnSpc>
                <a:spcPct val="200000"/>
              </a:lnSpc>
              <a:spcBef>
                <a:spcPts val="1000"/>
              </a:spcBef>
              <a:spcAft>
                <a:spcPts val="0"/>
              </a:spcAft>
              <a:buClr>
                <a:schemeClr val="dk1"/>
              </a:buClr>
              <a:buSzPts val="1800"/>
              <a:buNone/>
            </a:pPr>
            <a:r>
              <a:rPr b="1" lang="en-GB" sz="1800"/>
              <a:t>Data pre-processing: </a:t>
            </a:r>
            <a:endParaRPr b="1" sz="1600"/>
          </a:p>
          <a:p>
            <a:pPr indent="0" lvl="0" marL="0" rtl="0" algn="l">
              <a:lnSpc>
                <a:spcPct val="110000"/>
              </a:lnSpc>
              <a:spcBef>
                <a:spcPts val="1000"/>
              </a:spcBef>
              <a:spcAft>
                <a:spcPts val="0"/>
              </a:spcAft>
              <a:buClr>
                <a:schemeClr val="dk1"/>
              </a:buClr>
              <a:buSzPts val="1800"/>
              <a:buNone/>
            </a:pPr>
            <a:r>
              <a:rPr lang="en-GB" sz="1800"/>
              <a:t>Formatting: The data you have selected may not be in a format that is suitable for you to work with. </a:t>
            </a:r>
            <a:endParaRPr sz="1800"/>
          </a:p>
          <a:p>
            <a:pPr indent="0" lvl="0" marL="0" rtl="0" algn="l">
              <a:lnSpc>
                <a:spcPct val="100000"/>
              </a:lnSpc>
              <a:spcBef>
                <a:spcPts val="1000"/>
              </a:spcBef>
              <a:spcAft>
                <a:spcPts val="0"/>
              </a:spcAft>
              <a:buClr>
                <a:schemeClr val="dk1"/>
              </a:buClr>
              <a:buSzPts val="1800"/>
              <a:buNone/>
            </a:pPr>
            <a:r>
              <a:rPr lang="en-GB" sz="1800"/>
              <a:t>Cleaning: Cleaning data is the removal or fixing of missing data. There may be data instances that are incomplete and do not carry the data you believe you need to address the problem.</a:t>
            </a:r>
            <a:endParaRPr sz="1800"/>
          </a:p>
          <a:p>
            <a:pPr indent="0" lvl="0" marL="0" rtl="0" algn="l">
              <a:lnSpc>
                <a:spcPct val="100000"/>
              </a:lnSpc>
              <a:spcBef>
                <a:spcPts val="1000"/>
              </a:spcBef>
              <a:spcAft>
                <a:spcPts val="0"/>
              </a:spcAft>
              <a:buClr>
                <a:schemeClr val="dk1"/>
              </a:buClr>
              <a:buSzPts val="1800"/>
              <a:buNone/>
            </a:pPr>
            <a:r>
              <a:rPr lang="en-GB" sz="1800"/>
              <a:t>Sampling: There may be far more selected data available than you need to work with. More data can result in much longer running times for algorithms and larger computational and memory requirements</a:t>
            </a:r>
            <a:endParaRPr sz="1800"/>
          </a:p>
          <a:p>
            <a:pPr indent="0" lvl="0" marL="0" rtl="0" algn="l">
              <a:lnSpc>
                <a:spcPct val="200000"/>
              </a:lnSpc>
              <a:spcBef>
                <a:spcPts val="1000"/>
              </a:spcBef>
              <a:spcAft>
                <a:spcPts val="0"/>
              </a:spcAft>
              <a:buClr>
                <a:schemeClr val="dk1"/>
              </a:buClr>
              <a:buSzPts val="2800"/>
              <a:buNone/>
            </a:pPr>
            <a:r>
              <a:rPr lang="en-GB"/>
              <a:t> </a:t>
            </a:r>
            <a:endParaRPr/>
          </a:p>
          <a:p>
            <a:pPr indent="0" lvl="0" marL="0" rtl="0" algn="l">
              <a:lnSpc>
                <a:spcPct val="200000"/>
              </a:lnSpc>
              <a:spcBef>
                <a:spcPts val="1000"/>
              </a:spcBef>
              <a:spcAft>
                <a:spcPts val="0"/>
              </a:spcAft>
              <a:buClr>
                <a:schemeClr val="dk1"/>
              </a:buClr>
              <a:buSzPts val="2800"/>
              <a:buNone/>
            </a:pPr>
            <a:r>
              <a:t/>
            </a:r>
            <a:endParaRPr/>
          </a:p>
          <a:p>
            <a:pPr indent="0" lvl="0" marL="0" rtl="0" algn="l">
              <a:lnSpc>
                <a:spcPct val="200000"/>
              </a:lnSpc>
              <a:spcBef>
                <a:spcPts val="1000"/>
              </a:spcBef>
              <a:spcAft>
                <a:spcPts val="0"/>
              </a:spcAft>
              <a:buClr>
                <a:schemeClr val="dk1"/>
              </a:buClr>
              <a:buSzPts val="2800"/>
              <a:buNone/>
            </a:pPr>
            <a:r>
              <a:t/>
            </a:r>
            <a:endParaRPr/>
          </a:p>
          <a:p>
            <a:pPr indent="0" lvl="0" marL="0" rtl="0" algn="l">
              <a:lnSpc>
                <a:spcPct val="20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6"/>
          <p:cNvSpPr txBox="1"/>
          <p:nvPr/>
        </p:nvSpPr>
        <p:spPr>
          <a:xfrm>
            <a:off x="381000" y="228600"/>
            <a:ext cx="8207375" cy="590677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chemeClr val="dk1"/>
              </a:buClr>
              <a:buSzPts val="1800"/>
              <a:buFont typeface="Calibri"/>
              <a:buNone/>
            </a:pPr>
            <a:r>
              <a:rPr b="1" lang="en-GB" sz="1800">
                <a:solidFill>
                  <a:schemeClr val="dk1"/>
                </a:solidFill>
                <a:latin typeface="Calibri"/>
                <a:ea typeface="Calibri"/>
                <a:cs typeface="Calibri"/>
                <a:sym typeface="Calibri"/>
              </a:rPr>
              <a:t>Splitting data into test and train</a:t>
            </a:r>
            <a:r>
              <a:rPr lang="en-GB"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Clr>
                <a:schemeClr val="dk1"/>
              </a:buClr>
              <a:buSzPts val="1800"/>
              <a:buFont typeface="Calibri"/>
              <a:buNone/>
            </a:pPr>
            <a:r>
              <a:rPr lang="en-GB" sz="1800">
                <a:solidFill>
                  <a:schemeClr val="dk1"/>
                </a:solidFill>
                <a:latin typeface="Calibri"/>
                <a:ea typeface="Calibri"/>
                <a:cs typeface="Calibri"/>
                <a:sym typeface="Calibri"/>
              </a:rPr>
              <a:t>Splitting your dataset into training and testing sets is a fundamental step in machine learning and data analysis. It allows you to assess how well your model performs on data it has never seen before.</a:t>
            </a:r>
            <a:endParaRPr sz="1800">
              <a:solidFill>
                <a:schemeClr val="dk1"/>
              </a:solidFill>
              <a:latin typeface="Calibri"/>
              <a:ea typeface="Calibri"/>
              <a:cs typeface="Calibri"/>
              <a:sym typeface="Calibri"/>
            </a:endParaRPr>
          </a:p>
          <a:p>
            <a:pPr indent="0" lvl="0" marL="0" marR="0" rtl="0" algn="l">
              <a:lnSpc>
                <a:spcPct val="110000"/>
              </a:lnSpc>
              <a:spcBef>
                <a:spcPts val="0"/>
              </a:spcBef>
              <a:spcAft>
                <a:spcPts val="0"/>
              </a:spcAft>
              <a:buClr>
                <a:schemeClr val="dk1"/>
              </a:buClr>
              <a:buSzPts val="1800"/>
              <a:buFont typeface="Calibri"/>
              <a:buNone/>
            </a:pPr>
            <a:r>
              <a:rPr b="1" lang="en-GB" sz="1800">
                <a:solidFill>
                  <a:schemeClr val="dk1"/>
                </a:solidFill>
                <a:latin typeface="Calibri"/>
                <a:ea typeface="Calibri"/>
                <a:cs typeface="Calibri"/>
                <a:sym typeface="Calibri"/>
              </a:rPr>
              <a:t>Training Set</a:t>
            </a:r>
            <a:r>
              <a:rPr lang="en-GB" sz="1800">
                <a:solidFill>
                  <a:schemeClr val="dk1"/>
                </a:solidFill>
                <a:latin typeface="Calibri"/>
                <a:ea typeface="Calibri"/>
                <a:cs typeface="Calibri"/>
                <a:sym typeface="Calibri"/>
              </a:rPr>
              <a:t>: This subset is used to train your machine learning model. The model learns patterns and relationships within the data by analyzing both the features (X) and the corresponding target (y).</a:t>
            </a:r>
            <a:endParaRPr sz="1800">
              <a:solidFill>
                <a:schemeClr val="dk1"/>
              </a:solidFill>
              <a:latin typeface="Calibri"/>
              <a:ea typeface="Calibri"/>
              <a:cs typeface="Calibri"/>
              <a:sym typeface="Calibri"/>
            </a:endParaRPr>
          </a:p>
          <a:p>
            <a:pPr indent="0" lvl="0" marL="0" marR="0" rtl="0" algn="l">
              <a:lnSpc>
                <a:spcPct val="140000"/>
              </a:lnSpc>
              <a:spcBef>
                <a:spcPts val="0"/>
              </a:spcBef>
              <a:spcAft>
                <a:spcPts val="0"/>
              </a:spcAft>
              <a:buClr>
                <a:schemeClr val="dk1"/>
              </a:buClr>
              <a:buSzPts val="1800"/>
              <a:buFont typeface="Calibri"/>
              <a:buNone/>
            </a:pPr>
            <a:r>
              <a:rPr b="1" lang="en-GB" sz="1800">
                <a:solidFill>
                  <a:schemeClr val="dk1"/>
                </a:solidFill>
                <a:latin typeface="Calibri"/>
                <a:ea typeface="Calibri"/>
                <a:cs typeface="Calibri"/>
                <a:sym typeface="Calibri"/>
              </a:rPr>
              <a:t>Testing Set</a:t>
            </a:r>
            <a:r>
              <a:rPr lang="en-GB" sz="1800">
                <a:solidFill>
                  <a:schemeClr val="dk1"/>
                </a:solidFill>
                <a:latin typeface="Calibri"/>
                <a:ea typeface="Calibri"/>
                <a:cs typeface="Calibri"/>
                <a:sym typeface="Calibri"/>
              </a:rPr>
              <a:t>: This subset is kept separate and is not used during training. Instead, it's reserved to evaluate how well the trained model performs when it's asked to make predictions or classifications. .</a:t>
            </a:r>
            <a:endParaRPr sz="1800">
              <a:solidFill>
                <a:schemeClr val="dk1"/>
              </a:solidFill>
              <a:latin typeface="Calibri"/>
              <a:ea typeface="Calibri"/>
              <a:cs typeface="Calibri"/>
              <a:sym typeface="Calibri"/>
            </a:endParaRPr>
          </a:p>
          <a:p>
            <a:pPr indent="0" lvl="0" marL="0" marR="0" rtl="0" algn="l">
              <a:lnSpc>
                <a:spcPct val="120000"/>
              </a:lnSpc>
              <a:spcBef>
                <a:spcPts val="0"/>
              </a:spcBef>
              <a:spcAft>
                <a:spcPts val="0"/>
              </a:spcAft>
              <a:buClr>
                <a:schemeClr val="dk1"/>
              </a:buClr>
              <a:buSzPts val="1800"/>
              <a:buFont typeface="Calibri"/>
              <a:buNone/>
            </a:pPr>
            <a:r>
              <a:rPr b="1" lang="en-GB" sz="1800">
                <a:solidFill>
                  <a:schemeClr val="dk1"/>
                </a:solidFill>
                <a:latin typeface="Calibri"/>
                <a:ea typeface="Calibri"/>
                <a:cs typeface="Calibri"/>
                <a:sym typeface="Calibri"/>
              </a:rPr>
              <a:t>Feature Extraction:</a:t>
            </a:r>
            <a:endParaRPr b="1" sz="1800">
              <a:solidFill>
                <a:schemeClr val="dk1"/>
              </a:solidFill>
              <a:latin typeface="Calibri"/>
              <a:ea typeface="Calibri"/>
              <a:cs typeface="Calibri"/>
              <a:sym typeface="Calibri"/>
            </a:endParaRPr>
          </a:p>
          <a:p>
            <a:pPr indent="0" lvl="0" marL="0" marR="0" rtl="0" algn="l">
              <a:lnSpc>
                <a:spcPct val="120000"/>
              </a:lnSpc>
              <a:spcBef>
                <a:spcPts val="0"/>
              </a:spcBef>
              <a:spcAft>
                <a:spcPts val="0"/>
              </a:spcAft>
              <a:buClr>
                <a:schemeClr val="dk1"/>
              </a:buClr>
              <a:buSzPts val="1800"/>
              <a:buFont typeface="Calibri"/>
              <a:buNone/>
            </a:pPr>
            <a:r>
              <a:rPr lang="en-GB" sz="1800">
                <a:solidFill>
                  <a:schemeClr val="dk1"/>
                </a:solidFill>
                <a:latin typeface="Calibri"/>
                <a:ea typeface="Calibri"/>
                <a:cs typeface="Calibri"/>
                <a:sym typeface="Calibri"/>
              </a:rPr>
              <a:t>Next thing is to do Feature extraction is an attribute reduction process. Unlike feature selection, which ranks the existing attributes according to their predictive significance, feature extraction actually transforms the attributes. The transformed attributes, or features, are linear combinations of the original attributes.  Finally, our models are trained using Classifier algorithm. We use classify module on Natural Language Toolkit library on Python. </a:t>
            </a:r>
            <a:endParaRPr sz="1800">
              <a:solidFill>
                <a:schemeClr val="dk1"/>
              </a:solidFill>
              <a:latin typeface="Calibri"/>
              <a:ea typeface="Calibri"/>
              <a:cs typeface="Calibri"/>
              <a:sym typeface="Calibri"/>
            </a:endParaRPr>
          </a:p>
          <a:p>
            <a:pPr indent="0" lvl="0" marL="0" marR="0" rtl="0" algn="l">
              <a:lnSpc>
                <a:spcPct val="130000"/>
              </a:lnSpc>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7"/>
          <p:cNvSpPr txBox="1"/>
          <p:nvPr>
            <p:ph idx="1" type="body"/>
          </p:nvPr>
        </p:nvSpPr>
        <p:spPr>
          <a:xfrm>
            <a:off x="457200" y="587375"/>
            <a:ext cx="8229600" cy="5539105"/>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1800"/>
              <a:buNone/>
            </a:pPr>
            <a:r>
              <a:rPr b="1" lang="en-GB" sz="1800"/>
              <a:t>Model Evaluation:</a:t>
            </a:r>
            <a:endParaRPr sz="1800"/>
          </a:p>
          <a:p>
            <a:pPr indent="0" lvl="0" marL="0" rtl="0" algn="l">
              <a:lnSpc>
                <a:spcPct val="130000"/>
              </a:lnSpc>
              <a:spcBef>
                <a:spcPts val="1000"/>
              </a:spcBef>
              <a:spcAft>
                <a:spcPts val="0"/>
              </a:spcAft>
              <a:buClr>
                <a:schemeClr val="dk1"/>
              </a:buClr>
              <a:buSzPts val="1800"/>
              <a:buNone/>
            </a:pPr>
            <a:r>
              <a:rPr lang="en-GB" sz="1800"/>
              <a:t>Model Evaluation is an integral part of the model development process. It helps to find the best model that represents our data and how well the chosen model will work in the future. Evaluating model performance with the data used for training is not acceptable in data science because it can easily generate overoptimistic and over fitted models. There are two methods of evaluating models in data science, Hold-Out and Cross-Validation. To avoid over fitting, both methods use a test set (not seen by the model) to evaluate model performance. Performance of each classification model is estimated base on its averaged. The result will be in the visualized form. Representation of classified data in the form of graphs. Accuracy is defined as the percentage of correct predictions for the test data. It can be calculated easily by dividing the number of correct predictions by the number of total predictions.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ph type="title"/>
          </p:nvPr>
        </p:nvSpPr>
        <p:spPr>
          <a:xfrm>
            <a:off x="628650" y="256"/>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GB">
                <a:solidFill>
                  <a:srgbClr val="C00000"/>
                </a:solidFill>
                <a:latin typeface="Calibri"/>
                <a:ea typeface="Calibri"/>
                <a:cs typeface="Calibri"/>
                <a:sym typeface="Calibri"/>
              </a:rPr>
              <a:t>Result &amp; Discussion</a:t>
            </a:r>
            <a:endParaRPr>
              <a:solidFill>
                <a:srgbClr val="C00000"/>
              </a:solidFill>
              <a:latin typeface="Calibri"/>
              <a:ea typeface="Calibri"/>
              <a:cs typeface="Calibri"/>
              <a:sym typeface="Calibri"/>
            </a:endParaRPr>
          </a:p>
        </p:txBody>
      </p:sp>
      <p:sp>
        <p:nvSpPr>
          <p:cNvPr id="273" name="Google Shape;273;p18"/>
          <p:cNvSpPr txBox="1"/>
          <p:nvPr/>
        </p:nvSpPr>
        <p:spPr>
          <a:xfrm>
            <a:off x="244117" y="529994"/>
            <a:ext cx="8521146" cy="593915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Arial"/>
              <a:buChar char="•"/>
            </a:pPr>
            <a:r>
              <a:rPr lang="en-GB" sz="2000">
                <a:solidFill>
                  <a:schemeClr val="dk1"/>
                </a:solidFill>
                <a:latin typeface="Times New Roman"/>
                <a:ea typeface="Times New Roman"/>
                <a:cs typeface="Times New Roman"/>
                <a:sym typeface="Times New Roman"/>
              </a:rPr>
              <a:t>The implementation of the proposed anaesthesia dosage prediction system has yielded promising results, showcasing its potential to enhance patient care and safety in clinical settings. Through rigorous training of regression algorithms and boosting techniques, the system achieved high levels of accuracy in predicting anaesthesia dosages based on patient data, as evidenced by minimal deviation between predicted and actual dosage levels, as measured by evaluation metrics such as Mean Absolute Error (MAE) and Mean Squared Error (MSE).</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GB" sz="2000">
                <a:solidFill>
                  <a:schemeClr val="dk1"/>
                </a:solidFill>
                <a:latin typeface="Times New Roman"/>
                <a:ea typeface="Times New Roman"/>
                <a:cs typeface="Times New Roman"/>
                <a:sym typeface="Times New Roman"/>
              </a:rPr>
              <a:t>The user-friendly interface of the system allowed medical professionals to input patient data and receive real-time anaesthesia dosage recommendations. This feature streamlined the decision-making process during surgical procedures, enhancing workflow efficiency and enabling clinicians to make informed decisions quickly. Feedback from healthcare professionals indicated a high level of satisfaction with the system's usability and functionality, with the intuitive design of the user interface and the implementation of error handling mechanisms contributing to a positive user experience.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GB" sz="2000">
                <a:solidFill>
                  <a:schemeClr val="dk1"/>
                </a:solidFill>
                <a:latin typeface="Times New Roman"/>
                <a:ea typeface="Times New Roman"/>
                <a:cs typeface="Times New Roman"/>
                <a:sym typeface="Times New Roman"/>
              </a:rPr>
              <a:t>By optimizing anaesthesia dosages based on patient characteristics and surgical requirements, the system contributed to enhanced patient safety, recovery, and overall satisfaction with the surgical experience.</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9"/>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GB">
                <a:solidFill>
                  <a:srgbClr val="C00000"/>
                </a:solidFill>
                <a:latin typeface="Calibri"/>
                <a:ea typeface="Calibri"/>
                <a:cs typeface="Calibri"/>
                <a:sym typeface="Calibri"/>
              </a:rPr>
              <a:t>Reference Paper/ URL</a:t>
            </a:r>
            <a:endParaRPr>
              <a:solidFill>
                <a:srgbClr val="C00000"/>
              </a:solidFill>
              <a:latin typeface="Calibri"/>
              <a:ea typeface="Calibri"/>
              <a:cs typeface="Calibri"/>
              <a:sym typeface="Calibri"/>
            </a:endParaRPr>
          </a:p>
        </p:txBody>
      </p:sp>
      <p:sp>
        <p:nvSpPr>
          <p:cNvPr id="279" name="Google Shape;279;p19"/>
          <p:cNvSpPr txBox="1"/>
          <p:nvPr/>
        </p:nvSpPr>
        <p:spPr>
          <a:xfrm>
            <a:off x="416937" y="3260034"/>
            <a:ext cx="7886700" cy="872452"/>
          </a:xfrm>
          <a:prstGeom prst="rect">
            <a:avLst/>
          </a:prstGeom>
          <a:noFill/>
          <a:ln>
            <a:noFill/>
          </a:ln>
        </p:spPr>
        <p:txBody>
          <a:bodyPr anchorCtr="0" anchor="ctr" bIns="45700" lIns="91425" spcFirstLastPara="1" rIns="91425" wrap="square" tIns="45700">
            <a:normAutofit fontScale="25000" lnSpcReduction="20000"/>
          </a:bodyPr>
          <a:lstStyle/>
          <a:p>
            <a:pPr indent="0" lvl="0" marL="0" marR="0" rtl="0" algn="just">
              <a:lnSpc>
                <a:spcPct val="115000"/>
              </a:lnSpc>
              <a:spcBef>
                <a:spcPts val="0"/>
              </a:spcBef>
              <a:spcAft>
                <a:spcPts val="0"/>
              </a:spcAft>
              <a:buClr>
                <a:schemeClr val="dk1"/>
              </a:buClr>
              <a:buSzPct val="100000"/>
              <a:buFont typeface="Times New Roman"/>
              <a:buNone/>
            </a:pPr>
            <a:r>
              <a:rPr lang="en-GB" sz="7200">
                <a:solidFill>
                  <a:schemeClr val="dk1"/>
                </a:solidFill>
                <a:latin typeface="Times New Roman"/>
                <a:ea typeface="Times New Roman"/>
                <a:cs typeface="Times New Roman"/>
                <a:sym typeface="Times New Roman"/>
              </a:rPr>
              <a:t>[1] David </a:t>
            </a:r>
            <a:r>
              <a:rPr lang="en-GB" sz="7200">
                <a:solidFill>
                  <a:schemeClr val="dk1"/>
                </a:solidFill>
                <a:highlight>
                  <a:srgbClr val="FFFFFF"/>
                </a:highlight>
                <a:latin typeface="Times New Roman"/>
                <a:ea typeface="Times New Roman"/>
                <a:cs typeface="Times New Roman"/>
                <a:sym typeface="Times New Roman"/>
              </a:rPr>
              <a:t>Chushig-Muzo, </a:t>
            </a:r>
            <a:r>
              <a:rPr lang="en-GB" sz="7200">
                <a:solidFill>
                  <a:srgbClr val="333333"/>
                </a:solidFill>
                <a:highlight>
                  <a:srgbClr val="FFFFFF"/>
                </a:highlight>
                <a:latin typeface="Times New Roman"/>
                <a:ea typeface="Times New Roman"/>
                <a:cs typeface="Times New Roman"/>
                <a:sym typeface="Times New Roman"/>
              </a:rPr>
              <a:t>Cristina Soguero-Ruiz,  A.P. Engelbrecht, Pablo De Miguel Bohoyo, Inmaculada Mora-Jiménez(2020) Data-Driven Visual Characterization of Patient Health-Status Using Electronic Health Records and Self-Organizing Maps.</a:t>
            </a:r>
            <a:endParaRPr sz="72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ct val="100000"/>
              <a:buFont typeface="Times New Roman"/>
              <a:buNone/>
            </a:pPr>
            <a:r>
              <a:rPr lang="en-GB" sz="7200">
                <a:solidFill>
                  <a:schemeClr val="dk1"/>
                </a:solidFill>
                <a:latin typeface="Times New Roman"/>
                <a:ea typeface="Times New Roman"/>
                <a:cs typeface="Times New Roman"/>
                <a:sym typeface="Times New Roman"/>
              </a:rPr>
              <a:t>[2]</a:t>
            </a:r>
            <a:r>
              <a:rPr lang="en-GB" sz="7200">
                <a:solidFill>
                  <a:srgbClr val="222222"/>
                </a:solidFill>
                <a:highlight>
                  <a:srgbClr val="FFFFFF"/>
                </a:highlight>
                <a:latin typeface="Times New Roman"/>
                <a:ea typeface="Times New Roman"/>
                <a:cs typeface="Times New Roman"/>
                <a:sym typeface="Times New Roman"/>
              </a:rPr>
              <a:t> Tao Han Lee, Jia Jin Chen, Chi Tung Cheng, Chih-Hsiang Chang</a:t>
            </a:r>
            <a:r>
              <a:rPr lang="en-GB" sz="7200">
                <a:solidFill>
                  <a:srgbClr val="333333"/>
                </a:solidFill>
                <a:highlight>
                  <a:srgbClr val="FFFFFF"/>
                </a:highlight>
                <a:latin typeface="Times New Roman"/>
                <a:ea typeface="Times New Roman"/>
                <a:cs typeface="Times New Roman"/>
                <a:sym typeface="Times New Roman"/>
              </a:rPr>
              <a:t>(2021) </a:t>
            </a:r>
            <a:r>
              <a:rPr lang="en-GB" sz="7200">
                <a:solidFill>
                  <a:schemeClr val="dk1"/>
                </a:solidFill>
                <a:latin typeface="Times New Roman"/>
                <a:ea typeface="Times New Roman"/>
                <a:cs typeface="Times New Roman"/>
                <a:sym typeface="Times New Roman"/>
              </a:rPr>
              <a:t>Does Artificial Intelligence Make Clinical Decisions Better? A Review of Artificial Intelligence and Machine Learning in Acute Kidney Injury Prediction</a:t>
            </a:r>
            <a:r>
              <a:rPr lang="en-GB" sz="7200">
                <a:solidFill>
                  <a:srgbClr val="333333"/>
                </a:solidFill>
                <a:highlight>
                  <a:srgbClr val="FFFFFF"/>
                </a:highlight>
                <a:latin typeface="Times New Roman"/>
                <a:ea typeface="Times New Roman"/>
                <a:cs typeface="Times New Roman"/>
                <a:sym typeface="Times New Roman"/>
              </a:rPr>
              <a:t>.</a:t>
            </a:r>
            <a:endParaRPr sz="72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ct val="100000"/>
              <a:buFont typeface="Times New Roman"/>
              <a:buNone/>
            </a:pPr>
            <a:r>
              <a:rPr lang="en-GB" sz="7200">
                <a:solidFill>
                  <a:schemeClr val="dk1"/>
                </a:solidFill>
                <a:latin typeface="Times New Roman"/>
                <a:ea typeface="Times New Roman"/>
                <a:cs typeface="Times New Roman"/>
                <a:sym typeface="Times New Roman"/>
              </a:rPr>
              <a:t>[3] </a:t>
            </a:r>
            <a:r>
              <a:rPr lang="en-GB" sz="7200">
                <a:solidFill>
                  <a:srgbClr val="0D0D0D"/>
                </a:solidFill>
                <a:highlight>
                  <a:srgbClr val="FFFFFF"/>
                </a:highlight>
                <a:latin typeface="Times New Roman"/>
                <a:ea typeface="Times New Roman"/>
                <a:cs typeface="Times New Roman"/>
                <a:sym typeface="Times New Roman"/>
              </a:rPr>
              <a:t>Shumin Yang, Huaying Li, Zhizhe Lin (2022)</a:t>
            </a:r>
            <a:endParaRPr sz="72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ct val="100000"/>
              <a:buFont typeface="Times New Roman"/>
              <a:buNone/>
            </a:pPr>
            <a:r>
              <a:rPr lang="en-GB" sz="7200">
                <a:solidFill>
                  <a:schemeClr val="dk1"/>
                </a:solidFill>
                <a:latin typeface="Times New Roman"/>
                <a:ea typeface="Times New Roman"/>
                <a:cs typeface="Times New Roman"/>
                <a:sym typeface="Times New Roman"/>
              </a:rPr>
              <a:t>Quantitative Analysis of Anesthesia Recovery Time by Machine Learning Prediction Models.</a:t>
            </a:r>
            <a:endParaRPr sz="72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ct val="100000"/>
              <a:buFont typeface="Times New Roman"/>
              <a:buNone/>
            </a:pPr>
            <a:r>
              <a:rPr lang="en-GB" sz="7200">
                <a:solidFill>
                  <a:schemeClr val="dk1"/>
                </a:solidFill>
                <a:latin typeface="Times New Roman"/>
                <a:ea typeface="Times New Roman"/>
                <a:cs typeface="Times New Roman"/>
                <a:sym typeface="Times New Roman"/>
              </a:rPr>
              <a:t>[4] Brett L Moore, Larry D Pyeatt, Vivekanand Kulkarni,  (2022). Reinforcement Learning for Closed-Loop Propofol Anesthesia: A Study in Human Volunteers.</a:t>
            </a:r>
            <a:endParaRPr sz="72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ct val="100000"/>
              <a:buFont typeface="Times New Roman"/>
              <a:buNone/>
            </a:pPr>
            <a:r>
              <a:rPr lang="en-GB" sz="7200">
                <a:solidFill>
                  <a:schemeClr val="dk1"/>
                </a:solidFill>
                <a:latin typeface="Times New Roman"/>
                <a:ea typeface="Times New Roman"/>
                <a:cs typeface="Times New Roman"/>
                <a:sym typeface="Times New Roman"/>
              </a:rPr>
              <a:t>[5] Won Joon Yung, MyungJae Shin,(2023). </a:t>
            </a:r>
            <a:r>
              <a:rPr lang="en-GB" sz="7200">
                <a:solidFill>
                  <a:srgbClr val="1F1F1F"/>
                </a:solidFill>
                <a:latin typeface="Times New Roman"/>
                <a:ea typeface="Times New Roman"/>
                <a:cs typeface="Times New Roman"/>
                <a:sym typeface="Times New Roman"/>
              </a:rPr>
              <a:t>Deep reinforcement learning-based propofol infusion control for anaesthesia: A feasibility study with a 3000-subject dataset.</a:t>
            </a:r>
            <a:endParaRPr sz="72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ct val="100000"/>
              <a:buFont typeface="Times New Roman"/>
              <a:buNone/>
            </a:pPr>
            <a:r>
              <a:rPr lang="en-GB" sz="7200">
                <a:solidFill>
                  <a:schemeClr val="dk1"/>
                </a:solidFill>
                <a:latin typeface="Times New Roman"/>
                <a:ea typeface="Times New Roman"/>
                <a:cs typeface="Times New Roman"/>
                <a:sym typeface="Times New Roman"/>
              </a:rPr>
              <a:t>[6]Xiuding Cai, Jiao Chen, Yaoyao Zhu, Beimin Wang, Yu Yao (2023). Towards Real-World Applications of Personalized Anesthesia Using Policy Constraint Q Learning for Propofol Infusion Control.</a:t>
            </a:r>
            <a:endParaRPr sz="72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ct val="100000"/>
              <a:buFont typeface="Times New Roman"/>
              <a:buNone/>
            </a:pPr>
            <a:r>
              <a:rPr lang="en-GB" sz="7200">
                <a:solidFill>
                  <a:schemeClr val="dk1"/>
                </a:solidFill>
                <a:latin typeface="Times New Roman"/>
                <a:ea typeface="Times New Roman"/>
                <a:cs typeface="Times New Roman"/>
                <a:sym typeface="Times New Roman"/>
              </a:rPr>
              <a:t>[7] Mingjin Chen, Yongkang He, Zhijing Yang(2023). A Deep Learning Framework for Anesthesia Depth Prediction from Drug Infusion History.</a:t>
            </a:r>
            <a:endParaRPr sz="72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ct val="100000"/>
              <a:buFont typeface="Calibri"/>
              <a:buNone/>
            </a:pPr>
            <a:r>
              <a:t/>
            </a:r>
            <a:endParaRPr sz="4400">
              <a:solidFill>
                <a:srgbClr val="7030A0"/>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7030A0"/>
              </a:buClr>
              <a:buSzPct val="100000"/>
              <a:buFont typeface="Calibri"/>
              <a:buNone/>
            </a:pPr>
            <a:r>
              <a:rPr lang="en-GB" sz="4400">
                <a:solidFill>
                  <a:srgbClr val="7030A0"/>
                </a:solidFill>
                <a:latin typeface="Calibri"/>
                <a:ea typeface="Calibri"/>
                <a:cs typeface="Calibri"/>
                <a:sym typeface="Calibri"/>
              </a:rPr>
              <a:t> </a:t>
            </a:r>
            <a:endParaRPr sz="4400">
              <a:solidFill>
                <a:srgbClr val="7030A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
          <p:cNvSpPr txBox="1"/>
          <p:nvPr>
            <p:ph type="title"/>
          </p:nvPr>
        </p:nvSpPr>
        <p:spPr>
          <a:xfrm>
            <a:off x="628650" y="452862"/>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GB">
                <a:solidFill>
                  <a:srgbClr val="C00000"/>
                </a:solidFill>
                <a:latin typeface="Calibri"/>
                <a:ea typeface="Calibri"/>
                <a:cs typeface="Calibri"/>
                <a:sym typeface="Calibri"/>
              </a:rPr>
              <a:t>Introduction</a:t>
            </a:r>
            <a:endParaRPr>
              <a:solidFill>
                <a:srgbClr val="C00000"/>
              </a:solidFill>
              <a:latin typeface="Calibri"/>
              <a:ea typeface="Calibri"/>
              <a:cs typeface="Calibri"/>
              <a:sym typeface="Calibri"/>
            </a:endParaRPr>
          </a:p>
        </p:txBody>
      </p:sp>
      <p:sp>
        <p:nvSpPr>
          <p:cNvPr id="174" name="Google Shape;174;p2"/>
          <p:cNvSpPr txBox="1"/>
          <p:nvPr/>
        </p:nvSpPr>
        <p:spPr>
          <a:xfrm>
            <a:off x="364435" y="1284755"/>
            <a:ext cx="8415130" cy="480314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15000"/>
              </a:lnSpc>
              <a:spcBef>
                <a:spcPts val="0"/>
              </a:spcBef>
              <a:spcAft>
                <a:spcPts val="0"/>
              </a:spcAft>
              <a:buClr>
                <a:srgbClr val="0D0D0D"/>
              </a:buClr>
              <a:buSzPts val="1800"/>
              <a:buFont typeface="Arial"/>
              <a:buChar char="•"/>
            </a:pPr>
            <a:r>
              <a:rPr b="0" i="0" lang="en-GB" sz="1800" u="none" cap="none" strike="noStrike">
                <a:solidFill>
                  <a:srgbClr val="0D0D0D"/>
                </a:solidFill>
                <a:latin typeface="Times New Roman"/>
                <a:ea typeface="Times New Roman"/>
                <a:cs typeface="Times New Roman"/>
                <a:sym typeface="Times New Roman"/>
              </a:rPr>
              <a:t>Modern surgical procedures require anaesthesia in order to ensure patients' comfort and safety. To achieve optimal patient outcomes and minimize adverse events, anaesthesia dosage levels need to be calculated precisely. Anaesthesia dosage calculation is a time-consuming and error-prone process that poses significant challenges to healthcare professionals.</a:t>
            </a:r>
            <a:endParaRPr b="0" i="0" sz="2400" u="none" cap="none" strike="noStrike">
              <a:solidFill>
                <a:schemeClr val="dk1"/>
              </a:solidFill>
              <a:latin typeface="Arial"/>
              <a:ea typeface="Arial"/>
              <a:cs typeface="Arial"/>
              <a:sym typeface="Arial"/>
            </a:endParaRPr>
          </a:p>
          <a:p>
            <a:pPr indent="-285750" lvl="0" marL="285750" marR="0" rtl="0" algn="just">
              <a:lnSpc>
                <a:spcPct val="115000"/>
              </a:lnSpc>
              <a:spcBef>
                <a:spcPts val="1500"/>
              </a:spcBef>
              <a:spcAft>
                <a:spcPts val="0"/>
              </a:spcAft>
              <a:buClr>
                <a:srgbClr val="0D0D0D"/>
              </a:buClr>
              <a:buSzPts val="1800"/>
              <a:buFont typeface="Arial"/>
              <a:buChar char="•"/>
            </a:pPr>
            <a:r>
              <a:rPr b="0" i="0" lang="en-GB" sz="1800" u="none" cap="none" strike="noStrike">
                <a:solidFill>
                  <a:srgbClr val="0D0D0D"/>
                </a:solidFill>
                <a:latin typeface="Times New Roman"/>
                <a:ea typeface="Times New Roman"/>
                <a:cs typeface="Times New Roman"/>
                <a:sym typeface="Times New Roman"/>
              </a:rPr>
              <a:t>As a response to these challenges, this project proposes an innovative solution based on machine learning techniques that automates and optimizes anaesthesia dosage calculations. This solution reduces the risk of errors and improves patient safety by harnessing the power of advanced algorithms and data analysis.</a:t>
            </a:r>
            <a:r>
              <a:rPr b="0" i="0" lang="en-GB" sz="1800" u="none" cap="none" strike="noStrike">
                <a:solidFill>
                  <a:srgbClr val="0D0D0D"/>
                </a:solidFill>
                <a:highlight>
                  <a:srgbClr val="FFFFFF"/>
                </a:highlight>
                <a:latin typeface="Times New Roman"/>
                <a:ea typeface="Times New Roman"/>
                <a:cs typeface="Times New Roman"/>
                <a:sym typeface="Times New Roman"/>
              </a:rPr>
              <a:t> </a:t>
            </a:r>
            <a:endParaRPr b="0" i="0" sz="1800" u="none" cap="none" strike="noStrike">
              <a:solidFill>
                <a:srgbClr val="0D0D0D"/>
              </a:solidFill>
              <a:highlight>
                <a:srgbClr val="FFFFFF"/>
              </a:highlight>
              <a:latin typeface="Times New Roman"/>
              <a:ea typeface="Times New Roman"/>
              <a:cs typeface="Times New Roman"/>
              <a:sym typeface="Times New Roman"/>
            </a:endParaRPr>
          </a:p>
          <a:p>
            <a:pPr indent="-285750" lvl="0" marL="285750" marR="0" rtl="0" algn="just">
              <a:lnSpc>
                <a:spcPct val="115000"/>
              </a:lnSpc>
              <a:spcBef>
                <a:spcPts val="3000"/>
              </a:spcBef>
              <a:spcAft>
                <a:spcPts val="0"/>
              </a:spcAft>
              <a:buClr>
                <a:srgbClr val="0D0D0D"/>
              </a:buClr>
              <a:buSzPts val="1800"/>
              <a:buFont typeface="Arial"/>
              <a:buChar char="•"/>
            </a:pPr>
            <a:r>
              <a:rPr b="0" i="0" lang="en-GB" sz="1800" u="none" cap="none" strike="noStrike">
                <a:solidFill>
                  <a:srgbClr val="0D0D0D"/>
                </a:solidFill>
                <a:highlight>
                  <a:srgbClr val="FFFFFF"/>
                </a:highlight>
                <a:latin typeface="Times New Roman"/>
                <a:ea typeface="Times New Roman"/>
                <a:cs typeface="Times New Roman"/>
                <a:sym typeface="Times New Roman"/>
              </a:rPr>
              <a:t>By automating the calculation process and leveraging machine learning algorithms, our solution aims to empower healthcare professionals with accurate and timely anaesthesia dosage predictions, allowing them to focus more on patient care and less on manual administrative tasks</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
          <p:cNvSpPr txBox="1"/>
          <p:nvPr>
            <p:ph type="title"/>
          </p:nvPr>
        </p:nvSpPr>
        <p:spPr>
          <a:xfrm>
            <a:off x="628650" y="255639"/>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GB">
                <a:solidFill>
                  <a:srgbClr val="C00000"/>
                </a:solidFill>
                <a:latin typeface="Calibri"/>
                <a:ea typeface="Calibri"/>
                <a:cs typeface="Calibri"/>
                <a:sym typeface="Calibri"/>
              </a:rPr>
              <a:t>Objective of the Project</a:t>
            </a:r>
            <a:endParaRPr>
              <a:solidFill>
                <a:srgbClr val="C00000"/>
              </a:solidFill>
              <a:latin typeface="Calibri"/>
              <a:ea typeface="Calibri"/>
              <a:cs typeface="Calibri"/>
              <a:sym typeface="Calibri"/>
            </a:endParaRPr>
          </a:p>
        </p:txBody>
      </p:sp>
      <p:sp>
        <p:nvSpPr>
          <p:cNvPr id="180" name="Google Shape;180;p3"/>
          <p:cNvSpPr txBox="1"/>
          <p:nvPr/>
        </p:nvSpPr>
        <p:spPr>
          <a:xfrm>
            <a:off x="390939" y="983199"/>
            <a:ext cx="8362122" cy="472994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n-GB" sz="2400" u="none" cap="none" strike="noStrike">
                <a:solidFill>
                  <a:srgbClr val="0D0D0D"/>
                </a:solidFill>
                <a:highlight>
                  <a:srgbClr val="FFFFFF"/>
                </a:highlight>
                <a:latin typeface="Times New Roman"/>
                <a:ea typeface="Times New Roman"/>
                <a:cs typeface="Times New Roman"/>
                <a:sym typeface="Times New Roman"/>
              </a:rPr>
              <a:t>The development of an automated and optimized anaesthesia dosage calculation system using machine learning techniques represents a significant advancement in the field of healthcare technology. By addressing the challenges associated with manual calculation methods, our solution aims to enhance patient safety, streamline clinical workflows, and empower healthcare professionals with accurate and efficient anaesthesia dosage predictions. Through innovation and collaboration, we have the opportunity to revolutionize anaesthesia administration practices, ultimately improving patient outcomes and transforming the delivery of healthcare services.</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000"/>
              <a:buFont typeface="Calibri"/>
              <a:buNone/>
            </a:pPr>
            <a:r>
              <a:rPr lang="en-GB" sz="4000">
                <a:solidFill>
                  <a:srgbClr val="C00000"/>
                </a:solidFill>
                <a:latin typeface="Calibri"/>
                <a:ea typeface="Calibri"/>
                <a:cs typeface="Calibri"/>
                <a:sym typeface="Calibri"/>
              </a:rPr>
              <a:t>Abstract of the project</a:t>
            </a:r>
            <a:endParaRPr sz="4000">
              <a:solidFill>
                <a:srgbClr val="C00000"/>
              </a:solidFill>
              <a:latin typeface="Calibri"/>
              <a:ea typeface="Calibri"/>
              <a:cs typeface="Calibri"/>
              <a:sym typeface="Calibri"/>
            </a:endParaRPr>
          </a:p>
        </p:txBody>
      </p:sp>
      <p:sp>
        <p:nvSpPr>
          <p:cNvPr id="186" name="Google Shape;186;p4"/>
          <p:cNvSpPr txBox="1"/>
          <p:nvPr>
            <p:ph idx="1" type="body"/>
          </p:nvPr>
        </p:nvSpPr>
        <p:spPr>
          <a:xfrm>
            <a:off x="628650" y="1470025"/>
            <a:ext cx="7886700" cy="4707255"/>
          </a:xfrm>
          <a:prstGeom prst="rect">
            <a:avLst/>
          </a:prstGeom>
          <a:noFill/>
          <a:ln>
            <a:noFill/>
          </a:ln>
        </p:spPr>
        <p:txBody>
          <a:bodyPr anchorCtr="0" anchor="t" bIns="45700" lIns="91425" spcFirstLastPara="1" rIns="91425" wrap="square" tIns="45700">
            <a:normAutofit fontScale="90000" lnSpcReduction="20000"/>
          </a:bodyPr>
          <a:lstStyle/>
          <a:p>
            <a:pPr indent="-228600" lvl="0" marL="228600" rtl="0" algn="l">
              <a:lnSpc>
                <a:spcPct val="110000"/>
              </a:lnSpc>
              <a:spcBef>
                <a:spcPts val="0"/>
              </a:spcBef>
              <a:spcAft>
                <a:spcPts val="0"/>
              </a:spcAft>
              <a:buClr>
                <a:schemeClr val="dk1"/>
              </a:buClr>
              <a:buSzPct val="100000"/>
              <a:buChar char="•"/>
            </a:pPr>
            <a:r>
              <a:rPr lang="en-GB"/>
              <a:t>This project presents the development of an Anesthesia Dosage Level Prediction using machine learning techniques. </a:t>
            </a:r>
            <a:endParaRPr/>
          </a:p>
          <a:p>
            <a:pPr indent="-228600" lvl="0" marL="228600" rtl="0" algn="l">
              <a:lnSpc>
                <a:spcPct val="110000"/>
              </a:lnSpc>
              <a:spcBef>
                <a:spcPts val="1000"/>
              </a:spcBef>
              <a:spcAft>
                <a:spcPts val="0"/>
              </a:spcAft>
              <a:buClr>
                <a:schemeClr val="dk1"/>
              </a:buClr>
              <a:buSzPct val="100000"/>
              <a:buChar char="•"/>
            </a:pPr>
            <a:r>
              <a:rPr lang="en-GB"/>
              <a:t>Anesthesia dosage level is a critical task in medical practice, and inaccurate level can lead to patient safety concerns. </a:t>
            </a:r>
            <a:endParaRPr/>
          </a:p>
          <a:p>
            <a:pPr indent="-228600" lvl="0" marL="228600" rtl="0" algn="l">
              <a:lnSpc>
                <a:spcPct val="110000"/>
              </a:lnSpc>
              <a:spcBef>
                <a:spcPts val="1000"/>
              </a:spcBef>
              <a:spcAft>
                <a:spcPts val="0"/>
              </a:spcAft>
              <a:buClr>
                <a:schemeClr val="dk1"/>
              </a:buClr>
              <a:buSzPct val="100000"/>
              <a:buChar char="•"/>
            </a:pPr>
            <a:r>
              <a:rPr lang="en-GB"/>
              <a:t>This project aims to enhance the precision and efficiency of anesthesia dosage calculations by leveraging regression algorithms and boosting algorithm.</a:t>
            </a:r>
            <a:endParaRPr/>
          </a:p>
          <a:p>
            <a:pPr indent="-228600" lvl="0" marL="228600" rtl="0" algn="l">
              <a:lnSpc>
                <a:spcPct val="110000"/>
              </a:lnSpc>
              <a:spcBef>
                <a:spcPts val="1000"/>
              </a:spcBef>
              <a:spcAft>
                <a:spcPts val="0"/>
              </a:spcAft>
              <a:buClr>
                <a:schemeClr val="dk1"/>
              </a:buClr>
              <a:buSzPct val="100000"/>
              <a:buChar char="•"/>
            </a:pPr>
            <a:r>
              <a:rPr lang="en-GB"/>
              <a:t> The proposed system provides an intuitive for medical professionals, ensuring accurate and safe anesthesia administration.</a:t>
            </a:r>
            <a:endParaRPr/>
          </a:p>
          <a:p>
            <a:pPr indent="-68579"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
          <p:cNvSpPr txBox="1"/>
          <p:nvPr>
            <p:ph type="title"/>
          </p:nvPr>
        </p:nvSpPr>
        <p:spPr>
          <a:xfrm>
            <a:off x="628650" y="246673"/>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GB">
                <a:solidFill>
                  <a:srgbClr val="C00000"/>
                </a:solidFill>
                <a:latin typeface="Calibri"/>
                <a:ea typeface="Calibri"/>
                <a:cs typeface="Calibri"/>
                <a:sym typeface="Calibri"/>
              </a:rPr>
              <a:t>Literature</a:t>
            </a:r>
            <a:r>
              <a:rPr lang="en-GB">
                <a:solidFill>
                  <a:srgbClr val="7030A0"/>
                </a:solidFill>
                <a:latin typeface="Calibri"/>
                <a:ea typeface="Calibri"/>
                <a:cs typeface="Calibri"/>
                <a:sym typeface="Calibri"/>
              </a:rPr>
              <a:t> </a:t>
            </a:r>
            <a:r>
              <a:rPr lang="en-GB">
                <a:solidFill>
                  <a:srgbClr val="C00000"/>
                </a:solidFill>
                <a:latin typeface="Calibri"/>
                <a:ea typeface="Calibri"/>
                <a:cs typeface="Calibri"/>
                <a:sym typeface="Calibri"/>
              </a:rPr>
              <a:t>Survey</a:t>
            </a:r>
            <a:endParaRPr>
              <a:solidFill>
                <a:srgbClr val="C00000"/>
              </a:solidFill>
              <a:latin typeface="Calibri"/>
              <a:ea typeface="Calibri"/>
              <a:cs typeface="Calibri"/>
              <a:sym typeface="Calibri"/>
            </a:endParaRPr>
          </a:p>
        </p:txBody>
      </p:sp>
      <p:sp>
        <p:nvSpPr>
          <p:cNvPr id="192" name="Google Shape;192;p5"/>
          <p:cNvSpPr txBox="1"/>
          <p:nvPr/>
        </p:nvSpPr>
        <p:spPr>
          <a:xfrm>
            <a:off x="417444" y="776931"/>
            <a:ext cx="8309112" cy="5179695"/>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1. </a:t>
            </a:r>
            <a:r>
              <a:rPr b="0" i="0" lang="en-GB" sz="1800" u="none" cap="none" strike="noStrike">
                <a:solidFill>
                  <a:srgbClr val="333333"/>
                </a:solidFill>
                <a:highlight>
                  <a:srgbClr val="FFFFFF"/>
                </a:highlight>
                <a:latin typeface="Times New Roman"/>
                <a:ea typeface="Times New Roman"/>
                <a:cs typeface="Times New Roman"/>
                <a:sym typeface="Times New Roman"/>
              </a:rPr>
              <a:t>Data-Driven Visual Characterization of Patient Health-Status Using Electronic Health Records and Self-Organizing Maps</a:t>
            </a:r>
            <a:r>
              <a:rPr b="0" i="0" lang="en-GB" sz="1800" u="none" cap="none" strike="noStrike">
                <a:solidFill>
                  <a:srgbClr val="0D0D0D"/>
                </a:solidFill>
                <a:highlight>
                  <a:srgbClr val="FFFFFF"/>
                </a:highlight>
                <a:latin typeface="Times New Roman"/>
                <a:ea typeface="Times New Roman"/>
                <a:cs typeface="Times New Roman"/>
                <a:sym typeface="Times New Roman"/>
              </a:rPr>
              <a:t>et </a:t>
            </a:r>
            <a:r>
              <a:rPr b="0" i="0" lang="en-GB" sz="1800" u="none" cap="none" strike="noStrike">
                <a:solidFill>
                  <a:schemeClr val="dk1"/>
                </a:solidFill>
                <a:latin typeface="Times New Roman"/>
                <a:ea typeface="Times New Roman"/>
                <a:cs typeface="Times New Roman"/>
                <a:sym typeface="Times New Roman"/>
              </a:rPr>
              <a:t>David </a:t>
            </a:r>
            <a:r>
              <a:rPr b="0" i="0" lang="en-GB" sz="1800" u="none" cap="none" strike="noStrike">
                <a:solidFill>
                  <a:schemeClr val="dk1"/>
                </a:solidFill>
                <a:highlight>
                  <a:srgbClr val="FFFFFF"/>
                </a:highlight>
                <a:latin typeface="Times New Roman"/>
                <a:ea typeface="Times New Roman"/>
                <a:cs typeface="Times New Roman"/>
                <a:sym typeface="Times New Roman"/>
              </a:rPr>
              <a:t>Chushig-Muzo et </a:t>
            </a:r>
            <a:r>
              <a:rPr b="0" i="0" lang="en-GB" sz="1800" u="none" cap="none" strike="noStrike">
                <a:solidFill>
                  <a:srgbClr val="0D0D0D"/>
                </a:solidFill>
                <a:highlight>
                  <a:srgbClr val="FFFFFF"/>
                </a:highlight>
                <a:latin typeface="Times New Roman"/>
                <a:ea typeface="Times New Roman"/>
                <a:cs typeface="Times New Roman"/>
                <a:sym typeface="Times New Roman"/>
              </a:rPr>
              <a:t>al.(2020):</a:t>
            </a:r>
            <a:r>
              <a:rPr b="0" i="0" lang="en-GB" sz="1800" u="none" cap="none" strike="noStrike">
                <a:solidFill>
                  <a:srgbClr val="333333"/>
                </a:solidFill>
                <a:highlight>
                  <a:srgbClr val="FFFFFF"/>
                </a:highlight>
                <a:latin typeface="Georgia"/>
                <a:ea typeface="Georgia"/>
                <a:cs typeface="Georgia"/>
                <a:sym typeface="Georgia"/>
              </a:rPr>
              <a:t>Data-driven models based on Machine Learning (ML) have been intensively considered for extracting knowledge and discovering patterns related to diseases </a:t>
            </a:r>
            <a:br>
              <a:rPr b="0" i="0" lang="en-GB" sz="1800" u="none" cap="none" strike="noStrike">
                <a:solidFill>
                  <a:schemeClr val="dk1"/>
                </a:solidFill>
                <a:latin typeface="Times New Roman"/>
                <a:ea typeface="Times New Roman"/>
                <a:cs typeface="Times New Roman"/>
                <a:sym typeface="Times New Roman"/>
              </a:rPr>
            </a:br>
            <a:br>
              <a:rPr b="0" i="0" lang="en-GB" sz="1800" u="none" cap="none" strike="noStrike">
                <a:solidFill>
                  <a:schemeClr val="dk1"/>
                </a:solidFill>
                <a:latin typeface="Times New Roman"/>
                <a:ea typeface="Times New Roman"/>
                <a:cs typeface="Times New Roman"/>
                <a:sym typeface="Times New Roman"/>
              </a:rPr>
            </a:br>
            <a:r>
              <a:rPr b="0" i="0" lang="en-GB" sz="1800" u="none" cap="none" strike="noStrike">
                <a:solidFill>
                  <a:schemeClr val="dk1"/>
                </a:solidFill>
                <a:latin typeface="Times New Roman"/>
                <a:ea typeface="Times New Roman"/>
                <a:cs typeface="Times New Roman"/>
                <a:sym typeface="Times New Roman"/>
              </a:rPr>
              <a:t>2.Does Artificial Intelligence Make Clinical Decision Better? A Review of Artificial Intelligence and Machine Learning in Acute Kidney Injury Prediction Tao Han Lee et al.(2021):</a:t>
            </a:r>
            <a:r>
              <a:rPr b="0" i="0" lang="en-GB" sz="1800" u="none" cap="none" strike="noStrike">
                <a:solidFill>
                  <a:srgbClr val="222222"/>
                </a:solidFill>
                <a:highlight>
                  <a:srgbClr val="FFFFFF"/>
                </a:highlight>
                <a:latin typeface="Times New Roman"/>
                <a:ea typeface="Times New Roman"/>
                <a:cs typeface="Times New Roman"/>
                <a:sym typeface="Times New Roman"/>
              </a:rPr>
              <a:t>Advances in computing technology have led to the recent use of machine learning and artificial intelligence in AKI prediction, recent research reported that by using electronic health records (EHR) the AKI prediction via machine-learning models can reach AUROC over 0.80, in some studies even reach 0.93.</a:t>
            </a:r>
            <a:br>
              <a:rPr b="0" i="0" lang="en-GB" sz="1800" u="none" cap="none" strike="noStrike">
                <a:solidFill>
                  <a:schemeClr val="dk1"/>
                </a:solidFill>
                <a:latin typeface="Times New Roman"/>
                <a:ea typeface="Times New Roman"/>
                <a:cs typeface="Times New Roman"/>
                <a:sym typeface="Times New Roman"/>
              </a:rPr>
            </a:br>
            <a:br>
              <a:rPr b="0" i="0" lang="en-GB" sz="1800" u="none" cap="none" strike="noStrike">
                <a:solidFill>
                  <a:schemeClr val="dk1"/>
                </a:solidFill>
                <a:latin typeface="Times New Roman"/>
                <a:ea typeface="Times New Roman"/>
                <a:cs typeface="Times New Roman"/>
                <a:sym typeface="Times New Roman"/>
              </a:rPr>
            </a:br>
            <a:r>
              <a:rPr b="0" i="0" lang="en-GB" sz="1800" u="none" cap="none" strike="noStrike">
                <a:solidFill>
                  <a:schemeClr val="dk1"/>
                </a:solidFill>
                <a:latin typeface="Times New Roman"/>
                <a:ea typeface="Times New Roman"/>
                <a:cs typeface="Times New Roman"/>
                <a:sym typeface="Times New Roman"/>
              </a:rPr>
              <a:t>3. Quantitative Analysis of Anaesthesia Recovery Time by Machine Learning Prediction Models: </a:t>
            </a:r>
            <a:r>
              <a:rPr b="0" i="0" lang="en-GB" sz="1800" u="none" cap="none" strike="noStrike">
                <a:solidFill>
                  <a:srgbClr val="0D0D0D"/>
                </a:solidFill>
                <a:highlight>
                  <a:srgbClr val="FFFFFF"/>
                </a:highlight>
                <a:latin typeface="Times New Roman"/>
                <a:ea typeface="Times New Roman"/>
                <a:cs typeface="Times New Roman"/>
                <a:sym typeface="Times New Roman"/>
              </a:rPr>
              <a:t>A Prospective Study by Shumin Yang et al. (2022): </a:t>
            </a:r>
            <a:r>
              <a:rPr b="0" i="0" lang="en-GB" sz="1800" u="none" cap="none" strike="noStrike">
                <a:solidFill>
                  <a:srgbClr val="222222"/>
                </a:solidFill>
                <a:highlight>
                  <a:srgbClr val="FFFFFF"/>
                </a:highlight>
                <a:latin typeface="Times New Roman"/>
                <a:ea typeface="Times New Roman"/>
                <a:cs typeface="Times New Roman"/>
                <a:sym typeface="Times New Roman"/>
              </a:rPr>
              <a:t>Accurate prediction of anaesthesia recovery time can support anaesthesiologist decision-making during surgery to help reduce the risk of surgery in patients.</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txBox="1"/>
          <p:nvPr>
            <p:ph type="title"/>
          </p:nvPr>
        </p:nvSpPr>
        <p:spPr>
          <a:xfrm>
            <a:off x="2519082" y="309426"/>
            <a:ext cx="4105835"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GB">
                <a:solidFill>
                  <a:srgbClr val="C00000"/>
                </a:solidFill>
                <a:latin typeface="Calibri"/>
                <a:ea typeface="Calibri"/>
                <a:cs typeface="Calibri"/>
                <a:sym typeface="Calibri"/>
              </a:rPr>
              <a:t>Existing System</a:t>
            </a:r>
            <a:endParaRPr>
              <a:solidFill>
                <a:srgbClr val="C00000"/>
              </a:solidFill>
              <a:latin typeface="Calibri"/>
              <a:ea typeface="Calibri"/>
              <a:cs typeface="Calibri"/>
              <a:sym typeface="Calibri"/>
            </a:endParaRPr>
          </a:p>
        </p:txBody>
      </p:sp>
      <p:sp>
        <p:nvSpPr>
          <p:cNvPr id="198" name="Google Shape;198;p6"/>
          <p:cNvSpPr txBox="1"/>
          <p:nvPr/>
        </p:nvSpPr>
        <p:spPr>
          <a:xfrm>
            <a:off x="384312" y="1335950"/>
            <a:ext cx="8375374" cy="498475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D0D0D"/>
              </a:buClr>
              <a:buSzPts val="2000"/>
              <a:buFont typeface="Arial"/>
              <a:buChar char="•"/>
            </a:pPr>
            <a:r>
              <a:rPr b="0" i="0" lang="en-GB" sz="2000" u="none" cap="none" strike="noStrike">
                <a:solidFill>
                  <a:srgbClr val="0D0D0D"/>
                </a:solidFill>
                <a:latin typeface="Times New Roman"/>
                <a:ea typeface="Times New Roman"/>
                <a:cs typeface="Times New Roman"/>
                <a:sym typeface="Times New Roman"/>
              </a:rPr>
              <a:t>In contemporary medical practice, anaesthesia dosage determination remains predominantly reliant on manual processes, with healthcare professionals playing a central role in the calculation and administration of anaesthetic agents. </a:t>
            </a:r>
            <a:endParaRPr b="0" i="0" sz="2000" u="none" cap="none" strike="noStrike">
              <a:solidFill>
                <a:srgbClr val="0D0D0D"/>
              </a:solidFill>
              <a:latin typeface="Times New Roman"/>
              <a:ea typeface="Times New Roman"/>
              <a:cs typeface="Times New Roman"/>
              <a:sym typeface="Times New Roman"/>
            </a:endParaRPr>
          </a:p>
          <a:p>
            <a:pPr indent="-342900" lvl="0" marL="342900" marR="0" rtl="0" algn="just">
              <a:spcBef>
                <a:spcPts val="0"/>
              </a:spcBef>
              <a:spcAft>
                <a:spcPts val="0"/>
              </a:spcAft>
              <a:buClr>
                <a:srgbClr val="0D0D0D"/>
              </a:buClr>
              <a:buSzPts val="2000"/>
              <a:buFont typeface="Arial"/>
              <a:buChar char="•"/>
            </a:pPr>
            <a:r>
              <a:rPr b="0" i="0" lang="en-GB" sz="2000" u="none" cap="none" strike="noStrike">
                <a:solidFill>
                  <a:srgbClr val="0D0D0D"/>
                </a:solidFill>
                <a:latin typeface="Times New Roman"/>
                <a:ea typeface="Times New Roman"/>
                <a:cs typeface="Times New Roman"/>
                <a:sym typeface="Times New Roman"/>
              </a:rPr>
              <a:t>Healthcare providers draw upon established guidelines, clinical expertise, and institutional protocols to compute initial dosages, considering factors such as drug potency, patient demographics, and anticipated surgical duration.</a:t>
            </a:r>
            <a:endParaRPr b="0" i="0" sz="2000" u="none" cap="none" strike="noStrike">
              <a:solidFill>
                <a:schemeClr val="dk1"/>
              </a:solidFill>
              <a:latin typeface="Arial"/>
              <a:ea typeface="Arial"/>
              <a:cs typeface="Arial"/>
              <a:sym typeface="Arial"/>
            </a:endParaRPr>
          </a:p>
          <a:p>
            <a:pPr indent="-342900" lvl="0" marL="342900" marR="0" rtl="0" algn="just">
              <a:spcBef>
                <a:spcPts val="0"/>
              </a:spcBef>
              <a:spcAft>
                <a:spcPts val="0"/>
              </a:spcAft>
              <a:buClr>
                <a:srgbClr val="0D0D0D"/>
              </a:buClr>
              <a:buSzPts val="2000"/>
              <a:buFont typeface="Arial"/>
              <a:buChar char="•"/>
            </a:pPr>
            <a:r>
              <a:rPr b="0" i="0" lang="en-GB" sz="2000" u="none" cap="none" strike="noStrike">
                <a:solidFill>
                  <a:srgbClr val="0D0D0D"/>
                </a:solidFill>
                <a:latin typeface="Times New Roman"/>
                <a:ea typeface="Times New Roman"/>
                <a:cs typeface="Times New Roman"/>
                <a:sym typeface="Times New Roman"/>
              </a:rPr>
              <a:t>There is an increasing recognition of the need for advanced technological solutions, such as automated anaesthesia dosing systems, to enhance precision, efficiency, and safety in anaesthesia management. </a:t>
            </a:r>
            <a:endParaRPr b="0" i="0" sz="2000" u="none" cap="none" strike="noStrike">
              <a:solidFill>
                <a:srgbClr val="0D0D0D"/>
              </a:solidFill>
              <a:latin typeface="Times New Roman"/>
              <a:ea typeface="Times New Roman"/>
              <a:cs typeface="Times New Roman"/>
              <a:sym typeface="Times New Roman"/>
            </a:endParaRPr>
          </a:p>
          <a:p>
            <a:pPr indent="-342900" lvl="0" marL="342900" marR="0" rtl="0" algn="just">
              <a:spcBef>
                <a:spcPts val="0"/>
              </a:spcBef>
              <a:spcAft>
                <a:spcPts val="0"/>
              </a:spcAft>
              <a:buClr>
                <a:srgbClr val="0D0D0D"/>
              </a:buClr>
              <a:buSzPts val="2000"/>
              <a:buFont typeface="Arial"/>
              <a:buChar char="•"/>
            </a:pPr>
            <a:r>
              <a:rPr b="0" i="0" lang="en-GB" sz="2000" u="none" cap="none" strike="noStrike">
                <a:solidFill>
                  <a:srgbClr val="0D0D0D"/>
                </a:solidFill>
                <a:latin typeface="Times New Roman"/>
                <a:ea typeface="Times New Roman"/>
                <a:cs typeface="Times New Roman"/>
                <a:sym typeface="Times New Roman"/>
              </a:rPr>
              <a:t>By automating the dosage calculation process, these systems have the potential to reduce the burden on healthcare professionals, streamline clinical workflows, and enhance overall patient safety during surgical procedures.</a:t>
            </a:r>
            <a:endParaRPr b="0" i="0" sz="2000"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GB">
                <a:solidFill>
                  <a:srgbClr val="C00000"/>
                </a:solidFill>
                <a:latin typeface="Calibri"/>
                <a:ea typeface="Calibri"/>
                <a:cs typeface="Calibri"/>
                <a:sym typeface="Calibri"/>
              </a:rPr>
              <a:t>Proposed</a:t>
            </a:r>
            <a:r>
              <a:rPr lang="en-GB">
                <a:solidFill>
                  <a:srgbClr val="7030A0"/>
                </a:solidFill>
                <a:latin typeface="Calibri"/>
                <a:ea typeface="Calibri"/>
                <a:cs typeface="Calibri"/>
                <a:sym typeface="Calibri"/>
              </a:rPr>
              <a:t> </a:t>
            </a:r>
            <a:r>
              <a:rPr lang="en-GB">
                <a:solidFill>
                  <a:srgbClr val="C00000"/>
                </a:solidFill>
                <a:latin typeface="Calibri"/>
                <a:ea typeface="Calibri"/>
                <a:cs typeface="Calibri"/>
                <a:sym typeface="Calibri"/>
              </a:rPr>
              <a:t>System</a:t>
            </a:r>
            <a:endParaRPr>
              <a:solidFill>
                <a:srgbClr val="C00000"/>
              </a:solidFill>
              <a:latin typeface="Calibri"/>
              <a:ea typeface="Calibri"/>
              <a:cs typeface="Calibri"/>
              <a:sym typeface="Calibri"/>
            </a:endParaRPr>
          </a:p>
        </p:txBody>
      </p:sp>
      <p:sp>
        <p:nvSpPr>
          <p:cNvPr id="204" name="Google Shape;204;p7"/>
          <p:cNvSpPr txBox="1"/>
          <p:nvPr/>
        </p:nvSpPr>
        <p:spPr>
          <a:xfrm>
            <a:off x="503583" y="696249"/>
            <a:ext cx="8176591" cy="563118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D0D0D"/>
              </a:buClr>
              <a:buSzPts val="2000"/>
              <a:buFont typeface="Arial"/>
              <a:buChar char="•"/>
            </a:pPr>
            <a:r>
              <a:rPr b="0" i="0" lang="en-GB" sz="2000" u="none" cap="none" strike="noStrike">
                <a:solidFill>
                  <a:srgbClr val="0D0D0D"/>
                </a:solidFill>
                <a:latin typeface="Times New Roman"/>
                <a:ea typeface="Times New Roman"/>
                <a:cs typeface="Times New Roman"/>
                <a:sym typeface="Times New Roman"/>
              </a:rPr>
              <a:t>The proposed system represents a significant advancement in anaesthesia dosage calculation through the integration of regression algorithms and boosting techniques, which are subsets of machine learning. </a:t>
            </a:r>
            <a:endParaRPr b="0" i="0" sz="2000" u="none" cap="none" strike="noStrike">
              <a:solidFill>
                <a:srgbClr val="0D0D0D"/>
              </a:solidFill>
              <a:latin typeface="Times New Roman"/>
              <a:ea typeface="Times New Roman"/>
              <a:cs typeface="Times New Roman"/>
              <a:sym typeface="Times New Roman"/>
            </a:endParaRPr>
          </a:p>
          <a:p>
            <a:pPr indent="-342900" lvl="0" marL="342900" marR="0" rtl="0" algn="just">
              <a:spcBef>
                <a:spcPts val="0"/>
              </a:spcBef>
              <a:spcAft>
                <a:spcPts val="0"/>
              </a:spcAft>
              <a:buClr>
                <a:srgbClr val="0D0D0D"/>
              </a:buClr>
              <a:buSzPts val="2000"/>
              <a:buFont typeface="Arial"/>
              <a:buChar char="•"/>
            </a:pPr>
            <a:r>
              <a:rPr b="0" i="0" lang="en-GB" sz="2000" u="none" cap="none" strike="noStrike">
                <a:solidFill>
                  <a:srgbClr val="0D0D0D"/>
                </a:solidFill>
                <a:latin typeface="Times New Roman"/>
                <a:ea typeface="Times New Roman"/>
                <a:cs typeface="Times New Roman"/>
                <a:sym typeface="Times New Roman"/>
              </a:rPr>
              <a:t>The DecisionTreeRegressor algorithm, a core component of the system, is adept at modelling complex relationships between patient variables and anaesthesia dosage levels. </a:t>
            </a:r>
            <a:endParaRPr b="0" i="0" sz="2000" u="none" cap="none" strike="noStrike">
              <a:solidFill>
                <a:srgbClr val="0D0D0D"/>
              </a:solidFill>
              <a:latin typeface="Times New Roman"/>
              <a:ea typeface="Times New Roman"/>
              <a:cs typeface="Times New Roman"/>
              <a:sym typeface="Times New Roman"/>
            </a:endParaRPr>
          </a:p>
          <a:p>
            <a:pPr indent="-342900" lvl="0" marL="342900" marR="0" rtl="0" algn="just">
              <a:spcBef>
                <a:spcPts val="0"/>
              </a:spcBef>
              <a:spcAft>
                <a:spcPts val="0"/>
              </a:spcAft>
              <a:buClr>
                <a:srgbClr val="0D0D0D"/>
              </a:buClr>
              <a:buSzPts val="2000"/>
              <a:buFont typeface="Arial"/>
              <a:buChar char="•"/>
            </a:pPr>
            <a:r>
              <a:rPr b="0" i="0" lang="en-GB" sz="2000" u="none" cap="none" strike="noStrike">
                <a:solidFill>
                  <a:srgbClr val="0D0D0D"/>
                </a:solidFill>
                <a:latin typeface="Times New Roman"/>
                <a:ea typeface="Times New Roman"/>
                <a:cs typeface="Times New Roman"/>
                <a:sym typeface="Times New Roman"/>
              </a:rPr>
              <a:t>This algorithm's flexibility allows it to adapt to diverse patient populations and surgical scenarios, ensuring robust performance across different clinical contexts.</a:t>
            </a:r>
            <a:endParaRPr b="0" i="0" sz="2000" u="none" cap="none" strike="noStrike">
              <a:solidFill>
                <a:schemeClr val="dk1"/>
              </a:solidFill>
              <a:latin typeface="Arial"/>
              <a:ea typeface="Arial"/>
              <a:cs typeface="Arial"/>
              <a:sym typeface="Arial"/>
            </a:endParaRPr>
          </a:p>
          <a:p>
            <a:pPr indent="-342900" lvl="0" marL="342900" marR="0" rtl="0" algn="just">
              <a:spcBef>
                <a:spcPts val="0"/>
              </a:spcBef>
              <a:spcAft>
                <a:spcPts val="0"/>
              </a:spcAft>
              <a:buClr>
                <a:srgbClr val="0D0D0D"/>
              </a:buClr>
              <a:buSzPts val="2000"/>
              <a:buFont typeface="Arial"/>
              <a:buChar char="•"/>
            </a:pPr>
            <a:r>
              <a:rPr b="0" i="0" lang="en-GB" sz="2000" u="none" cap="none" strike="noStrike">
                <a:solidFill>
                  <a:srgbClr val="0D0D0D"/>
                </a:solidFill>
                <a:latin typeface="Times New Roman"/>
                <a:ea typeface="Times New Roman"/>
                <a:cs typeface="Times New Roman"/>
                <a:sym typeface="Times New Roman"/>
              </a:rPr>
              <a:t>Complementing the DecisionTreeRegressor is the boosting algorithm, another powerful tool in the system's arsenal. Boosting algorithms iteratively improve the predictive performance of weak learners, such as</a:t>
            </a:r>
            <a:r>
              <a:rPr b="0" i="0" lang="en-GB" sz="2000" u="none" cap="none" strike="noStrike">
                <a:solidFill>
                  <a:srgbClr val="0D0D0D"/>
                </a:solidFill>
                <a:latin typeface="Roboto"/>
                <a:ea typeface="Roboto"/>
                <a:cs typeface="Roboto"/>
                <a:sym typeface="Roboto"/>
              </a:rPr>
              <a:t> </a:t>
            </a:r>
            <a:r>
              <a:rPr b="0" i="0" lang="en-GB" sz="2000" u="none" cap="none" strike="noStrike">
                <a:solidFill>
                  <a:srgbClr val="0D0D0D"/>
                </a:solidFill>
                <a:latin typeface="Times New Roman"/>
                <a:ea typeface="Times New Roman"/>
                <a:cs typeface="Times New Roman"/>
                <a:sym typeface="Times New Roman"/>
              </a:rPr>
              <a:t>decision trees, by emphasising the prediction errors and refining the model iteratively. </a:t>
            </a:r>
            <a:endParaRPr b="0" i="0" sz="2000" u="none" cap="none" strike="noStrike">
              <a:solidFill>
                <a:srgbClr val="0D0D0D"/>
              </a:solidFill>
              <a:latin typeface="Times New Roman"/>
              <a:ea typeface="Times New Roman"/>
              <a:cs typeface="Times New Roman"/>
              <a:sym typeface="Times New Roman"/>
            </a:endParaRPr>
          </a:p>
          <a:p>
            <a:pPr indent="-342900" lvl="0" marL="342900" marR="0" rtl="0" algn="just">
              <a:spcBef>
                <a:spcPts val="0"/>
              </a:spcBef>
              <a:spcAft>
                <a:spcPts val="0"/>
              </a:spcAft>
              <a:buClr>
                <a:srgbClr val="0D0D0D"/>
              </a:buClr>
              <a:buSzPts val="2000"/>
              <a:buFont typeface="Arial"/>
              <a:buChar char="•"/>
            </a:pPr>
            <a:r>
              <a:rPr b="0" i="0" lang="en-GB" sz="2000" u="none" cap="none" strike="noStrike">
                <a:solidFill>
                  <a:srgbClr val="0D0D0D"/>
                </a:solidFill>
                <a:latin typeface="Times New Roman"/>
                <a:ea typeface="Times New Roman"/>
                <a:cs typeface="Times New Roman"/>
                <a:sym typeface="Times New Roman"/>
              </a:rPr>
              <a:t>Moreover, the system's user-friendly interface plays a crucial role in facilitating its adoption by medical professionals. The intuitive design allows users to input patient data seamlessly and interpret dosage recommendations effectively.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ph type="title"/>
          </p:nvPr>
        </p:nvSpPr>
        <p:spPr>
          <a:xfrm>
            <a:off x="547968" y="327356"/>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GB">
                <a:solidFill>
                  <a:srgbClr val="C00000"/>
                </a:solidFill>
                <a:latin typeface="Calibri"/>
                <a:ea typeface="Calibri"/>
                <a:cs typeface="Calibri"/>
                <a:sym typeface="Calibri"/>
              </a:rPr>
              <a:t>Software</a:t>
            </a:r>
            <a:r>
              <a:rPr lang="en-GB">
                <a:solidFill>
                  <a:srgbClr val="7030A0"/>
                </a:solidFill>
                <a:latin typeface="Calibri"/>
                <a:ea typeface="Calibri"/>
                <a:cs typeface="Calibri"/>
                <a:sym typeface="Calibri"/>
              </a:rPr>
              <a:t> </a:t>
            </a:r>
            <a:r>
              <a:rPr lang="en-GB">
                <a:solidFill>
                  <a:srgbClr val="C00000"/>
                </a:solidFill>
                <a:latin typeface="Calibri"/>
                <a:ea typeface="Calibri"/>
                <a:cs typeface="Calibri"/>
                <a:sym typeface="Calibri"/>
              </a:rPr>
              <a:t>/ Hardware used</a:t>
            </a:r>
            <a:endParaRPr>
              <a:solidFill>
                <a:srgbClr val="C00000"/>
              </a:solidFill>
              <a:latin typeface="Calibri"/>
              <a:ea typeface="Calibri"/>
              <a:cs typeface="Calibri"/>
              <a:sym typeface="Calibri"/>
            </a:endParaRPr>
          </a:p>
        </p:txBody>
      </p:sp>
      <p:sp>
        <p:nvSpPr>
          <p:cNvPr id="210" name="Google Shape;210;p8"/>
          <p:cNvSpPr txBox="1"/>
          <p:nvPr/>
        </p:nvSpPr>
        <p:spPr>
          <a:xfrm>
            <a:off x="940905" y="1196153"/>
            <a:ext cx="6208643"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2400" u="none" cap="none" strike="noStrike">
                <a:solidFill>
                  <a:schemeClr val="dk1"/>
                </a:solidFill>
                <a:latin typeface="Calibri"/>
                <a:ea typeface="Calibri"/>
                <a:cs typeface="Calibri"/>
                <a:sym typeface="Calibri"/>
              </a:rPr>
              <a:t>Hardware:</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n-GB" sz="2400">
                <a:solidFill>
                  <a:schemeClr val="dk1"/>
                </a:solidFill>
                <a:latin typeface="Calibri"/>
                <a:ea typeface="Calibri"/>
                <a:cs typeface="Calibri"/>
                <a:sym typeface="Calibri"/>
              </a:rPr>
              <a:t>OS-Windows 7,8,10 (32 or 64 bit)</a:t>
            </a:r>
            <a:endParaRPr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n-GB" sz="2400">
                <a:solidFill>
                  <a:schemeClr val="dk1"/>
                </a:solidFill>
                <a:latin typeface="Calibri"/>
                <a:ea typeface="Calibri"/>
                <a:cs typeface="Calibri"/>
                <a:sym typeface="Calibri"/>
              </a:rPr>
              <a:t>RAM-4GB</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GB" sz="2400">
                <a:solidFill>
                  <a:schemeClr val="dk1"/>
                </a:solidFill>
                <a:latin typeface="Calibri"/>
                <a:ea typeface="Calibri"/>
                <a:cs typeface="Calibri"/>
                <a:sym typeface="Calibri"/>
              </a:rPr>
              <a:t>Software:</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n-GB" sz="2400">
                <a:solidFill>
                  <a:schemeClr val="dk1"/>
                </a:solidFill>
                <a:latin typeface="Calibri"/>
                <a:ea typeface="Calibri"/>
                <a:cs typeface="Calibri"/>
                <a:sym typeface="Calibri"/>
              </a:rPr>
              <a:t>Python IDLE</a:t>
            </a:r>
            <a:endParaRPr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n-GB" sz="2400">
                <a:solidFill>
                  <a:schemeClr val="dk1"/>
                </a:solidFill>
                <a:latin typeface="Calibri"/>
                <a:ea typeface="Calibri"/>
                <a:cs typeface="Calibri"/>
                <a:sym typeface="Calibri"/>
              </a:rPr>
              <a:t>Jupyter Notebook</a:t>
            </a:r>
            <a:endParaRPr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n-GB" sz="2400">
                <a:solidFill>
                  <a:schemeClr val="dk1"/>
                </a:solidFill>
                <a:latin typeface="Calibri"/>
                <a:ea typeface="Calibri"/>
                <a:cs typeface="Calibri"/>
                <a:sym typeface="Calibri"/>
              </a:rPr>
              <a:t>Numpy</a:t>
            </a:r>
            <a:endParaRPr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n-GB" sz="2400">
                <a:solidFill>
                  <a:schemeClr val="dk1"/>
                </a:solidFill>
                <a:latin typeface="Calibri"/>
                <a:ea typeface="Calibri"/>
                <a:cs typeface="Calibri"/>
                <a:sym typeface="Calibri"/>
              </a:rPr>
              <a:t>Pandas </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9"/>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C00000"/>
              </a:buClr>
              <a:buSzPct val="100000"/>
              <a:buFont typeface="Calibri"/>
              <a:buNone/>
            </a:pPr>
            <a:r>
              <a:rPr lang="en-GB">
                <a:solidFill>
                  <a:srgbClr val="C00000"/>
                </a:solidFill>
                <a:latin typeface="Calibri"/>
                <a:ea typeface="Calibri"/>
                <a:cs typeface="Calibri"/>
                <a:sym typeface="Calibri"/>
              </a:rPr>
              <a:t>Architecture / Methodology used</a:t>
            </a:r>
            <a:endParaRPr>
              <a:solidFill>
                <a:srgbClr val="C00000"/>
              </a:solidFill>
              <a:latin typeface="Calibri"/>
              <a:ea typeface="Calibri"/>
              <a:cs typeface="Calibri"/>
              <a:sym typeface="Calibri"/>
            </a:endParaRPr>
          </a:p>
        </p:txBody>
      </p:sp>
      <p:pic>
        <p:nvPicPr>
          <p:cNvPr id="216" name="Google Shape;216;p9"/>
          <p:cNvPicPr preferRelativeResize="0"/>
          <p:nvPr/>
        </p:nvPicPr>
        <p:blipFill rotWithShape="1">
          <a:blip r:embed="rId3">
            <a:alphaModFix/>
          </a:blip>
          <a:srcRect b="0" l="0" r="0" t="0"/>
          <a:stretch/>
        </p:blipFill>
        <p:spPr>
          <a:xfrm>
            <a:off x="887896" y="1245704"/>
            <a:ext cx="7627454" cy="48502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2020-12-27T14:21:00Z</dcterms:created>
  <dc:creator>SENTHILKUMAR 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5B2FCB74A2374CCDB7E2B54F4E64A730_12</vt:lpwstr>
  </property>
  <property fmtid="{D5CDD505-2E9C-101B-9397-08002B2CF9AE}" pid="3" name="KSOProductBuildVer">
    <vt:lpwstr>1033-12.2.0.13489</vt:lpwstr>
  </property>
</Properties>
</file>