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66" r:id="rId3"/>
    <p:sldId id="258" r:id="rId4"/>
    <p:sldId id="264" r:id="rId5"/>
    <p:sldId id="263" r:id="rId6"/>
    <p:sldId id="262" r:id="rId7"/>
    <p:sldId id="261" r:id="rId8"/>
    <p:sldId id="260" r:id="rId9"/>
    <p:sldId id="259" r:id="rId10"/>
    <p:sldId id="268" r:id="rId11"/>
    <p:sldId id="26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5184" autoAdjust="0"/>
  </p:normalViewPr>
  <p:slideViewPr>
    <p:cSldViewPr snapToGrid="0">
      <p:cViewPr varScale="1">
        <p:scale>
          <a:sx n="50" d="100"/>
          <a:sy n="50" d="100"/>
        </p:scale>
        <p:origin x="1397"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esh Naidu" userId="bdf0c3418127f2d8" providerId="LiveId" clId="{815A1EB0-3656-4BE7-8035-0C53495C5C1F}"/>
    <pc:docChg chg="undo custSel addSld delSld modSld">
      <pc:chgData name="Kamesh Naidu" userId="bdf0c3418127f2d8" providerId="LiveId" clId="{815A1EB0-3656-4BE7-8035-0C53495C5C1F}" dt="2024-03-25T18:00:47.261" v="607" actId="20577"/>
      <pc:docMkLst>
        <pc:docMk/>
      </pc:docMkLst>
      <pc:sldChg chg="modSp mod">
        <pc:chgData name="Kamesh Naidu" userId="bdf0c3418127f2d8" providerId="LiveId" clId="{815A1EB0-3656-4BE7-8035-0C53495C5C1F}" dt="2024-03-25T17:58:48.483" v="595" actId="14100"/>
        <pc:sldMkLst>
          <pc:docMk/>
          <pc:sldMk cId="2944014404" sldId="258"/>
        </pc:sldMkLst>
        <pc:spChg chg="mod">
          <ac:chgData name="Kamesh Naidu" userId="bdf0c3418127f2d8" providerId="LiveId" clId="{815A1EB0-3656-4BE7-8035-0C53495C5C1F}" dt="2024-03-25T17:58:48.483" v="595" actId="14100"/>
          <ac:spMkLst>
            <pc:docMk/>
            <pc:sldMk cId="2944014404" sldId="258"/>
            <ac:spMk id="4" creationId="{AAEF146B-3045-8B1F-F041-385695324830}"/>
          </ac:spMkLst>
        </pc:spChg>
      </pc:sldChg>
      <pc:sldChg chg="addSp delSp modSp mod">
        <pc:chgData name="Kamesh Naidu" userId="bdf0c3418127f2d8" providerId="LiveId" clId="{815A1EB0-3656-4BE7-8035-0C53495C5C1F}" dt="2024-03-25T17:59:47.555" v="597" actId="14100"/>
        <pc:sldMkLst>
          <pc:docMk/>
          <pc:sldMk cId="3264071221" sldId="259"/>
        </pc:sldMkLst>
        <pc:spChg chg="add mod">
          <ac:chgData name="Kamesh Naidu" userId="bdf0c3418127f2d8" providerId="LiveId" clId="{815A1EB0-3656-4BE7-8035-0C53495C5C1F}" dt="2024-02-18T04:21:19.605" v="28"/>
          <ac:spMkLst>
            <pc:docMk/>
            <pc:sldMk cId="3264071221" sldId="259"/>
            <ac:spMk id="3" creationId="{C4B938B1-F089-AE4C-F718-4EDEF18F4E70}"/>
          </ac:spMkLst>
        </pc:spChg>
        <pc:spChg chg="add mod">
          <ac:chgData name="Kamesh Naidu" userId="bdf0c3418127f2d8" providerId="LiveId" clId="{815A1EB0-3656-4BE7-8035-0C53495C5C1F}" dt="2024-02-18T04:21:18.547" v="26"/>
          <ac:spMkLst>
            <pc:docMk/>
            <pc:sldMk cId="3264071221" sldId="259"/>
            <ac:spMk id="4" creationId="{DFDD65C8-8678-1B44-590B-3669F5976015}"/>
          </ac:spMkLst>
        </pc:spChg>
        <pc:spChg chg="add mod">
          <ac:chgData name="Kamesh Naidu" userId="bdf0c3418127f2d8" providerId="LiveId" clId="{815A1EB0-3656-4BE7-8035-0C53495C5C1F}" dt="2024-02-18T04:21:17.671" v="24"/>
          <ac:spMkLst>
            <pc:docMk/>
            <pc:sldMk cId="3264071221" sldId="259"/>
            <ac:spMk id="5" creationId="{4CB18C30-EB71-DF02-AEE5-2EA796D480F7}"/>
          </ac:spMkLst>
        </pc:spChg>
        <pc:spChg chg="add mod">
          <ac:chgData name="Kamesh Naidu" userId="bdf0c3418127f2d8" providerId="LiveId" clId="{815A1EB0-3656-4BE7-8035-0C53495C5C1F}" dt="2024-02-18T04:21:15.597" v="21" actId="1076"/>
          <ac:spMkLst>
            <pc:docMk/>
            <pc:sldMk cId="3264071221" sldId="259"/>
            <ac:spMk id="6" creationId="{A50D2204-6A4B-BE59-0B65-914054CC2D6E}"/>
          </ac:spMkLst>
        </pc:spChg>
        <pc:spChg chg="add mod">
          <ac:chgData name="Kamesh Naidu" userId="bdf0c3418127f2d8" providerId="LiveId" clId="{815A1EB0-3656-4BE7-8035-0C53495C5C1F}" dt="2024-02-18T04:21:15.597" v="21" actId="1076"/>
          <ac:spMkLst>
            <pc:docMk/>
            <pc:sldMk cId="3264071221" sldId="259"/>
            <ac:spMk id="7" creationId="{865A2710-9058-5297-711A-66B1F71B0F93}"/>
          </ac:spMkLst>
        </pc:spChg>
        <pc:spChg chg="add del mod">
          <ac:chgData name="Kamesh Naidu" userId="bdf0c3418127f2d8" providerId="LiveId" clId="{815A1EB0-3656-4BE7-8035-0C53495C5C1F}" dt="2024-02-18T04:21:15.597" v="21" actId="1076"/>
          <ac:spMkLst>
            <pc:docMk/>
            <pc:sldMk cId="3264071221" sldId="259"/>
            <ac:spMk id="8" creationId="{AE095730-88E2-8FD9-AA54-BB609837491B}"/>
          </ac:spMkLst>
        </pc:spChg>
        <pc:spChg chg="add del mod">
          <ac:chgData name="Kamesh Naidu" userId="bdf0c3418127f2d8" providerId="LiveId" clId="{815A1EB0-3656-4BE7-8035-0C53495C5C1F}" dt="2024-03-25T17:24:56.130" v="309" actId="478"/>
          <ac:spMkLst>
            <pc:docMk/>
            <pc:sldMk cId="3264071221" sldId="259"/>
            <ac:spMk id="9" creationId="{9644B00D-A3B2-B8E0-06A0-9E830E91F94F}"/>
          </ac:spMkLst>
        </pc:spChg>
        <pc:spChg chg="add del mod">
          <ac:chgData name="Kamesh Naidu" userId="bdf0c3418127f2d8" providerId="LiveId" clId="{815A1EB0-3656-4BE7-8035-0C53495C5C1F}" dt="2024-03-25T17:24:56.130" v="309" actId="478"/>
          <ac:spMkLst>
            <pc:docMk/>
            <pc:sldMk cId="3264071221" sldId="259"/>
            <ac:spMk id="10" creationId="{9229A150-A7FE-B710-A6FD-6E30F07E6A37}"/>
          </ac:spMkLst>
        </pc:spChg>
        <pc:spChg chg="add del mod">
          <ac:chgData name="Kamesh Naidu" userId="bdf0c3418127f2d8" providerId="LiveId" clId="{815A1EB0-3656-4BE7-8035-0C53495C5C1F}" dt="2024-03-25T17:24:56.130" v="309" actId="478"/>
          <ac:spMkLst>
            <pc:docMk/>
            <pc:sldMk cId="3264071221" sldId="259"/>
            <ac:spMk id="11" creationId="{C5622E93-BFB7-7C21-0C1F-3DE4AF5A6A7D}"/>
          </ac:spMkLst>
        </pc:spChg>
        <pc:spChg chg="add del mod">
          <ac:chgData name="Kamesh Naidu" userId="bdf0c3418127f2d8" providerId="LiveId" clId="{815A1EB0-3656-4BE7-8035-0C53495C5C1F}" dt="2024-03-25T17:24:56.130" v="309" actId="478"/>
          <ac:spMkLst>
            <pc:docMk/>
            <pc:sldMk cId="3264071221" sldId="259"/>
            <ac:spMk id="12" creationId="{D350744A-C98B-D1E7-D6EA-DED369CBB783}"/>
          </ac:spMkLst>
        </pc:spChg>
        <pc:spChg chg="add del mod">
          <ac:chgData name="Kamesh Naidu" userId="bdf0c3418127f2d8" providerId="LiveId" clId="{815A1EB0-3656-4BE7-8035-0C53495C5C1F}" dt="2024-03-25T17:24:56.130" v="309" actId="478"/>
          <ac:spMkLst>
            <pc:docMk/>
            <pc:sldMk cId="3264071221" sldId="259"/>
            <ac:spMk id="13" creationId="{E725635A-19B8-B0D3-CFF4-0FB4063F9C7A}"/>
          </ac:spMkLst>
        </pc:spChg>
        <pc:spChg chg="add del mod">
          <ac:chgData name="Kamesh Naidu" userId="bdf0c3418127f2d8" providerId="LiveId" clId="{815A1EB0-3656-4BE7-8035-0C53495C5C1F}" dt="2024-03-25T17:24:56.130" v="309" actId="478"/>
          <ac:spMkLst>
            <pc:docMk/>
            <pc:sldMk cId="3264071221" sldId="259"/>
            <ac:spMk id="14" creationId="{3E5741C5-B3CD-D898-CD39-5BD97AF11DC4}"/>
          </ac:spMkLst>
        </pc:spChg>
        <pc:spChg chg="add del mod">
          <ac:chgData name="Kamesh Naidu" userId="bdf0c3418127f2d8" providerId="LiveId" clId="{815A1EB0-3656-4BE7-8035-0C53495C5C1F}" dt="2024-03-25T17:24:56.130" v="309" actId="478"/>
          <ac:spMkLst>
            <pc:docMk/>
            <pc:sldMk cId="3264071221" sldId="259"/>
            <ac:spMk id="15" creationId="{0BDAE7EB-D69D-05A4-61FE-1696032DF09D}"/>
          </ac:spMkLst>
        </pc:spChg>
        <pc:spChg chg="add del mod">
          <ac:chgData name="Kamesh Naidu" userId="bdf0c3418127f2d8" providerId="LiveId" clId="{815A1EB0-3656-4BE7-8035-0C53495C5C1F}" dt="2024-03-25T17:24:56.130" v="309" actId="478"/>
          <ac:spMkLst>
            <pc:docMk/>
            <pc:sldMk cId="3264071221" sldId="259"/>
            <ac:spMk id="16" creationId="{44ECEF05-EFFC-ACF6-8A93-FBF8F8B42BBC}"/>
          </ac:spMkLst>
        </pc:spChg>
        <pc:spChg chg="add del mod">
          <ac:chgData name="Kamesh Naidu" userId="bdf0c3418127f2d8" providerId="LiveId" clId="{815A1EB0-3656-4BE7-8035-0C53495C5C1F}" dt="2024-03-25T17:24:56.130" v="309" actId="478"/>
          <ac:spMkLst>
            <pc:docMk/>
            <pc:sldMk cId="3264071221" sldId="259"/>
            <ac:spMk id="17" creationId="{61725EC6-C17A-86C1-91B8-D7F99C9DB314}"/>
          </ac:spMkLst>
        </pc:spChg>
        <pc:spChg chg="add del mod">
          <ac:chgData name="Kamesh Naidu" userId="bdf0c3418127f2d8" providerId="LiveId" clId="{815A1EB0-3656-4BE7-8035-0C53495C5C1F}" dt="2024-03-25T17:24:56.130" v="309" actId="478"/>
          <ac:spMkLst>
            <pc:docMk/>
            <pc:sldMk cId="3264071221" sldId="259"/>
            <ac:spMk id="18" creationId="{769AD232-4586-36D6-F406-1652B094D3C8}"/>
          </ac:spMkLst>
        </pc:spChg>
        <pc:spChg chg="add del mod">
          <ac:chgData name="Kamesh Naidu" userId="bdf0c3418127f2d8" providerId="LiveId" clId="{815A1EB0-3656-4BE7-8035-0C53495C5C1F}" dt="2024-03-25T17:24:56.130" v="309" actId="478"/>
          <ac:spMkLst>
            <pc:docMk/>
            <pc:sldMk cId="3264071221" sldId="259"/>
            <ac:spMk id="19" creationId="{576F0369-24EB-8573-96C4-9CF76C576EF3}"/>
          </ac:spMkLst>
        </pc:spChg>
        <pc:spChg chg="add del mod">
          <ac:chgData name="Kamesh Naidu" userId="bdf0c3418127f2d8" providerId="LiveId" clId="{815A1EB0-3656-4BE7-8035-0C53495C5C1F}" dt="2024-03-25T17:24:56.130" v="309" actId="478"/>
          <ac:spMkLst>
            <pc:docMk/>
            <pc:sldMk cId="3264071221" sldId="259"/>
            <ac:spMk id="20" creationId="{AFC12035-ED52-27A1-7D9F-07CF4E57A3F1}"/>
          </ac:spMkLst>
        </pc:spChg>
        <pc:spChg chg="add">
          <ac:chgData name="Kamesh Naidu" userId="bdf0c3418127f2d8" providerId="LiveId" clId="{815A1EB0-3656-4BE7-8035-0C53495C5C1F}" dt="2024-02-18T04:21:24.174" v="29"/>
          <ac:spMkLst>
            <pc:docMk/>
            <pc:sldMk cId="3264071221" sldId="259"/>
            <ac:spMk id="21" creationId="{E6A9CA72-CC07-9CBA-4CFA-48A5B02270E0}"/>
          </ac:spMkLst>
        </pc:spChg>
        <pc:spChg chg="add del mod">
          <ac:chgData name="Kamesh Naidu" userId="bdf0c3418127f2d8" providerId="LiveId" clId="{815A1EB0-3656-4BE7-8035-0C53495C5C1F}" dt="2024-02-18T04:21:39.778" v="31" actId="21"/>
          <ac:spMkLst>
            <pc:docMk/>
            <pc:sldMk cId="3264071221" sldId="259"/>
            <ac:spMk id="22" creationId="{C7F3F770-B3A3-BDBA-B55C-A3F5E697F7EA}"/>
          </ac:spMkLst>
        </pc:spChg>
        <pc:picChg chg="add mod">
          <ac:chgData name="Kamesh Naidu" userId="bdf0c3418127f2d8" providerId="LiveId" clId="{815A1EB0-3656-4BE7-8035-0C53495C5C1F}" dt="2024-03-25T17:59:47.555" v="597" actId="14100"/>
          <ac:picMkLst>
            <pc:docMk/>
            <pc:sldMk cId="3264071221" sldId="259"/>
            <ac:picMk id="4" creationId="{7A11A489-B1BD-5738-9FDD-4990AA42942F}"/>
          </ac:picMkLst>
        </pc:picChg>
      </pc:sldChg>
      <pc:sldChg chg="modSp mod">
        <pc:chgData name="Kamesh Naidu" userId="bdf0c3418127f2d8" providerId="LiveId" clId="{815A1EB0-3656-4BE7-8035-0C53495C5C1F}" dt="2024-03-25T17:55:05.827" v="567" actId="5793"/>
        <pc:sldMkLst>
          <pc:docMk/>
          <pc:sldMk cId="2070265428" sldId="260"/>
        </pc:sldMkLst>
        <pc:spChg chg="mod">
          <ac:chgData name="Kamesh Naidu" userId="bdf0c3418127f2d8" providerId="LiveId" clId="{815A1EB0-3656-4BE7-8035-0C53495C5C1F}" dt="2024-03-25T17:55:05.827" v="567" actId="5793"/>
          <ac:spMkLst>
            <pc:docMk/>
            <pc:sldMk cId="2070265428" sldId="260"/>
            <ac:spMk id="3" creationId="{CF40EEDC-63B0-1DA6-BD24-BF384CF69250}"/>
          </ac:spMkLst>
        </pc:spChg>
      </pc:sldChg>
      <pc:sldChg chg="modSp mod">
        <pc:chgData name="Kamesh Naidu" userId="bdf0c3418127f2d8" providerId="LiveId" clId="{815A1EB0-3656-4BE7-8035-0C53495C5C1F}" dt="2024-03-25T17:58:35.582" v="594" actId="14100"/>
        <pc:sldMkLst>
          <pc:docMk/>
          <pc:sldMk cId="85330912" sldId="261"/>
        </pc:sldMkLst>
        <pc:spChg chg="mod">
          <ac:chgData name="Kamesh Naidu" userId="bdf0c3418127f2d8" providerId="LiveId" clId="{815A1EB0-3656-4BE7-8035-0C53495C5C1F}" dt="2024-03-25T17:58:35.582" v="594" actId="14100"/>
          <ac:spMkLst>
            <pc:docMk/>
            <pc:sldMk cId="85330912" sldId="261"/>
            <ac:spMk id="3" creationId="{D000D4ED-1708-22F0-24D2-E1FE44EB220E}"/>
          </ac:spMkLst>
        </pc:spChg>
      </pc:sldChg>
      <pc:sldChg chg="modSp mod">
        <pc:chgData name="Kamesh Naidu" userId="bdf0c3418127f2d8" providerId="LiveId" clId="{815A1EB0-3656-4BE7-8035-0C53495C5C1F}" dt="2024-03-25T17:57:29.189" v="593" actId="5793"/>
        <pc:sldMkLst>
          <pc:docMk/>
          <pc:sldMk cId="1266654447" sldId="262"/>
        </pc:sldMkLst>
        <pc:spChg chg="mod">
          <ac:chgData name="Kamesh Naidu" userId="bdf0c3418127f2d8" providerId="LiveId" clId="{815A1EB0-3656-4BE7-8035-0C53495C5C1F}" dt="2024-03-25T17:57:29.189" v="593" actId="5793"/>
          <ac:spMkLst>
            <pc:docMk/>
            <pc:sldMk cId="1266654447" sldId="262"/>
            <ac:spMk id="3" creationId="{17B0BA94-B66E-0297-1E41-8E3A8B242B62}"/>
          </ac:spMkLst>
        </pc:spChg>
      </pc:sldChg>
      <pc:sldChg chg="modSp mod modClrScheme chgLayout">
        <pc:chgData name="Kamesh Naidu" userId="bdf0c3418127f2d8" providerId="LiveId" clId="{815A1EB0-3656-4BE7-8035-0C53495C5C1F}" dt="2024-03-25T17:51:19.185" v="521" actId="5793"/>
        <pc:sldMkLst>
          <pc:docMk/>
          <pc:sldMk cId="3343324944" sldId="263"/>
        </pc:sldMkLst>
        <pc:spChg chg="mod ord">
          <ac:chgData name="Kamesh Naidu" userId="bdf0c3418127f2d8" providerId="LiveId" clId="{815A1EB0-3656-4BE7-8035-0C53495C5C1F}" dt="2024-03-25T17:25:44.252" v="314" actId="700"/>
          <ac:spMkLst>
            <pc:docMk/>
            <pc:sldMk cId="3343324944" sldId="263"/>
            <ac:spMk id="2" creationId="{7513A726-45BD-4B17-BF54-42F7352C7AE4}"/>
          </ac:spMkLst>
        </pc:spChg>
        <pc:spChg chg="mod ord">
          <ac:chgData name="Kamesh Naidu" userId="bdf0c3418127f2d8" providerId="LiveId" clId="{815A1EB0-3656-4BE7-8035-0C53495C5C1F}" dt="2024-03-25T17:51:19.185" v="521" actId="5793"/>
          <ac:spMkLst>
            <pc:docMk/>
            <pc:sldMk cId="3343324944" sldId="263"/>
            <ac:spMk id="3" creationId="{B65320CC-F176-5058-8D9E-411227DC98E5}"/>
          </ac:spMkLst>
        </pc:spChg>
      </pc:sldChg>
      <pc:sldChg chg="modSp mod">
        <pc:chgData name="Kamesh Naidu" userId="bdf0c3418127f2d8" providerId="LiveId" clId="{815A1EB0-3656-4BE7-8035-0C53495C5C1F}" dt="2024-03-25T17:33:58.099" v="378" actId="12"/>
        <pc:sldMkLst>
          <pc:docMk/>
          <pc:sldMk cId="4003226582" sldId="264"/>
        </pc:sldMkLst>
        <pc:spChg chg="mod">
          <ac:chgData name="Kamesh Naidu" userId="bdf0c3418127f2d8" providerId="LiveId" clId="{815A1EB0-3656-4BE7-8035-0C53495C5C1F}" dt="2024-03-25T17:33:58.099" v="378" actId="12"/>
          <ac:spMkLst>
            <pc:docMk/>
            <pc:sldMk cId="4003226582" sldId="264"/>
            <ac:spMk id="3" creationId="{7E119BC6-CA88-C75B-2323-4A5B099357D0}"/>
          </ac:spMkLst>
        </pc:spChg>
      </pc:sldChg>
      <pc:sldChg chg="addSp delSp modSp del mod chgLayout">
        <pc:chgData name="Kamesh Naidu" userId="bdf0c3418127f2d8" providerId="LiveId" clId="{815A1EB0-3656-4BE7-8035-0C53495C5C1F}" dt="2024-02-18T04:39:02.927" v="145" actId="2696"/>
        <pc:sldMkLst>
          <pc:docMk/>
          <pc:sldMk cId="3554452845" sldId="265"/>
        </pc:sldMkLst>
        <pc:spChg chg="mod ord">
          <ac:chgData name="Kamesh Naidu" userId="bdf0c3418127f2d8" providerId="LiveId" clId="{815A1EB0-3656-4BE7-8035-0C53495C5C1F}" dt="2024-02-18T04:38:58.599" v="144" actId="21"/>
          <ac:spMkLst>
            <pc:docMk/>
            <pc:sldMk cId="3554452845" sldId="265"/>
            <ac:spMk id="2" creationId="{7513A726-45BD-4B17-BF54-42F7352C7AE4}"/>
          </ac:spMkLst>
        </pc:spChg>
        <pc:spChg chg="add del mod ord">
          <ac:chgData name="Kamesh Naidu" userId="bdf0c3418127f2d8" providerId="LiveId" clId="{815A1EB0-3656-4BE7-8035-0C53495C5C1F}" dt="2024-02-18T04:38:41.464" v="143" actId="700"/>
          <ac:spMkLst>
            <pc:docMk/>
            <pc:sldMk cId="3554452845" sldId="265"/>
            <ac:spMk id="4" creationId="{0DB6D004-B810-BA43-9080-325D317A57A7}"/>
          </ac:spMkLst>
        </pc:spChg>
      </pc:sldChg>
      <pc:sldChg chg="modSp mod">
        <pc:chgData name="Kamesh Naidu" userId="bdf0c3418127f2d8" providerId="LiveId" clId="{815A1EB0-3656-4BE7-8035-0C53495C5C1F}" dt="2024-03-25T17:44:53.710" v="480"/>
        <pc:sldMkLst>
          <pc:docMk/>
          <pc:sldMk cId="159688968" sldId="266"/>
        </pc:sldMkLst>
        <pc:spChg chg="mod">
          <ac:chgData name="Kamesh Naidu" userId="bdf0c3418127f2d8" providerId="LiveId" clId="{815A1EB0-3656-4BE7-8035-0C53495C5C1F}" dt="2024-03-25T17:44:21.632" v="470" actId="20577"/>
          <ac:spMkLst>
            <pc:docMk/>
            <pc:sldMk cId="159688968" sldId="266"/>
            <ac:spMk id="2" creationId="{0B14CB2B-BA40-B9F9-16FA-AA5B5E13E8EA}"/>
          </ac:spMkLst>
        </pc:spChg>
        <pc:spChg chg="mod">
          <ac:chgData name="Kamesh Naidu" userId="bdf0c3418127f2d8" providerId="LiveId" clId="{815A1EB0-3656-4BE7-8035-0C53495C5C1F}" dt="2024-03-25T17:44:53.710" v="480"/>
          <ac:spMkLst>
            <pc:docMk/>
            <pc:sldMk cId="159688968" sldId="266"/>
            <ac:spMk id="3" creationId="{8DA7E15F-5577-E472-5EEB-C46481EAA666}"/>
          </ac:spMkLst>
        </pc:spChg>
        <pc:spChg chg="mod">
          <ac:chgData name="Kamesh Naidu" userId="bdf0c3418127f2d8" providerId="LiveId" clId="{815A1EB0-3656-4BE7-8035-0C53495C5C1F}" dt="2024-03-25T17:44:36.783" v="479" actId="20577"/>
          <ac:spMkLst>
            <pc:docMk/>
            <pc:sldMk cId="159688968" sldId="266"/>
            <ac:spMk id="16" creationId="{1330EC8A-088B-458F-9182-920EE3139846}"/>
          </ac:spMkLst>
        </pc:spChg>
      </pc:sldChg>
      <pc:sldChg chg="addSp modSp del mod chgLayout">
        <pc:chgData name="Kamesh Naidu" userId="bdf0c3418127f2d8" providerId="LiveId" clId="{815A1EB0-3656-4BE7-8035-0C53495C5C1F}" dt="2024-03-25T17:52:53.613" v="527" actId="2696"/>
        <pc:sldMkLst>
          <pc:docMk/>
          <pc:sldMk cId="861060231" sldId="267"/>
        </pc:sldMkLst>
        <pc:spChg chg="mod ord">
          <ac:chgData name="Kamesh Naidu" userId="bdf0c3418127f2d8" providerId="LiveId" clId="{815A1EB0-3656-4BE7-8035-0C53495C5C1F}" dt="2024-02-18T04:35:37.233" v="117" actId="14100"/>
          <ac:spMkLst>
            <pc:docMk/>
            <pc:sldMk cId="861060231" sldId="267"/>
            <ac:spMk id="2" creationId="{8B00B378-7AEC-A460-C984-4BA79582B7BB}"/>
          </ac:spMkLst>
        </pc:spChg>
        <pc:spChg chg="add mod ord">
          <ac:chgData name="Kamesh Naidu" userId="bdf0c3418127f2d8" providerId="LiveId" clId="{815A1EB0-3656-4BE7-8035-0C53495C5C1F}" dt="2024-03-25T17:52:32.257" v="526" actId="20577"/>
          <ac:spMkLst>
            <pc:docMk/>
            <pc:sldMk cId="861060231" sldId="267"/>
            <ac:spMk id="3" creationId="{8CD7A367-0E6B-1806-82B5-529553EA1524}"/>
          </ac:spMkLst>
        </pc:spChg>
      </pc:sldChg>
      <pc:sldChg chg="addSp modSp mod chgLayout">
        <pc:chgData name="Kamesh Naidu" userId="bdf0c3418127f2d8" providerId="LiveId" clId="{815A1EB0-3656-4BE7-8035-0C53495C5C1F}" dt="2024-03-25T17:54:00.726" v="545" actId="5793"/>
        <pc:sldMkLst>
          <pc:docMk/>
          <pc:sldMk cId="3194213004" sldId="268"/>
        </pc:sldMkLst>
        <pc:spChg chg="mod ord">
          <ac:chgData name="Kamesh Naidu" userId="bdf0c3418127f2d8" providerId="LiveId" clId="{815A1EB0-3656-4BE7-8035-0C53495C5C1F}" dt="2024-02-18T04:37:32.825" v="132" actId="14100"/>
          <ac:spMkLst>
            <pc:docMk/>
            <pc:sldMk cId="3194213004" sldId="268"/>
            <ac:spMk id="2" creationId="{37EA3ECF-E78B-73AE-A00F-0B5383A09B28}"/>
          </ac:spMkLst>
        </pc:spChg>
        <pc:spChg chg="add mod ord">
          <ac:chgData name="Kamesh Naidu" userId="bdf0c3418127f2d8" providerId="LiveId" clId="{815A1EB0-3656-4BE7-8035-0C53495C5C1F}" dt="2024-03-25T17:54:00.726" v="545" actId="5793"/>
          <ac:spMkLst>
            <pc:docMk/>
            <pc:sldMk cId="3194213004" sldId="268"/>
            <ac:spMk id="3" creationId="{D1A171C3-1330-F781-F1BE-D342E4209930}"/>
          </ac:spMkLst>
        </pc:spChg>
      </pc:sldChg>
      <pc:sldChg chg="modSp new mod">
        <pc:chgData name="Kamesh Naidu" userId="bdf0c3418127f2d8" providerId="LiveId" clId="{815A1EB0-3656-4BE7-8035-0C53495C5C1F}" dt="2024-03-25T18:00:47.261" v="607" actId="20577"/>
        <pc:sldMkLst>
          <pc:docMk/>
          <pc:sldMk cId="3563395818" sldId="269"/>
        </pc:sldMkLst>
        <pc:spChg chg="mod">
          <ac:chgData name="Kamesh Naidu" userId="bdf0c3418127f2d8" providerId="LiveId" clId="{815A1EB0-3656-4BE7-8035-0C53495C5C1F}" dt="2024-03-25T18:00:47.261" v="607" actId="20577"/>
          <ac:spMkLst>
            <pc:docMk/>
            <pc:sldMk cId="3563395818" sldId="269"/>
            <ac:spMk id="2" creationId="{55B75143-B9CF-1028-B666-E1F87D8FE1DC}"/>
          </ac:spMkLst>
        </pc:spChg>
        <pc:spChg chg="mod">
          <ac:chgData name="Kamesh Naidu" userId="bdf0c3418127f2d8" providerId="LiveId" clId="{815A1EB0-3656-4BE7-8035-0C53495C5C1F}" dt="2024-03-25T17:54:15.506" v="546" actId="12"/>
          <ac:spMkLst>
            <pc:docMk/>
            <pc:sldMk cId="3563395818" sldId="269"/>
            <ac:spMk id="3" creationId="{EE1C57D3-B4FF-E9C2-74AB-B28F1FE62AD8}"/>
          </ac:spMkLst>
        </pc:spChg>
      </pc:sldChg>
      <pc:sldChg chg="modSp new del mod">
        <pc:chgData name="Kamesh Naidu" userId="bdf0c3418127f2d8" providerId="LiveId" clId="{815A1EB0-3656-4BE7-8035-0C53495C5C1F}" dt="2024-03-25T17:25:26.720" v="312" actId="2696"/>
        <pc:sldMkLst>
          <pc:docMk/>
          <pc:sldMk cId="1920680562" sldId="270"/>
        </pc:sldMkLst>
        <pc:spChg chg="mod">
          <ac:chgData name="Kamesh Naidu" userId="bdf0c3418127f2d8" providerId="LiveId" clId="{815A1EB0-3656-4BE7-8035-0C53495C5C1F}" dt="2024-03-25T17:25:20.059" v="311" actId="14100"/>
          <ac:spMkLst>
            <pc:docMk/>
            <pc:sldMk cId="1920680562" sldId="270"/>
            <ac:spMk id="3" creationId="{124E2E09-3A27-A085-079F-ECDF59C4627E}"/>
          </ac:spMkLst>
        </pc:spChg>
      </pc:sldChg>
      <pc:sldChg chg="modSp new del mod">
        <pc:chgData name="Kamesh Naidu" userId="bdf0c3418127f2d8" providerId="LiveId" clId="{815A1EB0-3656-4BE7-8035-0C53495C5C1F}" dt="2024-03-25T17:26:22.186" v="321" actId="680"/>
        <pc:sldMkLst>
          <pc:docMk/>
          <pc:sldMk cId="2617736752" sldId="270"/>
        </pc:sldMkLst>
        <pc:spChg chg="mod">
          <ac:chgData name="Kamesh Naidu" userId="bdf0c3418127f2d8" providerId="LiveId" clId="{815A1EB0-3656-4BE7-8035-0C53495C5C1F}" dt="2024-03-25T17:26:21.151" v="320"/>
          <ac:spMkLst>
            <pc:docMk/>
            <pc:sldMk cId="2617736752" sldId="270"/>
            <ac:spMk id="3" creationId="{081519D9-E3ED-E376-9018-BDA53FC1BB43}"/>
          </ac:spMkLst>
        </pc:spChg>
      </pc:sldChg>
      <pc:sldChg chg="add del">
        <pc:chgData name="Kamesh Naidu" userId="bdf0c3418127f2d8" providerId="LiveId" clId="{815A1EB0-3656-4BE7-8035-0C53495C5C1F}" dt="2024-03-25T17:26:03.395" v="317"/>
        <pc:sldMkLst>
          <pc:docMk/>
          <pc:sldMk cId="3143666561"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098013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38295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999945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969869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25-03-2024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043000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25-03-2024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9653395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25-03-2024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58989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417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864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104350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564323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A36AF-0262-44FC-A7CD-BD40FED2B2AE}"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A36AF-0262-44FC-A7CD-BD40FED2B2AE}"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A36AF-0262-44FC-A7CD-BD40FED2B2AE}" type="datetimeFigureOut">
              <a:rPr lang="en-IN" smtClean="0"/>
              <a:t>25-03-2024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A36AF-0262-44FC-A7CD-BD40FED2B2AE}" type="datetimeFigureOut">
              <a:rPr lang="en-IN" smtClean="0"/>
              <a:t>25-03-2024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A36AF-0262-44FC-A7CD-BD40FED2B2AE}" type="datetimeFigureOut">
              <a:rPr lang="en-IN" smtClean="0"/>
              <a:t>25-03-2024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A36AF-0262-44FC-A7CD-BD40FED2B2AE}" type="datetimeFigureOut">
              <a:rPr lang="en-IN" smtClean="0"/>
              <a:t>25-03-2024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25-03-2024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3216480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bdf0c3418127f2d8/Desktop/final%20year%20project/REFFERENCE.zi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34724" y="222459"/>
            <a:ext cx="1576959"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5085" y="12836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128419" y="1800692"/>
            <a:ext cx="7020042"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mn-ea"/>
                <a:cs typeface="+mn-cs"/>
              </a:rPr>
              <a:t>Department of Computer Science and Engineering </a:t>
            </a:r>
            <a:endParaRPr kumimoji="0" lang="en-IN" sz="2400" b="1"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628651" y="2589025"/>
            <a:ext cx="792942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Comprehensive Guide to Mining Employee Helmet with Vital Parameter Monitoring</a:t>
            </a:r>
            <a:endParaRPr kumimoji="0" lang="en-IN"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865376" y="5452962"/>
            <a:ext cx="393872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prstClr val="black"/>
                </a:solidFill>
                <a:latin typeface="Times New Roman" panose="02020603050405020304" pitchFamily="18" charset="0"/>
                <a:cs typeface="Times New Roman" panose="02020603050405020304" pitchFamily="18" charset="0"/>
              </a:rPr>
              <a:t>Dr. S. HARIHARAN</a:t>
            </a:r>
            <a:endPar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prstClr val="black"/>
                </a:solidFill>
                <a:latin typeface="Times New Roman" panose="02020603050405020304" pitchFamily="18" charset="0"/>
                <a:cs typeface="Times New Roman" panose="02020603050405020304" pitchFamily="18" charset="0"/>
              </a:rPr>
              <a:t>Asst. Prof</a:t>
            </a:r>
            <a:endParaRPr kumimoji="0" lang="en-IN"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2249062" y="3555302"/>
            <a:ext cx="4802820" cy="73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KAMESH C                          211420104119</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solidFill>
                  <a:prstClr val="black"/>
                </a:solidFill>
                <a:latin typeface="Times New Roman" panose="02020603050405020304" pitchFamily="18" charset="0"/>
                <a:cs typeface="Times New Roman" panose="02020603050405020304" pitchFamily="18" charset="0"/>
              </a:rPr>
              <a:t>PIRANAVA GURU RK        211420104192</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KAMESHWARAN ED        2114201041</a:t>
            </a:r>
            <a:r>
              <a:rPr lang="en-US" sz="1400" b="1" dirty="0">
                <a:solidFill>
                  <a:prstClr val="black"/>
                </a:solidFill>
                <a:latin typeface="Times New Roman" panose="02020603050405020304" pitchFamily="18" charset="0"/>
                <a:cs typeface="Times New Roman" panose="02020603050405020304" pitchFamily="18" charset="0"/>
              </a:rPr>
              <a:t>21</a:t>
            </a:r>
            <a:endParaRPr kumimoji="0" lang="en-IN"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5775158" y="5452962"/>
            <a:ext cx="2782916"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prstClr val="black"/>
                </a:solidFill>
                <a:latin typeface="Times New Roman" panose="02020603050405020304" pitchFamily="18" charset="0"/>
                <a:cs typeface="Times New Roman" panose="02020603050405020304" pitchFamily="18" charset="0"/>
              </a:rPr>
              <a:t>Dr. SENTHIL KUMAR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prstClr val="black"/>
                </a:solidFill>
                <a:latin typeface="Times New Roman" panose="02020603050405020304" pitchFamily="18" charset="0"/>
                <a:cs typeface="Times New Roman" panose="02020603050405020304" pitchFamily="18" charset="0"/>
              </a:rPr>
              <a:t>Professor</a:t>
            </a:r>
            <a:endParaRPr kumimoji="0" lang="en-IN"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398494" y="290432"/>
            <a:ext cx="6133822" cy="1243232"/>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CB503F5-DB0E-4E11-9D2A-893EDB84D48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3FF152-60F5-4862-82F9-1190556AA56F}" type="slidenum">
              <a:rPr kumimoji="0" lang="en-IN" sz="1800" b="1"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688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75143-B9CF-1028-B666-E1F87D8FE1DC}"/>
              </a:ext>
            </a:extLst>
          </p:cNvPr>
          <p:cNvSpPr>
            <a:spLocks noGrp="1"/>
          </p:cNvSpPr>
          <p:nvPr>
            <p:ph type="title"/>
          </p:nvPr>
        </p:nvSpPr>
        <p:spPr>
          <a:xfrm>
            <a:off x="628650" y="365127"/>
            <a:ext cx="7886700" cy="669590"/>
          </a:xfrm>
        </p:spPr>
        <p:txBody>
          <a:bodyPr>
            <a:normAutofit fontScale="90000"/>
          </a:bodyPr>
          <a:lstStyle/>
          <a:p>
            <a:pPr algn="ctr"/>
            <a:r>
              <a:rPr lang="en-US" dirty="0">
                <a:solidFill>
                  <a:srgbClr val="C00000"/>
                </a:solidFill>
                <a:latin typeface="+mn-lt"/>
              </a:rPr>
              <a:t>Reference </a:t>
            </a:r>
            <a:endParaRPr lang="en-IN" dirty="0"/>
          </a:p>
        </p:txBody>
      </p:sp>
      <p:sp>
        <p:nvSpPr>
          <p:cNvPr id="3" name="Content Placeholder 2">
            <a:extLst>
              <a:ext uri="{FF2B5EF4-FFF2-40B4-BE49-F238E27FC236}">
                <a16:creationId xmlns:a16="http://schemas.microsoft.com/office/drawing/2014/main" id="{EE1C57D3-B4FF-E9C2-74AB-B28F1FE62AD8}"/>
              </a:ext>
            </a:extLst>
          </p:cNvPr>
          <p:cNvSpPr>
            <a:spLocks noGrp="1"/>
          </p:cNvSpPr>
          <p:nvPr>
            <p:ph idx="1"/>
          </p:nvPr>
        </p:nvSpPr>
        <p:spPr>
          <a:xfrm>
            <a:off x="628650" y="1335505"/>
            <a:ext cx="7886700" cy="4841458"/>
          </a:xfrm>
        </p:spPr>
        <p:txBody>
          <a:bodyPr>
            <a:normAutofit/>
          </a:bodyPr>
          <a:lstStyle/>
          <a:p>
            <a:pPr algn="just">
              <a:lnSpc>
                <a:spcPct val="150000"/>
              </a:lnSpc>
            </a:pPr>
            <a:r>
              <a:rPr lang="en-IN" sz="1050" b="1" dirty="0">
                <a:latin typeface="Times New Roman" panose="02020603050405020304" pitchFamily="18" charset="0"/>
                <a:cs typeface="Times New Roman" panose="02020603050405020304" pitchFamily="18" charset="0"/>
                <a:hlinkClick r:id="rId2"/>
              </a:rPr>
              <a:t>P. </a:t>
            </a:r>
            <a:r>
              <a:rPr lang="en-IN" sz="1050" b="1" dirty="0" err="1">
                <a:latin typeface="Times New Roman" panose="02020603050405020304" pitchFamily="18" charset="0"/>
                <a:cs typeface="Times New Roman" panose="02020603050405020304" pitchFamily="18" charset="0"/>
                <a:hlinkClick r:id="rId2"/>
              </a:rPr>
              <a:t>Kunekar</a:t>
            </a:r>
            <a:r>
              <a:rPr lang="en-IN" sz="1050" b="1" dirty="0">
                <a:latin typeface="Times New Roman" panose="02020603050405020304" pitchFamily="18" charset="0"/>
                <a:cs typeface="Times New Roman" panose="02020603050405020304" pitchFamily="18" charset="0"/>
                <a:hlinkClick r:id="rId2"/>
              </a:rPr>
              <a:t> et al., "IoT based Smart Security Helmet for Miner’s Safety," 2023 5th Biennial International Conference on Nascent Technologies in Engineering (ICNTE), Navi Mumbai, India, 2023, pp. 1-5, </a:t>
            </a:r>
            <a:r>
              <a:rPr lang="en-IN" sz="1050" b="1" dirty="0" err="1">
                <a:latin typeface="Times New Roman" panose="02020603050405020304" pitchFamily="18" charset="0"/>
                <a:cs typeface="Times New Roman" panose="02020603050405020304" pitchFamily="18" charset="0"/>
                <a:hlinkClick r:id="rId2"/>
              </a:rPr>
              <a:t>doi</a:t>
            </a:r>
            <a:r>
              <a:rPr lang="en-IN" sz="1050" b="1" dirty="0">
                <a:latin typeface="Times New Roman" panose="02020603050405020304" pitchFamily="18" charset="0"/>
                <a:cs typeface="Times New Roman" panose="02020603050405020304" pitchFamily="18" charset="0"/>
                <a:hlinkClick r:id="rId2"/>
              </a:rPr>
              <a:t>: 10.1109/ICNTE56631.2023.10146728. keywords: {</a:t>
            </a:r>
            <a:r>
              <a:rPr lang="en-IN" sz="1050" b="1" dirty="0" err="1">
                <a:latin typeface="Times New Roman" panose="02020603050405020304" pitchFamily="18" charset="0"/>
                <a:cs typeface="Times New Roman" panose="02020603050405020304" pitchFamily="18" charset="0"/>
                <a:hlinkClick r:id="rId2"/>
              </a:rPr>
              <a:t>Accelerometers;Technological</a:t>
            </a:r>
            <a:r>
              <a:rPr lang="en-IN" sz="1050" b="1" dirty="0">
                <a:latin typeface="Times New Roman" panose="02020603050405020304" pitchFamily="18" charset="0"/>
                <a:cs typeface="Times New Roman" panose="02020603050405020304" pitchFamily="18" charset="0"/>
                <a:hlinkClick r:id="rId2"/>
              </a:rPr>
              <a:t> </a:t>
            </a:r>
            <a:r>
              <a:rPr lang="en-IN" sz="1050" b="1" dirty="0" err="1">
                <a:latin typeface="Times New Roman" panose="02020603050405020304" pitchFamily="18" charset="0"/>
                <a:cs typeface="Times New Roman" panose="02020603050405020304" pitchFamily="18" charset="0"/>
                <a:hlinkClick r:id="rId2"/>
              </a:rPr>
              <a:t>innovation;Head;Wireless</a:t>
            </a:r>
            <a:r>
              <a:rPr lang="en-IN" sz="1050" b="1" dirty="0">
                <a:latin typeface="Times New Roman" panose="02020603050405020304" pitchFamily="18" charset="0"/>
                <a:cs typeface="Times New Roman" panose="02020603050405020304" pitchFamily="18" charset="0"/>
                <a:hlinkClick r:id="rId2"/>
              </a:rPr>
              <a:t> </a:t>
            </a:r>
            <a:r>
              <a:rPr lang="en-IN" sz="1050" b="1" dirty="0" err="1">
                <a:latin typeface="Times New Roman" panose="02020603050405020304" pitchFamily="18" charset="0"/>
                <a:cs typeface="Times New Roman" panose="02020603050405020304" pitchFamily="18" charset="0"/>
                <a:hlinkClick r:id="rId2"/>
              </a:rPr>
              <a:t>networks;Weapons;Real-time</a:t>
            </a:r>
            <a:r>
              <a:rPr lang="en-IN" sz="1050" b="1" dirty="0">
                <a:latin typeface="Times New Roman" panose="02020603050405020304" pitchFamily="18" charset="0"/>
                <a:cs typeface="Times New Roman" panose="02020603050405020304" pitchFamily="18" charset="0"/>
                <a:hlinkClick r:id="rId2"/>
              </a:rPr>
              <a:t> systems;Safety;ESP8266;IFTTT;IoT;Mining </a:t>
            </a:r>
            <a:r>
              <a:rPr lang="en-IN" sz="1050" b="1" dirty="0" err="1">
                <a:latin typeface="Times New Roman" panose="02020603050405020304" pitchFamily="18" charset="0"/>
                <a:cs typeface="Times New Roman" panose="02020603050405020304" pitchFamily="18" charset="0"/>
                <a:hlinkClick r:id="rId2"/>
              </a:rPr>
              <a:t>Industry;Safety</a:t>
            </a:r>
            <a:r>
              <a:rPr lang="en-IN" sz="1050" b="1" dirty="0">
                <a:latin typeface="Times New Roman" panose="02020603050405020304" pitchFamily="18" charset="0"/>
                <a:cs typeface="Times New Roman" panose="02020603050405020304" pitchFamily="18" charset="0"/>
                <a:hlinkClick r:id="rId2"/>
              </a:rPr>
              <a:t> </a:t>
            </a:r>
            <a:r>
              <a:rPr lang="en-IN" sz="1050" b="1" dirty="0" err="1">
                <a:latin typeface="Times New Roman" panose="02020603050405020304" pitchFamily="18" charset="0"/>
                <a:cs typeface="Times New Roman" panose="02020603050405020304" pitchFamily="18" charset="0"/>
                <a:hlinkClick r:id="rId2"/>
              </a:rPr>
              <a:t>Measures;Sensors</a:t>
            </a:r>
            <a:r>
              <a:rPr lang="en-IN" sz="1050" b="1" dirty="0">
                <a:latin typeface="Times New Roman" panose="02020603050405020304" pitchFamily="18" charset="0"/>
                <a:cs typeface="Times New Roman" panose="02020603050405020304" pitchFamily="18" charset="0"/>
                <a:hlinkClick r:id="rId2"/>
              </a:rPr>
              <a:t>},</a:t>
            </a:r>
          </a:p>
          <a:p>
            <a:pPr algn="just">
              <a:lnSpc>
                <a:spcPct val="150000"/>
              </a:lnSpc>
            </a:pPr>
            <a:r>
              <a:rPr lang="en-IN" sz="1050" b="1" dirty="0">
                <a:latin typeface="Times New Roman" panose="02020603050405020304" pitchFamily="18" charset="0"/>
                <a:cs typeface="Times New Roman" panose="02020603050405020304" pitchFamily="18" charset="0"/>
                <a:hlinkClick r:id="rId2"/>
              </a:rPr>
              <a:t>Rai, A. Rai and A. Upadhyay, "Smart Wearables For Coal Mine Workers," 2023 2nd International Conference on Vision Towards Emerging Trends in Communication and Networking Technologies (</a:t>
            </a:r>
            <a:r>
              <a:rPr lang="en-IN" sz="1050" b="1" dirty="0" err="1">
                <a:latin typeface="Times New Roman" panose="02020603050405020304" pitchFamily="18" charset="0"/>
                <a:cs typeface="Times New Roman" panose="02020603050405020304" pitchFamily="18" charset="0"/>
                <a:hlinkClick r:id="rId2"/>
              </a:rPr>
              <a:t>ViTECoN</a:t>
            </a:r>
            <a:r>
              <a:rPr lang="en-IN" sz="1050" b="1" dirty="0">
                <a:latin typeface="Times New Roman" panose="02020603050405020304" pitchFamily="18" charset="0"/>
                <a:cs typeface="Times New Roman" panose="02020603050405020304" pitchFamily="18" charset="0"/>
                <a:hlinkClick r:id="rId2"/>
              </a:rPr>
              <a:t>), Vellore, India, 2023, pp. 1-6, </a:t>
            </a:r>
            <a:r>
              <a:rPr lang="en-IN" sz="1050" b="1" dirty="0" err="1">
                <a:latin typeface="Times New Roman" panose="02020603050405020304" pitchFamily="18" charset="0"/>
                <a:cs typeface="Times New Roman" panose="02020603050405020304" pitchFamily="18" charset="0"/>
                <a:hlinkClick r:id="rId2"/>
              </a:rPr>
              <a:t>doi</a:t>
            </a:r>
            <a:r>
              <a:rPr lang="en-IN" sz="1050" b="1" dirty="0">
                <a:latin typeface="Times New Roman" panose="02020603050405020304" pitchFamily="18" charset="0"/>
                <a:cs typeface="Times New Roman" panose="02020603050405020304" pitchFamily="18" charset="0"/>
                <a:hlinkClick r:id="rId2"/>
              </a:rPr>
              <a:t>: 10.1109/ViTECoN58111.2023.10156904. keywords: {Temperature </a:t>
            </a:r>
            <a:r>
              <a:rPr lang="en-IN" sz="1050" b="1" dirty="0" err="1">
                <a:latin typeface="Times New Roman" panose="02020603050405020304" pitchFamily="18" charset="0"/>
                <a:cs typeface="Times New Roman" panose="02020603050405020304" pitchFamily="18" charset="0"/>
                <a:hlinkClick r:id="rId2"/>
              </a:rPr>
              <a:t>sensors;Wireless</a:t>
            </a:r>
            <a:r>
              <a:rPr lang="en-IN" sz="1050" b="1" dirty="0">
                <a:latin typeface="Times New Roman" panose="02020603050405020304" pitchFamily="18" charset="0"/>
                <a:cs typeface="Times New Roman" panose="02020603050405020304" pitchFamily="18" charset="0"/>
                <a:hlinkClick r:id="rId2"/>
              </a:rPr>
              <a:t> sensor </a:t>
            </a:r>
            <a:r>
              <a:rPr lang="en-IN" sz="1050" b="1" dirty="0" err="1">
                <a:latin typeface="Times New Roman" panose="02020603050405020304" pitchFamily="18" charset="0"/>
                <a:cs typeface="Times New Roman" panose="02020603050405020304" pitchFamily="18" charset="0"/>
                <a:hlinkClick r:id="rId2"/>
              </a:rPr>
              <a:t>networks;Head;Wearable</a:t>
            </a:r>
            <a:r>
              <a:rPr lang="en-IN" sz="1050" b="1" dirty="0">
                <a:latin typeface="Times New Roman" panose="02020603050405020304" pitchFamily="18" charset="0"/>
                <a:cs typeface="Times New Roman" panose="02020603050405020304" pitchFamily="18" charset="0"/>
                <a:hlinkClick r:id="rId2"/>
              </a:rPr>
              <a:t> </a:t>
            </a:r>
            <a:r>
              <a:rPr lang="en-IN" sz="1050" b="1" dirty="0" err="1">
                <a:latin typeface="Times New Roman" panose="02020603050405020304" pitchFamily="18" charset="0"/>
                <a:cs typeface="Times New Roman" panose="02020603050405020304" pitchFamily="18" charset="0"/>
                <a:hlinkClick r:id="rId2"/>
              </a:rPr>
              <a:t>computers;Employment;Safety;Fuel</a:t>
            </a:r>
            <a:r>
              <a:rPr lang="en-IN" sz="1050" b="1" dirty="0">
                <a:latin typeface="Times New Roman" panose="02020603050405020304" pitchFamily="18" charset="0"/>
                <a:cs typeface="Times New Roman" panose="02020603050405020304" pitchFamily="18" charset="0"/>
                <a:hlinkClick r:id="rId2"/>
              </a:rPr>
              <a:t> processing </a:t>
            </a:r>
            <a:r>
              <a:rPr lang="en-IN" sz="1050" b="1" dirty="0" err="1">
                <a:latin typeface="Times New Roman" panose="02020603050405020304" pitchFamily="18" charset="0"/>
                <a:cs typeface="Times New Roman" panose="02020603050405020304" pitchFamily="18" charset="0"/>
                <a:hlinkClick r:id="rId2"/>
              </a:rPr>
              <a:t>industries;Arduino;Smart</a:t>
            </a:r>
            <a:r>
              <a:rPr lang="en-IN" sz="1050" b="1" dirty="0">
                <a:latin typeface="Times New Roman" panose="02020603050405020304" pitchFamily="18" charset="0"/>
                <a:cs typeface="Times New Roman" panose="02020603050405020304" pitchFamily="18" charset="0"/>
                <a:hlinkClick r:id="rId2"/>
              </a:rPr>
              <a:t> </a:t>
            </a:r>
            <a:r>
              <a:rPr lang="en-IN" sz="1050" b="1" dirty="0" err="1">
                <a:latin typeface="Times New Roman" panose="02020603050405020304" pitchFamily="18" charset="0"/>
                <a:cs typeface="Times New Roman" panose="02020603050405020304" pitchFamily="18" charset="0"/>
                <a:hlinkClick r:id="rId2"/>
              </a:rPr>
              <a:t>Helmet;Smart</a:t>
            </a:r>
            <a:r>
              <a:rPr lang="en-IN" sz="1050" b="1" dirty="0">
                <a:latin typeface="Times New Roman" panose="02020603050405020304" pitchFamily="18" charset="0"/>
                <a:cs typeface="Times New Roman" panose="02020603050405020304" pitchFamily="18" charset="0"/>
                <a:hlinkClick r:id="rId2"/>
              </a:rPr>
              <a:t> </a:t>
            </a:r>
            <a:r>
              <a:rPr lang="en-IN" sz="1050" b="1" dirty="0" err="1">
                <a:latin typeface="Times New Roman" panose="02020603050405020304" pitchFamily="18" charset="0"/>
                <a:cs typeface="Times New Roman" panose="02020603050405020304" pitchFamily="18" charset="0"/>
                <a:hlinkClick r:id="rId2"/>
              </a:rPr>
              <a:t>Jacket;Gas</a:t>
            </a:r>
            <a:r>
              <a:rPr lang="en-IN" sz="1050" b="1" dirty="0">
                <a:latin typeface="Times New Roman" panose="02020603050405020304" pitchFamily="18" charset="0"/>
                <a:cs typeface="Times New Roman" panose="02020603050405020304" pitchFamily="18" charset="0"/>
                <a:hlinkClick r:id="rId2"/>
              </a:rPr>
              <a:t> </a:t>
            </a:r>
            <a:r>
              <a:rPr lang="en-IN" sz="1050" b="1" dirty="0" err="1">
                <a:latin typeface="Times New Roman" panose="02020603050405020304" pitchFamily="18" charset="0"/>
                <a:cs typeface="Times New Roman" panose="02020603050405020304" pitchFamily="18" charset="0"/>
                <a:hlinkClick r:id="rId2"/>
              </a:rPr>
              <a:t>Sensor;IOT</a:t>
            </a:r>
            <a:r>
              <a:rPr lang="en-IN" sz="1050" b="1" dirty="0">
                <a:latin typeface="Times New Roman" panose="02020603050405020304" pitchFamily="18" charset="0"/>
                <a:cs typeface="Times New Roman" panose="02020603050405020304" pitchFamily="18" charset="0"/>
                <a:hlinkClick r:id="rId2"/>
              </a:rPr>
              <a:t>},</a:t>
            </a:r>
          </a:p>
          <a:p>
            <a:pPr algn="just">
              <a:lnSpc>
                <a:spcPct val="150000"/>
              </a:lnSpc>
            </a:pPr>
            <a:r>
              <a:rPr lang="en-IN" sz="1050" b="1" dirty="0">
                <a:latin typeface="Times New Roman" panose="02020603050405020304" pitchFamily="18" charset="0"/>
                <a:cs typeface="Times New Roman" panose="02020603050405020304" pitchFamily="18" charset="0"/>
                <a:hlinkClick r:id="rId2"/>
              </a:rPr>
              <a:t>D. Devi, N. Prasanna, R. P. Ram and N. N. Mohamed, "Machine Learning Based Smart Helmet for Air Quality and Hazardous Event Detection in the Mining Industry," 2023 International Conference on Self Sustainable Artificial Intelligence Systems (ICSSAS), Erode, India, 2023, pp. 1790-1795, </a:t>
            </a:r>
            <a:r>
              <a:rPr lang="en-IN" sz="1050" b="1" dirty="0" err="1">
                <a:latin typeface="Times New Roman" panose="02020603050405020304" pitchFamily="18" charset="0"/>
                <a:cs typeface="Times New Roman" panose="02020603050405020304" pitchFamily="18" charset="0"/>
                <a:hlinkClick r:id="rId2"/>
              </a:rPr>
              <a:t>doi</a:t>
            </a:r>
            <a:r>
              <a:rPr lang="en-IN" sz="1050" b="1" dirty="0">
                <a:latin typeface="Times New Roman" panose="02020603050405020304" pitchFamily="18" charset="0"/>
                <a:cs typeface="Times New Roman" panose="02020603050405020304" pitchFamily="18" charset="0"/>
                <a:hlinkClick r:id="rId2"/>
              </a:rPr>
              <a:t>: 10.1109/ICSSAS57918.2023.10331685. keywords: {Temperature </a:t>
            </a:r>
            <a:r>
              <a:rPr lang="en-IN" sz="1050" b="1" dirty="0" err="1">
                <a:latin typeface="Times New Roman" panose="02020603050405020304" pitchFamily="18" charset="0"/>
                <a:cs typeface="Times New Roman" panose="02020603050405020304" pitchFamily="18" charset="0"/>
                <a:hlinkClick r:id="rId2"/>
              </a:rPr>
              <a:t>sensors;Employee</a:t>
            </a:r>
            <a:r>
              <a:rPr lang="en-IN" sz="1050" b="1" dirty="0">
                <a:latin typeface="Times New Roman" panose="02020603050405020304" pitchFamily="18" charset="0"/>
                <a:cs typeface="Times New Roman" panose="02020603050405020304" pitchFamily="18" charset="0"/>
                <a:hlinkClick r:id="rId2"/>
              </a:rPr>
              <a:t> </a:t>
            </a:r>
            <a:r>
              <a:rPr lang="en-IN" sz="1050" b="1" dirty="0" err="1">
                <a:latin typeface="Times New Roman" panose="02020603050405020304" pitchFamily="18" charset="0"/>
                <a:cs typeface="Times New Roman" panose="02020603050405020304" pitchFamily="18" charset="0"/>
                <a:hlinkClick r:id="rId2"/>
              </a:rPr>
              <a:t>welfare;Machine</a:t>
            </a:r>
            <a:r>
              <a:rPr lang="en-IN" sz="1050" b="1" dirty="0">
                <a:latin typeface="Times New Roman" panose="02020603050405020304" pitchFamily="18" charset="0"/>
                <a:cs typeface="Times New Roman" panose="02020603050405020304" pitchFamily="18" charset="0"/>
                <a:hlinkClick r:id="rId2"/>
              </a:rPr>
              <a:t> learning </a:t>
            </a:r>
            <a:r>
              <a:rPr lang="en-IN" sz="1050" b="1" dirty="0" err="1">
                <a:latin typeface="Times New Roman" panose="02020603050405020304" pitchFamily="18" charset="0"/>
                <a:cs typeface="Times New Roman" panose="02020603050405020304" pitchFamily="18" charset="0"/>
                <a:hlinkClick r:id="rId2"/>
              </a:rPr>
              <a:t>algorithms;Artificial</a:t>
            </a:r>
            <a:r>
              <a:rPr lang="en-IN" sz="1050" b="1" dirty="0">
                <a:latin typeface="Times New Roman" panose="02020603050405020304" pitchFamily="18" charset="0"/>
                <a:cs typeface="Times New Roman" panose="02020603050405020304" pitchFamily="18" charset="0"/>
                <a:hlinkClick r:id="rId2"/>
              </a:rPr>
              <a:t> neural </a:t>
            </a:r>
            <a:r>
              <a:rPr lang="en-IN" sz="1050" b="1" dirty="0" err="1">
                <a:latin typeface="Times New Roman" panose="02020603050405020304" pitchFamily="18" charset="0"/>
                <a:cs typeface="Times New Roman" panose="02020603050405020304" pitchFamily="18" charset="0"/>
                <a:hlinkClick r:id="rId2"/>
              </a:rPr>
              <a:t>networks;Safety;Mining</a:t>
            </a:r>
            <a:r>
              <a:rPr lang="en-IN" sz="1050" b="1" dirty="0">
                <a:latin typeface="Times New Roman" panose="02020603050405020304" pitchFamily="18" charset="0"/>
                <a:cs typeface="Times New Roman" panose="02020603050405020304" pitchFamily="18" charset="0"/>
                <a:hlinkClick r:id="rId2"/>
              </a:rPr>
              <a:t> </a:t>
            </a:r>
            <a:r>
              <a:rPr lang="en-IN" sz="1050" b="1" dirty="0" err="1">
                <a:latin typeface="Times New Roman" panose="02020603050405020304" pitchFamily="18" charset="0"/>
                <a:cs typeface="Times New Roman" panose="02020603050405020304" pitchFamily="18" charset="0"/>
                <a:hlinkClick r:id="rId2"/>
              </a:rPr>
              <a:t>industry;Intelligent</a:t>
            </a:r>
            <a:r>
              <a:rPr lang="en-IN" sz="1050" b="1" dirty="0">
                <a:latin typeface="Times New Roman" panose="02020603050405020304" pitchFamily="18" charset="0"/>
                <a:cs typeface="Times New Roman" panose="02020603050405020304" pitchFamily="18" charset="0"/>
                <a:hlinkClick r:id="rId2"/>
              </a:rPr>
              <a:t> </a:t>
            </a:r>
            <a:r>
              <a:rPr lang="en-IN" sz="1050" b="1" dirty="0" err="1">
                <a:latin typeface="Times New Roman" panose="02020603050405020304" pitchFamily="18" charset="0"/>
                <a:cs typeface="Times New Roman" panose="02020603050405020304" pitchFamily="18" charset="0"/>
                <a:hlinkClick r:id="rId2"/>
              </a:rPr>
              <a:t>sensors;Artificial</a:t>
            </a:r>
            <a:r>
              <a:rPr lang="en-IN" sz="1050" b="1" dirty="0">
                <a:latin typeface="Times New Roman" panose="02020603050405020304" pitchFamily="18" charset="0"/>
                <a:cs typeface="Times New Roman" panose="02020603050405020304" pitchFamily="18" charset="0"/>
                <a:hlinkClick r:id="rId2"/>
              </a:rPr>
              <a:t> Neural </a:t>
            </a:r>
            <a:r>
              <a:rPr lang="en-IN" sz="1050" b="1" dirty="0" err="1">
                <a:latin typeface="Times New Roman" panose="02020603050405020304" pitchFamily="18" charset="0"/>
                <a:cs typeface="Times New Roman" panose="02020603050405020304" pitchFamily="18" charset="0"/>
                <a:hlinkClick r:id="rId2"/>
              </a:rPr>
              <a:t>network;smart</a:t>
            </a:r>
            <a:r>
              <a:rPr lang="en-IN" sz="1050" b="1" dirty="0">
                <a:latin typeface="Times New Roman" panose="02020603050405020304" pitchFamily="18" charset="0"/>
                <a:cs typeface="Times New Roman" panose="02020603050405020304" pitchFamily="18" charset="0"/>
                <a:hlinkClick r:id="rId2"/>
              </a:rPr>
              <a:t> </a:t>
            </a:r>
            <a:r>
              <a:rPr lang="en-IN" sz="1050" b="1" dirty="0" err="1">
                <a:latin typeface="Times New Roman" panose="02020603050405020304" pitchFamily="18" charset="0"/>
                <a:cs typeface="Times New Roman" panose="02020603050405020304" pitchFamily="18" charset="0"/>
                <a:hlinkClick r:id="rId2"/>
              </a:rPr>
              <a:t>helmet;mining</a:t>
            </a:r>
            <a:r>
              <a:rPr lang="en-IN" sz="1050" b="1" dirty="0">
                <a:latin typeface="Times New Roman" panose="02020603050405020304" pitchFamily="18" charset="0"/>
                <a:cs typeface="Times New Roman" panose="02020603050405020304" pitchFamily="18" charset="0"/>
                <a:hlinkClick r:id="rId2"/>
              </a:rPr>
              <a:t> </a:t>
            </a:r>
            <a:r>
              <a:rPr lang="en-IN" sz="1050" b="1" dirty="0" err="1">
                <a:latin typeface="Times New Roman" panose="02020603050405020304" pitchFamily="18" charset="0"/>
                <a:cs typeface="Times New Roman" panose="02020603050405020304" pitchFamily="18" charset="0"/>
                <a:hlinkClick r:id="rId2"/>
              </a:rPr>
              <a:t>industry;sensors</a:t>
            </a:r>
            <a:r>
              <a:rPr lang="en-IN" sz="1050" b="1" dirty="0">
                <a:latin typeface="Times New Roman" panose="02020603050405020304" pitchFamily="18" charset="0"/>
                <a:cs typeface="Times New Roman" panose="02020603050405020304" pitchFamily="18" charset="0"/>
                <a:hlinkClick r:id="rId2"/>
              </a:rPr>
              <a:t>},</a:t>
            </a:r>
          </a:p>
          <a:p>
            <a:pPr algn="just">
              <a:lnSpc>
                <a:spcPct val="150000"/>
              </a:lnSpc>
            </a:pPr>
            <a:r>
              <a:rPr lang="en-IN" sz="1050" b="1" dirty="0">
                <a:latin typeface="Times New Roman" panose="02020603050405020304" pitchFamily="18" charset="0"/>
                <a:cs typeface="Times New Roman" panose="02020603050405020304" pitchFamily="18" charset="0"/>
                <a:hlinkClick r:id="rId2"/>
              </a:rPr>
              <a:t>M. </a:t>
            </a:r>
            <a:r>
              <a:rPr lang="en-IN" sz="1050" b="1" dirty="0" err="1">
                <a:latin typeface="Times New Roman" panose="02020603050405020304" pitchFamily="18" charset="0"/>
                <a:cs typeface="Times New Roman" panose="02020603050405020304" pitchFamily="18" charset="0"/>
                <a:hlinkClick r:id="rId2"/>
              </a:rPr>
              <a:t>Priyatharishini</a:t>
            </a:r>
            <a:r>
              <a:rPr lang="en-IN" sz="1050" b="1" dirty="0">
                <a:latin typeface="Times New Roman" panose="02020603050405020304" pitchFamily="18" charset="0"/>
                <a:cs typeface="Times New Roman" panose="02020603050405020304" pitchFamily="18" charset="0"/>
                <a:hlinkClick r:id="rId2"/>
              </a:rPr>
              <a:t> and M. T. Rani, "Smart Safety Helmet for Protecting Lives of Workers in Mining Industry," 2023 7th International Conference on Electronics, Communication and Aerospace Technology (ICECA), Coimbatore, India, 2023, pp. 394-400, </a:t>
            </a:r>
            <a:r>
              <a:rPr lang="en-IN" sz="1050" b="1" dirty="0" err="1">
                <a:latin typeface="Times New Roman" panose="02020603050405020304" pitchFamily="18" charset="0"/>
                <a:cs typeface="Times New Roman" panose="02020603050405020304" pitchFamily="18" charset="0"/>
                <a:hlinkClick r:id="rId2"/>
              </a:rPr>
              <a:t>doi</a:t>
            </a:r>
            <a:r>
              <a:rPr lang="en-IN" sz="1050" b="1" dirty="0">
                <a:latin typeface="Times New Roman" panose="02020603050405020304" pitchFamily="18" charset="0"/>
                <a:cs typeface="Times New Roman" panose="02020603050405020304" pitchFamily="18" charset="0"/>
                <a:hlinkClick r:id="rId2"/>
              </a:rPr>
              <a:t>: 10.1109/ICECA58529.2023.10394840. keywords: {</a:t>
            </a:r>
            <a:r>
              <a:rPr lang="en-IN" sz="1050" b="1" dirty="0" err="1">
                <a:latin typeface="Times New Roman" panose="02020603050405020304" pitchFamily="18" charset="0"/>
                <a:cs typeface="Times New Roman" panose="02020603050405020304" pitchFamily="18" charset="0"/>
                <a:hlinkClick r:id="rId2"/>
              </a:rPr>
              <a:t>Gases;Head;Real-time</a:t>
            </a:r>
            <a:r>
              <a:rPr lang="en-IN" sz="1050" b="1" dirty="0">
                <a:latin typeface="Times New Roman" panose="02020603050405020304" pitchFamily="18" charset="0"/>
                <a:cs typeface="Times New Roman" panose="02020603050405020304" pitchFamily="18" charset="0"/>
                <a:hlinkClick r:id="rId2"/>
              </a:rPr>
              <a:t> </a:t>
            </a:r>
            <a:r>
              <a:rPr lang="en-IN" sz="1050" b="1" dirty="0" err="1">
                <a:latin typeface="Times New Roman" panose="02020603050405020304" pitchFamily="18" charset="0"/>
                <a:cs typeface="Times New Roman" panose="02020603050405020304" pitchFamily="18" charset="0"/>
                <a:hlinkClick r:id="rId2"/>
              </a:rPr>
              <a:t>systems;Safety;Fuel</a:t>
            </a:r>
            <a:r>
              <a:rPr lang="en-IN" sz="1050" b="1" dirty="0">
                <a:latin typeface="Times New Roman" panose="02020603050405020304" pitchFamily="18" charset="0"/>
                <a:cs typeface="Times New Roman" panose="02020603050405020304" pitchFamily="18" charset="0"/>
                <a:hlinkClick r:id="rId2"/>
              </a:rPr>
              <a:t> processing </a:t>
            </a:r>
            <a:r>
              <a:rPr lang="en-IN" sz="1050" b="1" dirty="0" err="1">
                <a:latin typeface="Times New Roman" panose="02020603050405020304" pitchFamily="18" charset="0"/>
                <a:cs typeface="Times New Roman" panose="02020603050405020304" pitchFamily="18" charset="0"/>
                <a:hlinkClick r:id="rId2"/>
              </a:rPr>
              <a:t>industries;Data</a:t>
            </a:r>
            <a:r>
              <a:rPr lang="en-IN" sz="1050" b="1" dirty="0">
                <a:latin typeface="Times New Roman" panose="02020603050405020304" pitchFamily="18" charset="0"/>
                <a:cs typeface="Times New Roman" panose="02020603050405020304" pitchFamily="18" charset="0"/>
                <a:hlinkClick r:id="rId2"/>
              </a:rPr>
              <a:t> </a:t>
            </a:r>
            <a:r>
              <a:rPr lang="en-IN" sz="1050" b="1" dirty="0" err="1">
                <a:latin typeface="Times New Roman" panose="02020603050405020304" pitchFamily="18" charset="0"/>
                <a:cs typeface="Times New Roman" panose="02020603050405020304" pitchFamily="18" charset="0"/>
                <a:hlinkClick r:id="rId2"/>
              </a:rPr>
              <a:t>mining;Mining</a:t>
            </a:r>
            <a:r>
              <a:rPr lang="en-IN" sz="1050" b="1" dirty="0">
                <a:latin typeface="Times New Roman" panose="02020603050405020304" pitchFamily="18" charset="0"/>
                <a:cs typeface="Times New Roman" panose="02020603050405020304" pitchFamily="18" charset="0"/>
                <a:hlinkClick r:id="rId2"/>
              </a:rPr>
              <a:t> </a:t>
            </a:r>
            <a:r>
              <a:rPr lang="en-IN" sz="1050" b="1" dirty="0" err="1">
                <a:latin typeface="Times New Roman" panose="02020603050405020304" pitchFamily="18" charset="0"/>
                <a:cs typeface="Times New Roman" panose="02020603050405020304" pitchFamily="18" charset="0"/>
                <a:hlinkClick r:id="rId2"/>
              </a:rPr>
              <a:t>industry;Internet</a:t>
            </a:r>
            <a:r>
              <a:rPr lang="en-IN" sz="1050" b="1" dirty="0">
                <a:latin typeface="Times New Roman" panose="02020603050405020304" pitchFamily="18" charset="0"/>
                <a:cs typeface="Times New Roman" panose="02020603050405020304" pitchFamily="18" charset="0"/>
                <a:hlinkClick r:id="rId2"/>
              </a:rPr>
              <a:t> of </a:t>
            </a:r>
            <a:r>
              <a:rPr lang="en-IN" sz="1050" b="1" dirty="0" err="1">
                <a:latin typeface="Times New Roman" panose="02020603050405020304" pitchFamily="18" charset="0"/>
                <a:cs typeface="Times New Roman" panose="02020603050405020304" pitchFamily="18" charset="0"/>
                <a:hlinkClick r:id="rId2"/>
              </a:rPr>
              <a:t>Things;Radio</a:t>
            </a:r>
            <a:r>
              <a:rPr lang="en-IN" sz="1050" b="1" dirty="0">
                <a:latin typeface="Times New Roman" panose="02020603050405020304" pitchFamily="18" charset="0"/>
                <a:cs typeface="Times New Roman" panose="02020603050405020304" pitchFamily="18" charset="0"/>
                <a:hlinkClick r:id="rId2"/>
              </a:rPr>
              <a:t> </a:t>
            </a:r>
            <a:r>
              <a:rPr lang="en-IN" sz="1050" b="1" dirty="0" err="1">
                <a:latin typeface="Times New Roman" panose="02020603050405020304" pitchFamily="18" charset="0"/>
                <a:cs typeface="Times New Roman" panose="02020603050405020304" pitchFamily="18" charset="0"/>
                <a:hlinkClick r:id="rId2"/>
              </a:rPr>
              <a:t>Frequency;Wireless</a:t>
            </a:r>
            <a:r>
              <a:rPr lang="en-IN" sz="1050" b="1" dirty="0">
                <a:latin typeface="Times New Roman" panose="02020603050405020304" pitchFamily="18" charset="0"/>
                <a:cs typeface="Times New Roman" panose="02020603050405020304" pitchFamily="18" charset="0"/>
                <a:hlinkClick r:id="rId2"/>
              </a:rPr>
              <a:t> Sensor </a:t>
            </a:r>
            <a:r>
              <a:rPr lang="en-IN" sz="1050" b="1" dirty="0" err="1">
                <a:latin typeface="Times New Roman" panose="02020603050405020304" pitchFamily="18" charset="0"/>
                <a:cs typeface="Times New Roman" panose="02020603050405020304" pitchFamily="18" charset="0"/>
                <a:hlinkClick r:id="rId2"/>
              </a:rPr>
              <a:t>Network;monitoring</a:t>
            </a:r>
            <a:r>
              <a:rPr lang="en-IN" sz="1050" b="1" dirty="0">
                <a:latin typeface="Times New Roman" panose="02020603050405020304" pitchFamily="18" charset="0"/>
                <a:cs typeface="Times New Roman" panose="02020603050405020304" pitchFamily="18" charset="0"/>
                <a:hlinkClick r:id="rId2"/>
              </a:rPr>
              <a:t> </a:t>
            </a:r>
            <a:r>
              <a:rPr lang="en-IN" sz="1050" b="1" dirty="0" err="1">
                <a:latin typeface="Times New Roman" panose="02020603050405020304" pitchFamily="18" charset="0"/>
                <a:cs typeface="Times New Roman" panose="02020603050405020304" pitchFamily="18" charset="0"/>
                <a:hlinkClick r:id="rId2"/>
              </a:rPr>
              <a:t>system;Global</a:t>
            </a:r>
            <a:r>
              <a:rPr lang="en-IN" sz="1050" b="1" dirty="0">
                <a:latin typeface="Times New Roman" panose="02020603050405020304" pitchFamily="18" charset="0"/>
                <a:cs typeface="Times New Roman" panose="02020603050405020304" pitchFamily="18" charset="0"/>
                <a:hlinkClick r:id="rId2"/>
              </a:rPr>
              <a:t> Positioning </a:t>
            </a:r>
            <a:r>
              <a:rPr lang="en-IN" sz="1050" b="1" dirty="0" err="1">
                <a:latin typeface="Times New Roman" panose="02020603050405020304" pitchFamily="18" charset="0"/>
                <a:cs typeface="Times New Roman" panose="02020603050405020304" pitchFamily="18" charset="0"/>
                <a:hlinkClick r:id="rId2"/>
              </a:rPr>
              <a:t>System;Augmented</a:t>
            </a:r>
            <a:r>
              <a:rPr lang="en-IN" sz="1050" b="1" dirty="0">
                <a:latin typeface="Times New Roman" panose="02020603050405020304" pitchFamily="18" charset="0"/>
                <a:cs typeface="Times New Roman" panose="02020603050405020304" pitchFamily="18" charset="0"/>
                <a:hlinkClick r:id="rId2"/>
              </a:rPr>
              <a:t> </a:t>
            </a:r>
            <a:r>
              <a:rPr lang="en-IN" sz="1050" b="1" dirty="0" err="1">
                <a:latin typeface="Times New Roman" panose="02020603050405020304" pitchFamily="18" charset="0"/>
                <a:cs typeface="Times New Roman" panose="02020603050405020304" pitchFamily="18" charset="0"/>
                <a:hlinkClick r:id="rId2"/>
              </a:rPr>
              <a:t>reality;Edge</a:t>
            </a:r>
            <a:r>
              <a:rPr lang="en-IN" sz="1050" b="1" dirty="0">
                <a:latin typeface="Times New Roman" panose="02020603050405020304" pitchFamily="18" charset="0"/>
                <a:cs typeface="Times New Roman" panose="02020603050405020304" pitchFamily="18" charset="0"/>
                <a:hlinkClick r:id="rId2"/>
              </a:rPr>
              <a:t> computing},</a:t>
            </a:r>
            <a:endParaRPr lang="en-IN" sz="105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2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2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2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2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2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395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502025"/>
            <a:ext cx="7886700" cy="815788"/>
          </a:xfrm>
        </p:spPr>
        <p:txBody>
          <a:bodyPr>
            <a:normAutofit/>
          </a:bodyPr>
          <a:lstStyle/>
          <a:p>
            <a:pPr algn="ctr"/>
            <a:r>
              <a:rPr lang="en-US" dirty="0">
                <a:solidFill>
                  <a:srgbClr val="C00000"/>
                </a:solidFill>
                <a:latin typeface="+mn-lt"/>
              </a:rPr>
              <a:t>Introduction</a:t>
            </a:r>
            <a:endParaRPr lang="en-IN" dirty="0">
              <a:solidFill>
                <a:srgbClr val="C00000"/>
              </a:solidFill>
              <a:latin typeface="+mn-lt"/>
            </a:endParaRPr>
          </a:p>
        </p:txBody>
      </p:sp>
      <p:sp>
        <p:nvSpPr>
          <p:cNvPr id="4" name="Content Placeholder 3">
            <a:extLst>
              <a:ext uri="{FF2B5EF4-FFF2-40B4-BE49-F238E27FC236}">
                <a16:creationId xmlns:a16="http://schemas.microsoft.com/office/drawing/2014/main" id="{AAEF146B-3045-8B1F-F041-385695324830}"/>
              </a:ext>
            </a:extLst>
          </p:cNvPr>
          <p:cNvSpPr>
            <a:spLocks noGrp="1"/>
          </p:cNvSpPr>
          <p:nvPr>
            <p:ph idx="1"/>
          </p:nvPr>
        </p:nvSpPr>
        <p:spPr>
          <a:xfrm>
            <a:off x="628650" y="1756610"/>
            <a:ext cx="7886700" cy="4736263"/>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In recent years, the integration of Artificial Intelligence (AI) into occupational safety management has emerged as a promising avenue for enhancing workplace safety. </a:t>
            </a:r>
          </a:p>
          <a:p>
            <a:pPr algn="just">
              <a:lnSpc>
                <a:spcPct val="100000"/>
              </a:lnSpc>
            </a:pPr>
            <a:r>
              <a:rPr lang="en-US" sz="1800" dirty="0">
                <a:latin typeface="Times New Roman" panose="02020603050405020304" pitchFamily="18" charset="0"/>
                <a:cs typeface="Times New Roman" panose="02020603050405020304" pitchFamily="18" charset="0"/>
              </a:rPr>
              <a:t>One crucial aspect of this application is the prediction of worker risk levels, which involves leveraging advanced AI algorithms to analyze a multitude of variables and discern patterns that may contribute to potential hazards. </a:t>
            </a:r>
          </a:p>
          <a:p>
            <a:pPr algn="just">
              <a:lnSpc>
                <a:spcPct val="100000"/>
              </a:lnSpc>
            </a:pPr>
            <a:r>
              <a:rPr lang="en-US" sz="1800" dirty="0">
                <a:latin typeface="Times New Roman" panose="02020603050405020304" pitchFamily="18" charset="0"/>
                <a:cs typeface="Times New Roman" panose="02020603050405020304" pitchFamily="18" charset="0"/>
              </a:rPr>
              <a:t>The proactive identification of risks enables organizations to preemptively address and mitigate workplace dangers, thereby fostering a safer and healthier working environment. </a:t>
            </a:r>
          </a:p>
          <a:p>
            <a:pPr algn="just">
              <a:lnSpc>
                <a:spcPct val="100000"/>
              </a:lnSpc>
            </a:pPr>
            <a:r>
              <a:rPr lang="en-US" sz="1800" dirty="0">
                <a:latin typeface="Times New Roman" panose="02020603050405020304" pitchFamily="18" charset="0"/>
                <a:cs typeface="Times New Roman" panose="02020603050405020304" pitchFamily="18" charset="0"/>
              </a:rPr>
              <a:t>This innovative approach harnesses the power of machine learning and data analytics to predict worker risk levels with a higher degree of accuracy and efficiency than traditional methods. </a:t>
            </a:r>
          </a:p>
          <a:p>
            <a:pPr algn="just">
              <a:lnSpc>
                <a:spcPct val="100000"/>
              </a:lnSpc>
            </a:pPr>
            <a:r>
              <a:rPr lang="en-US" sz="1800" dirty="0">
                <a:latin typeface="Times New Roman" panose="02020603050405020304" pitchFamily="18" charset="0"/>
                <a:cs typeface="Times New Roman" panose="02020603050405020304" pitchFamily="18" charset="0"/>
              </a:rPr>
              <a:t>By incorporating AI processes into risk assessment, organizations can not only prioritize safety protocols but also optimize resource allocation and improve overall occupational health and safety outcomes. </a:t>
            </a:r>
          </a:p>
        </p:txBody>
      </p:sp>
    </p:spTree>
    <p:extLst>
      <p:ext uri="{BB962C8B-B14F-4D97-AF65-F5344CB8AC3E}">
        <p14:creationId xmlns:p14="http://schemas.microsoft.com/office/powerpoint/2010/main" val="294401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982411"/>
          </a:xfrm>
        </p:spPr>
        <p:txBody>
          <a:bodyPr>
            <a:normAutofit/>
          </a:bodyPr>
          <a:lstStyle/>
          <a:p>
            <a:pPr algn="ctr"/>
            <a:r>
              <a:rPr lang="en-US" dirty="0">
                <a:solidFill>
                  <a:srgbClr val="C00000"/>
                </a:solidFill>
                <a:latin typeface="+mn-lt"/>
              </a:rPr>
              <a:t>Objective of the Project</a:t>
            </a:r>
            <a:endParaRPr lang="en-IN" dirty="0">
              <a:solidFill>
                <a:srgbClr val="C00000"/>
              </a:solidFill>
              <a:latin typeface="+mn-lt"/>
            </a:endParaRPr>
          </a:p>
        </p:txBody>
      </p:sp>
      <p:sp>
        <p:nvSpPr>
          <p:cNvPr id="3" name="Content Placeholder 2">
            <a:extLst>
              <a:ext uri="{FF2B5EF4-FFF2-40B4-BE49-F238E27FC236}">
                <a16:creationId xmlns:a16="http://schemas.microsoft.com/office/drawing/2014/main" id="{7E119BC6-CA88-C75B-2323-4A5B099357D0}"/>
              </a:ext>
            </a:extLst>
          </p:cNvPr>
          <p:cNvSpPr>
            <a:spLocks noGrp="1"/>
          </p:cNvSpPr>
          <p:nvPr>
            <p:ph idx="1"/>
          </p:nvPr>
        </p:nvSpPr>
        <p:spPr>
          <a:xfrm>
            <a:off x="628650" y="1515979"/>
            <a:ext cx="7886700" cy="4660984"/>
          </a:xfrm>
        </p:spPr>
        <p:txBody>
          <a:bodyPr>
            <a:normAutofit fontScale="25000" lnSpcReduction="20000"/>
          </a:bodyPr>
          <a:lstStyle/>
          <a:p>
            <a:pPr algn="just">
              <a:lnSpc>
                <a:spcPct val="120000"/>
              </a:lnSpc>
            </a:pPr>
            <a:r>
              <a:rPr lang="en-US" sz="7200" dirty="0">
                <a:latin typeface="Times New Roman" panose="02020603050405020304" pitchFamily="18" charset="0"/>
                <a:cs typeface="Times New Roman" panose="02020603050405020304" pitchFamily="18" charset="0"/>
              </a:rPr>
              <a:t>The scope of this project is to develop an advanced AI-based system for predicting worker risk levels within occupational environments.</a:t>
            </a:r>
          </a:p>
          <a:p>
            <a:pPr algn="just">
              <a:lnSpc>
                <a:spcPct val="120000"/>
              </a:lnSpc>
            </a:pPr>
            <a:r>
              <a:rPr lang="en-US" sz="7200" dirty="0">
                <a:latin typeface="Times New Roman" panose="02020603050405020304" pitchFamily="18" charset="0"/>
                <a:cs typeface="Times New Roman" panose="02020603050405020304" pitchFamily="18" charset="0"/>
              </a:rPr>
              <a:t> Leveraging artificial intelligence techniques, including machine learning algorithms and predictive analytics, the system aims to analyze various factors contributing to worker safety and well-being. </a:t>
            </a:r>
          </a:p>
          <a:p>
            <a:pPr algn="just">
              <a:lnSpc>
                <a:spcPct val="120000"/>
              </a:lnSpc>
            </a:pPr>
            <a:r>
              <a:rPr lang="en-US" sz="7200" dirty="0">
                <a:latin typeface="Times New Roman" panose="02020603050405020304" pitchFamily="18" charset="0"/>
                <a:cs typeface="Times New Roman" panose="02020603050405020304" pitchFamily="18" charset="0"/>
              </a:rPr>
              <a:t>These factors may include historical incident data, environmental conditions, job-specific hazards, and individual health records. </a:t>
            </a:r>
          </a:p>
          <a:p>
            <a:pPr algn="just">
              <a:lnSpc>
                <a:spcPct val="120000"/>
              </a:lnSpc>
            </a:pPr>
            <a:r>
              <a:rPr lang="en-US" sz="7200" dirty="0">
                <a:latin typeface="Times New Roman" panose="02020603050405020304" pitchFamily="18" charset="0"/>
                <a:cs typeface="Times New Roman" panose="02020603050405020304" pitchFamily="18" charset="0"/>
              </a:rPr>
              <a:t>The system will be designed to dynamically assess and predict the potential risk level for each worker, allowing for proactive measures to be implemented to mitigate risks and enhance overall safety. </a:t>
            </a:r>
          </a:p>
          <a:p>
            <a:pPr algn="just">
              <a:lnSpc>
                <a:spcPct val="120000"/>
              </a:lnSpc>
            </a:pPr>
            <a:r>
              <a:rPr lang="en-US" sz="7200" dirty="0">
                <a:latin typeface="Times New Roman" panose="02020603050405020304" pitchFamily="18" charset="0"/>
                <a:cs typeface="Times New Roman" panose="02020603050405020304" pitchFamily="18" charset="0"/>
              </a:rPr>
              <a:t>The primary objective is to create a robust and efficient model that can accurately predict the likelihood of workers encountering safety hazards or facing health risks based on real-time and historical data.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22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938380"/>
          </a:xfrm>
        </p:spPr>
        <p:txBody>
          <a:bodyPr>
            <a:normAutofit/>
          </a:bodyPr>
          <a:lstStyle/>
          <a:p>
            <a:pPr algn="ctr"/>
            <a:r>
              <a:rPr lang="en-US" dirty="0">
                <a:solidFill>
                  <a:srgbClr val="C00000"/>
                </a:solidFill>
                <a:latin typeface="+mn-lt"/>
              </a:rPr>
              <a:t>Literature</a:t>
            </a:r>
            <a:r>
              <a:rPr lang="en-US" dirty="0">
                <a:solidFill>
                  <a:srgbClr val="7030A0"/>
                </a:solidFill>
                <a:latin typeface="+mn-lt"/>
              </a:rPr>
              <a:t> </a:t>
            </a:r>
            <a:r>
              <a:rPr lang="en-US" dirty="0">
                <a:solidFill>
                  <a:srgbClr val="C00000"/>
                </a:solidFill>
                <a:latin typeface="+mn-lt"/>
              </a:rPr>
              <a:t>Survey</a:t>
            </a:r>
            <a:endParaRPr lang="en-IN" dirty="0">
              <a:solidFill>
                <a:srgbClr val="C00000"/>
              </a:solidFill>
              <a:latin typeface="+mn-lt"/>
            </a:endParaRPr>
          </a:p>
        </p:txBody>
      </p:sp>
      <p:sp>
        <p:nvSpPr>
          <p:cNvPr id="3" name="Content Placeholder 2">
            <a:extLst>
              <a:ext uri="{FF2B5EF4-FFF2-40B4-BE49-F238E27FC236}">
                <a16:creationId xmlns:a16="http://schemas.microsoft.com/office/drawing/2014/main" id="{B65320CC-F176-5058-8D9E-411227DC98E5}"/>
              </a:ext>
            </a:extLst>
          </p:cNvPr>
          <p:cNvSpPr>
            <a:spLocks noGrp="1"/>
          </p:cNvSpPr>
          <p:nvPr>
            <p:ph idx="1"/>
          </p:nvPr>
        </p:nvSpPr>
        <p:spPr/>
        <p:txBody>
          <a:bodyPr>
            <a:noAutofit/>
          </a:bodyPr>
          <a:lstStyle/>
          <a:p>
            <a:pPr marL="0" indent="0" algn="just">
              <a:lnSpc>
                <a:spcPct val="110000"/>
              </a:lnSpc>
              <a:buNone/>
            </a:pPr>
            <a:r>
              <a:rPr lang="en-US" sz="1800" dirty="0">
                <a:latin typeface="Times New Roman" panose="02020603050405020304" pitchFamily="18" charset="0"/>
                <a:cs typeface="Times New Roman" panose="02020603050405020304" pitchFamily="18" charset="0"/>
              </a:rPr>
              <a:t>Introduction:</a:t>
            </a:r>
          </a:p>
          <a:p>
            <a:pPr algn="just">
              <a:lnSpc>
                <a:spcPct val="110000"/>
              </a:lnSpc>
            </a:pPr>
            <a:r>
              <a:rPr lang="en-US" sz="1800" dirty="0">
                <a:latin typeface="Times New Roman" panose="02020603050405020304" pitchFamily="18" charset="0"/>
                <a:cs typeface="Times New Roman" panose="02020603050405020304" pitchFamily="18" charset="0"/>
              </a:rPr>
              <a:t>Overview of the importance of safety in mining operations</a:t>
            </a:r>
          </a:p>
          <a:p>
            <a:pPr algn="just">
              <a:lnSpc>
                <a:spcPct val="110000"/>
              </a:lnSpc>
            </a:pPr>
            <a:r>
              <a:rPr lang="en-US" sz="1800" dirty="0">
                <a:latin typeface="Times New Roman" panose="02020603050405020304" pitchFamily="18" charset="0"/>
                <a:cs typeface="Times New Roman" panose="02020603050405020304" pitchFamily="18" charset="0"/>
              </a:rPr>
              <a:t>Introduction to wearable technology and its applications in various industries</a:t>
            </a:r>
          </a:p>
          <a:p>
            <a:pPr algn="just">
              <a:lnSpc>
                <a:spcPct val="110000"/>
              </a:lnSpc>
            </a:pPr>
            <a:r>
              <a:rPr lang="en-US" sz="1800" dirty="0">
                <a:latin typeface="Times New Roman" panose="02020603050405020304" pitchFamily="18" charset="0"/>
                <a:cs typeface="Times New Roman" panose="02020603050405020304" pitchFamily="18" charset="0"/>
              </a:rPr>
              <a:t>Importance of monitoring vital parameters in hazardous environments like mining</a:t>
            </a:r>
          </a:p>
          <a:p>
            <a:pPr marL="0" indent="0" algn="just">
              <a:lnSpc>
                <a:spcPct val="110000"/>
              </a:lnSpc>
              <a:buNone/>
            </a:pPr>
            <a:r>
              <a:rPr lang="en-US" sz="1800" dirty="0">
                <a:latin typeface="Times New Roman" panose="02020603050405020304" pitchFamily="18" charset="0"/>
                <a:cs typeface="Times New Roman" panose="02020603050405020304" pitchFamily="18" charset="0"/>
              </a:rPr>
              <a:t>Wearable Technology in Mining:</a:t>
            </a:r>
          </a:p>
          <a:p>
            <a:pPr algn="just">
              <a:lnSpc>
                <a:spcPct val="110000"/>
              </a:lnSpc>
            </a:pPr>
            <a:r>
              <a:rPr lang="en-US" sz="1800" dirty="0">
                <a:latin typeface="Times New Roman" panose="02020603050405020304" pitchFamily="18" charset="0"/>
                <a:cs typeface="Times New Roman" panose="02020603050405020304" pitchFamily="18" charset="0"/>
              </a:rPr>
              <a:t>Review of literature on the adoption of wearable technology in the mining industry</a:t>
            </a:r>
          </a:p>
          <a:p>
            <a:pPr algn="just">
              <a:lnSpc>
                <a:spcPct val="110000"/>
              </a:lnSpc>
            </a:pPr>
            <a:r>
              <a:rPr lang="en-US" sz="1800" dirty="0">
                <a:latin typeface="Times New Roman" panose="02020603050405020304" pitchFamily="18" charset="0"/>
                <a:cs typeface="Times New Roman" panose="02020603050405020304" pitchFamily="18" charset="0"/>
              </a:rPr>
              <a:t>Identification of challenges specific to the mining sector and how wearable technology addresses them</a:t>
            </a:r>
          </a:p>
        </p:txBody>
      </p:sp>
    </p:spTree>
    <p:extLst>
      <p:ext uri="{BB962C8B-B14F-4D97-AF65-F5344CB8AC3E}">
        <p14:creationId xmlns:p14="http://schemas.microsoft.com/office/powerpoint/2010/main" val="334332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656278"/>
          </a:xfrm>
        </p:spPr>
        <p:txBody>
          <a:bodyPr>
            <a:normAutofit fontScale="90000"/>
          </a:bodyPr>
          <a:lstStyle/>
          <a:p>
            <a:pPr algn="ctr"/>
            <a:r>
              <a:rPr lang="en-US" dirty="0">
                <a:solidFill>
                  <a:srgbClr val="C00000"/>
                </a:solidFill>
                <a:latin typeface="+mn-lt"/>
              </a:rPr>
              <a:t>Existing System</a:t>
            </a:r>
            <a:endParaRPr lang="en-IN" dirty="0">
              <a:solidFill>
                <a:srgbClr val="C00000"/>
              </a:solidFill>
              <a:latin typeface="+mn-lt"/>
            </a:endParaRPr>
          </a:p>
        </p:txBody>
      </p:sp>
      <p:sp>
        <p:nvSpPr>
          <p:cNvPr id="3" name="Content Placeholder 2">
            <a:extLst>
              <a:ext uri="{FF2B5EF4-FFF2-40B4-BE49-F238E27FC236}">
                <a16:creationId xmlns:a16="http://schemas.microsoft.com/office/drawing/2014/main" id="{17B0BA94-B66E-0297-1E41-8E3A8B242B62}"/>
              </a:ext>
            </a:extLst>
          </p:cNvPr>
          <p:cNvSpPr>
            <a:spLocks noGrp="1"/>
          </p:cNvSpPr>
          <p:nvPr>
            <p:ph idx="1"/>
          </p:nvPr>
        </p:nvSpPr>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At the end of 2021 Q2, coronavirus disease 2019 (COVID-19) in Indonesia experienced a continuous increase in positivity and mortality rates .</a:t>
            </a:r>
          </a:p>
          <a:p>
            <a:pPr algn="just">
              <a:lnSpc>
                <a:spcPct val="100000"/>
              </a:lnSpc>
            </a:pPr>
            <a:r>
              <a:rPr lang="en-US" sz="1800" dirty="0">
                <a:latin typeface="Times New Roman" panose="02020603050405020304" pitchFamily="18" charset="0"/>
                <a:cs typeface="Times New Roman" panose="02020603050405020304" pitchFamily="18" charset="0"/>
              </a:rPr>
              <a:t>There are limited studies regarding the factors of COVID-19 mortality in Indonesia with a more balanced dataset. </a:t>
            </a:r>
          </a:p>
          <a:p>
            <a:pPr algn="just">
              <a:lnSpc>
                <a:spcPct val="100000"/>
              </a:lnSpc>
            </a:pPr>
            <a:r>
              <a:rPr lang="en-US" sz="1800" dirty="0">
                <a:latin typeface="Times New Roman" panose="02020603050405020304" pitchFamily="18" charset="0"/>
                <a:cs typeface="Times New Roman" panose="02020603050405020304" pitchFamily="18" charset="0"/>
              </a:rPr>
              <a:t>The previous studies only implemented logistic regression, sensitive to the imbalanced dataset.</a:t>
            </a:r>
          </a:p>
          <a:p>
            <a:pPr algn="just">
              <a:lnSpc>
                <a:spcPct val="100000"/>
              </a:lnSpc>
            </a:pPr>
            <a:r>
              <a:rPr lang="en-US" sz="1800" dirty="0">
                <a:latin typeface="Times New Roman" panose="02020603050405020304" pitchFamily="18" charset="0"/>
                <a:cs typeface="Times New Roman" panose="02020603050405020304" pitchFamily="18" charset="0"/>
              </a:rPr>
              <a:t> Meanwhile, other countries implemented survival analysis to overcome the problem. </a:t>
            </a:r>
          </a:p>
          <a:p>
            <a:pPr algn="just">
              <a:lnSpc>
                <a:spcPct val="100000"/>
              </a:lnSpc>
            </a:pPr>
            <a:r>
              <a:rPr lang="en-US" sz="1800" dirty="0">
                <a:latin typeface="Times New Roman" panose="02020603050405020304" pitchFamily="18" charset="0"/>
                <a:cs typeface="Times New Roman" panose="02020603050405020304" pitchFamily="18" charset="0"/>
              </a:rPr>
              <a:t>Most survival analyses using Cox proportional hazard (CPH) model require the variables to be time-independent.</a:t>
            </a:r>
          </a:p>
          <a:p>
            <a:pPr marL="0" indent="0" algn="just">
              <a:lnSpc>
                <a:spcPct val="10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654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802193"/>
          </a:xfrm>
        </p:spPr>
        <p:txBody>
          <a:bodyPr>
            <a:normAutofit/>
          </a:bodyPr>
          <a:lstStyle/>
          <a:p>
            <a:pPr algn="ctr"/>
            <a:r>
              <a:rPr lang="en-US" dirty="0">
                <a:solidFill>
                  <a:srgbClr val="C00000"/>
                </a:solidFill>
                <a:latin typeface="+mn-lt"/>
              </a:rPr>
              <a:t>Proposed</a:t>
            </a:r>
            <a:r>
              <a:rPr lang="en-US" dirty="0">
                <a:solidFill>
                  <a:srgbClr val="7030A0"/>
                </a:solidFill>
                <a:latin typeface="+mn-lt"/>
              </a:rPr>
              <a:t> </a:t>
            </a:r>
            <a:r>
              <a:rPr lang="en-US" dirty="0">
                <a:solidFill>
                  <a:srgbClr val="C00000"/>
                </a:solidFill>
                <a:latin typeface="+mn-lt"/>
              </a:rPr>
              <a:t>System</a:t>
            </a:r>
            <a:endParaRPr lang="en-IN" dirty="0">
              <a:solidFill>
                <a:srgbClr val="C00000"/>
              </a:solidFill>
              <a:latin typeface="+mn-lt"/>
            </a:endParaRPr>
          </a:p>
        </p:txBody>
      </p:sp>
      <p:sp>
        <p:nvSpPr>
          <p:cNvPr id="3" name="Content Placeholder 2">
            <a:extLst>
              <a:ext uri="{FF2B5EF4-FFF2-40B4-BE49-F238E27FC236}">
                <a16:creationId xmlns:a16="http://schemas.microsoft.com/office/drawing/2014/main" id="{D000D4ED-1708-22F0-24D2-E1FE44EB220E}"/>
              </a:ext>
            </a:extLst>
          </p:cNvPr>
          <p:cNvSpPr>
            <a:spLocks noGrp="1"/>
          </p:cNvSpPr>
          <p:nvPr>
            <p:ph idx="1"/>
          </p:nvPr>
        </p:nvSpPr>
        <p:spPr>
          <a:xfrm>
            <a:off x="628650" y="1443789"/>
            <a:ext cx="7886700" cy="4733174"/>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The proposed system for predicting worker risk levels utilizes advanced Artificial Intelligence (AI) processes to enhance workplace safety and preemptively identify potential hazards. </a:t>
            </a:r>
          </a:p>
          <a:p>
            <a:pPr algn="just">
              <a:lnSpc>
                <a:spcPct val="100000"/>
              </a:lnSpc>
            </a:pPr>
            <a:r>
              <a:rPr lang="en-US" sz="1800" dirty="0">
                <a:latin typeface="Times New Roman" panose="02020603050405020304" pitchFamily="18" charset="0"/>
                <a:cs typeface="Times New Roman" panose="02020603050405020304" pitchFamily="18" charset="0"/>
              </a:rPr>
              <a:t>Leveraging machine learning algorithms, the system aims to analyze a comprehensive set of variables, including historical incident data, individual worker performance metrics, environmental conditions, and task-specific parameters. </a:t>
            </a:r>
          </a:p>
          <a:p>
            <a:pPr algn="just">
              <a:lnSpc>
                <a:spcPct val="100000"/>
              </a:lnSpc>
            </a:pPr>
            <a:r>
              <a:rPr lang="en-US" sz="1800" dirty="0">
                <a:latin typeface="Times New Roman" panose="02020603050405020304" pitchFamily="18" charset="0"/>
                <a:cs typeface="Times New Roman" panose="02020603050405020304" pitchFamily="18" charset="0"/>
              </a:rPr>
              <a:t>By amalgamating these diverse data sources, the system can identify patterns and correlations that may indicate an increased risk of accidents or injuries. </a:t>
            </a:r>
          </a:p>
          <a:p>
            <a:pPr algn="just">
              <a:lnSpc>
                <a:spcPct val="100000"/>
              </a:lnSpc>
            </a:pPr>
            <a:r>
              <a:rPr lang="en-US" sz="1800" dirty="0">
                <a:latin typeface="Times New Roman" panose="02020603050405020304" pitchFamily="18" charset="0"/>
                <a:cs typeface="Times New Roman" panose="02020603050405020304" pitchFamily="18" charset="0"/>
              </a:rPr>
              <a:t>The implementation of predictive analytics will enable organizations to take proactive measures to mitigate risks and improve overall safety protocols. </a:t>
            </a:r>
          </a:p>
        </p:txBody>
      </p:sp>
    </p:spTree>
    <p:extLst>
      <p:ext uri="{BB962C8B-B14F-4D97-AF65-F5344CB8AC3E}">
        <p14:creationId xmlns:p14="http://schemas.microsoft.com/office/powerpoint/2010/main" val="85330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909197"/>
          </a:xfrm>
        </p:spPr>
        <p:txBody>
          <a:bodyPr>
            <a:normAutofit/>
          </a:bodyPr>
          <a:lstStyle/>
          <a:p>
            <a:pPr algn="ctr"/>
            <a:r>
              <a:rPr lang="en-US" dirty="0">
                <a:solidFill>
                  <a:srgbClr val="C00000"/>
                </a:solidFill>
                <a:latin typeface="+mn-lt"/>
              </a:rPr>
              <a:t>Software</a:t>
            </a:r>
            <a:r>
              <a:rPr lang="en-US" dirty="0">
                <a:solidFill>
                  <a:srgbClr val="7030A0"/>
                </a:solidFill>
                <a:latin typeface="+mn-lt"/>
              </a:rPr>
              <a:t> </a:t>
            </a:r>
            <a:r>
              <a:rPr lang="en-US" dirty="0">
                <a:solidFill>
                  <a:srgbClr val="C00000"/>
                </a:solidFill>
                <a:latin typeface="+mn-lt"/>
              </a:rPr>
              <a:t>/ Hardware used</a:t>
            </a:r>
            <a:endParaRPr lang="en-IN" dirty="0">
              <a:solidFill>
                <a:srgbClr val="C00000"/>
              </a:solidFill>
              <a:latin typeface="+mn-lt"/>
            </a:endParaRPr>
          </a:p>
        </p:txBody>
      </p:sp>
      <p:sp>
        <p:nvSpPr>
          <p:cNvPr id="3" name="Content Placeholder 2">
            <a:extLst>
              <a:ext uri="{FF2B5EF4-FFF2-40B4-BE49-F238E27FC236}">
                <a16:creationId xmlns:a16="http://schemas.microsoft.com/office/drawing/2014/main" id="{CF40EEDC-63B0-1DA6-BD24-BF384CF69250}"/>
              </a:ext>
            </a:extLst>
          </p:cNvPr>
          <p:cNvSpPr>
            <a:spLocks noGrp="1"/>
          </p:cNvSpPr>
          <p:nvPr>
            <p:ph idx="1"/>
          </p:nvPr>
        </p:nvSpPr>
        <p:spPr>
          <a:xfrm>
            <a:off x="628650" y="1449421"/>
            <a:ext cx="7886700" cy="4727542"/>
          </a:xfrm>
        </p:spPr>
        <p:txBody>
          <a:bodyPr>
            <a:normAutofit/>
          </a:bodyPr>
          <a:lstStyle/>
          <a:p>
            <a:r>
              <a:rPr lang="en-IN" sz="1400" b="1" dirty="0">
                <a:latin typeface="Times New Roman" panose="02020603050405020304" pitchFamily="18" charset="0"/>
                <a:cs typeface="Times New Roman" panose="02020603050405020304" pitchFamily="18" charset="0"/>
              </a:rPr>
              <a:t>1. Software Requirements:</a:t>
            </a:r>
          </a:p>
          <a:p>
            <a:pPr marL="0" indent="0">
              <a:buNone/>
            </a:pPr>
            <a:r>
              <a:rPr lang="en-IN" sz="1400" b="1" dirty="0">
                <a:latin typeface="Times New Roman" panose="02020603050405020304" pitchFamily="18" charset="0"/>
                <a:cs typeface="Times New Roman" panose="02020603050405020304" pitchFamily="18" charset="0"/>
              </a:rPr>
              <a:t>                            Operating System : Windows</a:t>
            </a:r>
          </a:p>
          <a:p>
            <a:pPr marL="0" indent="0">
              <a:buNone/>
            </a:pPr>
            <a:r>
              <a:rPr lang="en-IN" sz="1400" b="1" dirty="0">
                <a:latin typeface="Times New Roman" panose="02020603050405020304" pitchFamily="18" charset="0"/>
                <a:cs typeface="Times New Roman" panose="02020603050405020304" pitchFamily="18" charset="0"/>
              </a:rPr>
              <a:t>                            Tool : Anaconda with </a:t>
            </a:r>
            <a:r>
              <a:rPr lang="en-IN" sz="1400" b="1" dirty="0" err="1">
                <a:latin typeface="Times New Roman" panose="02020603050405020304" pitchFamily="18" charset="0"/>
                <a:cs typeface="Times New Roman" panose="02020603050405020304" pitchFamily="18" charset="0"/>
              </a:rPr>
              <a:t>Jupyter</a:t>
            </a:r>
            <a:r>
              <a:rPr lang="en-IN" sz="1400" b="1" dirty="0">
                <a:latin typeface="Times New Roman" panose="02020603050405020304" pitchFamily="18" charset="0"/>
                <a:cs typeface="Times New Roman" panose="02020603050405020304" pitchFamily="18" charset="0"/>
              </a:rPr>
              <a:t> Notebook</a:t>
            </a: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2. Hardware requirements:</a:t>
            </a:r>
          </a:p>
          <a:p>
            <a:pPr marL="0" indent="0">
              <a:buNone/>
            </a:pPr>
            <a:r>
              <a:rPr lang="en-IN" sz="1400" b="1" dirty="0">
                <a:latin typeface="Times New Roman" panose="02020603050405020304" pitchFamily="18" charset="0"/>
                <a:cs typeface="Times New Roman" panose="02020603050405020304" pitchFamily="18" charset="0"/>
              </a:rPr>
              <a:t>                             Processor : Pentium IV/III</a:t>
            </a:r>
          </a:p>
          <a:p>
            <a:pPr marL="0" indent="0">
              <a:buNone/>
            </a:pPr>
            <a:r>
              <a:rPr lang="en-IN" sz="1400" b="1" dirty="0">
                <a:latin typeface="Times New Roman" panose="02020603050405020304" pitchFamily="18" charset="0"/>
                <a:cs typeface="Times New Roman" panose="02020603050405020304" pitchFamily="18" charset="0"/>
              </a:rPr>
              <a:t>                             Hard disk : minimum 80 GB</a:t>
            </a:r>
          </a:p>
          <a:p>
            <a:pPr marL="0" indent="0">
              <a:buNone/>
            </a:pPr>
            <a:r>
              <a:rPr lang="en-IN" sz="1400" b="1" dirty="0">
                <a:latin typeface="Times New Roman" panose="02020603050405020304" pitchFamily="18" charset="0"/>
                <a:cs typeface="Times New Roman" panose="02020603050405020304" pitchFamily="18" charset="0"/>
              </a:rPr>
              <a:t>                             RAM : minimum 2 GB</a:t>
            </a:r>
          </a:p>
        </p:txBody>
      </p:sp>
    </p:spTree>
    <p:extLst>
      <p:ext uri="{BB962C8B-B14F-4D97-AF65-F5344CB8AC3E}">
        <p14:creationId xmlns:p14="http://schemas.microsoft.com/office/powerpoint/2010/main" val="207026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Architecture </a:t>
            </a:r>
            <a:endParaRPr lang="en-IN" dirty="0">
              <a:solidFill>
                <a:srgbClr val="C00000"/>
              </a:solidFill>
              <a:latin typeface="+mn-lt"/>
            </a:endParaRPr>
          </a:p>
        </p:txBody>
      </p:sp>
      <p:sp>
        <p:nvSpPr>
          <p:cNvPr id="21" name="Rectangle 16">
            <a:extLst>
              <a:ext uri="{FF2B5EF4-FFF2-40B4-BE49-F238E27FC236}">
                <a16:creationId xmlns:a16="http://schemas.microsoft.com/office/drawing/2014/main" id="{E6A9CA72-CC07-9CBA-4CFA-48A5B02270E0}"/>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7A11A489-B1BD-5738-9FDD-4990AA4294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995" y="1070811"/>
            <a:ext cx="6878010" cy="5387562"/>
          </a:xfrm>
          <a:prstGeom prst="rect">
            <a:avLst/>
          </a:prstGeom>
        </p:spPr>
      </p:pic>
    </p:spTree>
    <p:extLst>
      <p:ext uri="{BB962C8B-B14F-4D97-AF65-F5344CB8AC3E}">
        <p14:creationId xmlns:p14="http://schemas.microsoft.com/office/powerpoint/2010/main" val="326407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1FF56-427E-8740-3649-47FE48C1EC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EA3ECF-E78B-73AE-A00F-0B5383A09B28}"/>
              </a:ext>
            </a:extLst>
          </p:cNvPr>
          <p:cNvSpPr>
            <a:spLocks noGrp="1"/>
          </p:cNvSpPr>
          <p:nvPr>
            <p:ph type="title"/>
          </p:nvPr>
        </p:nvSpPr>
        <p:spPr>
          <a:xfrm>
            <a:off x="628650" y="365126"/>
            <a:ext cx="7886700" cy="705685"/>
          </a:xfrm>
        </p:spPr>
        <p:txBody>
          <a:bodyPr>
            <a:normAutofit/>
          </a:bodyPr>
          <a:lstStyle/>
          <a:p>
            <a:pPr algn="ctr"/>
            <a:r>
              <a:rPr lang="en-US" dirty="0">
                <a:solidFill>
                  <a:srgbClr val="C00000"/>
                </a:solidFill>
                <a:latin typeface="+mn-lt"/>
              </a:rPr>
              <a:t>Result &amp; Discussion</a:t>
            </a:r>
            <a:endParaRPr lang="en-IN" dirty="0">
              <a:solidFill>
                <a:srgbClr val="C00000"/>
              </a:solidFill>
              <a:latin typeface="+mn-lt"/>
            </a:endParaRPr>
          </a:p>
        </p:txBody>
      </p:sp>
      <p:sp>
        <p:nvSpPr>
          <p:cNvPr id="3" name="Content Placeholder 2">
            <a:extLst>
              <a:ext uri="{FF2B5EF4-FFF2-40B4-BE49-F238E27FC236}">
                <a16:creationId xmlns:a16="http://schemas.microsoft.com/office/drawing/2014/main" id="{D1A171C3-1330-F781-F1BE-D342E4209930}"/>
              </a:ext>
            </a:extLst>
          </p:cNvPr>
          <p:cNvSpPr>
            <a:spLocks noGrp="1"/>
          </p:cNvSpPr>
          <p:nvPr>
            <p:ph idx="1"/>
          </p:nvPr>
        </p:nvSpPr>
        <p:spPr>
          <a:xfrm>
            <a:off x="628650" y="1503947"/>
            <a:ext cx="7886700" cy="4673016"/>
          </a:xfrm>
        </p:spPr>
        <p:txBody>
          <a:bodyPr>
            <a:normAutofit/>
          </a:bodyPr>
          <a:lstStyle/>
          <a:p>
            <a:pPr algn="just">
              <a:lnSpc>
                <a:spcPct val="110000"/>
              </a:lnSpc>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conclusion, the utilization of AI processes for predicting worker risk levels represents a significant leap forward in enhancing occupational safety and well-being. </a:t>
            </a:r>
          </a:p>
          <a:p>
            <a:pPr algn="just">
              <a:lnSpc>
                <a:spcPct val="110000"/>
              </a:lnSpc>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 leveraging advanced algorithms and machine learning techniques, organizations can now proactively identify potential risks and implement preventive measures to mitigate them. </a:t>
            </a:r>
          </a:p>
          <a:p>
            <a:pPr algn="just">
              <a:lnSpc>
                <a:spcPct val="110000"/>
              </a:lnSpc>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predictive capabilities of AI not only streamline risk assessment but also empower employers to create targeted interventions tailored to specific job roles and workplace conditions. </a:t>
            </a:r>
          </a:p>
          <a:p>
            <a:pPr algn="just">
              <a:lnSpc>
                <a:spcPct val="110000"/>
              </a:lnSpc>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not only enhances the overall safety culture but also contributes to increased productivity and employee satisfaction.</a:t>
            </a:r>
          </a:p>
          <a:p>
            <a:pPr marL="0" indent="0" algn="just">
              <a:lnSpc>
                <a:spcPct val="150000"/>
              </a:lnSpc>
              <a:buNone/>
            </a:pP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942130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265</TotalTime>
  <Words>1102</Words>
  <Application>Microsoft Office PowerPoint</Application>
  <PresentationFormat>On-screen Show (4:3)</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Calibri Light</vt:lpstr>
      <vt:lpstr>Times New Roman</vt:lpstr>
      <vt:lpstr>Office Theme</vt:lpstr>
      <vt:lpstr>1_Office Theme</vt:lpstr>
      <vt:lpstr>PowerPoint Presentation</vt:lpstr>
      <vt:lpstr>Introduction</vt:lpstr>
      <vt:lpstr>Objective of the Project</vt:lpstr>
      <vt:lpstr>Literature Survey</vt:lpstr>
      <vt:lpstr>Existing System</vt:lpstr>
      <vt:lpstr>Proposed System</vt:lpstr>
      <vt:lpstr>Software / Hardware used</vt:lpstr>
      <vt:lpstr>Architecture </vt:lpstr>
      <vt:lpstr>Result &amp; Discussion</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Kamesh Naidu</cp:lastModifiedBy>
  <cp:revision>9</cp:revision>
  <dcterms:created xsi:type="dcterms:W3CDTF">2020-12-27T14:21:20Z</dcterms:created>
  <dcterms:modified xsi:type="dcterms:W3CDTF">2024-03-25T18:03:01Z</dcterms:modified>
</cp:coreProperties>
</file>