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60" r:id="rId2"/>
  </p:sldMasterIdLst>
  <p:notesMasterIdLst>
    <p:notesMasterId r:id="rId24"/>
  </p:notesMasterIdLst>
  <p:handoutMasterIdLst>
    <p:handoutMasterId r:id="rId25"/>
  </p:handoutMasterIdLst>
  <p:sldIdLst>
    <p:sldId id="256" r:id="rId3"/>
    <p:sldId id="257"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9144000" cy="6858000" type="screen4x3"/>
  <p:notesSz cx="6858000" cy="9144000"/>
  <p:embeddedFontLst>
    <p:embeddedFont>
      <p:font typeface="Arial Black" panose="020B0A04020102020204" pitchFamily="34" charset="0"/>
      <p:bold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9" roundtripDataSignature="AMtx7mgY4DkAah7LPIP/Lpvy2spiJ4oH2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1" d="100"/>
          <a:sy n="111" d="100"/>
        </p:scale>
        <p:origin x="161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font" Target="fonts/font1.fntdata"/><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handoutMaster" Target="handoutMasters/handoutMaster1.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32"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30"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1796946-BBB3-5EE4-76F2-80D70786712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15</a:t>
            </a:r>
          </a:p>
        </p:txBody>
      </p:sp>
      <p:sp>
        <p:nvSpPr>
          <p:cNvPr id="3" name="Date Placeholder 2">
            <a:extLst>
              <a:ext uri="{FF2B5EF4-FFF2-40B4-BE49-F238E27FC236}">
                <a16:creationId xmlns:a16="http://schemas.microsoft.com/office/drawing/2014/main" id="{B92E4948-5D85-6900-6A1D-EC4D6C2555D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DE6BA5D-E62A-475A-A09B-41B15D9BCBA6}" type="datetimeFigureOut">
              <a:rPr lang="en-IN" smtClean="0"/>
              <a:t>25-03-2024</a:t>
            </a:fld>
            <a:endParaRPr lang="en-IN"/>
          </a:p>
        </p:txBody>
      </p:sp>
      <p:sp>
        <p:nvSpPr>
          <p:cNvPr id="4" name="Footer Placeholder 3">
            <a:extLst>
              <a:ext uri="{FF2B5EF4-FFF2-40B4-BE49-F238E27FC236}">
                <a16:creationId xmlns:a16="http://schemas.microsoft.com/office/drawing/2014/main" id="{541C2F16-566D-D818-6A00-8F94A95592B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56858A83-0C97-9C32-41CF-31097288A83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31C2EC1-5CA3-4F8E-BEB6-85F10DDDBA11}" type="slidenum">
              <a:rPr lang="en-IN" smtClean="0"/>
              <a:t>‹#›</a:t>
            </a:fld>
            <a:endParaRPr lang="en-IN"/>
          </a:p>
        </p:txBody>
      </p:sp>
    </p:spTree>
    <p:extLst>
      <p:ext uri="{BB962C8B-B14F-4D97-AF65-F5344CB8AC3E}">
        <p14:creationId xmlns:p14="http://schemas.microsoft.com/office/powerpoint/2010/main" val="2490077840"/>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hf ftr="0" dt="0"/>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7" name="Google Shape;157;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5" name="Google Shape;225;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1" name="Google Shape;231;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0" name="Google Shape;240;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7" name="Google Shape;247;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4" name="Google Shape;254;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0" name="Google Shape;260;p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5" name="Google Shape;265;p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p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0" name="Google Shape;270;p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p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6" name="Google Shape;276;p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1" name="Google Shape;171;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3" name="Google Shape;183;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9" name="Google Shape;189;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5" name="Google Shape;195;p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1" name="Google Shape;201;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7" name="Google Shape;207;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3" name="Google Shape;213;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9" name="Google Shape;219;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21"/>
          <p:cNvSpPr txBox="1">
            <a:spLocks noGrp="1"/>
          </p:cNvSpPr>
          <p:nvPr>
            <p:ph type="ctrTitle"/>
          </p:nvPr>
        </p:nvSpPr>
        <p:spPr>
          <a:xfrm>
            <a:off x="685800" y="1122363"/>
            <a:ext cx="77724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21"/>
          <p:cNvSpPr txBox="1">
            <a:spLocks noGrp="1"/>
          </p:cNvSpPr>
          <p:nvPr>
            <p:ph type="subTitle" idx="1"/>
          </p:nvPr>
        </p:nvSpPr>
        <p:spPr>
          <a:xfrm>
            <a:off x="1143000" y="3602038"/>
            <a:ext cx="6858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4" name="Google Shape;14;p21"/>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21"/>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21"/>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42"/>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42"/>
          <p:cNvSpPr txBox="1">
            <a:spLocks noGrp="1"/>
          </p:cNvSpPr>
          <p:nvPr>
            <p:ph type="body" idx="1"/>
          </p:nvPr>
        </p:nvSpPr>
        <p:spPr>
          <a:xfrm rot="5400000">
            <a:off x="2396331" y="57944"/>
            <a:ext cx="4351338" cy="78867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42"/>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42"/>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42"/>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43"/>
          <p:cNvSpPr txBox="1">
            <a:spLocks noGrp="1"/>
          </p:cNvSpPr>
          <p:nvPr>
            <p:ph type="title"/>
          </p:nvPr>
        </p:nvSpPr>
        <p:spPr>
          <a:xfrm rot="5400000">
            <a:off x="4623594" y="2285207"/>
            <a:ext cx="5811838" cy="197167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43"/>
          <p:cNvSpPr txBox="1">
            <a:spLocks noGrp="1"/>
          </p:cNvSpPr>
          <p:nvPr>
            <p:ph type="body" idx="1"/>
          </p:nvPr>
        </p:nvSpPr>
        <p:spPr>
          <a:xfrm rot="5400000">
            <a:off x="623094" y="370681"/>
            <a:ext cx="5811838" cy="58007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43"/>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43"/>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43"/>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86"/>
        <p:cNvGrpSpPr/>
        <p:nvPr/>
      </p:nvGrpSpPr>
      <p:grpSpPr>
        <a:xfrm>
          <a:off x="0" y="0"/>
          <a:ext cx="0" cy="0"/>
          <a:chOff x="0" y="0"/>
          <a:chExt cx="0" cy="0"/>
        </a:xfrm>
      </p:grpSpPr>
      <p:sp>
        <p:nvSpPr>
          <p:cNvPr id="87" name="Google Shape;87;p23"/>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8" name="Google Shape;88;p23"/>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9" name="Google Shape;89;p23"/>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23"/>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1" name="Google Shape;91;p23"/>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2"/>
        <p:cNvGrpSpPr/>
        <p:nvPr/>
      </p:nvGrpSpPr>
      <p:grpSpPr>
        <a:xfrm>
          <a:off x="0" y="0"/>
          <a:ext cx="0" cy="0"/>
          <a:chOff x="0" y="0"/>
          <a:chExt cx="0" cy="0"/>
        </a:xfrm>
      </p:grpSpPr>
      <p:sp>
        <p:nvSpPr>
          <p:cNvPr id="93" name="Google Shape;93;p24"/>
          <p:cNvSpPr txBox="1">
            <a:spLocks noGrp="1"/>
          </p:cNvSpPr>
          <p:nvPr>
            <p:ph type="ctrTitle"/>
          </p:nvPr>
        </p:nvSpPr>
        <p:spPr>
          <a:xfrm>
            <a:off x="685800" y="1122363"/>
            <a:ext cx="77724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4" name="Google Shape;94;p24"/>
          <p:cNvSpPr txBox="1">
            <a:spLocks noGrp="1"/>
          </p:cNvSpPr>
          <p:nvPr>
            <p:ph type="subTitle" idx="1"/>
          </p:nvPr>
        </p:nvSpPr>
        <p:spPr>
          <a:xfrm>
            <a:off x="1143000" y="3602038"/>
            <a:ext cx="6858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95" name="Google Shape;95;p24"/>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6" name="Google Shape;96;p24"/>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p24"/>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98"/>
        <p:cNvGrpSpPr/>
        <p:nvPr/>
      </p:nvGrpSpPr>
      <p:grpSpPr>
        <a:xfrm>
          <a:off x="0" y="0"/>
          <a:ext cx="0" cy="0"/>
          <a:chOff x="0" y="0"/>
          <a:chExt cx="0" cy="0"/>
        </a:xfrm>
      </p:grpSpPr>
      <p:sp>
        <p:nvSpPr>
          <p:cNvPr id="99" name="Google Shape;99;p25"/>
          <p:cNvSpPr txBox="1">
            <a:spLocks noGrp="1"/>
          </p:cNvSpPr>
          <p:nvPr>
            <p:ph type="title"/>
          </p:nvPr>
        </p:nvSpPr>
        <p:spPr>
          <a:xfrm>
            <a:off x="623888" y="1709739"/>
            <a:ext cx="78867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0" name="Google Shape;100;p25"/>
          <p:cNvSpPr txBox="1">
            <a:spLocks noGrp="1"/>
          </p:cNvSpPr>
          <p:nvPr>
            <p:ph type="body" idx="1"/>
          </p:nvPr>
        </p:nvSpPr>
        <p:spPr>
          <a:xfrm>
            <a:off x="623888" y="4589464"/>
            <a:ext cx="78867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2400"/>
              <a:buNone/>
              <a:defRPr sz="2400">
                <a:solidFill>
                  <a:schemeClr val="dk1"/>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101" name="Google Shape;101;p25"/>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2" name="Google Shape;102;p25"/>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3" name="Google Shape;103;p25"/>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04"/>
        <p:cNvGrpSpPr/>
        <p:nvPr/>
      </p:nvGrpSpPr>
      <p:grpSpPr>
        <a:xfrm>
          <a:off x="0" y="0"/>
          <a:ext cx="0" cy="0"/>
          <a:chOff x="0" y="0"/>
          <a:chExt cx="0" cy="0"/>
        </a:xfrm>
      </p:grpSpPr>
      <p:sp>
        <p:nvSpPr>
          <p:cNvPr id="105" name="Google Shape;105;p26"/>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6" name="Google Shape;106;p26"/>
          <p:cNvSpPr txBox="1">
            <a:spLocks noGrp="1"/>
          </p:cNvSpPr>
          <p:nvPr>
            <p:ph type="body" idx="1"/>
          </p:nvPr>
        </p:nvSpPr>
        <p:spPr>
          <a:xfrm>
            <a:off x="628650" y="1825625"/>
            <a:ext cx="38862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7" name="Google Shape;107;p26"/>
          <p:cNvSpPr txBox="1">
            <a:spLocks noGrp="1"/>
          </p:cNvSpPr>
          <p:nvPr>
            <p:ph type="body" idx="2"/>
          </p:nvPr>
        </p:nvSpPr>
        <p:spPr>
          <a:xfrm>
            <a:off x="4629150" y="1825625"/>
            <a:ext cx="38862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8" name="Google Shape;108;p26"/>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9" name="Google Shape;109;p26"/>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0" name="Google Shape;110;p26"/>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11"/>
        <p:cNvGrpSpPr/>
        <p:nvPr/>
      </p:nvGrpSpPr>
      <p:grpSpPr>
        <a:xfrm>
          <a:off x="0" y="0"/>
          <a:ext cx="0" cy="0"/>
          <a:chOff x="0" y="0"/>
          <a:chExt cx="0" cy="0"/>
        </a:xfrm>
      </p:grpSpPr>
      <p:sp>
        <p:nvSpPr>
          <p:cNvPr id="112" name="Google Shape;112;p27"/>
          <p:cNvSpPr txBox="1">
            <a:spLocks noGrp="1"/>
          </p:cNvSpPr>
          <p:nvPr>
            <p:ph type="title"/>
          </p:nvPr>
        </p:nvSpPr>
        <p:spPr>
          <a:xfrm>
            <a:off x="629841" y="365126"/>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3" name="Google Shape;113;p27"/>
          <p:cNvSpPr txBox="1">
            <a:spLocks noGrp="1"/>
          </p:cNvSpPr>
          <p:nvPr>
            <p:ph type="body" idx="1"/>
          </p:nvPr>
        </p:nvSpPr>
        <p:spPr>
          <a:xfrm>
            <a:off x="629842" y="1681163"/>
            <a:ext cx="3868340"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14" name="Google Shape;114;p27"/>
          <p:cNvSpPr txBox="1">
            <a:spLocks noGrp="1"/>
          </p:cNvSpPr>
          <p:nvPr>
            <p:ph type="body" idx="2"/>
          </p:nvPr>
        </p:nvSpPr>
        <p:spPr>
          <a:xfrm>
            <a:off x="629842" y="2505075"/>
            <a:ext cx="3868340"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5" name="Google Shape;115;p27"/>
          <p:cNvSpPr txBox="1">
            <a:spLocks noGrp="1"/>
          </p:cNvSpPr>
          <p:nvPr>
            <p:ph type="body" idx="3"/>
          </p:nvPr>
        </p:nvSpPr>
        <p:spPr>
          <a:xfrm>
            <a:off x="4629150" y="1681163"/>
            <a:ext cx="3887391"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16" name="Google Shape;116;p27"/>
          <p:cNvSpPr txBox="1">
            <a:spLocks noGrp="1"/>
          </p:cNvSpPr>
          <p:nvPr>
            <p:ph type="body" idx="4"/>
          </p:nvPr>
        </p:nvSpPr>
        <p:spPr>
          <a:xfrm>
            <a:off x="4629150" y="2505075"/>
            <a:ext cx="3887391"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7" name="Google Shape;117;p27"/>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8" name="Google Shape;118;p27"/>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9" name="Google Shape;119;p27"/>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20"/>
        <p:cNvGrpSpPr/>
        <p:nvPr/>
      </p:nvGrpSpPr>
      <p:grpSpPr>
        <a:xfrm>
          <a:off x="0" y="0"/>
          <a:ext cx="0" cy="0"/>
          <a:chOff x="0" y="0"/>
          <a:chExt cx="0" cy="0"/>
        </a:xfrm>
      </p:grpSpPr>
      <p:sp>
        <p:nvSpPr>
          <p:cNvPr id="121" name="Google Shape;121;p28"/>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2" name="Google Shape;122;p28"/>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3" name="Google Shape;123;p28"/>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4" name="Google Shape;124;p28"/>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5"/>
        <p:cNvGrpSpPr/>
        <p:nvPr/>
      </p:nvGrpSpPr>
      <p:grpSpPr>
        <a:xfrm>
          <a:off x="0" y="0"/>
          <a:ext cx="0" cy="0"/>
          <a:chOff x="0" y="0"/>
          <a:chExt cx="0" cy="0"/>
        </a:xfrm>
      </p:grpSpPr>
      <p:sp>
        <p:nvSpPr>
          <p:cNvPr id="126" name="Google Shape;126;p29"/>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7" name="Google Shape;127;p29"/>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8" name="Google Shape;128;p29"/>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29"/>
        <p:cNvGrpSpPr/>
        <p:nvPr/>
      </p:nvGrpSpPr>
      <p:grpSpPr>
        <a:xfrm>
          <a:off x="0" y="0"/>
          <a:ext cx="0" cy="0"/>
          <a:chOff x="0" y="0"/>
          <a:chExt cx="0" cy="0"/>
        </a:xfrm>
      </p:grpSpPr>
      <p:sp>
        <p:nvSpPr>
          <p:cNvPr id="130" name="Google Shape;130;p30"/>
          <p:cNvSpPr txBox="1">
            <a:spLocks noGrp="1"/>
          </p:cNvSpPr>
          <p:nvPr>
            <p:ph type="title"/>
          </p:nvPr>
        </p:nvSpPr>
        <p:spPr>
          <a:xfrm>
            <a:off x="629841" y="457200"/>
            <a:ext cx="2949178"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1" name="Google Shape;131;p30"/>
          <p:cNvSpPr txBox="1">
            <a:spLocks noGrp="1"/>
          </p:cNvSpPr>
          <p:nvPr>
            <p:ph type="body" idx="1"/>
          </p:nvPr>
        </p:nvSpPr>
        <p:spPr>
          <a:xfrm>
            <a:off x="3887391" y="987426"/>
            <a:ext cx="462915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132" name="Google Shape;132;p30"/>
          <p:cNvSpPr txBox="1">
            <a:spLocks noGrp="1"/>
          </p:cNvSpPr>
          <p:nvPr>
            <p:ph type="body" idx="2"/>
          </p:nvPr>
        </p:nvSpPr>
        <p:spPr>
          <a:xfrm>
            <a:off x="629841" y="2057400"/>
            <a:ext cx="2949178"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133" name="Google Shape;133;p30"/>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4" name="Google Shape;134;p30"/>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5" name="Google Shape;135;p30"/>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34"/>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34"/>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 name="Google Shape;20;p34"/>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34"/>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34"/>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36"/>
        <p:cNvGrpSpPr/>
        <p:nvPr/>
      </p:nvGrpSpPr>
      <p:grpSpPr>
        <a:xfrm>
          <a:off x="0" y="0"/>
          <a:ext cx="0" cy="0"/>
          <a:chOff x="0" y="0"/>
          <a:chExt cx="0" cy="0"/>
        </a:xfrm>
      </p:grpSpPr>
      <p:sp>
        <p:nvSpPr>
          <p:cNvPr id="137" name="Google Shape;137;p31"/>
          <p:cNvSpPr txBox="1">
            <a:spLocks noGrp="1"/>
          </p:cNvSpPr>
          <p:nvPr>
            <p:ph type="title"/>
          </p:nvPr>
        </p:nvSpPr>
        <p:spPr>
          <a:xfrm>
            <a:off x="629841" y="457200"/>
            <a:ext cx="2949178"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8" name="Google Shape;138;p31"/>
          <p:cNvSpPr>
            <a:spLocks noGrp="1"/>
          </p:cNvSpPr>
          <p:nvPr>
            <p:ph type="pic" idx="2"/>
          </p:nvPr>
        </p:nvSpPr>
        <p:spPr>
          <a:xfrm>
            <a:off x="3887391" y="987426"/>
            <a:ext cx="4629150" cy="4873625"/>
          </a:xfrm>
          <a:prstGeom prst="rect">
            <a:avLst/>
          </a:prstGeom>
          <a:noFill/>
          <a:ln>
            <a:noFill/>
          </a:ln>
        </p:spPr>
      </p:sp>
      <p:sp>
        <p:nvSpPr>
          <p:cNvPr id="139" name="Google Shape;139;p31"/>
          <p:cNvSpPr txBox="1">
            <a:spLocks noGrp="1"/>
          </p:cNvSpPr>
          <p:nvPr>
            <p:ph type="body" idx="1"/>
          </p:nvPr>
        </p:nvSpPr>
        <p:spPr>
          <a:xfrm>
            <a:off x="629841" y="2057400"/>
            <a:ext cx="2949178"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140" name="Google Shape;140;p31"/>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1" name="Google Shape;141;p31"/>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2" name="Google Shape;142;p31"/>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43"/>
        <p:cNvGrpSpPr/>
        <p:nvPr/>
      </p:nvGrpSpPr>
      <p:grpSpPr>
        <a:xfrm>
          <a:off x="0" y="0"/>
          <a:ext cx="0" cy="0"/>
          <a:chOff x="0" y="0"/>
          <a:chExt cx="0" cy="0"/>
        </a:xfrm>
      </p:grpSpPr>
      <p:sp>
        <p:nvSpPr>
          <p:cNvPr id="144" name="Google Shape;144;p32"/>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5" name="Google Shape;145;p32"/>
          <p:cNvSpPr txBox="1">
            <a:spLocks noGrp="1"/>
          </p:cNvSpPr>
          <p:nvPr>
            <p:ph type="body" idx="1"/>
          </p:nvPr>
        </p:nvSpPr>
        <p:spPr>
          <a:xfrm rot="5400000">
            <a:off x="2396331" y="57944"/>
            <a:ext cx="4351338" cy="78867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6" name="Google Shape;146;p32"/>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7" name="Google Shape;147;p32"/>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8" name="Google Shape;148;p32"/>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49"/>
        <p:cNvGrpSpPr/>
        <p:nvPr/>
      </p:nvGrpSpPr>
      <p:grpSpPr>
        <a:xfrm>
          <a:off x="0" y="0"/>
          <a:ext cx="0" cy="0"/>
          <a:chOff x="0" y="0"/>
          <a:chExt cx="0" cy="0"/>
        </a:xfrm>
      </p:grpSpPr>
      <p:sp>
        <p:nvSpPr>
          <p:cNvPr id="150" name="Google Shape;150;p33"/>
          <p:cNvSpPr txBox="1">
            <a:spLocks noGrp="1"/>
          </p:cNvSpPr>
          <p:nvPr>
            <p:ph type="title"/>
          </p:nvPr>
        </p:nvSpPr>
        <p:spPr>
          <a:xfrm rot="5400000">
            <a:off x="4623594" y="2285207"/>
            <a:ext cx="5811838" cy="197167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1" name="Google Shape;151;p33"/>
          <p:cNvSpPr txBox="1">
            <a:spLocks noGrp="1"/>
          </p:cNvSpPr>
          <p:nvPr>
            <p:ph type="body" idx="1"/>
          </p:nvPr>
        </p:nvSpPr>
        <p:spPr>
          <a:xfrm rot="5400000">
            <a:off x="623094" y="370681"/>
            <a:ext cx="5811838" cy="58007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2" name="Google Shape;152;p33"/>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3" name="Google Shape;153;p33"/>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4" name="Google Shape;154;p33"/>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Google Shape;24;p35"/>
          <p:cNvSpPr txBox="1">
            <a:spLocks noGrp="1"/>
          </p:cNvSpPr>
          <p:nvPr>
            <p:ph type="title"/>
          </p:nvPr>
        </p:nvSpPr>
        <p:spPr>
          <a:xfrm>
            <a:off x="623888" y="1709739"/>
            <a:ext cx="78867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35"/>
          <p:cNvSpPr txBox="1">
            <a:spLocks noGrp="1"/>
          </p:cNvSpPr>
          <p:nvPr>
            <p:ph type="body" idx="1"/>
          </p:nvPr>
        </p:nvSpPr>
        <p:spPr>
          <a:xfrm>
            <a:off x="623888" y="4589464"/>
            <a:ext cx="78867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2400"/>
              <a:buNone/>
              <a:defRPr sz="2400">
                <a:solidFill>
                  <a:schemeClr val="dk1"/>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6" name="Google Shape;26;p35"/>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35"/>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35"/>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
        <p:cNvGrpSpPr/>
        <p:nvPr/>
      </p:nvGrpSpPr>
      <p:grpSpPr>
        <a:xfrm>
          <a:off x="0" y="0"/>
          <a:ext cx="0" cy="0"/>
          <a:chOff x="0" y="0"/>
          <a:chExt cx="0" cy="0"/>
        </a:xfrm>
      </p:grpSpPr>
      <p:sp>
        <p:nvSpPr>
          <p:cNvPr id="30" name="Google Shape;30;p36"/>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36"/>
          <p:cNvSpPr txBox="1">
            <a:spLocks noGrp="1"/>
          </p:cNvSpPr>
          <p:nvPr>
            <p:ph type="body" idx="1"/>
          </p:nvPr>
        </p:nvSpPr>
        <p:spPr>
          <a:xfrm>
            <a:off x="628650" y="1825625"/>
            <a:ext cx="38862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36"/>
          <p:cNvSpPr txBox="1">
            <a:spLocks noGrp="1"/>
          </p:cNvSpPr>
          <p:nvPr>
            <p:ph type="body" idx="2"/>
          </p:nvPr>
        </p:nvSpPr>
        <p:spPr>
          <a:xfrm>
            <a:off x="4629150" y="1825625"/>
            <a:ext cx="38862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36"/>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36"/>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36"/>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37"/>
          <p:cNvSpPr txBox="1">
            <a:spLocks noGrp="1"/>
          </p:cNvSpPr>
          <p:nvPr>
            <p:ph type="title"/>
          </p:nvPr>
        </p:nvSpPr>
        <p:spPr>
          <a:xfrm>
            <a:off x="629841" y="365126"/>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37"/>
          <p:cNvSpPr txBox="1">
            <a:spLocks noGrp="1"/>
          </p:cNvSpPr>
          <p:nvPr>
            <p:ph type="body" idx="1"/>
          </p:nvPr>
        </p:nvSpPr>
        <p:spPr>
          <a:xfrm>
            <a:off x="629842" y="1681163"/>
            <a:ext cx="3868340"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9" name="Google Shape;39;p37"/>
          <p:cNvSpPr txBox="1">
            <a:spLocks noGrp="1"/>
          </p:cNvSpPr>
          <p:nvPr>
            <p:ph type="body" idx="2"/>
          </p:nvPr>
        </p:nvSpPr>
        <p:spPr>
          <a:xfrm>
            <a:off x="629842" y="2505075"/>
            <a:ext cx="3868340"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37"/>
          <p:cNvSpPr txBox="1">
            <a:spLocks noGrp="1"/>
          </p:cNvSpPr>
          <p:nvPr>
            <p:ph type="body" idx="3"/>
          </p:nvPr>
        </p:nvSpPr>
        <p:spPr>
          <a:xfrm>
            <a:off x="4629150" y="1681163"/>
            <a:ext cx="3887391"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1" name="Google Shape;41;p37"/>
          <p:cNvSpPr txBox="1">
            <a:spLocks noGrp="1"/>
          </p:cNvSpPr>
          <p:nvPr>
            <p:ph type="body" idx="4"/>
          </p:nvPr>
        </p:nvSpPr>
        <p:spPr>
          <a:xfrm>
            <a:off x="4629150" y="2505075"/>
            <a:ext cx="3887391"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37"/>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37"/>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37"/>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38"/>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38"/>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38"/>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38"/>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39"/>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39"/>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39"/>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40"/>
          <p:cNvSpPr txBox="1">
            <a:spLocks noGrp="1"/>
          </p:cNvSpPr>
          <p:nvPr>
            <p:ph type="title"/>
          </p:nvPr>
        </p:nvSpPr>
        <p:spPr>
          <a:xfrm>
            <a:off x="629841" y="457200"/>
            <a:ext cx="2949178"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40"/>
          <p:cNvSpPr txBox="1">
            <a:spLocks noGrp="1"/>
          </p:cNvSpPr>
          <p:nvPr>
            <p:ph type="body" idx="1"/>
          </p:nvPr>
        </p:nvSpPr>
        <p:spPr>
          <a:xfrm>
            <a:off x="3887391" y="987426"/>
            <a:ext cx="462915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40"/>
          <p:cNvSpPr txBox="1">
            <a:spLocks noGrp="1"/>
          </p:cNvSpPr>
          <p:nvPr>
            <p:ph type="body" idx="2"/>
          </p:nvPr>
        </p:nvSpPr>
        <p:spPr>
          <a:xfrm>
            <a:off x="629841" y="2057400"/>
            <a:ext cx="2949178"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40"/>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40"/>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40"/>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41"/>
          <p:cNvSpPr txBox="1">
            <a:spLocks noGrp="1"/>
          </p:cNvSpPr>
          <p:nvPr>
            <p:ph type="title"/>
          </p:nvPr>
        </p:nvSpPr>
        <p:spPr>
          <a:xfrm>
            <a:off x="629841" y="457200"/>
            <a:ext cx="2949178"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41"/>
          <p:cNvSpPr>
            <a:spLocks noGrp="1"/>
          </p:cNvSpPr>
          <p:nvPr>
            <p:ph type="pic" idx="2"/>
          </p:nvPr>
        </p:nvSpPr>
        <p:spPr>
          <a:xfrm>
            <a:off x="3887391" y="987426"/>
            <a:ext cx="4629150" cy="4873625"/>
          </a:xfrm>
          <a:prstGeom prst="rect">
            <a:avLst/>
          </a:prstGeom>
          <a:noFill/>
          <a:ln>
            <a:noFill/>
          </a:ln>
        </p:spPr>
      </p:sp>
      <p:sp>
        <p:nvSpPr>
          <p:cNvPr id="64" name="Google Shape;64;p41"/>
          <p:cNvSpPr txBox="1">
            <a:spLocks noGrp="1"/>
          </p:cNvSpPr>
          <p:nvPr>
            <p:ph type="body" idx="1"/>
          </p:nvPr>
        </p:nvSpPr>
        <p:spPr>
          <a:xfrm>
            <a:off x="629841" y="2057400"/>
            <a:ext cx="2949178"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41"/>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41"/>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41"/>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20"/>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20"/>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20"/>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20"/>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20"/>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0"/>
        <p:cNvGrpSpPr/>
        <p:nvPr/>
      </p:nvGrpSpPr>
      <p:grpSpPr>
        <a:xfrm>
          <a:off x="0" y="0"/>
          <a:ext cx="0" cy="0"/>
          <a:chOff x="0" y="0"/>
          <a:chExt cx="0" cy="0"/>
        </a:xfrm>
      </p:grpSpPr>
      <p:sp>
        <p:nvSpPr>
          <p:cNvPr id="81" name="Google Shape;81;p22"/>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82" name="Google Shape;82;p22"/>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3" name="Google Shape;83;p22"/>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4" name="Google Shape;84;p22"/>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5" name="Google Shape;85;p22"/>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13.xml"/><Relationship Id="rId6" Type="http://schemas.openxmlformats.org/officeDocument/2006/relationships/image" Target="../media/image8.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pic>
        <p:nvPicPr>
          <p:cNvPr id="159" name="Google Shape;159;p1"/>
          <p:cNvPicPr preferRelativeResize="0"/>
          <p:nvPr/>
        </p:nvPicPr>
        <p:blipFill rotWithShape="1">
          <a:blip r:embed="rId3">
            <a:alphaModFix/>
          </a:blip>
          <a:srcRect/>
          <a:stretch/>
        </p:blipFill>
        <p:spPr>
          <a:xfrm>
            <a:off x="34724" y="222459"/>
            <a:ext cx="1576959" cy="1455124"/>
          </a:xfrm>
          <a:prstGeom prst="rect">
            <a:avLst/>
          </a:prstGeom>
          <a:noFill/>
          <a:ln>
            <a:noFill/>
          </a:ln>
        </p:spPr>
      </p:pic>
      <p:pic>
        <p:nvPicPr>
          <p:cNvPr id="160" name="Google Shape;160;p1" descr="Anna University - Wikipedia"/>
          <p:cNvPicPr preferRelativeResize="0"/>
          <p:nvPr/>
        </p:nvPicPr>
        <p:blipFill rotWithShape="1">
          <a:blip r:embed="rId4">
            <a:alphaModFix/>
          </a:blip>
          <a:srcRect/>
          <a:stretch/>
        </p:blipFill>
        <p:spPr>
          <a:xfrm>
            <a:off x="7615085" y="128368"/>
            <a:ext cx="1306884" cy="1387443"/>
          </a:xfrm>
          <a:prstGeom prst="rect">
            <a:avLst/>
          </a:prstGeom>
          <a:noFill/>
          <a:ln>
            <a:noFill/>
          </a:ln>
        </p:spPr>
      </p:pic>
      <p:sp>
        <p:nvSpPr>
          <p:cNvPr id="161" name="Google Shape;161;p1"/>
          <p:cNvSpPr txBox="1"/>
          <p:nvPr/>
        </p:nvSpPr>
        <p:spPr>
          <a:xfrm>
            <a:off x="1128419" y="1800692"/>
            <a:ext cx="7020042"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7030A0"/>
              </a:buClr>
              <a:buSzPts val="2400"/>
              <a:buFont typeface="Times New Roman"/>
              <a:buNone/>
            </a:pPr>
            <a:r>
              <a:rPr lang="en-GB" sz="2400" b="1" i="0" u="none" strike="noStrike" cap="none">
                <a:solidFill>
                  <a:srgbClr val="7030A0"/>
                </a:solidFill>
                <a:latin typeface="Times New Roman"/>
                <a:ea typeface="Times New Roman"/>
                <a:cs typeface="Times New Roman"/>
                <a:sym typeface="Times New Roman"/>
              </a:rPr>
              <a:t>Department of Computer Science and Engineering </a:t>
            </a:r>
            <a:endParaRPr sz="2400" b="1" i="0" u="none" strike="noStrike" cap="none">
              <a:solidFill>
                <a:srgbClr val="7030A0"/>
              </a:solidFill>
              <a:latin typeface="Calibri"/>
              <a:ea typeface="Calibri"/>
              <a:cs typeface="Calibri"/>
              <a:sym typeface="Calibri"/>
            </a:endParaRPr>
          </a:p>
        </p:txBody>
      </p:sp>
      <p:sp>
        <p:nvSpPr>
          <p:cNvPr id="162" name="Google Shape;162;p1"/>
          <p:cNvSpPr txBox="1"/>
          <p:nvPr/>
        </p:nvSpPr>
        <p:spPr>
          <a:xfrm>
            <a:off x="1298575" y="2448560"/>
            <a:ext cx="7120800" cy="70784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Times New Roman"/>
              <a:buNone/>
            </a:pPr>
            <a:r>
              <a:rPr lang="en-GB" sz="2000" b="1" dirty="0">
                <a:latin typeface="Times New Roman"/>
                <a:ea typeface="Times New Roman"/>
                <a:cs typeface="Times New Roman"/>
                <a:sym typeface="Times New Roman"/>
              </a:rPr>
              <a:t>HEALTH INSURANCE FRAUD DETECTION USING </a:t>
            </a:r>
          </a:p>
          <a:p>
            <a:pPr marL="0" marR="0" lvl="0" indent="0" algn="l" rtl="0">
              <a:lnSpc>
                <a:spcPct val="100000"/>
              </a:lnSpc>
              <a:spcBef>
                <a:spcPts val="0"/>
              </a:spcBef>
              <a:spcAft>
                <a:spcPts val="0"/>
              </a:spcAft>
              <a:buClr>
                <a:srgbClr val="000000"/>
              </a:buClr>
              <a:buSzPts val="2000"/>
              <a:buFont typeface="Times New Roman"/>
              <a:buNone/>
            </a:pPr>
            <a:r>
              <a:rPr lang="en-GB" sz="2000" b="1" i="0" u="none" strike="noStrike" cap="none" dirty="0">
                <a:solidFill>
                  <a:srgbClr val="000000"/>
                </a:solidFill>
                <a:latin typeface="Times New Roman"/>
                <a:ea typeface="Times New Roman"/>
                <a:cs typeface="Times New Roman"/>
                <a:sym typeface="Times New Roman"/>
              </a:rPr>
              <a:t>                            BLOCKCHAIN AND AI</a:t>
            </a:r>
            <a:endParaRPr sz="2000" b="1" i="0" u="none" strike="noStrike" cap="none" dirty="0">
              <a:solidFill>
                <a:srgbClr val="000000"/>
              </a:solidFill>
              <a:latin typeface="Times New Roman"/>
              <a:ea typeface="Times New Roman"/>
              <a:cs typeface="Times New Roman"/>
              <a:sym typeface="Times New Roman"/>
            </a:endParaRPr>
          </a:p>
        </p:txBody>
      </p:sp>
      <p:sp>
        <p:nvSpPr>
          <p:cNvPr id="163" name="Google Shape;163;p1"/>
          <p:cNvSpPr txBox="1"/>
          <p:nvPr/>
        </p:nvSpPr>
        <p:spPr>
          <a:xfrm>
            <a:off x="877407" y="5463912"/>
            <a:ext cx="3938725" cy="64633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Times New Roman"/>
              <a:buNone/>
            </a:pPr>
            <a:r>
              <a:rPr lang="en-GB" sz="1800" b="1" i="0" u="none" strike="noStrike" cap="none" dirty="0" err="1">
                <a:solidFill>
                  <a:srgbClr val="000000"/>
                </a:solidFill>
                <a:latin typeface="Times New Roman"/>
                <a:ea typeface="Times New Roman"/>
                <a:cs typeface="Times New Roman"/>
                <a:sym typeface="Times New Roman"/>
              </a:rPr>
              <a:t>Dr.G.Senthilkumar</a:t>
            </a:r>
            <a:endParaRPr lang="en-GB" sz="1800" b="1" i="0" u="none" strike="noStrike" cap="none" dirty="0">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800"/>
              <a:buFont typeface="Times New Roman"/>
              <a:buNone/>
            </a:pPr>
            <a:r>
              <a:rPr lang="en-GB" sz="1800" b="1" i="0" u="none" strike="noStrike" cap="none" dirty="0">
                <a:solidFill>
                  <a:srgbClr val="000000"/>
                </a:solidFill>
                <a:latin typeface="Times New Roman"/>
                <a:ea typeface="Times New Roman"/>
                <a:cs typeface="Times New Roman"/>
                <a:sym typeface="Times New Roman"/>
              </a:rPr>
              <a:t>Associate Professor</a:t>
            </a:r>
            <a:endParaRPr sz="1800" b="1" i="0" u="none" strike="noStrike" cap="none" dirty="0">
              <a:solidFill>
                <a:srgbClr val="000000"/>
              </a:solidFill>
              <a:latin typeface="Times New Roman"/>
              <a:ea typeface="Times New Roman"/>
              <a:cs typeface="Times New Roman"/>
              <a:sym typeface="Times New Roman"/>
            </a:endParaRPr>
          </a:p>
        </p:txBody>
      </p:sp>
      <p:sp>
        <p:nvSpPr>
          <p:cNvPr id="164" name="Google Shape;164;p1"/>
          <p:cNvSpPr txBox="1"/>
          <p:nvPr/>
        </p:nvSpPr>
        <p:spPr>
          <a:xfrm>
            <a:off x="2097233" y="3525870"/>
            <a:ext cx="4802820" cy="923289"/>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1800"/>
              <a:buFont typeface="Times New Roman"/>
              <a:buNone/>
            </a:pPr>
            <a:r>
              <a:rPr lang="en-IN" sz="1800" b="1" i="0" u="none" strike="noStrike" cap="none" dirty="0">
                <a:solidFill>
                  <a:srgbClr val="000000"/>
                </a:solidFill>
                <a:latin typeface="Times New Roman"/>
                <a:ea typeface="Times New Roman"/>
                <a:cs typeface="Times New Roman"/>
                <a:sym typeface="Times New Roman"/>
              </a:rPr>
              <a:t>MOHAMMED HASAN M [211420104161]</a:t>
            </a:r>
          </a:p>
          <a:p>
            <a:pPr marL="0" marR="0" lvl="0" indent="0" algn="just" rtl="0">
              <a:lnSpc>
                <a:spcPct val="100000"/>
              </a:lnSpc>
              <a:spcBef>
                <a:spcPts val="0"/>
              </a:spcBef>
              <a:spcAft>
                <a:spcPts val="0"/>
              </a:spcAft>
              <a:buClr>
                <a:srgbClr val="000000"/>
              </a:buClr>
              <a:buSzPts val="1800"/>
              <a:buFont typeface="Times New Roman"/>
              <a:buNone/>
            </a:pPr>
            <a:r>
              <a:rPr lang="en-IN" sz="1800" b="1" dirty="0">
                <a:latin typeface="Times New Roman"/>
                <a:ea typeface="Times New Roman"/>
                <a:cs typeface="Times New Roman"/>
                <a:sym typeface="Times New Roman"/>
              </a:rPr>
              <a:t>MOHAN J                            </a:t>
            </a:r>
            <a:r>
              <a:rPr lang="en-IN" sz="1800" b="1">
                <a:latin typeface="Times New Roman"/>
                <a:ea typeface="Times New Roman"/>
                <a:cs typeface="Times New Roman"/>
                <a:sym typeface="Times New Roman"/>
              </a:rPr>
              <a:t>[</a:t>
            </a:r>
            <a:r>
              <a:rPr lang="en-IN" sz="1800" b="1" i="0" u="none" strike="noStrike" cap="none">
                <a:solidFill>
                  <a:srgbClr val="000000"/>
                </a:solidFill>
                <a:latin typeface="Times New Roman"/>
                <a:ea typeface="Times New Roman"/>
                <a:cs typeface="Times New Roman"/>
                <a:sym typeface="Times New Roman"/>
              </a:rPr>
              <a:t>211420104162]</a:t>
            </a:r>
            <a:endParaRPr lang="en-IN" sz="1800" b="1" i="0" u="none" strike="noStrike" cap="none" dirty="0">
              <a:solidFill>
                <a:srgbClr val="000000"/>
              </a:solidFill>
              <a:latin typeface="Times New Roman"/>
              <a:ea typeface="Times New Roman"/>
              <a:cs typeface="Times New Roman"/>
              <a:sym typeface="Times New Roman"/>
            </a:endParaRPr>
          </a:p>
          <a:p>
            <a:pPr marL="0" marR="0" lvl="0" indent="0" algn="just" rtl="0">
              <a:lnSpc>
                <a:spcPct val="100000"/>
              </a:lnSpc>
              <a:spcBef>
                <a:spcPts val="0"/>
              </a:spcBef>
              <a:spcAft>
                <a:spcPts val="0"/>
              </a:spcAft>
              <a:buClr>
                <a:srgbClr val="000000"/>
              </a:buClr>
              <a:buSzPts val="1800"/>
              <a:buFont typeface="Times New Roman"/>
              <a:buNone/>
            </a:pPr>
            <a:r>
              <a:rPr lang="en-IN" sz="1800" b="1" dirty="0">
                <a:latin typeface="Times New Roman"/>
                <a:ea typeface="Times New Roman"/>
                <a:cs typeface="Times New Roman"/>
                <a:sym typeface="Times New Roman"/>
              </a:rPr>
              <a:t>KAARTHIGAYAN NH      [211420104115]</a:t>
            </a:r>
            <a:endParaRPr sz="1800" b="1" i="0" u="none" strike="noStrike" cap="none" dirty="0">
              <a:solidFill>
                <a:srgbClr val="000000"/>
              </a:solidFill>
              <a:latin typeface="Times New Roman"/>
              <a:ea typeface="Times New Roman"/>
              <a:cs typeface="Times New Roman"/>
              <a:sym typeface="Times New Roman"/>
            </a:endParaRPr>
          </a:p>
        </p:txBody>
      </p:sp>
      <p:sp>
        <p:nvSpPr>
          <p:cNvPr id="165" name="Google Shape;165;p1"/>
          <p:cNvSpPr txBox="1"/>
          <p:nvPr/>
        </p:nvSpPr>
        <p:spPr>
          <a:xfrm>
            <a:off x="5015884" y="5452962"/>
            <a:ext cx="3542190" cy="64633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Times New Roman"/>
              <a:buNone/>
            </a:pPr>
            <a:r>
              <a:rPr lang="en-GB" sz="1800" b="1" i="0" u="none" strike="noStrike" cap="none" dirty="0" err="1">
                <a:solidFill>
                  <a:srgbClr val="000000"/>
                </a:solidFill>
                <a:latin typeface="Times New Roman"/>
                <a:ea typeface="Times New Roman"/>
                <a:cs typeface="Times New Roman"/>
                <a:sym typeface="Times New Roman"/>
              </a:rPr>
              <a:t>Dr.G.Senthilkumar</a:t>
            </a:r>
            <a:endParaRPr sz="1800" b="1" i="0" u="none" strike="noStrike" cap="none" dirty="0">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800"/>
              <a:buFont typeface="Times New Roman"/>
              <a:buNone/>
            </a:pPr>
            <a:r>
              <a:rPr lang="en-GB" sz="1800" b="1" i="0" u="none" strike="noStrike" cap="none" dirty="0">
                <a:solidFill>
                  <a:srgbClr val="000000"/>
                </a:solidFill>
                <a:latin typeface="Times New Roman"/>
                <a:ea typeface="Times New Roman"/>
                <a:cs typeface="Times New Roman"/>
                <a:sym typeface="Times New Roman"/>
              </a:rPr>
              <a:t>Associate Professor</a:t>
            </a:r>
            <a:endParaRPr sz="1800" b="1" i="0" u="none" strike="noStrike" cap="none" dirty="0">
              <a:solidFill>
                <a:srgbClr val="000000"/>
              </a:solidFill>
              <a:latin typeface="Times New Roman"/>
              <a:ea typeface="Times New Roman"/>
              <a:cs typeface="Times New Roman"/>
              <a:sym typeface="Times New Roman"/>
            </a:endParaRPr>
          </a:p>
        </p:txBody>
      </p:sp>
      <p:pic>
        <p:nvPicPr>
          <p:cNvPr id="166" name="Google Shape;166;p1"/>
          <p:cNvPicPr preferRelativeResize="0"/>
          <p:nvPr/>
        </p:nvPicPr>
        <p:blipFill rotWithShape="1">
          <a:blip r:embed="rId5">
            <a:alphaModFix/>
          </a:blip>
          <a:srcRect/>
          <a:stretch/>
        </p:blipFill>
        <p:spPr>
          <a:xfrm>
            <a:off x="1398494" y="290432"/>
            <a:ext cx="6133822" cy="1243232"/>
          </a:xfrm>
          <a:prstGeom prst="rect">
            <a:avLst/>
          </a:prstGeom>
          <a:noFill/>
          <a:ln>
            <a:noFill/>
          </a:ln>
        </p:spPr>
      </p:pic>
      <p:sp>
        <p:nvSpPr>
          <p:cNvPr id="167" name="Google Shape;167;p1"/>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888888"/>
              </a:buClr>
              <a:buSzPts val="1200"/>
              <a:buFont typeface="Calibri"/>
              <a:buNone/>
            </a:pPr>
            <a:endParaRPr sz="1200" b="0" i="0" u="none" strike="noStrike" cap="none">
              <a:solidFill>
                <a:srgbClr val="888888"/>
              </a:solidFill>
              <a:latin typeface="Calibri"/>
              <a:ea typeface="Calibri"/>
              <a:cs typeface="Calibri"/>
              <a:sym typeface="Calibri"/>
            </a:endParaRPr>
          </a:p>
        </p:txBody>
      </p:sp>
      <p:sp>
        <p:nvSpPr>
          <p:cNvPr id="168" name="Google Shape;168;p1"/>
          <p:cNvSpPr txBox="1">
            <a:spLocks noGrp="1"/>
          </p:cNvSpPr>
          <p:nvPr>
            <p:ph type="sldNum" idx="12"/>
          </p:nvPr>
        </p:nvSpPr>
        <p:spPr>
          <a:xfrm>
            <a:off x="6457949" y="6356351"/>
            <a:ext cx="2314273"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1800"/>
              <a:buFont typeface="Calibri"/>
              <a:buNone/>
            </a:pPr>
            <a:fld id="{00000000-1234-1234-1234-123412341234}" type="slidenum">
              <a:rPr lang="en-GB" sz="1800" b="1" i="0" u="none" strike="noStrike" cap="none">
                <a:solidFill>
                  <a:srgbClr val="000000"/>
                </a:solidFill>
                <a:latin typeface="Calibri"/>
                <a:ea typeface="Calibri"/>
                <a:cs typeface="Calibri"/>
                <a:sym typeface="Calibri"/>
              </a:rPr>
              <a:t>1</a:t>
            </a:fld>
            <a:endParaRPr sz="1800" b="1" i="0" u="none" strike="noStrike" cap="none">
              <a:solidFill>
                <a:srgbClr val="000000"/>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11"/>
          <p:cNvSpPr txBox="1">
            <a:spLocks noGrp="1"/>
          </p:cNvSpPr>
          <p:nvPr>
            <p:ph type="title"/>
          </p:nvPr>
        </p:nvSpPr>
        <p:spPr>
          <a:xfrm>
            <a:off x="381000" y="-125094"/>
            <a:ext cx="78867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000"/>
              <a:buFont typeface="Calibri"/>
              <a:buNone/>
            </a:pPr>
            <a:r>
              <a:rPr lang="en-US" sz="4400" b="1" dirty="0">
                <a:solidFill>
                  <a:srgbClr val="C00000"/>
                </a:solidFill>
              </a:rPr>
              <a:t>Hospital Service &amp; Patient Admission</a:t>
            </a:r>
            <a:r>
              <a:rPr lang="en-US" sz="4400" b="1" dirty="0"/>
              <a:t>:</a:t>
            </a:r>
            <a:endParaRPr sz="4000" dirty="0"/>
          </a:p>
        </p:txBody>
      </p:sp>
      <p:sp>
        <p:nvSpPr>
          <p:cNvPr id="228" name="Google Shape;228;p11"/>
          <p:cNvSpPr txBox="1">
            <a:spLocks noGrp="1"/>
          </p:cNvSpPr>
          <p:nvPr>
            <p:ph type="body" idx="1"/>
          </p:nvPr>
        </p:nvSpPr>
        <p:spPr>
          <a:xfrm>
            <a:off x="457200" y="1285815"/>
            <a:ext cx="8229600" cy="4525963"/>
          </a:xfrm>
          <a:prstGeom prst="rect">
            <a:avLst/>
          </a:prstGeom>
          <a:noFill/>
          <a:ln>
            <a:noFill/>
          </a:ln>
        </p:spPr>
        <p:txBody>
          <a:bodyPr spcFirstLastPara="1" wrap="square" lIns="91425" tIns="45700" rIns="91425" bIns="45700" anchor="t" anchorCtr="0">
            <a:noAutofit/>
          </a:bodyPr>
          <a:lstStyle/>
          <a:p>
            <a:pPr marL="0" indent="0">
              <a:lnSpc>
                <a:spcPct val="80000"/>
              </a:lnSpc>
              <a:spcBef>
                <a:spcPts val="0"/>
              </a:spcBef>
              <a:buSzPts val="2400"/>
              <a:buNone/>
            </a:pPr>
            <a:r>
              <a:rPr lang="en-US" sz="2100" dirty="0"/>
              <a:t>Hospital Services refers to the clinical services provided by the Hospital, as well as the operational activities that support those clinical services, laboratory service and Ambulance Service which are funded in whole or in part by the Hospital Organization, and includes the type, volume, frequency, and availability of Hospital Services. Developing a positive, trusting bond with patients enables you to form more accurate diagnoses and treatment plans. Once established, this relationship creates certain obligations or duties that the doctor owes the patient. It also has a significant impact on patient care and overall patient health outcomes . They are essential for providing healthcare services to people in need. The admission of a patient to a hospital or ward for therapeutic or diagnostic purposes is known as admission .Hospital admission process to receive treatment and/or care. A Hospital Provide a Patient Appointment and visit a doctor Suggestion based further treatment processed. </a:t>
            </a:r>
          </a:p>
          <a:p>
            <a:pPr marL="0" lvl="0" indent="0" algn="l" rtl="0">
              <a:lnSpc>
                <a:spcPct val="80000"/>
              </a:lnSpc>
              <a:spcBef>
                <a:spcPts val="0"/>
              </a:spcBef>
              <a:spcAft>
                <a:spcPts val="0"/>
              </a:spcAft>
              <a:buClr>
                <a:schemeClr val="dk1"/>
              </a:buClr>
              <a:buSzPts val="2400"/>
              <a:buNone/>
            </a:pPr>
            <a:endParaRPr sz="2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4" name="Google Shape;234;p12"/>
          <p:cNvSpPr txBox="1"/>
          <p:nvPr/>
        </p:nvSpPr>
        <p:spPr>
          <a:xfrm>
            <a:off x="482600" y="445770"/>
            <a:ext cx="4940300" cy="86173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dirty="0">
                <a:solidFill>
                  <a:srgbClr val="C00000"/>
                </a:solidFill>
              </a:rPr>
              <a:t>AI based Fraud Detection</a:t>
            </a:r>
            <a:r>
              <a:rPr lang="en-US" sz="3200" b="1" dirty="0">
                <a:solidFill>
                  <a:srgbClr val="C00000"/>
                </a:solidFill>
              </a:rPr>
              <a:t>:</a:t>
            </a:r>
            <a:br>
              <a:rPr lang="en-US" sz="6000" dirty="0"/>
            </a:br>
            <a:endParaRPr sz="1800" dirty="0">
              <a:solidFill>
                <a:schemeClr val="dk1"/>
              </a:solidFill>
              <a:latin typeface="Calibri"/>
              <a:ea typeface="Calibri"/>
              <a:cs typeface="Calibri"/>
              <a:sym typeface="Calibri"/>
            </a:endParaRPr>
          </a:p>
        </p:txBody>
      </p:sp>
      <p:sp>
        <p:nvSpPr>
          <p:cNvPr id="236" name="Google Shape;236;p12"/>
          <p:cNvSpPr txBox="1"/>
          <p:nvPr/>
        </p:nvSpPr>
        <p:spPr>
          <a:xfrm>
            <a:off x="665480" y="3835400"/>
            <a:ext cx="8021320" cy="256857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sp>
        <p:nvSpPr>
          <p:cNvPr id="6" name="Text Placeholder 4">
            <a:extLst>
              <a:ext uri="{FF2B5EF4-FFF2-40B4-BE49-F238E27FC236}">
                <a16:creationId xmlns:a16="http://schemas.microsoft.com/office/drawing/2014/main" id="{21273593-E34E-AACE-D549-832C05442BE6}"/>
              </a:ext>
            </a:extLst>
          </p:cNvPr>
          <p:cNvSpPr>
            <a:spLocks noGrp="1"/>
          </p:cNvSpPr>
          <p:nvPr>
            <p:ph type="body" idx="1"/>
          </p:nvPr>
        </p:nvSpPr>
        <p:spPr>
          <a:xfrm>
            <a:off x="628650" y="1825625"/>
            <a:ext cx="7886700" cy="4351338"/>
          </a:xfrm>
        </p:spPr>
        <p:txBody>
          <a:bodyPr>
            <a:normAutofit fontScale="77500" lnSpcReduction="20000"/>
          </a:bodyPr>
          <a:lstStyle/>
          <a:p>
            <a:r>
              <a:rPr lang="en-US" dirty="0"/>
              <a:t>Every insurance plan, including HI, is vulnerable to fraud. Every year, HI provider firms lose revenue due to fraudulent claims. Insurance firms hike premiums to maintain profit, which impacts legitimate insurers. Here in our system, doctor’s Prescription for the corresponding patients will be automatically updated in IPFS for further verification. Similarly the medicine details are also updated. The IPFS hash details are stored in blockchain which ensures security. The Blockchain transactional hashes are stored in local database. During the claim request process the hashes of insured patients will be sent to python for prediction of legitimacy . Blockchain provides secure HIC data storage and tamper-proof HIC data transfer in which insurance subscribers consent to share their records with the parties involved with HIC. ML can use this HIC data to identify a fraudulent pattern and generate correct predictions about fraudulent claims.</a:t>
            </a:r>
          </a:p>
          <a:p>
            <a:endParaRPr lang="en-I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13"/>
          <p:cNvSpPr txBox="1">
            <a:spLocks noGrp="1"/>
          </p:cNvSpPr>
          <p:nvPr>
            <p:ph type="title"/>
          </p:nvPr>
        </p:nvSpPr>
        <p:spPr>
          <a:xfrm>
            <a:off x="457200" y="75883"/>
            <a:ext cx="8229600" cy="11430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b="1" dirty="0">
                <a:solidFill>
                  <a:srgbClr val="C00000"/>
                </a:solidFill>
              </a:rPr>
              <a:t>Algorithm Explanation:</a:t>
            </a:r>
            <a:endParaRPr dirty="0">
              <a:solidFill>
                <a:srgbClr val="C00000"/>
              </a:solidFill>
            </a:endParaRPr>
          </a:p>
        </p:txBody>
      </p:sp>
      <p:sp>
        <p:nvSpPr>
          <p:cNvPr id="243" name="Google Shape;243;p13"/>
          <p:cNvSpPr txBox="1">
            <a:spLocks noGrp="1"/>
          </p:cNvSpPr>
          <p:nvPr>
            <p:ph type="body" idx="1"/>
          </p:nvPr>
        </p:nvSpPr>
        <p:spPr>
          <a:xfrm>
            <a:off x="381000" y="1143000"/>
            <a:ext cx="8305800" cy="3765430"/>
          </a:xfrm>
          <a:prstGeom prst="rect">
            <a:avLst/>
          </a:prstGeom>
          <a:noFill/>
          <a:ln>
            <a:noFill/>
          </a:ln>
        </p:spPr>
        <p:txBody>
          <a:bodyPr spcFirstLastPara="1" wrap="square" lIns="91425" tIns="45700" rIns="91425" bIns="45700" anchor="t" anchorCtr="0">
            <a:normAutofit fontScale="85000" lnSpcReduction="10000"/>
          </a:bodyPr>
          <a:lstStyle/>
          <a:p>
            <a:r>
              <a:rPr lang="en-US" dirty="0"/>
              <a:t>The Classification Algorithms to produce the best result in prediction. We are using SVM, KNN, Decision Tree and Random Forest Algorithm to predict the Heart disease using ML. The clustering of datasets is done on the basis of the variables and criteria of Decision Tree (DT) features.  On an analysis conducted within various algorithms, the Random Forest was found to provide highest efficiency. Then, the classifiers are applied to each clustered dataset in order to estimate its performance. The best performing models are identified from the above results based on their low rate of error.  And IPFS return the zip file and slice file variable send to model class, the model return to output.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14"/>
          <p:cNvSpPr txBox="1">
            <a:spLocks noGrp="1"/>
          </p:cNvSpPr>
          <p:nvPr>
            <p:ph type="title"/>
          </p:nvPr>
        </p:nvSpPr>
        <p:spPr>
          <a:xfrm>
            <a:off x="457200" y="274955"/>
            <a:ext cx="8229600" cy="678815"/>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dk1"/>
              </a:buClr>
              <a:buSzPts val="4400"/>
              <a:buFont typeface="Calibri"/>
              <a:buNone/>
            </a:pPr>
            <a:r>
              <a:rPr lang="en-US" dirty="0"/>
              <a:t>Algorithms</a:t>
            </a:r>
            <a:endParaRPr dirty="0"/>
          </a:p>
        </p:txBody>
      </p:sp>
      <p:sp>
        <p:nvSpPr>
          <p:cNvPr id="250" name="Google Shape;250;p14"/>
          <p:cNvSpPr txBox="1">
            <a:spLocks noGrp="1"/>
          </p:cNvSpPr>
          <p:nvPr>
            <p:ph type="body" idx="1"/>
          </p:nvPr>
        </p:nvSpPr>
        <p:spPr>
          <a:xfrm>
            <a:off x="457200" y="999490"/>
            <a:ext cx="8229600" cy="5126990"/>
          </a:xfrm>
          <a:prstGeom prst="rect">
            <a:avLst/>
          </a:prstGeom>
          <a:noFill/>
          <a:ln>
            <a:noFill/>
          </a:ln>
        </p:spPr>
        <p:txBody>
          <a:bodyPr spcFirstLastPara="1" wrap="square" lIns="91425" tIns="45700" rIns="91425" bIns="45700" anchor="t" anchorCtr="0">
            <a:normAutofit/>
          </a:bodyPr>
          <a:lstStyle/>
          <a:p>
            <a:pPr lvl="0"/>
            <a:r>
              <a:rPr lang="en-US" dirty="0"/>
              <a:t>Decision Trees Classifier</a:t>
            </a:r>
          </a:p>
          <a:p>
            <a:pPr lvl="0"/>
            <a:r>
              <a:rPr lang="en-US" dirty="0"/>
              <a:t>Support Vector Classifier</a:t>
            </a:r>
          </a:p>
          <a:p>
            <a:pPr lvl="0"/>
            <a:r>
              <a:rPr lang="en-US" dirty="0"/>
              <a:t>Random Forest Classifier</a:t>
            </a:r>
          </a:p>
          <a:p>
            <a:pPr lvl="0"/>
            <a:r>
              <a:rPr lang="en-US" dirty="0"/>
              <a:t>K- Nearest Neighbor</a:t>
            </a:r>
          </a:p>
          <a:p>
            <a:pPr lvl="0"/>
            <a:r>
              <a:rPr lang="en-US" dirty="0"/>
              <a:t>OCR</a:t>
            </a:r>
          </a:p>
          <a:p>
            <a:pPr lvl="0" indent="-457200" algn="l" rtl="0">
              <a:lnSpc>
                <a:spcPct val="90000"/>
              </a:lnSpc>
              <a:spcBef>
                <a:spcPts val="0"/>
              </a:spcBef>
              <a:spcAft>
                <a:spcPts val="0"/>
              </a:spcAft>
              <a:buClr>
                <a:schemeClr val="dk1"/>
              </a:buClr>
              <a:buSzPts val="2400"/>
              <a:buFont typeface="Courier New" panose="02070309020205020404" pitchFamily="49" charset="0"/>
              <a:buChar char="o"/>
            </a:pPr>
            <a:endParaRPr sz="28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7" name="Google Shape;257;p15"/>
          <p:cNvSpPr txBox="1">
            <a:spLocks noGrp="1"/>
          </p:cNvSpPr>
          <p:nvPr>
            <p:ph type="body" idx="1"/>
          </p:nvPr>
        </p:nvSpPr>
        <p:spPr>
          <a:xfrm>
            <a:off x="457200" y="1085850"/>
            <a:ext cx="8229600" cy="5040630"/>
          </a:xfrm>
          <a:prstGeom prst="rect">
            <a:avLst/>
          </a:prstGeom>
          <a:noFill/>
          <a:ln>
            <a:noFill/>
          </a:ln>
        </p:spPr>
        <p:txBody>
          <a:bodyPr spcFirstLastPara="1" wrap="square" lIns="91425" tIns="45700" rIns="91425" bIns="45700" anchor="t" anchorCtr="0">
            <a:normAutofit fontScale="92500"/>
          </a:bodyPr>
          <a:lstStyle/>
          <a:p>
            <a:r>
              <a:rPr lang="en-US" b="1" dirty="0"/>
              <a:t>IPFS: </a:t>
            </a:r>
            <a:r>
              <a:rPr lang="en-US" dirty="0"/>
              <a:t>IPFS and blockchain are both decentralized technologies, they serve different purposes, have distinct characteristics, and cater to distinct use cases. IPFS focuses on creating a global, decentralized network for storing and sharing files. in IPFS, data is chunked into blocks , which are assigned a unique identifier called a Content Identifier (CID) . In general, the CID is computed by combining the hash of the data with its codec.</a:t>
            </a:r>
          </a:p>
          <a:p>
            <a:r>
              <a:rPr lang="en-US" b="1" dirty="0"/>
              <a:t>Blockchain</a:t>
            </a:r>
            <a:r>
              <a:rPr lang="en-US" dirty="0"/>
              <a:t>: A Blockchain technology is an advanced database mechanism that allows transparent information sharing within a business network. A blockchain database stores data in blocks that are linked together in a chain.</a:t>
            </a:r>
          </a:p>
          <a:p>
            <a:pPr lvl="0" indent="-457200" algn="l" rtl="0">
              <a:lnSpc>
                <a:spcPct val="200000"/>
              </a:lnSpc>
              <a:spcBef>
                <a:spcPts val="1000"/>
              </a:spcBef>
              <a:spcAft>
                <a:spcPts val="0"/>
              </a:spcAft>
              <a:buClr>
                <a:schemeClr val="dk1"/>
              </a:buClr>
              <a:buSzPts val="2800"/>
              <a:buFont typeface="Courier New" panose="02070309020205020404" pitchFamily="49" charset="0"/>
              <a:buChar char="o"/>
            </a:pPr>
            <a:endParaRPr dirty="0"/>
          </a:p>
          <a:p>
            <a:pPr marL="0" lvl="0" indent="0" algn="l" rtl="0">
              <a:lnSpc>
                <a:spcPct val="200000"/>
              </a:lnSpc>
              <a:spcBef>
                <a:spcPts val="1000"/>
              </a:spcBef>
              <a:spcAft>
                <a:spcPts val="0"/>
              </a:spcAft>
              <a:buClr>
                <a:schemeClr val="dk1"/>
              </a:buClr>
              <a:buSzPts val="2800"/>
              <a:buNone/>
            </a:pPr>
            <a:endParaRPr dirty="0"/>
          </a:p>
          <a:p>
            <a:pPr marL="0" lvl="0" indent="0" algn="l" rtl="0">
              <a:lnSpc>
                <a:spcPct val="200000"/>
              </a:lnSpc>
              <a:spcBef>
                <a:spcPts val="1000"/>
              </a:spcBef>
              <a:spcAft>
                <a:spcPts val="0"/>
              </a:spcAft>
              <a:buClr>
                <a:schemeClr val="dk1"/>
              </a:buClr>
              <a:buSzPts val="2800"/>
              <a:buNone/>
            </a:pPr>
            <a:endParaRPr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16"/>
          <p:cNvSpPr txBox="1"/>
          <p:nvPr/>
        </p:nvSpPr>
        <p:spPr>
          <a:xfrm>
            <a:off x="655607" y="1190444"/>
            <a:ext cx="7932767" cy="3254147"/>
          </a:xfrm>
          <a:prstGeom prst="rect">
            <a:avLst/>
          </a:prstGeom>
          <a:noFill/>
          <a:ln>
            <a:noFill/>
          </a:ln>
        </p:spPr>
        <p:txBody>
          <a:bodyPr spcFirstLastPara="1" wrap="square" lIns="91425" tIns="45700" rIns="91425" bIns="45700" anchor="t" anchorCtr="0">
            <a:noAutofit/>
          </a:bodyPr>
          <a:lstStyle/>
          <a:p>
            <a:pPr marL="457200" lvl="0" indent="-457200">
              <a:buFont typeface="Arial" panose="020B0604020202020204" pitchFamily="34" charset="0"/>
              <a:buChar char="•"/>
            </a:pPr>
            <a:r>
              <a:rPr lang="en-US" sz="3200" dirty="0"/>
              <a:t>Windows 10 and above(64 bit)</a:t>
            </a:r>
          </a:p>
          <a:p>
            <a:pPr marL="457200" lvl="0" indent="-457200">
              <a:buFont typeface="Arial" panose="020B0604020202020204" pitchFamily="34" charset="0"/>
              <a:buChar char="•"/>
            </a:pPr>
            <a:r>
              <a:rPr lang="en-US" sz="3200" dirty="0"/>
              <a:t>JDK 11</a:t>
            </a:r>
          </a:p>
          <a:p>
            <a:pPr marL="457200" lvl="0" indent="-457200">
              <a:buFont typeface="Arial" panose="020B0604020202020204" pitchFamily="34" charset="0"/>
              <a:buChar char="•"/>
            </a:pPr>
            <a:r>
              <a:rPr lang="en-US" sz="3200" dirty="0"/>
              <a:t>Python 3.9</a:t>
            </a:r>
          </a:p>
          <a:p>
            <a:pPr marL="457200" lvl="0" indent="-457200">
              <a:buFont typeface="Arial" panose="020B0604020202020204" pitchFamily="34" charset="0"/>
              <a:buChar char="•"/>
            </a:pPr>
            <a:r>
              <a:rPr lang="en-US" sz="3200" dirty="0"/>
              <a:t>MySQL</a:t>
            </a:r>
          </a:p>
          <a:p>
            <a:pPr marL="457200" lvl="0" indent="-457200">
              <a:buFont typeface="Arial" panose="020B0604020202020204" pitchFamily="34" charset="0"/>
              <a:buChar char="•"/>
            </a:pPr>
            <a:r>
              <a:rPr lang="en-US" sz="3200" dirty="0"/>
              <a:t>Nodejs</a:t>
            </a:r>
          </a:p>
          <a:p>
            <a:pPr marL="457200" lvl="0" indent="-457200">
              <a:buFont typeface="Arial" panose="020B0604020202020204" pitchFamily="34" charset="0"/>
              <a:buChar char="•"/>
            </a:pPr>
            <a:r>
              <a:rPr lang="en-US" sz="3200" dirty="0"/>
              <a:t>Ganache</a:t>
            </a:r>
          </a:p>
          <a:p>
            <a:pPr marL="285750" marR="0" lvl="0" indent="-285750" algn="l" rtl="0">
              <a:lnSpc>
                <a:spcPct val="200000"/>
              </a:lnSpc>
              <a:spcBef>
                <a:spcPts val="0"/>
              </a:spcBef>
              <a:spcAft>
                <a:spcPts val="0"/>
              </a:spcAft>
              <a:buClr>
                <a:schemeClr val="dk1"/>
              </a:buClr>
              <a:buSzPts val="1800"/>
              <a:buFont typeface="Courier New" panose="02070309020205020404" pitchFamily="49" charset="0"/>
              <a:buChar char="o"/>
            </a:pPr>
            <a:endParaRPr sz="1800" dirty="0">
              <a:solidFill>
                <a:schemeClr val="dk1"/>
              </a:solidFill>
              <a:latin typeface="Calibri"/>
              <a:ea typeface="Calibri"/>
              <a:cs typeface="Calibri"/>
              <a:sym typeface="Calibri"/>
            </a:endParaRPr>
          </a:p>
        </p:txBody>
      </p:sp>
      <p:sp>
        <p:nvSpPr>
          <p:cNvPr id="2" name="Google Shape;272;p18">
            <a:extLst>
              <a:ext uri="{FF2B5EF4-FFF2-40B4-BE49-F238E27FC236}">
                <a16:creationId xmlns:a16="http://schemas.microsoft.com/office/drawing/2014/main" id="{E6FE3D35-F37A-7615-616E-23CE9E06B6E7}"/>
              </a:ext>
            </a:extLst>
          </p:cNvPr>
          <p:cNvSpPr txBox="1">
            <a:spLocks noGrp="1"/>
          </p:cNvSpPr>
          <p:nvPr>
            <p:ph type="title"/>
          </p:nvPr>
        </p:nvSpPr>
        <p:spPr>
          <a:xfrm>
            <a:off x="678641" y="293554"/>
            <a:ext cx="7886700" cy="530258"/>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rgbClr val="C00000"/>
              </a:buClr>
              <a:buSzPct val="100000"/>
              <a:buFont typeface="Calibri"/>
              <a:buNone/>
            </a:pPr>
            <a:r>
              <a:rPr lang="en-US" b="1" dirty="0">
                <a:solidFill>
                  <a:srgbClr val="C00000"/>
                </a:solidFill>
              </a:rPr>
              <a:t>Software Requirements:</a:t>
            </a:r>
            <a:endParaRPr dirty="0">
              <a:solidFill>
                <a:srgbClr val="C00000"/>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p17"/>
          <p:cNvSpPr txBox="1">
            <a:spLocks noGrp="1"/>
          </p:cNvSpPr>
          <p:nvPr>
            <p:ph type="body" idx="1"/>
          </p:nvPr>
        </p:nvSpPr>
        <p:spPr>
          <a:xfrm>
            <a:off x="457200" y="915179"/>
            <a:ext cx="8229600" cy="5539105"/>
          </a:xfrm>
          <a:prstGeom prst="rect">
            <a:avLst/>
          </a:prstGeom>
          <a:noFill/>
          <a:ln>
            <a:noFill/>
          </a:ln>
        </p:spPr>
        <p:txBody>
          <a:bodyPr spcFirstLastPara="1" wrap="square" lIns="91425" tIns="45700" rIns="91425" bIns="45700" anchor="t" anchorCtr="0">
            <a:normAutofit/>
          </a:bodyPr>
          <a:lstStyle/>
          <a:p>
            <a:pPr lvl="0"/>
            <a:r>
              <a:rPr lang="en-US" sz="2000" dirty="0"/>
              <a:t>Hard Disk	: 	80GB and Above</a:t>
            </a:r>
          </a:p>
          <a:p>
            <a:pPr lvl="0"/>
            <a:r>
              <a:rPr lang="en-US" sz="2000" dirty="0"/>
              <a:t>RAM	: 	4GB and Above</a:t>
            </a:r>
          </a:p>
          <a:p>
            <a:pPr lvl="0"/>
            <a:r>
              <a:rPr lang="en-US" sz="2000" dirty="0"/>
              <a:t>Processor	:	P IV and Above</a:t>
            </a:r>
          </a:p>
          <a:p>
            <a:pPr marL="0" lvl="0" indent="0" algn="l" rtl="0">
              <a:lnSpc>
                <a:spcPct val="130000"/>
              </a:lnSpc>
              <a:spcBef>
                <a:spcPts val="0"/>
              </a:spcBef>
              <a:spcAft>
                <a:spcPts val="0"/>
              </a:spcAft>
              <a:buClr>
                <a:schemeClr val="dk1"/>
              </a:buClr>
              <a:buSzPts val="1800"/>
              <a:buNone/>
            </a:pPr>
            <a:endParaRPr sz="1800" dirty="0"/>
          </a:p>
        </p:txBody>
      </p:sp>
      <p:sp>
        <p:nvSpPr>
          <p:cNvPr id="2" name="Google Shape;272;p18">
            <a:extLst>
              <a:ext uri="{FF2B5EF4-FFF2-40B4-BE49-F238E27FC236}">
                <a16:creationId xmlns:a16="http://schemas.microsoft.com/office/drawing/2014/main" id="{1B304374-A5D8-F00E-4C90-4F59C02DBDA6}"/>
              </a:ext>
            </a:extLst>
          </p:cNvPr>
          <p:cNvSpPr txBox="1">
            <a:spLocks noGrp="1"/>
          </p:cNvSpPr>
          <p:nvPr>
            <p:ph type="title"/>
          </p:nvPr>
        </p:nvSpPr>
        <p:spPr>
          <a:xfrm>
            <a:off x="628650" y="256"/>
            <a:ext cx="7886700" cy="530258"/>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rgbClr val="C00000"/>
              </a:buClr>
              <a:buSzPct val="100000"/>
              <a:buFont typeface="Calibri"/>
              <a:buNone/>
            </a:pPr>
            <a:r>
              <a:rPr lang="en-US" b="1" dirty="0">
                <a:solidFill>
                  <a:srgbClr val="C00000"/>
                </a:solidFill>
              </a:rPr>
              <a:t>Hardware Requirements</a:t>
            </a:r>
            <a:endParaRPr dirty="0">
              <a:solidFill>
                <a:srgbClr val="C00000"/>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Google Shape;272;p18"/>
          <p:cNvSpPr txBox="1">
            <a:spLocks noGrp="1"/>
          </p:cNvSpPr>
          <p:nvPr>
            <p:ph type="title"/>
          </p:nvPr>
        </p:nvSpPr>
        <p:spPr>
          <a:xfrm>
            <a:off x="628650" y="256"/>
            <a:ext cx="7886700" cy="530258"/>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rgbClr val="C00000"/>
              </a:buClr>
              <a:buSzPct val="100000"/>
              <a:buFont typeface="Calibri"/>
              <a:buNone/>
            </a:pPr>
            <a:r>
              <a:rPr lang="en-US" b="1" dirty="0">
                <a:solidFill>
                  <a:srgbClr val="C00000"/>
                </a:solidFill>
              </a:rPr>
              <a:t>Technology:</a:t>
            </a:r>
            <a:endParaRPr dirty="0">
              <a:solidFill>
                <a:srgbClr val="C00000"/>
              </a:solidFill>
              <a:latin typeface="Calibri"/>
              <a:ea typeface="Calibri"/>
              <a:cs typeface="Calibri"/>
              <a:sym typeface="Calibri"/>
            </a:endParaRPr>
          </a:p>
        </p:txBody>
      </p:sp>
      <p:sp>
        <p:nvSpPr>
          <p:cNvPr id="273" name="Google Shape;273;p18"/>
          <p:cNvSpPr txBox="1"/>
          <p:nvPr/>
        </p:nvSpPr>
        <p:spPr>
          <a:xfrm>
            <a:off x="244117" y="529994"/>
            <a:ext cx="8521146" cy="2062063"/>
          </a:xfrm>
          <a:prstGeom prst="rect">
            <a:avLst/>
          </a:prstGeom>
          <a:noFill/>
          <a:ln>
            <a:noFill/>
          </a:ln>
        </p:spPr>
        <p:txBody>
          <a:bodyPr spcFirstLastPara="1" wrap="square" lIns="91425" tIns="45700" rIns="91425" bIns="45700" anchor="t" anchorCtr="0">
            <a:spAutoFit/>
          </a:bodyPr>
          <a:lstStyle/>
          <a:p>
            <a:pPr marL="457200" lvl="0" indent="-457200">
              <a:buFont typeface="Arial" panose="020B0604020202020204" pitchFamily="34" charset="0"/>
              <a:buChar char="•"/>
            </a:pPr>
            <a:r>
              <a:rPr lang="en-US" sz="3200" dirty="0" err="1"/>
              <a:t>BlockChain</a:t>
            </a:r>
            <a:endParaRPr lang="en-US" sz="3200" dirty="0"/>
          </a:p>
          <a:p>
            <a:pPr marL="457200" lvl="0" indent="-457200">
              <a:buFont typeface="Arial" panose="020B0604020202020204" pitchFamily="34" charset="0"/>
              <a:buChar char="•"/>
            </a:pPr>
            <a:r>
              <a:rPr lang="en-US" sz="3200" dirty="0"/>
              <a:t>IPFS</a:t>
            </a:r>
          </a:p>
          <a:p>
            <a:pPr marL="457200" lvl="0" indent="-457200">
              <a:buFont typeface="Arial" panose="020B0604020202020204" pitchFamily="34" charset="0"/>
              <a:buChar char="•"/>
            </a:pPr>
            <a:r>
              <a:rPr lang="en-US" sz="3200" dirty="0"/>
              <a:t>Machine Learning</a:t>
            </a:r>
          </a:p>
          <a:p>
            <a:pPr marL="457200" lvl="0" indent="-457200">
              <a:buFont typeface="Arial" panose="020B0604020202020204" pitchFamily="34" charset="0"/>
              <a:buChar char="•"/>
            </a:pPr>
            <a:r>
              <a:rPr lang="en-US" sz="3200" dirty="0" err="1"/>
              <a:t>SpringBoot</a:t>
            </a:r>
            <a:r>
              <a:rPr lang="en-US" sz="3200" dirty="0"/>
              <a:t> Framework</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Google Shape;278;p19"/>
          <p:cNvSpPr txBox="1">
            <a:spLocks noGrp="1"/>
          </p:cNvSpPr>
          <p:nvPr>
            <p:ph type="title"/>
          </p:nvPr>
        </p:nvSpPr>
        <p:spPr>
          <a:xfrm>
            <a:off x="628650" y="165991"/>
            <a:ext cx="7886700" cy="530258"/>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rgbClr val="C00000"/>
              </a:buClr>
              <a:buSzPct val="100000"/>
              <a:buFont typeface="Calibri"/>
              <a:buNone/>
            </a:pPr>
            <a:r>
              <a:rPr lang="en-US" b="1" dirty="0">
                <a:solidFill>
                  <a:srgbClr val="C00000"/>
                </a:solidFill>
              </a:rPr>
              <a:t>Programming Language:</a:t>
            </a:r>
            <a:endParaRPr dirty="0">
              <a:solidFill>
                <a:srgbClr val="C00000"/>
              </a:solidFill>
              <a:latin typeface="Calibri"/>
              <a:ea typeface="Calibri"/>
              <a:cs typeface="Calibri"/>
              <a:sym typeface="Calibri"/>
            </a:endParaRPr>
          </a:p>
        </p:txBody>
      </p:sp>
      <p:sp>
        <p:nvSpPr>
          <p:cNvPr id="279" name="Google Shape;279;p19"/>
          <p:cNvSpPr txBox="1"/>
          <p:nvPr/>
        </p:nvSpPr>
        <p:spPr>
          <a:xfrm>
            <a:off x="628651" y="966159"/>
            <a:ext cx="7674986" cy="3166328"/>
          </a:xfrm>
          <a:prstGeom prst="rect">
            <a:avLst/>
          </a:prstGeom>
          <a:noFill/>
          <a:ln>
            <a:noFill/>
          </a:ln>
        </p:spPr>
        <p:txBody>
          <a:bodyPr spcFirstLastPara="1" wrap="square" lIns="91425" tIns="45700" rIns="91425" bIns="45700" anchor="ctr" anchorCtr="0">
            <a:normAutofit fontScale="47500" lnSpcReduction="20000"/>
          </a:bodyPr>
          <a:lstStyle/>
          <a:p>
            <a:pPr marL="857250" lvl="0" indent="-857250">
              <a:buFont typeface="Arial" panose="020B0604020202020204" pitchFamily="34" charset="0"/>
              <a:buChar char="•"/>
            </a:pPr>
            <a:r>
              <a:rPr lang="en-US" sz="6700" dirty="0"/>
              <a:t>Java</a:t>
            </a:r>
          </a:p>
          <a:p>
            <a:pPr marL="857250" lvl="0" indent="-857250">
              <a:buFont typeface="Arial" panose="020B0604020202020204" pitchFamily="34" charset="0"/>
              <a:buChar char="•"/>
            </a:pPr>
            <a:r>
              <a:rPr lang="en-US" sz="6700" dirty="0"/>
              <a:t>Nodejs</a:t>
            </a:r>
          </a:p>
          <a:p>
            <a:pPr marL="857250" lvl="0" indent="-857250">
              <a:buFont typeface="Arial" panose="020B0604020202020204" pitchFamily="34" charset="0"/>
              <a:buChar char="•"/>
            </a:pPr>
            <a:r>
              <a:rPr lang="en-US" sz="6700" dirty="0"/>
              <a:t>Python</a:t>
            </a:r>
          </a:p>
          <a:p>
            <a:pPr marL="857250" lvl="0" indent="-857250">
              <a:buFont typeface="Arial" panose="020B0604020202020204" pitchFamily="34" charset="0"/>
              <a:buChar char="•"/>
            </a:pPr>
            <a:r>
              <a:rPr lang="en-US" sz="6700" dirty="0"/>
              <a:t>Solidity</a:t>
            </a:r>
          </a:p>
          <a:p>
            <a:pPr marL="857250" lvl="0" indent="-857250">
              <a:buFont typeface="Arial" panose="020B0604020202020204" pitchFamily="34" charset="0"/>
              <a:buChar char="•"/>
            </a:pPr>
            <a:r>
              <a:rPr lang="en-US" sz="6700" dirty="0"/>
              <a:t>SQL</a:t>
            </a:r>
          </a:p>
          <a:p>
            <a:pPr marL="857250" lvl="0" indent="-857250">
              <a:buFont typeface="Arial" panose="020B0604020202020204" pitchFamily="34" charset="0"/>
              <a:buChar char="•"/>
            </a:pPr>
            <a:r>
              <a:rPr lang="en-US" sz="6700" dirty="0" err="1"/>
              <a:t>Html,Css,Js</a:t>
            </a:r>
            <a:endParaRPr lang="en-US" sz="6700" dirty="0"/>
          </a:p>
          <a:p>
            <a:pPr marL="571500" marR="0" lvl="0" indent="-571500" algn="just" rtl="0">
              <a:lnSpc>
                <a:spcPct val="115000"/>
              </a:lnSpc>
              <a:spcBef>
                <a:spcPts val="0"/>
              </a:spcBef>
              <a:spcAft>
                <a:spcPts val="0"/>
              </a:spcAft>
              <a:buClr>
                <a:schemeClr val="dk1"/>
              </a:buClr>
              <a:buSzPct val="100000"/>
              <a:buFont typeface="Arial" panose="020B0604020202020204" pitchFamily="34" charset="0"/>
              <a:buChar char="•"/>
            </a:pPr>
            <a:endParaRPr sz="4400" dirty="0">
              <a:solidFill>
                <a:srgbClr val="7030A0"/>
              </a:solidFill>
              <a:latin typeface="Times New Roman"/>
              <a:ea typeface="Times New Roman"/>
              <a:cs typeface="Times New Roman"/>
              <a:sym typeface="Times New Roman"/>
            </a:endParaRPr>
          </a:p>
          <a:p>
            <a:pPr marL="0" marR="0" lvl="0" indent="0" algn="ctr" rtl="0">
              <a:lnSpc>
                <a:spcPct val="90000"/>
              </a:lnSpc>
              <a:spcBef>
                <a:spcPts val="0"/>
              </a:spcBef>
              <a:spcAft>
                <a:spcPts val="0"/>
              </a:spcAft>
              <a:buClr>
                <a:srgbClr val="7030A0"/>
              </a:buClr>
              <a:buSzPct val="100000"/>
              <a:buFont typeface="Calibri"/>
              <a:buNone/>
            </a:pPr>
            <a:r>
              <a:rPr lang="en-GB" sz="4400" dirty="0">
                <a:solidFill>
                  <a:srgbClr val="7030A0"/>
                </a:solidFill>
                <a:latin typeface="Calibri"/>
                <a:ea typeface="Calibri"/>
                <a:cs typeface="Calibri"/>
                <a:sym typeface="Calibri"/>
              </a:rPr>
              <a:t> </a:t>
            </a:r>
            <a:endParaRPr sz="4400" dirty="0">
              <a:solidFill>
                <a:srgbClr val="7030A0"/>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DF6DF7-BEBC-4BFC-F4EF-C42F76504C42}"/>
              </a:ext>
            </a:extLst>
          </p:cNvPr>
          <p:cNvSpPr>
            <a:spLocks noGrp="1"/>
          </p:cNvSpPr>
          <p:nvPr>
            <p:ph type="ctrTitle"/>
          </p:nvPr>
        </p:nvSpPr>
        <p:spPr>
          <a:xfrm>
            <a:off x="608163" y="78567"/>
            <a:ext cx="7772400" cy="1008362"/>
          </a:xfrm>
        </p:spPr>
        <p:txBody>
          <a:bodyPr>
            <a:normAutofit/>
          </a:bodyPr>
          <a:lstStyle/>
          <a:p>
            <a:r>
              <a:rPr lang="en-US" sz="4000" b="1" dirty="0">
                <a:solidFill>
                  <a:srgbClr val="C00000"/>
                </a:solidFill>
              </a:rPr>
              <a:t>Conclusion:</a:t>
            </a:r>
            <a:endParaRPr lang="en-IN" sz="4000" dirty="0">
              <a:solidFill>
                <a:srgbClr val="C00000"/>
              </a:solidFill>
            </a:endParaRPr>
          </a:p>
        </p:txBody>
      </p:sp>
      <p:sp>
        <p:nvSpPr>
          <p:cNvPr id="4" name="Text Placeholder 4">
            <a:extLst>
              <a:ext uri="{FF2B5EF4-FFF2-40B4-BE49-F238E27FC236}">
                <a16:creationId xmlns:a16="http://schemas.microsoft.com/office/drawing/2014/main" id="{09F48DB8-0487-4424-079D-860CD5789802}"/>
              </a:ext>
            </a:extLst>
          </p:cNvPr>
          <p:cNvSpPr>
            <a:spLocks noGrp="1"/>
          </p:cNvSpPr>
          <p:nvPr>
            <p:ph type="subTitle" idx="1"/>
          </p:nvPr>
        </p:nvSpPr>
        <p:spPr>
          <a:xfrm>
            <a:off x="1143000" y="1570038"/>
            <a:ext cx="6858000" cy="3687762"/>
          </a:xfrm>
        </p:spPr>
        <p:txBody>
          <a:bodyPr>
            <a:normAutofit/>
          </a:bodyPr>
          <a:lstStyle/>
          <a:p>
            <a:pPr algn="just"/>
            <a:r>
              <a:rPr lang="en-US" dirty="0"/>
              <a:t>      Health Insurance fraud detection and associated                      security issues in HIC. Firstly, we highlight the background context of HI in which the revolution of HI, types of HI fraud are covered . Also, we have listed various research challenges and the open issue associated with the blockchain and AI-based proposed system during its real-time deployment.</a:t>
            </a:r>
          </a:p>
          <a:p>
            <a:endParaRPr lang="en-IN" dirty="0"/>
          </a:p>
        </p:txBody>
      </p:sp>
    </p:spTree>
    <p:extLst>
      <p:ext uri="{BB962C8B-B14F-4D97-AF65-F5344CB8AC3E}">
        <p14:creationId xmlns:p14="http://schemas.microsoft.com/office/powerpoint/2010/main" val="39430968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2"/>
          <p:cNvSpPr txBox="1">
            <a:spLocks noGrp="1"/>
          </p:cNvSpPr>
          <p:nvPr>
            <p:ph type="title"/>
          </p:nvPr>
        </p:nvSpPr>
        <p:spPr>
          <a:xfrm>
            <a:off x="628650" y="452862"/>
            <a:ext cx="7886700" cy="530258"/>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rgbClr val="C00000"/>
              </a:buClr>
              <a:buSzPct val="100000"/>
              <a:buFont typeface="Calibri"/>
              <a:buNone/>
            </a:pPr>
            <a:r>
              <a:rPr lang="en-US" b="1" dirty="0">
                <a:solidFill>
                  <a:srgbClr val="C00000"/>
                </a:solidFill>
              </a:rPr>
              <a:t>Aim:</a:t>
            </a:r>
            <a:endParaRPr dirty="0">
              <a:solidFill>
                <a:srgbClr val="C00000"/>
              </a:solidFill>
              <a:latin typeface="Calibri"/>
              <a:ea typeface="Calibri"/>
              <a:cs typeface="Calibri"/>
              <a:sym typeface="Calibri"/>
            </a:endParaRPr>
          </a:p>
        </p:txBody>
      </p:sp>
      <p:sp>
        <p:nvSpPr>
          <p:cNvPr id="174" name="Google Shape;174;p2"/>
          <p:cNvSpPr txBox="1"/>
          <p:nvPr/>
        </p:nvSpPr>
        <p:spPr>
          <a:xfrm>
            <a:off x="364435" y="1284755"/>
            <a:ext cx="8415130" cy="2923837"/>
          </a:xfrm>
          <a:prstGeom prst="rect">
            <a:avLst/>
          </a:prstGeom>
          <a:noFill/>
          <a:ln>
            <a:noFill/>
          </a:ln>
        </p:spPr>
        <p:txBody>
          <a:bodyPr spcFirstLastPara="1" wrap="square" lIns="91425" tIns="45700" rIns="91425" bIns="45700" anchor="t" anchorCtr="0">
            <a:spAutoFit/>
          </a:bodyPr>
          <a:lstStyle/>
          <a:p>
            <a:pPr marL="285750" marR="0" lvl="0" indent="-285750" algn="just" rtl="0">
              <a:lnSpc>
                <a:spcPct val="115000"/>
              </a:lnSpc>
              <a:spcBef>
                <a:spcPts val="0"/>
              </a:spcBef>
              <a:spcAft>
                <a:spcPts val="0"/>
              </a:spcAft>
              <a:buClr>
                <a:srgbClr val="0D0D0D"/>
              </a:buClr>
              <a:buSzPts val="1800"/>
              <a:buFont typeface="Arial"/>
              <a:buChar char="•"/>
            </a:pPr>
            <a:r>
              <a:rPr lang="en-US" sz="4000" dirty="0"/>
              <a:t>The main aim of this project is to detect Healthcare Insurance Fraud and eliminate using blockchain and machine learning</a:t>
            </a:r>
            <a:endParaRPr sz="1800" b="0" i="0" u="none" strike="noStrike" cap="none" dirty="0">
              <a:solidFill>
                <a:srgbClr val="0D0D0D"/>
              </a:solidFill>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22F5A0-E4C6-220D-89F6-368C682B6248}"/>
              </a:ext>
            </a:extLst>
          </p:cNvPr>
          <p:cNvSpPr>
            <a:spLocks noGrp="1"/>
          </p:cNvSpPr>
          <p:nvPr>
            <p:ph type="ctrTitle"/>
          </p:nvPr>
        </p:nvSpPr>
        <p:spPr>
          <a:xfrm>
            <a:off x="685800" y="362309"/>
            <a:ext cx="7772400" cy="707366"/>
          </a:xfrm>
        </p:spPr>
        <p:txBody>
          <a:bodyPr>
            <a:normAutofit fontScale="90000"/>
          </a:bodyPr>
          <a:lstStyle/>
          <a:p>
            <a:r>
              <a:rPr lang="en-US" b="1" dirty="0">
                <a:solidFill>
                  <a:srgbClr val="C00000"/>
                </a:solidFill>
              </a:rPr>
              <a:t>Future Work:</a:t>
            </a:r>
            <a:endParaRPr lang="en-IN" dirty="0">
              <a:solidFill>
                <a:srgbClr val="C00000"/>
              </a:solidFill>
            </a:endParaRPr>
          </a:p>
        </p:txBody>
      </p:sp>
      <p:sp>
        <p:nvSpPr>
          <p:cNvPr id="3" name="Subtitle 2">
            <a:extLst>
              <a:ext uri="{FF2B5EF4-FFF2-40B4-BE49-F238E27FC236}">
                <a16:creationId xmlns:a16="http://schemas.microsoft.com/office/drawing/2014/main" id="{A6A01521-876B-CEB9-B648-FD974DED8440}"/>
              </a:ext>
            </a:extLst>
          </p:cNvPr>
          <p:cNvSpPr>
            <a:spLocks noGrp="1"/>
          </p:cNvSpPr>
          <p:nvPr>
            <p:ph type="subTitle" idx="1"/>
          </p:nvPr>
        </p:nvSpPr>
        <p:spPr>
          <a:xfrm>
            <a:off x="1143000" y="1457864"/>
            <a:ext cx="6858000" cy="3799936"/>
          </a:xfrm>
        </p:spPr>
        <p:txBody>
          <a:bodyPr/>
          <a:lstStyle/>
          <a:p>
            <a:pPr algn="just"/>
            <a:r>
              <a:rPr lang="en-US" dirty="0"/>
              <a:t>      You can purchase an individual health insurance policy to provide cover for yourself, your spouse, your children and your parents. These policies typically cover all kinds of hospital expenses, pre and post hospital expenses, ambulance charges, room rent, laboratory charges, pharmacy charges, doctor's consultation expenses, day-care procedure charges, evacuation charges, critical illness-related expenses, etc.</a:t>
            </a:r>
          </a:p>
          <a:p>
            <a:endParaRPr lang="en-IN" dirty="0"/>
          </a:p>
        </p:txBody>
      </p:sp>
    </p:spTree>
    <p:extLst>
      <p:ext uri="{BB962C8B-B14F-4D97-AF65-F5344CB8AC3E}">
        <p14:creationId xmlns:p14="http://schemas.microsoft.com/office/powerpoint/2010/main" val="4152847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CB9BE4-9AFC-8BA9-0E45-E4601A9E8C27}"/>
              </a:ext>
            </a:extLst>
          </p:cNvPr>
          <p:cNvSpPr>
            <a:spLocks noGrp="1"/>
          </p:cNvSpPr>
          <p:nvPr>
            <p:ph type="ctrTitle"/>
          </p:nvPr>
        </p:nvSpPr>
        <p:spPr>
          <a:xfrm>
            <a:off x="685800" y="258792"/>
            <a:ext cx="7772400" cy="785005"/>
          </a:xfrm>
        </p:spPr>
        <p:txBody>
          <a:bodyPr>
            <a:normAutofit fontScale="90000"/>
          </a:bodyPr>
          <a:lstStyle/>
          <a:p>
            <a:r>
              <a:rPr lang="en-US" b="1" dirty="0">
                <a:solidFill>
                  <a:srgbClr val="C00000"/>
                </a:solidFill>
              </a:rPr>
              <a:t>Architecture</a:t>
            </a:r>
            <a:r>
              <a:rPr lang="en-IN" b="1" dirty="0">
                <a:solidFill>
                  <a:srgbClr val="C00000"/>
                </a:solidFill>
              </a:rPr>
              <a:t> Diagram</a:t>
            </a:r>
            <a:r>
              <a:rPr lang="en-IN" b="1" dirty="0"/>
              <a:t>:</a:t>
            </a:r>
            <a:endParaRPr lang="en-IN" dirty="0"/>
          </a:p>
        </p:txBody>
      </p:sp>
      <p:grpSp>
        <p:nvGrpSpPr>
          <p:cNvPr id="4" name="Canvas 1">
            <a:extLst>
              <a:ext uri="{FF2B5EF4-FFF2-40B4-BE49-F238E27FC236}">
                <a16:creationId xmlns:a16="http://schemas.microsoft.com/office/drawing/2014/main" id="{841EFE3A-945B-EB3C-2843-704C5200ACFF}"/>
              </a:ext>
            </a:extLst>
          </p:cNvPr>
          <p:cNvGrpSpPr>
            <a:grpSpLocks/>
          </p:cNvGrpSpPr>
          <p:nvPr/>
        </p:nvGrpSpPr>
        <p:grpSpPr bwMode="auto">
          <a:xfrm>
            <a:off x="1141562" y="1293965"/>
            <a:ext cx="6860875" cy="4876798"/>
            <a:chOff x="0" y="0"/>
            <a:chExt cx="65462" cy="77685"/>
          </a:xfrm>
        </p:grpSpPr>
        <p:sp>
          <p:nvSpPr>
            <p:cNvPr id="5" name="AutoShape 41">
              <a:extLst>
                <a:ext uri="{FF2B5EF4-FFF2-40B4-BE49-F238E27FC236}">
                  <a16:creationId xmlns:a16="http://schemas.microsoft.com/office/drawing/2014/main" id="{DFEEF6CB-67B6-E120-573E-85BC7C683EE5}"/>
                </a:ext>
              </a:extLst>
            </p:cNvPr>
            <p:cNvSpPr>
              <a:spLocks noChangeAspect="1" noChangeArrowheads="1"/>
            </p:cNvSpPr>
            <p:nvPr/>
          </p:nvSpPr>
          <p:spPr bwMode="auto">
            <a:xfrm>
              <a:off x="0" y="0"/>
              <a:ext cx="65462" cy="77685"/>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6" name="Picture 12" descr="icons8-patient-66">
              <a:extLst>
                <a:ext uri="{FF2B5EF4-FFF2-40B4-BE49-F238E27FC236}">
                  <a16:creationId xmlns:a16="http://schemas.microsoft.com/office/drawing/2014/main" id="{5DFDE9FF-3615-79E3-07A1-ECCC15D9EA8B}"/>
                </a:ext>
              </a:extLst>
            </p:cNvPr>
            <p:cNvPicPr>
              <a:picLocks noChangeAspect="1" noChangeArrowheads="1"/>
            </p:cNvPicPr>
            <p:nvPr/>
          </p:nvPicPr>
          <p:blipFill>
            <a:blip r:embed="rId2"/>
            <a:srcRect/>
            <a:stretch>
              <a:fillRect/>
            </a:stretch>
          </p:blipFill>
          <p:spPr bwMode="auto">
            <a:xfrm>
              <a:off x="3800" y="24183"/>
              <a:ext cx="8382" cy="8382"/>
            </a:xfrm>
            <a:prstGeom prst="rect">
              <a:avLst/>
            </a:prstGeom>
            <a:noFill/>
          </p:spPr>
        </p:pic>
        <p:sp>
          <p:nvSpPr>
            <p:cNvPr id="7" name="Rounded Rectangle 13">
              <a:extLst>
                <a:ext uri="{FF2B5EF4-FFF2-40B4-BE49-F238E27FC236}">
                  <a16:creationId xmlns:a16="http://schemas.microsoft.com/office/drawing/2014/main" id="{C8F7D176-AAEA-AA45-E9EB-99BAEB427EDF}"/>
                </a:ext>
              </a:extLst>
            </p:cNvPr>
            <p:cNvSpPr>
              <a:spLocks noChangeArrowheads="1"/>
            </p:cNvSpPr>
            <p:nvPr/>
          </p:nvSpPr>
          <p:spPr bwMode="auto">
            <a:xfrm>
              <a:off x="3705" y="34004"/>
              <a:ext cx="8858" cy="3810"/>
            </a:xfrm>
            <a:prstGeom prst="roundRect">
              <a:avLst>
                <a:gd name="adj" fmla="val 16667"/>
              </a:avLst>
            </a:prstGeom>
            <a:solidFill>
              <a:srgbClr val="5B9BD5"/>
            </a:solidFill>
            <a:ln w="12700">
              <a:solidFill>
                <a:srgbClr val="1F4D78"/>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Arial Black" pitchFamily="34" charset="0"/>
                  <a:ea typeface="Times New Roman" pitchFamily="18" charset="0"/>
                  <a:cs typeface="Times New Roman" pitchFamily="18" charset="0"/>
                </a:rPr>
                <a:t>Patient</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pic>
          <p:nvPicPr>
            <p:cNvPr id="8" name="Picture 14" descr="icons8-ambulance-64">
              <a:extLst>
                <a:ext uri="{FF2B5EF4-FFF2-40B4-BE49-F238E27FC236}">
                  <a16:creationId xmlns:a16="http://schemas.microsoft.com/office/drawing/2014/main" id="{8E8D9E84-21F9-F9A5-7ED2-D77512F810AA}"/>
                </a:ext>
              </a:extLst>
            </p:cNvPr>
            <p:cNvPicPr>
              <a:picLocks noChangeAspect="1" noChangeArrowheads="1"/>
            </p:cNvPicPr>
            <p:nvPr/>
          </p:nvPicPr>
          <p:blipFill>
            <a:blip r:embed="rId3"/>
            <a:srcRect/>
            <a:stretch>
              <a:fillRect/>
            </a:stretch>
          </p:blipFill>
          <p:spPr bwMode="auto">
            <a:xfrm>
              <a:off x="2085" y="3609"/>
              <a:ext cx="8097" cy="8097"/>
            </a:xfrm>
            <a:prstGeom prst="rect">
              <a:avLst/>
            </a:prstGeom>
            <a:noFill/>
          </p:spPr>
        </p:pic>
        <p:sp>
          <p:nvSpPr>
            <p:cNvPr id="9" name="Rounded Rectangle 15">
              <a:extLst>
                <a:ext uri="{FF2B5EF4-FFF2-40B4-BE49-F238E27FC236}">
                  <a16:creationId xmlns:a16="http://schemas.microsoft.com/office/drawing/2014/main" id="{F4437307-BD37-6B49-6903-21ED6BD3B563}"/>
                </a:ext>
              </a:extLst>
            </p:cNvPr>
            <p:cNvSpPr>
              <a:spLocks noChangeArrowheads="1"/>
            </p:cNvSpPr>
            <p:nvPr/>
          </p:nvSpPr>
          <p:spPr bwMode="auto">
            <a:xfrm>
              <a:off x="857" y="12944"/>
              <a:ext cx="11706" cy="3810"/>
            </a:xfrm>
            <a:prstGeom prst="roundRect">
              <a:avLst>
                <a:gd name="adj" fmla="val 16667"/>
              </a:avLst>
            </a:prstGeom>
            <a:solidFill>
              <a:srgbClr val="5B9BD5"/>
            </a:solidFill>
            <a:ln w="12700">
              <a:solidFill>
                <a:srgbClr val="1F4D78"/>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chemeClr val="tx1"/>
                  </a:solidFill>
                  <a:effectLst/>
                  <a:latin typeface="Arial Black" pitchFamily="34" charset="0"/>
                  <a:ea typeface="Calibri" pitchFamily="34" charset="0"/>
                  <a:cs typeface="Arial" pitchFamily="34" charset="0"/>
                </a:rPr>
                <a:t>Ambulance</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0" name="Straight Arrow Connector 16">
              <a:extLst>
                <a:ext uri="{FF2B5EF4-FFF2-40B4-BE49-F238E27FC236}">
                  <a16:creationId xmlns:a16="http://schemas.microsoft.com/office/drawing/2014/main" id="{7932B8E2-0668-08ED-F957-6FBA51F6EB2A}"/>
                </a:ext>
              </a:extLst>
            </p:cNvPr>
            <p:cNvSpPr>
              <a:spLocks noChangeShapeType="1"/>
            </p:cNvSpPr>
            <p:nvPr/>
          </p:nvSpPr>
          <p:spPr bwMode="auto">
            <a:xfrm>
              <a:off x="6762" y="16954"/>
              <a:ext cx="0" cy="5906"/>
            </a:xfrm>
            <a:prstGeom prst="straightConnector1">
              <a:avLst/>
            </a:prstGeom>
            <a:noFill/>
            <a:ln w="6350">
              <a:solidFill>
                <a:srgbClr val="5B9BD5"/>
              </a:solidFill>
              <a:miter lim="800000"/>
              <a:headEnd/>
              <a:tailEnd type="triangle" w="med" len="med"/>
            </a:ln>
          </p:spPr>
          <p:txBody>
            <a:bodyPr vert="horz" wrap="square" lIns="91440" tIns="45720" rIns="91440" bIns="45720" numCol="1" anchor="t" anchorCtr="0" compatLnSpc="1">
              <a:prstTxWarp prst="textNoShape">
                <a:avLst/>
              </a:prstTxWarp>
            </a:bodyPr>
            <a:lstStyle/>
            <a:p>
              <a:endParaRPr lang="en-US"/>
            </a:p>
          </p:txBody>
        </p:sp>
        <p:pic>
          <p:nvPicPr>
            <p:cNvPr id="11" name="Picture 17" descr="icons8-doctor-94">
              <a:extLst>
                <a:ext uri="{FF2B5EF4-FFF2-40B4-BE49-F238E27FC236}">
                  <a16:creationId xmlns:a16="http://schemas.microsoft.com/office/drawing/2014/main" id="{16608586-F02B-4D76-C21C-1A868D637542}"/>
                </a:ext>
              </a:extLst>
            </p:cNvPr>
            <p:cNvPicPr>
              <a:picLocks noChangeAspect="1" noChangeArrowheads="1"/>
            </p:cNvPicPr>
            <p:nvPr/>
          </p:nvPicPr>
          <p:blipFill>
            <a:blip r:embed="rId4"/>
            <a:srcRect/>
            <a:stretch>
              <a:fillRect/>
            </a:stretch>
          </p:blipFill>
          <p:spPr bwMode="auto">
            <a:xfrm>
              <a:off x="19516" y="15049"/>
              <a:ext cx="9440" cy="8753"/>
            </a:xfrm>
            <a:prstGeom prst="rect">
              <a:avLst/>
            </a:prstGeom>
            <a:noFill/>
          </p:spPr>
        </p:pic>
        <p:sp>
          <p:nvSpPr>
            <p:cNvPr id="12" name="Rounded Rectangle 28">
              <a:extLst>
                <a:ext uri="{FF2B5EF4-FFF2-40B4-BE49-F238E27FC236}">
                  <a16:creationId xmlns:a16="http://schemas.microsoft.com/office/drawing/2014/main" id="{AB19289B-A469-5E3B-4F97-16E337B4F143}"/>
                </a:ext>
              </a:extLst>
            </p:cNvPr>
            <p:cNvSpPr>
              <a:spLocks noChangeArrowheads="1"/>
            </p:cNvSpPr>
            <p:nvPr/>
          </p:nvSpPr>
          <p:spPr bwMode="auto">
            <a:xfrm>
              <a:off x="20097" y="24945"/>
              <a:ext cx="8859" cy="3810"/>
            </a:xfrm>
            <a:prstGeom prst="roundRect">
              <a:avLst>
                <a:gd name="adj" fmla="val 16667"/>
              </a:avLst>
            </a:prstGeom>
            <a:solidFill>
              <a:srgbClr val="5B9BD5"/>
            </a:solidFill>
            <a:ln w="12700">
              <a:solidFill>
                <a:srgbClr val="1F4D78"/>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Arial" pitchFamily="34" charset="0"/>
                  <a:ea typeface="Times New Roman" pitchFamily="18" charset="0"/>
                  <a:cs typeface="Arial" pitchFamily="34" charset="0"/>
                </a:rPr>
                <a:t>Doctor</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3" name="Rounded Rectangle 29">
              <a:extLst>
                <a:ext uri="{FF2B5EF4-FFF2-40B4-BE49-F238E27FC236}">
                  <a16:creationId xmlns:a16="http://schemas.microsoft.com/office/drawing/2014/main" id="{68D85B83-B2C5-C17D-1BEB-9A6ABDCD157F}"/>
                </a:ext>
              </a:extLst>
            </p:cNvPr>
            <p:cNvSpPr>
              <a:spLocks noChangeArrowheads="1"/>
            </p:cNvSpPr>
            <p:nvPr/>
          </p:nvSpPr>
          <p:spPr bwMode="auto">
            <a:xfrm>
              <a:off x="34480" y="36840"/>
              <a:ext cx="11696" cy="3810"/>
            </a:xfrm>
            <a:prstGeom prst="roundRect">
              <a:avLst>
                <a:gd name="adj" fmla="val 16667"/>
              </a:avLst>
            </a:prstGeom>
            <a:solidFill>
              <a:srgbClr val="5B9BD5"/>
            </a:solidFill>
            <a:ln w="12700">
              <a:solidFill>
                <a:srgbClr val="1F4D78"/>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chemeClr val="tx1"/>
                  </a:solidFill>
                  <a:effectLst/>
                  <a:latin typeface="Arial Black" pitchFamily="34" charset="0"/>
                  <a:ea typeface="Calibri" pitchFamily="34" charset="0"/>
                  <a:cs typeface="Arial" pitchFamily="34" charset="0"/>
                </a:rPr>
                <a:t>Discharge</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4" name="Rounded Rectangle 30">
              <a:extLst>
                <a:ext uri="{FF2B5EF4-FFF2-40B4-BE49-F238E27FC236}">
                  <a16:creationId xmlns:a16="http://schemas.microsoft.com/office/drawing/2014/main" id="{22B6CD89-0C5B-28E8-5FBC-9AE85D290420}"/>
                </a:ext>
              </a:extLst>
            </p:cNvPr>
            <p:cNvSpPr>
              <a:spLocks noChangeArrowheads="1"/>
            </p:cNvSpPr>
            <p:nvPr/>
          </p:nvSpPr>
          <p:spPr bwMode="auto">
            <a:xfrm>
              <a:off x="27898" y="8847"/>
              <a:ext cx="8858" cy="3810"/>
            </a:xfrm>
            <a:prstGeom prst="roundRect">
              <a:avLst>
                <a:gd name="adj" fmla="val 16667"/>
              </a:avLst>
            </a:prstGeom>
            <a:solidFill>
              <a:srgbClr val="5B9BD5"/>
            </a:solidFill>
            <a:ln w="12700">
              <a:solidFill>
                <a:srgbClr val="1F4D78"/>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a:ln>
                    <a:noFill/>
                  </a:ln>
                  <a:solidFill>
                    <a:schemeClr val="tx1"/>
                  </a:solidFill>
                  <a:effectLst/>
                  <a:latin typeface="Arial Black" pitchFamily="34" charset="0"/>
                  <a:ea typeface="Calibri" pitchFamily="34" charset="0"/>
                  <a:cs typeface="Arial" pitchFamily="34" charset="0"/>
                </a:rPr>
                <a:t>Hospital</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15" name="Rounded Rectangle 31">
              <a:extLst>
                <a:ext uri="{FF2B5EF4-FFF2-40B4-BE49-F238E27FC236}">
                  <a16:creationId xmlns:a16="http://schemas.microsoft.com/office/drawing/2014/main" id="{8B4601F5-D431-F765-768D-CD9947CF87A2}"/>
                </a:ext>
              </a:extLst>
            </p:cNvPr>
            <p:cNvSpPr>
              <a:spLocks noChangeArrowheads="1"/>
            </p:cNvSpPr>
            <p:nvPr/>
          </p:nvSpPr>
          <p:spPr bwMode="auto">
            <a:xfrm>
              <a:off x="42862" y="65722"/>
              <a:ext cx="16955" cy="6998"/>
            </a:xfrm>
            <a:prstGeom prst="roundRect">
              <a:avLst>
                <a:gd name="adj" fmla="val 16667"/>
              </a:avLst>
            </a:prstGeom>
            <a:solidFill>
              <a:srgbClr val="5B9BD5"/>
            </a:solidFill>
            <a:ln w="12700">
              <a:solidFill>
                <a:srgbClr val="1F4D78"/>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chemeClr val="tx1"/>
                  </a:solidFill>
                  <a:effectLst/>
                  <a:latin typeface="Arial Black" pitchFamily="34" charset="0"/>
                  <a:ea typeface="Calibri" pitchFamily="34" charset="0"/>
                  <a:cs typeface="Arial" pitchFamily="34" charset="0"/>
                </a:rPr>
                <a:t>Send Legitimate</a:t>
              </a:r>
              <a:endParaRPr kumimoji="0" lang="en-US" sz="1200" b="0" i="0" u="none" strike="noStrike" cap="none" normalizeH="0" baseline="0">
                <a:ln>
                  <a:noFill/>
                </a:ln>
                <a:solidFill>
                  <a:schemeClr val="tx1"/>
                </a:solidFill>
                <a:effectLst/>
                <a:latin typeface="Arial" pitchFamily="34" charset="0"/>
                <a:ea typeface="Times New Roman" pitchFamily="18"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a:ln>
                    <a:noFill/>
                  </a:ln>
                  <a:solidFill>
                    <a:schemeClr val="tx1"/>
                  </a:solidFill>
                  <a:effectLst/>
                  <a:latin typeface="Arial Black" pitchFamily="34" charset="0"/>
                  <a:ea typeface="Calibri" pitchFamily="34" charset="0"/>
                  <a:cs typeface="Arial" pitchFamily="34" charset="0"/>
                </a:rPr>
                <a:t>Or Fraud</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6" name="Rounded Rectangle 32">
              <a:extLst>
                <a:ext uri="{FF2B5EF4-FFF2-40B4-BE49-F238E27FC236}">
                  <a16:creationId xmlns:a16="http://schemas.microsoft.com/office/drawing/2014/main" id="{23988878-C23F-1769-CD3B-57B00C603C9F}"/>
                </a:ext>
              </a:extLst>
            </p:cNvPr>
            <p:cNvSpPr>
              <a:spLocks noChangeArrowheads="1"/>
            </p:cNvSpPr>
            <p:nvPr/>
          </p:nvSpPr>
          <p:spPr bwMode="auto">
            <a:xfrm>
              <a:off x="45996" y="12096"/>
              <a:ext cx="8858" cy="3810"/>
            </a:xfrm>
            <a:prstGeom prst="roundRect">
              <a:avLst>
                <a:gd name="adj" fmla="val 16667"/>
              </a:avLst>
            </a:prstGeom>
            <a:solidFill>
              <a:srgbClr val="5B9BD5"/>
            </a:solidFill>
            <a:ln w="12700">
              <a:solidFill>
                <a:srgbClr val="1F4D78"/>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chemeClr val="tx1"/>
                  </a:solidFill>
                  <a:effectLst/>
                  <a:latin typeface="Arial Black" pitchFamily="34" charset="0"/>
                  <a:ea typeface="Calibri" pitchFamily="34" charset="0"/>
                  <a:cs typeface="Arial" pitchFamily="34" charset="0"/>
                </a:rPr>
                <a:t>Request</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7" name="Rounded Rectangle 33">
              <a:extLst>
                <a:ext uri="{FF2B5EF4-FFF2-40B4-BE49-F238E27FC236}">
                  <a16:creationId xmlns:a16="http://schemas.microsoft.com/office/drawing/2014/main" id="{EC774B49-F437-D31D-6468-7C96BC0E9F3D}"/>
                </a:ext>
              </a:extLst>
            </p:cNvPr>
            <p:cNvSpPr>
              <a:spLocks noChangeArrowheads="1"/>
            </p:cNvSpPr>
            <p:nvPr/>
          </p:nvSpPr>
          <p:spPr bwMode="auto">
            <a:xfrm>
              <a:off x="37719" y="42173"/>
              <a:ext cx="15906" cy="3810"/>
            </a:xfrm>
            <a:prstGeom prst="roundRect">
              <a:avLst>
                <a:gd name="adj" fmla="val 16667"/>
              </a:avLst>
            </a:prstGeom>
            <a:solidFill>
              <a:srgbClr val="5B9BD5"/>
            </a:solidFill>
            <a:ln w="12700">
              <a:solidFill>
                <a:srgbClr val="1F4D78"/>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chemeClr val="tx1"/>
                  </a:solidFill>
                  <a:effectLst/>
                  <a:latin typeface="Arial Black" pitchFamily="34" charset="0"/>
                  <a:ea typeface="Calibri" pitchFamily="34" charset="0"/>
                  <a:cs typeface="Arial" pitchFamily="34" charset="0"/>
                </a:rPr>
                <a:t>Send a Request</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8" name="Rounded Rectangle 34">
              <a:extLst>
                <a:ext uri="{FF2B5EF4-FFF2-40B4-BE49-F238E27FC236}">
                  <a16:creationId xmlns:a16="http://schemas.microsoft.com/office/drawing/2014/main" id="{54242FB8-7505-4C37-AF13-54745975C124}"/>
                </a:ext>
              </a:extLst>
            </p:cNvPr>
            <p:cNvSpPr>
              <a:spLocks noChangeArrowheads="1"/>
            </p:cNvSpPr>
            <p:nvPr/>
          </p:nvSpPr>
          <p:spPr bwMode="auto">
            <a:xfrm>
              <a:off x="29241" y="73607"/>
              <a:ext cx="16860" cy="3810"/>
            </a:xfrm>
            <a:prstGeom prst="roundRect">
              <a:avLst>
                <a:gd name="adj" fmla="val 16667"/>
              </a:avLst>
            </a:prstGeom>
            <a:solidFill>
              <a:srgbClr val="5B9BD5"/>
            </a:solidFill>
            <a:ln w="12700">
              <a:solidFill>
                <a:srgbClr val="1F4D78"/>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chemeClr val="tx1"/>
                  </a:solidFill>
                  <a:effectLst/>
                  <a:latin typeface="Arial Black" pitchFamily="34" charset="0"/>
                  <a:ea typeface="Calibri" pitchFamily="34" charset="0"/>
                  <a:cs typeface="Arial" pitchFamily="34" charset="0"/>
                </a:rPr>
                <a:t>Machine Learning</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9" name="Rounded Rectangle 35">
              <a:extLst>
                <a:ext uri="{FF2B5EF4-FFF2-40B4-BE49-F238E27FC236}">
                  <a16:creationId xmlns:a16="http://schemas.microsoft.com/office/drawing/2014/main" id="{B0E565C3-9AD1-9E4B-0412-E65E90C9C71A}"/>
                </a:ext>
              </a:extLst>
            </p:cNvPr>
            <p:cNvSpPr>
              <a:spLocks noChangeArrowheads="1"/>
            </p:cNvSpPr>
            <p:nvPr/>
          </p:nvSpPr>
          <p:spPr bwMode="auto">
            <a:xfrm>
              <a:off x="48367" y="25145"/>
              <a:ext cx="17526" cy="3810"/>
            </a:xfrm>
            <a:prstGeom prst="roundRect">
              <a:avLst>
                <a:gd name="adj" fmla="val 16667"/>
              </a:avLst>
            </a:prstGeom>
            <a:solidFill>
              <a:srgbClr val="5B9BD5"/>
            </a:solidFill>
            <a:ln w="12700">
              <a:solidFill>
                <a:srgbClr val="1F4D78"/>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chemeClr val="tx1"/>
                  </a:solidFill>
                  <a:effectLst/>
                  <a:latin typeface="Arial Black" pitchFamily="34" charset="0"/>
                  <a:ea typeface="Calibri" pitchFamily="34" charset="0"/>
                  <a:cs typeface="Arial" pitchFamily="34" charset="0"/>
                </a:rPr>
                <a:t>Insurance Provider</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0" name="Rounded Rectangle 36">
              <a:extLst>
                <a:ext uri="{FF2B5EF4-FFF2-40B4-BE49-F238E27FC236}">
                  <a16:creationId xmlns:a16="http://schemas.microsoft.com/office/drawing/2014/main" id="{6ACFFEC5-4AD7-25F0-EB30-8674BA5A6BC5}"/>
                </a:ext>
              </a:extLst>
            </p:cNvPr>
            <p:cNvSpPr>
              <a:spLocks noChangeArrowheads="1"/>
            </p:cNvSpPr>
            <p:nvPr/>
          </p:nvSpPr>
          <p:spPr bwMode="auto">
            <a:xfrm>
              <a:off x="36290" y="23431"/>
              <a:ext cx="9144" cy="3810"/>
            </a:xfrm>
            <a:prstGeom prst="roundRect">
              <a:avLst>
                <a:gd name="adj" fmla="val 16667"/>
              </a:avLst>
            </a:prstGeom>
            <a:solidFill>
              <a:srgbClr val="5B9BD5"/>
            </a:solidFill>
            <a:ln w="12700">
              <a:solidFill>
                <a:srgbClr val="1F4D78"/>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chemeClr val="tx1"/>
                  </a:solidFill>
                  <a:effectLst/>
                  <a:latin typeface="Arial Black" pitchFamily="34" charset="0"/>
                  <a:ea typeface="Calibri" pitchFamily="34" charset="0"/>
                  <a:cs typeface="Arial" pitchFamily="34" charset="0"/>
                </a:rPr>
                <a:t>Claim </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1" name="Rounded Rectangle 37">
              <a:extLst>
                <a:ext uri="{FF2B5EF4-FFF2-40B4-BE49-F238E27FC236}">
                  <a16:creationId xmlns:a16="http://schemas.microsoft.com/office/drawing/2014/main" id="{870A2E7E-652F-6D26-E599-A52E8BCD8756}"/>
                </a:ext>
              </a:extLst>
            </p:cNvPr>
            <p:cNvSpPr>
              <a:spLocks noChangeArrowheads="1"/>
            </p:cNvSpPr>
            <p:nvPr/>
          </p:nvSpPr>
          <p:spPr bwMode="auto">
            <a:xfrm>
              <a:off x="5715" y="73511"/>
              <a:ext cx="14763" cy="3810"/>
            </a:xfrm>
            <a:prstGeom prst="roundRect">
              <a:avLst>
                <a:gd name="adj" fmla="val 16667"/>
              </a:avLst>
            </a:prstGeom>
            <a:solidFill>
              <a:srgbClr val="5B9BD5"/>
            </a:solidFill>
            <a:ln w="12700">
              <a:solidFill>
                <a:srgbClr val="1F4D78"/>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chemeClr val="tx1"/>
                  </a:solidFill>
                  <a:effectLst/>
                  <a:latin typeface="Arial Black" pitchFamily="34" charset="0"/>
                  <a:ea typeface="Calibri" pitchFamily="34" charset="0"/>
                  <a:cs typeface="Arial" pitchFamily="34" charset="0"/>
                </a:rPr>
                <a:t>BlockChain</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2" name="Rounded Rectangle 38">
              <a:extLst>
                <a:ext uri="{FF2B5EF4-FFF2-40B4-BE49-F238E27FC236}">
                  <a16:creationId xmlns:a16="http://schemas.microsoft.com/office/drawing/2014/main" id="{9AC21BCC-025C-EC65-8B13-751318BC9E80}"/>
                </a:ext>
              </a:extLst>
            </p:cNvPr>
            <p:cNvSpPr>
              <a:spLocks noChangeArrowheads="1"/>
            </p:cNvSpPr>
            <p:nvPr/>
          </p:nvSpPr>
          <p:spPr bwMode="auto">
            <a:xfrm>
              <a:off x="13591" y="36185"/>
              <a:ext cx="17060" cy="3810"/>
            </a:xfrm>
            <a:prstGeom prst="roundRect">
              <a:avLst>
                <a:gd name="adj" fmla="val 16667"/>
              </a:avLst>
            </a:prstGeom>
            <a:solidFill>
              <a:srgbClr val="5B9BD5"/>
            </a:solidFill>
            <a:ln w="12700">
              <a:solidFill>
                <a:srgbClr val="1F4D78"/>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chemeClr val="tx1"/>
                  </a:solidFill>
                  <a:effectLst/>
                  <a:latin typeface="Arial Black" pitchFamily="34" charset="0"/>
                  <a:ea typeface="Calibri" pitchFamily="34" charset="0"/>
                  <a:cs typeface="Arial" pitchFamily="34" charset="0"/>
                </a:rPr>
                <a:t>Doctor Checkup</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3" name="Straight Arrow Connector 39">
              <a:extLst>
                <a:ext uri="{FF2B5EF4-FFF2-40B4-BE49-F238E27FC236}">
                  <a16:creationId xmlns:a16="http://schemas.microsoft.com/office/drawing/2014/main" id="{407FFB85-70D2-A676-5D85-111E149A6D2C}"/>
                </a:ext>
              </a:extLst>
            </p:cNvPr>
            <p:cNvSpPr>
              <a:spLocks noChangeShapeType="1"/>
            </p:cNvSpPr>
            <p:nvPr/>
          </p:nvSpPr>
          <p:spPr bwMode="auto">
            <a:xfrm flipH="1">
              <a:off x="17516" y="40100"/>
              <a:ext cx="105" cy="5987"/>
            </a:xfrm>
            <a:prstGeom prst="straightConnector1">
              <a:avLst/>
            </a:prstGeom>
            <a:noFill/>
            <a:ln w="6350">
              <a:solidFill>
                <a:srgbClr val="5B9BD5"/>
              </a:solidFill>
              <a:miter lim="800000"/>
              <a:headEnd/>
              <a:tailEnd type="triangle" w="med" len="med"/>
            </a:ln>
          </p:spPr>
          <p:txBody>
            <a:bodyPr vert="horz" wrap="square" lIns="91440" tIns="45720" rIns="91440" bIns="45720" numCol="1" anchor="t" anchorCtr="0" compatLnSpc="1">
              <a:prstTxWarp prst="textNoShape">
                <a:avLst/>
              </a:prstTxWarp>
            </a:bodyPr>
            <a:lstStyle/>
            <a:p>
              <a:endParaRPr lang="en-US"/>
            </a:p>
          </p:txBody>
        </p:sp>
        <p:sp>
          <p:nvSpPr>
            <p:cNvPr id="24" name="Elbow Connector 40">
              <a:extLst>
                <a:ext uri="{FF2B5EF4-FFF2-40B4-BE49-F238E27FC236}">
                  <a16:creationId xmlns:a16="http://schemas.microsoft.com/office/drawing/2014/main" id="{086F4442-6A52-66A5-8031-FBADFF057231}"/>
                </a:ext>
              </a:extLst>
            </p:cNvPr>
            <p:cNvSpPr>
              <a:spLocks noChangeShapeType="1"/>
            </p:cNvSpPr>
            <p:nvPr/>
          </p:nvSpPr>
          <p:spPr bwMode="auto">
            <a:xfrm rot="10800000" flipV="1">
              <a:off x="12563" y="28956"/>
              <a:ext cx="12202" cy="6759"/>
            </a:xfrm>
            <a:prstGeom prst="bentConnector3">
              <a:avLst>
                <a:gd name="adj1" fmla="val 42"/>
              </a:avLst>
            </a:prstGeom>
            <a:noFill/>
            <a:ln w="6350">
              <a:solidFill>
                <a:srgbClr val="5B9BD5"/>
              </a:solidFill>
              <a:miter lim="800000"/>
              <a:headEnd/>
              <a:tailEnd type="triangle" w="med" len="med"/>
            </a:ln>
          </p:spPr>
          <p:txBody>
            <a:bodyPr vert="horz" wrap="square" lIns="91440" tIns="45720" rIns="91440" bIns="45720" numCol="1" anchor="t" anchorCtr="0" compatLnSpc="1">
              <a:prstTxWarp prst="textNoShape">
                <a:avLst/>
              </a:prstTxWarp>
            </a:bodyPr>
            <a:lstStyle/>
            <a:p>
              <a:endParaRPr lang="en-US"/>
            </a:p>
          </p:txBody>
        </p:sp>
        <p:pic>
          <p:nvPicPr>
            <p:cNvPr id="25" name="Picture 41" descr="Ipfs">
              <a:extLst>
                <a:ext uri="{FF2B5EF4-FFF2-40B4-BE49-F238E27FC236}">
                  <a16:creationId xmlns:a16="http://schemas.microsoft.com/office/drawing/2014/main" id="{2E58F653-CE36-C3EC-B1B8-E2B5876A463F}"/>
                </a:ext>
              </a:extLst>
            </p:cNvPr>
            <p:cNvPicPr>
              <a:picLocks noChangeAspect="1" noChangeArrowheads="1"/>
            </p:cNvPicPr>
            <p:nvPr/>
          </p:nvPicPr>
          <p:blipFill>
            <a:blip r:embed="rId5"/>
            <a:srcRect/>
            <a:stretch>
              <a:fillRect/>
            </a:stretch>
          </p:blipFill>
          <p:spPr bwMode="auto">
            <a:xfrm>
              <a:off x="12468" y="46091"/>
              <a:ext cx="10096" cy="8763"/>
            </a:xfrm>
            <a:prstGeom prst="rect">
              <a:avLst/>
            </a:prstGeom>
            <a:noFill/>
          </p:spPr>
        </p:pic>
        <p:pic>
          <p:nvPicPr>
            <p:cNvPr id="26" name="Picture 43" descr="blockchain">
              <a:extLst>
                <a:ext uri="{FF2B5EF4-FFF2-40B4-BE49-F238E27FC236}">
                  <a16:creationId xmlns:a16="http://schemas.microsoft.com/office/drawing/2014/main" id="{3452A080-2C40-7F25-E873-3DE1BBE2122A}"/>
                </a:ext>
              </a:extLst>
            </p:cNvPr>
            <p:cNvPicPr>
              <a:picLocks noChangeAspect="1" noChangeArrowheads="1"/>
            </p:cNvPicPr>
            <p:nvPr/>
          </p:nvPicPr>
          <p:blipFill>
            <a:blip r:embed="rId6"/>
            <a:srcRect/>
            <a:stretch>
              <a:fillRect/>
            </a:stretch>
          </p:blipFill>
          <p:spPr bwMode="auto">
            <a:xfrm rot="-4647786">
              <a:off x="11010" y="60188"/>
              <a:ext cx="7716" cy="11906"/>
            </a:xfrm>
            <a:prstGeom prst="rect">
              <a:avLst/>
            </a:prstGeom>
            <a:noFill/>
          </p:spPr>
        </p:pic>
        <p:sp>
          <p:nvSpPr>
            <p:cNvPr id="27" name="Straight Arrow Connector 44">
              <a:extLst>
                <a:ext uri="{FF2B5EF4-FFF2-40B4-BE49-F238E27FC236}">
                  <a16:creationId xmlns:a16="http://schemas.microsoft.com/office/drawing/2014/main" id="{C89A4440-A1BB-D074-2C51-1F9CFB16DBEE}"/>
                </a:ext>
              </a:extLst>
            </p:cNvPr>
            <p:cNvSpPr>
              <a:spLocks noChangeShapeType="1"/>
            </p:cNvSpPr>
            <p:nvPr/>
          </p:nvSpPr>
          <p:spPr bwMode="auto">
            <a:xfrm flipH="1">
              <a:off x="14658" y="54197"/>
              <a:ext cx="105" cy="7615"/>
            </a:xfrm>
            <a:prstGeom prst="straightConnector1">
              <a:avLst/>
            </a:prstGeom>
            <a:noFill/>
            <a:ln w="6350">
              <a:solidFill>
                <a:srgbClr val="5B9BD5"/>
              </a:solidFill>
              <a:miter lim="800000"/>
              <a:headEnd/>
              <a:tailEnd type="triangle" w="med" len="med"/>
            </a:ln>
          </p:spPr>
          <p:txBody>
            <a:bodyPr vert="horz" wrap="square" lIns="91440" tIns="45720" rIns="91440" bIns="45720" numCol="1" anchor="t" anchorCtr="0" compatLnSpc="1">
              <a:prstTxWarp prst="textNoShape">
                <a:avLst/>
              </a:prstTxWarp>
            </a:bodyPr>
            <a:lstStyle/>
            <a:p>
              <a:endParaRPr lang="en-US"/>
            </a:p>
          </p:txBody>
        </p:sp>
        <p:pic>
          <p:nvPicPr>
            <p:cNvPr id="28" name="Picture 45" descr="icons8-hospital-64">
              <a:extLst>
                <a:ext uri="{FF2B5EF4-FFF2-40B4-BE49-F238E27FC236}">
                  <a16:creationId xmlns:a16="http://schemas.microsoft.com/office/drawing/2014/main" id="{990865A1-76BE-B84C-F971-426BBC87F775}"/>
                </a:ext>
              </a:extLst>
            </p:cNvPr>
            <p:cNvPicPr>
              <a:picLocks noChangeAspect="1" noChangeArrowheads="1"/>
            </p:cNvPicPr>
            <p:nvPr/>
          </p:nvPicPr>
          <p:blipFill>
            <a:blip r:embed="rId7"/>
            <a:srcRect/>
            <a:stretch>
              <a:fillRect/>
            </a:stretch>
          </p:blipFill>
          <p:spPr bwMode="auto">
            <a:xfrm>
              <a:off x="27898" y="85"/>
              <a:ext cx="8096" cy="8096"/>
            </a:xfrm>
            <a:prstGeom prst="rect">
              <a:avLst/>
            </a:prstGeom>
            <a:noFill/>
          </p:spPr>
        </p:pic>
        <p:pic>
          <p:nvPicPr>
            <p:cNvPr id="29" name="Picture 46" descr="icons8-health-insurance-64(1)">
              <a:extLst>
                <a:ext uri="{FF2B5EF4-FFF2-40B4-BE49-F238E27FC236}">
                  <a16:creationId xmlns:a16="http://schemas.microsoft.com/office/drawing/2014/main" id="{E3F2FBD0-645B-92B5-F74E-1796DDABEFF9}"/>
                </a:ext>
              </a:extLst>
            </p:cNvPr>
            <p:cNvPicPr>
              <a:picLocks noChangeAspect="1" noChangeArrowheads="1"/>
            </p:cNvPicPr>
            <p:nvPr/>
          </p:nvPicPr>
          <p:blipFill>
            <a:blip r:embed="rId8"/>
            <a:srcRect/>
            <a:stretch>
              <a:fillRect/>
            </a:stretch>
          </p:blipFill>
          <p:spPr bwMode="auto">
            <a:xfrm>
              <a:off x="36947" y="15334"/>
              <a:ext cx="9916" cy="8097"/>
            </a:xfrm>
            <a:prstGeom prst="rect">
              <a:avLst/>
            </a:prstGeom>
            <a:noFill/>
          </p:spPr>
        </p:pic>
        <p:sp>
          <p:nvSpPr>
            <p:cNvPr id="30" name="Straight Arrow Connector 47">
              <a:extLst>
                <a:ext uri="{FF2B5EF4-FFF2-40B4-BE49-F238E27FC236}">
                  <a16:creationId xmlns:a16="http://schemas.microsoft.com/office/drawing/2014/main" id="{1F2791AC-8865-D065-8A61-AA5DA716EE90}"/>
                </a:ext>
              </a:extLst>
            </p:cNvPr>
            <p:cNvSpPr>
              <a:spLocks noChangeShapeType="1"/>
            </p:cNvSpPr>
            <p:nvPr/>
          </p:nvSpPr>
          <p:spPr bwMode="auto">
            <a:xfrm>
              <a:off x="32480" y="19421"/>
              <a:ext cx="4276" cy="2"/>
            </a:xfrm>
            <a:prstGeom prst="straightConnector1">
              <a:avLst/>
            </a:prstGeom>
            <a:noFill/>
            <a:ln w="6350">
              <a:solidFill>
                <a:srgbClr val="5B9BD5"/>
              </a:solidFill>
              <a:miter lim="800000"/>
              <a:headEnd/>
              <a:tailEnd type="triangle" w="med" len="med"/>
            </a:ln>
          </p:spPr>
          <p:txBody>
            <a:bodyPr vert="horz" wrap="square" lIns="91440" tIns="45720" rIns="91440" bIns="45720" numCol="1" anchor="t" anchorCtr="0" compatLnSpc="1">
              <a:prstTxWarp prst="textNoShape">
                <a:avLst/>
              </a:prstTxWarp>
            </a:bodyPr>
            <a:lstStyle/>
            <a:p>
              <a:endParaRPr lang="en-US"/>
            </a:p>
          </p:txBody>
        </p:sp>
        <p:pic>
          <p:nvPicPr>
            <p:cNvPr id="31" name="Picture 48" descr="icons8-health-insurance-64">
              <a:extLst>
                <a:ext uri="{FF2B5EF4-FFF2-40B4-BE49-F238E27FC236}">
                  <a16:creationId xmlns:a16="http://schemas.microsoft.com/office/drawing/2014/main" id="{E34349C0-3630-273B-B07F-8075EC292CAD}"/>
                </a:ext>
              </a:extLst>
            </p:cNvPr>
            <p:cNvPicPr>
              <a:picLocks noChangeAspect="1" noChangeArrowheads="1"/>
            </p:cNvPicPr>
            <p:nvPr/>
          </p:nvPicPr>
          <p:blipFill>
            <a:blip r:embed="rId9"/>
            <a:srcRect/>
            <a:stretch>
              <a:fillRect/>
            </a:stretch>
          </p:blipFill>
          <p:spPr bwMode="auto">
            <a:xfrm>
              <a:off x="55806" y="14665"/>
              <a:ext cx="9535" cy="10174"/>
            </a:xfrm>
            <a:prstGeom prst="rect">
              <a:avLst/>
            </a:prstGeom>
            <a:noFill/>
          </p:spPr>
        </p:pic>
        <p:sp>
          <p:nvSpPr>
            <p:cNvPr id="32" name="Elbow Connector 49">
              <a:extLst>
                <a:ext uri="{FF2B5EF4-FFF2-40B4-BE49-F238E27FC236}">
                  <a16:creationId xmlns:a16="http://schemas.microsoft.com/office/drawing/2014/main" id="{8894248E-57FF-41BA-0F2F-0207919B6233}"/>
                </a:ext>
              </a:extLst>
            </p:cNvPr>
            <p:cNvSpPr>
              <a:spLocks noChangeShapeType="1"/>
            </p:cNvSpPr>
            <p:nvPr/>
          </p:nvSpPr>
          <p:spPr bwMode="auto">
            <a:xfrm rot="5400000">
              <a:off x="27624" y="14665"/>
              <a:ext cx="6091" cy="3428"/>
            </a:xfrm>
            <a:prstGeom prst="bentConnector2">
              <a:avLst/>
            </a:prstGeom>
            <a:noFill/>
            <a:ln w="6350">
              <a:solidFill>
                <a:srgbClr val="5B9BD5"/>
              </a:solidFill>
              <a:miter lim="800000"/>
              <a:headEnd/>
              <a:tailEnd type="triangle" w="med" len="med"/>
            </a:ln>
          </p:spPr>
          <p:txBody>
            <a:bodyPr vert="horz" wrap="square" lIns="91440" tIns="45720" rIns="91440" bIns="45720" numCol="1" anchor="t" anchorCtr="0" compatLnSpc="1">
              <a:prstTxWarp prst="textNoShape">
                <a:avLst/>
              </a:prstTxWarp>
            </a:bodyPr>
            <a:lstStyle/>
            <a:p>
              <a:endParaRPr lang="en-US"/>
            </a:p>
          </p:txBody>
        </p:sp>
        <p:sp>
          <p:nvSpPr>
            <p:cNvPr id="33" name="Straight Arrow Connector 50">
              <a:extLst>
                <a:ext uri="{FF2B5EF4-FFF2-40B4-BE49-F238E27FC236}">
                  <a16:creationId xmlns:a16="http://schemas.microsoft.com/office/drawing/2014/main" id="{8119F306-0D8A-EB71-A93F-2CF2AC354556}"/>
                </a:ext>
              </a:extLst>
            </p:cNvPr>
            <p:cNvSpPr>
              <a:spLocks noChangeShapeType="1"/>
            </p:cNvSpPr>
            <p:nvPr/>
          </p:nvSpPr>
          <p:spPr bwMode="auto">
            <a:xfrm flipV="1">
              <a:off x="46386" y="16752"/>
              <a:ext cx="8097" cy="1"/>
            </a:xfrm>
            <a:prstGeom prst="straightConnector1">
              <a:avLst/>
            </a:prstGeom>
            <a:noFill/>
            <a:ln w="6350">
              <a:solidFill>
                <a:srgbClr val="5B9BD5"/>
              </a:solidFill>
              <a:miter lim="800000"/>
              <a:headEnd/>
              <a:tailEnd type="triangle" w="med" len="med"/>
            </a:ln>
          </p:spPr>
          <p:txBody>
            <a:bodyPr vert="horz" wrap="square" lIns="91440" tIns="45720" rIns="91440" bIns="45720" numCol="1" anchor="t" anchorCtr="0" compatLnSpc="1">
              <a:prstTxWarp prst="textNoShape">
                <a:avLst/>
              </a:prstTxWarp>
            </a:bodyPr>
            <a:lstStyle/>
            <a:p>
              <a:endParaRPr lang="en-US"/>
            </a:p>
          </p:txBody>
        </p:sp>
        <p:pic>
          <p:nvPicPr>
            <p:cNvPr id="34" name="Picture 52" descr="icons8-machine-learning-48">
              <a:extLst>
                <a:ext uri="{FF2B5EF4-FFF2-40B4-BE49-F238E27FC236}">
                  <a16:creationId xmlns:a16="http://schemas.microsoft.com/office/drawing/2014/main" id="{B2441CB6-FEFF-9760-7CEF-375C94995503}"/>
                </a:ext>
              </a:extLst>
            </p:cNvPr>
            <p:cNvPicPr>
              <a:picLocks noChangeAspect="1" noChangeArrowheads="1"/>
            </p:cNvPicPr>
            <p:nvPr/>
          </p:nvPicPr>
          <p:blipFill>
            <a:blip r:embed="rId10"/>
            <a:srcRect/>
            <a:stretch>
              <a:fillRect/>
            </a:stretch>
          </p:blipFill>
          <p:spPr bwMode="auto">
            <a:xfrm>
              <a:off x="32480" y="64780"/>
              <a:ext cx="8858" cy="8731"/>
            </a:xfrm>
            <a:prstGeom prst="rect">
              <a:avLst/>
            </a:prstGeom>
            <a:noFill/>
          </p:spPr>
        </p:pic>
        <p:sp>
          <p:nvSpPr>
            <p:cNvPr id="35" name="Elbow Connector 54">
              <a:extLst>
                <a:ext uri="{FF2B5EF4-FFF2-40B4-BE49-F238E27FC236}">
                  <a16:creationId xmlns:a16="http://schemas.microsoft.com/office/drawing/2014/main" id="{57975CF4-E55B-46D1-AF8F-6ABBF090E920}"/>
                </a:ext>
              </a:extLst>
            </p:cNvPr>
            <p:cNvSpPr>
              <a:spLocks noChangeShapeType="1"/>
            </p:cNvSpPr>
            <p:nvPr/>
          </p:nvSpPr>
          <p:spPr bwMode="auto">
            <a:xfrm rot="5400000">
              <a:off x="28488" y="35923"/>
              <a:ext cx="37273" cy="20431"/>
            </a:xfrm>
            <a:prstGeom prst="bentConnector3">
              <a:avLst>
                <a:gd name="adj1" fmla="val 37222"/>
              </a:avLst>
            </a:prstGeom>
            <a:noFill/>
            <a:ln w="6350">
              <a:solidFill>
                <a:srgbClr val="5B9BD5"/>
              </a:solidFill>
              <a:miter lim="800000"/>
              <a:headEnd/>
              <a:tailEnd type="triangle" w="med" len="med"/>
            </a:ln>
          </p:spPr>
          <p:txBody>
            <a:bodyPr vert="horz" wrap="square" lIns="91440" tIns="45720" rIns="91440" bIns="45720" numCol="1" anchor="t" anchorCtr="0" compatLnSpc="1">
              <a:prstTxWarp prst="textNoShape">
                <a:avLst/>
              </a:prstTxWarp>
            </a:bodyPr>
            <a:lstStyle/>
            <a:p>
              <a:endParaRPr lang="en-US"/>
            </a:p>
          </p:txBody>
        </p:sp>
        <p:sp>
          <p:nvSpPr>
            <p:cNvPr id="36" name="Elbow Connector 55">
              <a:extLst>
                <a:ext uri="{FF2B5EF4-FFF2-40B4-BE49-F238E27FC236}">
                  <a16:creationId xmlns:a16="http://schemas.microsoft.com/office/drawing/2014/main" id="{A28FEB10-3C61-3FD8-CAB2-ACAECA92DAB8}"/>
                </a:ext>
              </a:extLst>
            </p:cNvPr>
            <p:cNvSpPr>
              <a:spLocks noChangeShapeType="1"/>
            </p:cNvSpPr>
            <p:nvPr/>
          </p:nvSpPr>
          <p:spPr bwMode="auto">
            <a:xfrm flipV="1">
              <a:off x="46101" y="29241"/>
              <a:ext cx="14573" cy="46265"/>
            </a:xfrm>
            <a:prstGeom prst="bentConnector2">
              <a:avLst/>
            </a:prstGeom>
            <a:noFill/>
            <a:ln w="6350">
              <a:solidFill>
                <a:srgbClr val="5B9BD5"/>
              </a:solidFill>
              <a:miter lim="800000"/>
              <a:headEnd/>
              <a:tailEnd type="triangle" w="med" len="med"/>
            </a:ln>
          </p:spPr>
          <p:txBody>
            <a:bodyPr vert="horz" wrap="square" lIns="91440" tIns="45720" rIns="91440" bIns="45720" numCol="1" anchor="t" anchorCtr="0" compatLnSpc="1">
              <a:prstTxWarp prst="textNoShape">
                <a:avLst/>
              </a:prstTxWarp>
            </a:bodyPr>
            <a:lstStyle/>
            <a:p>
              <a:endParaRPr lang="en-US"/>
            </a:p>
          </p:txBody>
        </p:sp>
        <p:sp>
          <p:nvSpPr>
            <p:cNvPr id="37" name="Straight Arrow Connector 56">
              <a:extLst>
                <a:ext uri="{FF2B5EF4-FFF2-40B4-BE49-F238E27FC236}">
                  <a16:creationId xmlns:a16="http://schemas.microsoft.com/office/drawing/2014/main" id="{7FA9D3EB-8332-FAAF-C111-A992ACFF05E5}"/>
                </a:ext>
              </a:extLst>
            </p:cNvPr>
            <p:cNvSpPr>
              <a:spLocks noChangeShapeType="1"/>
            </p:cNvSpPr>
            <p:nvPr/>
          </p:nvSpPr>
          <p:spPr bwMode="auto">
            <a:xfrm flipH="1">
              <a:off x="46958" y="20380"/>
              <a:ext cx="8191" cy="0"/>
            </a:xfrm>
            <a:prstGeom prst="straightConnector1">
              <a:avLst/>
            </a:prstGeom>
            <a:noFill/>
            <a:ln w="6350">
              <a:solidFill>
                <a:srgbClr val="5B9BD5"/>
              </a:solidFill>
              <a:miter lim="800000"/>
              <a:headEnd/>
              <a:tailEnd type="triangle" w="med" len="med"/>
            </a:ln>
          </p:spPr>
          <p:txBody>
            <a:bodyPr vert="horz" wrap="square" lIns="91440" tIns="45720" rIns="91440" bIns="45720" numCol="1" anchor="t" anchorCtr="0" compatLnSpc="1">
              <a:prstTxWarp prst="textNoShape">
                <a:avLst/>
              </a:prstTxWarp>
            </a:bodyPr>
            <a:lstStyle/>
            <a:p>
              <a:endParaRPr lang="en-US"/>
            </a:p>
          </p:txBody>
        </p:sp>
        <p:sp>
          <p:nvSpPr>
            <p:cNvPr id="38" name="Rounded Rectangle 57">
              <a:extLst>
                <a:ext uri="{FF2B5EF4-FFF2-40B4-BE49-F238E27FC236}">
                  <a16:creationId xmlns:a16="http://schemas.microsoft.com/office/drawing/2014/main" id="{BD46520B-114B-CD7E-F514-86344F45BBF0}"/>
                </a:ext>
              </a:extLst>
            </p:cNvPr>
            <p:cNvSpPr>
              <a:spLocks noChangeArrowheads="1"/>
            </p:cNvSpPr>
            <p:nvPr/>
          </p:nvSpPr>
          <p:spPr bwMode="auto">
            <a:xfrm>
              <a:off x="46176" y="21038"/>
              <a:ext cx="9345" cy="3804"/>
            </a:xfrm>
            <a:prstGeom prst="roundRect">
              <a:avLst>
                <a:gd name="adj" fmla="val 16667"/>
              </a:avLst>
            </a:prstGeom>
            <a:solidFill>
              <a:srgbClr val="5B9BD5"/>
            </a:solidFill>
            <a:ln w="12700">
              <a:solidFill>
                <a:srgbClr val="1F4D78"/>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chemeClr val="tx1"/>
                  </a:solidFill>
                  <a:effectLst/>
                  <a:latin typeface="Arial Black" pitchFamily="34" charset="0"/>
                  <a:ea typeface="Calibri" pitchFamily="34" charset="0"/>
                  <a:cs typeface="Arial" pitchFamily="34" charset="0"/>
                </a:rPr>
                <a:t>Response</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39" name="Rounded Rectangle 58">
              <a:extLst>
                <a:ext uri="{FF2B5EF4-FFF2-40B4-BE49-F238E27FC236}">
                  <a16:creationId xmlns:a16="http://schemas.microsoft.com/office/drawing/2014/main" id="{27D00C45-E2BF-0F7C-A944-E8F7FBC64928}"/>
                </a:ext>
              </a:extLst>
            </p:cNvPr>
            <p:cNvSpPr>
              <a:spLocks noChangeArrowheads="1"/>
            </p:cNvSpPr>
            <p:nvPr/>
          </p:nvSpPr>
          <p:spPr bwMode="auto">
            <a:xfrm>
              <a:off x="35994" y="30375"/>
              <a:ext cx="8859" cy="3803"/>
            </a:xfrm>
            <a:prstGeom prst="roundRect">
              <a:avLst>
                <a:gd name="adj" fmla="val 16667"/>
              </a:avLst>
            </a:prstGeom>
            <a:solidFill>
              <a:srgbClr val="5B9BD5"/>
            </a:solidFill>
            <a:ln w="12700">
              <a:solidFill>
                <a:srgbClr val="1F4D78"/>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chemeClr val="tx1"/>
                  </a:solidFill>
                  <a:effectLst/>
                  <a:latin typeface="Arial Black" pitchFamily="34" charset="0"/>
                  <a:ea typeface="Calibri" pitchFamily="34" charset="0"/>
                  <a:cs typeface="Arial" pitchFamily="34" charset="0"/>
                </a:rPr>
                <a:t>Claimed</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40" name="Straight Arrow Connector 59">
              <a:extLst>
                <a:ext uri="{FF2B5EF4-FFF2-40B4-BE49-F238E27FC236}">
                  <a16:creationId xmlns:a16="http://schemas.microsoft.com/office/drawing/2014/main" id="{D592A93C-9887-8FF2-0E16-805C911EDF7E}"/>
                </a:ext>
              </a:extLst>
            </p:cNvPr>
            <p:cNvSpPr>
              <a:spLocks noChangeShapeType="1"/>
            </p:cNvSpPr>
            <p:nvPr/>
          </p:nvSpPr>
          <p:spPr bwMode="auto">
            <a:xfrm flipH="1" flipV="1">
              <a:off x="17335" y="55530"/>
              <a:ext cx="0" cy="8091"/>
            </a:xfrm>
            <a:prstGeom prst="straightConnector1">
              <a:avLst/>
            </a:prstGeom>
            <a:noFill/>
            <a:ln w="6350">
              <a:solidFill>
                <a:srgbClr val="5B9BD5"/>
              </a:solidFill>
              <a:miter lim="800000"/>
              <a:headEnd/>
              <a:tailEnd type="triangle" w="med" len="med"/>
            </a:ln>
          </p:spPr>
          <p:txBody>
            <a:bodyPr vert="horz" wrap="square" lIns="91440" tIns="45720" rIns="91440" bIns="45720" numCol="1" anchor="t" anchorCtr="0" compatLnSpc="1">
              <a:prstTxWarp prst="textNoShape">
                <a:avLst/>
              </a:prstTxWarp>
            </a:bodyPr>
            <a:lstStyle/>
            <a:p>
              <a:endParaRPr lang="en-US"/>
            </a:p>
          </p:txBody>
        </p:sp>
        <p:sp>
          <p:nvSpPr>
            <p:cNvPr id="41" name="Straight Arrow Connector 60">
              <a:extLst>
                <a:ext uri="{FF2B5EF4-FFF2-40B4-BE49-F238E27FC236}">
                  <a16:creationId xmlns:a16="http://schemas.microsoft.com/office/drawing/2014/main" id="{CE6CBCD6-3EAA-DC7F-A905-F228B635695D}"/>
                </a:ext>
              </a:extLst>
            </p:cNvPr>
            <p:cNvSpPr>
              <a:spLocks noChangeShapeType="1"/>
            </p:cNvSpPr>
            <p:nvPr/>
          </p:nvSpPr>
          <p:spPr bwMode="auto">
            <a:xfrm>
              <a:off x="40423" y="27498"/>
              <a:ext cx="0" cy="2874"/>
            </a:xfrm>
            <a:prstGeom prst="straightConnector1">
              <a:avLst/>
            </a:prstGeom>
            <a:noFill/>
            <a:ln w="6350">
              <a:solidFill>
                <a:srgbClr val="5B9BD5"/>
              </a:solidFill>
              <a:miter lim="800000"/>
              <a:headEnd/>
              <a:tailEnd type="triangle" w="med" len="med"/>
            </a:ln>
          </p:spPr>
          <p:txBody>
            <a:bodyPr vert="horz" wrap="square" lIns="91440" tIns="45720" rIns="91440" bIns="45720" numCol="1" anchor="t" anchorCtr="0" compatLnSpc="1">
              <a:prstTxWarp prst="textNoShape">
                <a:avLst/>
              </a:prstTxWarp>
            </a:bodyPr>
            <a:lstStyle/>
            <a:p>
              <a:endParaRPr lang="en-US"/>
            </a:p>
          </p:txBody>
        </p:sp>
        <p:sp>
          <p:nvSpPr>
            <p:cNvPr id="42" name="Straight Arrow Connector 61">
              <a:extLst>
                <a:ext uri="{FF2B5EF4-FFF2-40B4-BE49-F238E27FC236}">
                  <a16:creationId xmlns:a16="http://schemas.microsoft.com/office/drawing/2014/main" id="{EFC6F73C-8533-AE37-A0D0-A3921478D473}"/>
                </a:ext>
              </a:extLst>
            </p:cNvPr>
            <p:cNvSpPr>
              <a:spLocks noChangeShapeType="1"/>
            </p:cNvSpPr>
            <p:nvPr/>
          </p:nvSpPr>
          <p:spPr bwMode="auto">
            <a:xfrm>
              <a:off x="21516" y="71283"/>
              <a:ext cx="10478" cy="101"/>
            </a:xfrm>
            <a:prstGeom prst="straightConnector1">
              <a:avLst/>
            </a:prstGeom>
            <a:noFill/>
            <a:ln w="6350">
              <a:solidFill>
                <a:srgbClr val="5B9BD5"/>
              </a:solidFill>
              <a:miter lim="800000"/>
              <a:headEnd/>
              <a:tailEnd type="triangle" w="med" len="med"/>
            </a:ln>
          </p:spPr>
          <p:txBody>
            <a:bodyPr vert="horz" wrap="square" lIns="91440" tIns="45720" rIns="91440" bIns="45720" numCol="1" anchor="t" anchorCtr="0" compatLnSpc="1">
              <a:prstTxWarp prst="textNoShape">
                <a:avLst/>
              </a:prstTxWarp>
            </a:bodyPr>
            <a:lstStyle/>
            <a:p>
              <a:endParaRPr lang="en-US"/>
            </a:p>
          </p:txBody>
        </p:sp>
        <p:sp>
          <p:nvSpPr>
            <p:cNvPr id="43" name="Straight Arrow Connector 102">
              <a:extLst>
                <a:ext uri="{FF2B5EF4-FFF2-40B4-BE49-F238E27FC236}">
                  <a16:creationId xmlns:a16="http://schemas.microsoft.com/office/drawing/2014/main" id="{723519CA-1764-8C24-6FBE-0646AB05AF8C}"/>
                </a:ext>
              </a:extLst>
            </p:cNvPr>
            <p:cNvSpPr>
              <a:spLocks noChangeShapeType="1"/>
            </p:cNvSpPr>
            <p:nvPr/>
          </p:nvSpPr>
          <p:spPr bwMode="auto">
            <a:xfrm flipH="1" flipV="1">
              <a:off x="21612" y="68894"/>
              <a:ext cx="9820" cy="149"/>
            </a:xfrm>
            <a:prstGeom prst="straightConnector1">
              <a:avLst/>
            </a:prstGeom>
            <a:noFill/>
            <a:ln w="6350">
              <a:solidFill>
                <a:srgbClr val="5B9BD5"/>
              </a:solidFill>
              <a:miter lim="800000"/>
              <a:headEnd/>
              <a:tailEnd type="triangle" w="med" len="med"/>
            </a:ln>
          </p:spPr>
          <p:txBody>
            <a:bodyPr vert="horz" wrap="square" lIns="91440" tIns="45720" rIns="91440" bIns="45720" numCol="1" anchor="t" anchorCtr="0" compatLnSpc="1">
              <a:prstTxWarp prst="textNoShape">
                <a:avLst/>
              </a:prstTxWarp>
            </a:bodyPr>
            <a:lstStyle/>
            <a:p>
              <a:endParaRPr lang="en-US"/>
            </a:p>
          </p:txBody>
        </p:sp>
        <p:sp>
          <p:nvSpPr>
            <p:cNvPr id="44" name="Straight Arrow Connector 103">
              <a:extLst>
                <a:ext uri="{FF2B5EF4-FFF2-40B4-BE49-F238E27FC236}">
                  <a16:creationId xmlns:a16="http://schemas.microsoft.com/office/drawing/2014/main" id="{D698E1D2-95A0-602A-0F77-EEAF5C2F17B3}"/>
                </a:ext>
              </a:extLst>
            </p:cNvPr>
            <p:cNvSpPr>
              <a:spLocks noChangeShapeType="1"/>
            </p:cNvSpPr>
            <p:nvPr/>
          </p:nvSpPr>
          <p:spPr bwMode="auto">
            <a:xfrm>
              <a:off x="40290" y="34376"/>
              <a:ext cx="38" cy="2464"/>
            </a:xfrm>
            <a:prstGeom prst="straightConnector1">
              <a:avLst/>
            </a:prstGeom>
            <a:noFill/>
            <a:ln w="6350">
              <a:solidFill>
                <a:srgbClr val="5B9BD5"/>
              </a:solidFill>
              <a:miter lim="800000"/>
              <a:headEnd/>
              <a:tailEnd type="triangle" w="med" len="me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9028470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4"/>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C00000"/>
              </a:buClr>
              <a:buSzPts val="4000"/>
              <a:buFont typeface="Calibri"/>
              <a:buNone/>
            </a:pPr>
            <a:r>
              <a:rPr lang="en-GB" sz="4000">
                <a:solidFill>
                  <a:srgbClr val="C00000"/>
                </a:solidFill>
                <a:latin typeface="Calibri"/>
                <a:ea typeface="Calibri"/>
                <a:cs typeface="Calibri"/>
                <a:sym typeface="Calibri"/>
              </a:rPr>
              <a:t>Abstract of the project</a:t>
            </a:r>
            <a:endParaRPr sz="4000">
              <a:solidFill>
                <a:srgbClr val="C00000"/>
              </a:solidFill>
              <a:latin typeface="Calibri"/>
              <a:ea typeface="Calibri"/>
              <a:cs typeface="Calibri"/>
              <a:sym typeface="Calibri"/>
            </a:endParaRPr>
          </a:p>
        </p:txBody>
      </p:sp>
      <p:sp>
        <p:nvSpPr>
          <p:cNvPr id="186" name="Google Shape;186;p4"/>
          <p:cNvSpPr txBox="1">
            <a:spLocks noGrp="1"/>
          </p:cNvSpPr>
          <p:nvPr>
            <p:ph type="body" idx="1"/>
          </p:nvPr>
        </p:nvSpPr>
        <p:spPr>
          <a:xfrm>
            <a:off x="628650" y="1470025"/>
            <a:ext cx="7886700" cy="4707255"/>
          </a:xfrm>
          <a:prstGeom prst="rect">
            <a:avLst/>
          </a:prstGeom>
          <a:noFill/>
          <a:ln>
            <a:noFill/>
          </a:ln>
        </p:spPr>
        <p:txBody>
          <a:bodyPr spcFirstLastPara="1" wrap="square" lIns="91425" tIns="45700" rIns="91425" bIns="45700" anchor="t" anchorCtr="0">
            <a:normAutofit fontScale="75000" lnSpcReduction="20000"/>
          </a:bodyPr>
          <a:lstStyle/>
          <a:p>
            <a:pPr marL="228600" indent="-68579">
              <a:buSzPct val="100000"/>
              <a:buNone/>
            </a:pPr>
            <a:r>
              <a:rPr lang="en-US" dirty="0"/>
              <a:t>Health insurance has become an essential part of people’s lives as the number of health issues increases plan can be a solution to deal with the rising medical costs. It provides financial security by covering the costs related to treatment, hospitalization, free health check-up, and pre and post hospitalization expenses. Health insurance helps people cover healthcare services expenses in case of a medical emergency    and provides financial backup against indebtedness risk. Health insurance and its several benefits can face many security, privacy, and fraud issues. And various security issues in health insurance.  Insurance Covered with  protection, Risk Sharing, Value of Risk, Capital Generation, Economic Growth, Saving </a:t>
            </a:r>
            <a:r>
              <a:rPr lang="en-US" dirty="0" err="1"/>
              <a:t>Habits.This</a:t>
            </a:r>
            <a:r>
              <a:rPr lang="en-US" dirty="0"/>
              <a:t> paper presents a taxonomy </a:t>
            </a:r>
            <a:r>
              <a:rPr lang="en-US" dirty="0" err="1"/>
              <a:t>ofWe</a:t>
            </a:r>
            <a:r>
              <a:rPr lang="en-US" dirty="0"/>
              <a:t> proposed a blockchain and AI-based secure and </a:t>
            </a:r>
            <a:r>
              <a:rPr lang="en-US" dirty="0" err="1"/>
              <a:t>intelligentsystem</a:t>
            </a:r>
            <a:r>
              <a:rPr lang="en-US" dirty="0"/>
              <a:t> to detect health insurance fraud. Then, a case study related to health insurance fraud is </a:t>
            </a:r>
            <a:r>
              <a:rPr lang="en-US" dirty="0" err="1"/>
              <a:t>presented.Finally</a:t>
            </a:r>
            <a:r>
              <a:rPr lang="en-US" dirty="0"/>
              <a:t>, the open issues and research challenges in implementing the blockchain and an AI-empowered </a:t>
            </a:r>
            <a:r>
              <a:rPr lang="en-US" dirty="0" err="1"/>
              <a:t>healthinsurance</a:t>
            </a:r>
            <a:r>
              <a:rPr lang="en-US" dirty="0"/>
              <a:t> fraud detection system is presented.</a:t>
            </a:r>
          </a:p>
          <a:p>
            <a:pPr marL="228600" lvl="0" indent="-68579" algn="l" rtl="0">
              <a:lnSpc>
                <a:spcPct val="90000"/>
              </a:lnSpc>
              <a:spcBef>
                <a:spcPts val="1000"/>
              </a:spcBef>
              <a:spcAft>
                <a:spcPts val="0"/>
              </a:spcAft>
              <a:buClr>
                <a:schemeClr val="dk1"/>
              </a:buClr>
              <a:buSzPct val="100000"/>
              <a:buNone/>
            </a:pP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5"/>
          <p:cNvSpPr txBox="1">
            <a:spLocks noGrp="1"/>
          </p:cNvSpPr>
          <p:nvPr>
            <p:ph type="title"/>
          </p:nvPr>
        </p:nvSpPr>
        <p:spPr>
          <a:xfrm>
            <a:off x="628650" y="246673"/>
            <a:ext cx="7886700" cy="530258"/>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rgbClr val="C00000"/>
              </a:buClr>
              <a:buSzPct val="100000"/>
              <a:buFont typeface="Calibri"/>
              <a:buNone/>
            </a:pPr>
            <a:r>
              <a:rPr lang="en-US" b="1" dirty="0">
                <a:solidFill>
                  <a:srgbClr val="C00000"/>
                </a:solidFill>
              </a:rPr>
              <a:t>Existing System</a:t>
            </a:r>
            <a:endParaRPr dirty="0">
              <a:solidFill>
                <a:srgbClr val="C00000"/>
              </a:solidFill>
              <a:latin typeface="Calibri"/>
              <a:ea typeface="Calibri"/>
              <a:cs typeface="Calibri"/>
              <a:sym typeface="Calibri"/>
            </a:endParaRPr>
          </a:p>
        </p:txBody>
      </p:sp>
      <p:sp>
        <p:nvSpPr>
          <p:cNvPr id="192" name="Google Shape;192;p5"/>
          <p:cNvSpPr txBox="1"/>
          <p:nvPr/>
        </p:nvSpPr>
        <p:spPr>
          <a:xfrm>
            <a:off x="417444" y="776931"/>
            <a:ext cx="8309112" cy="4534278"/>
          </a:xfrm>
          <a:prstGeom prst="rect">
            <a:avLst/>
          </a:prstGeom>
          <a:noFill/>
          <a:ln>
            <a:noFill/>
          </a:ln>
        </p:spPr>
        <p:txBody>
          <a:bodyPr spcFirstLastPara="1" wrap="square" lIns="91425" tIns="45700" rIns="91425" bIns="45700" anchor="t" anchorCtr="0">
            <a:spAutoFit/>
          </a:bodyPr>
          <a:lstStyle/>
          <a:p>
            <a:pPr marL="0" marR="0" lvl="0" indent="0" algn="just" rtl="0">
              <a:lnSpc>
                <a:spcPct val="115000"/>
              </a:lnSpc>
              <a:spcBef>
                <a:spcPts val="0"/>
              </a:spcBef>
              <a:spcAft>
                <a:spcPts val="0"/>
              </a:spcAft>
              <a:buNone/>
            </a:pPr>
            <a:r>
              <a:rPr lang="en-US" sz="2100" dirty="0"/>
              <a:t>In existing surveys, security issues and HI fraud detection were not discussed. So, there is a need for a comprehensive survey that inspects the secure AI and blockchain empowered HI fraud detection system centralized systems provide security to a certain extent, but they could crash due to malicious attacks or faults. HI frauds as they aren’t limited to fraud patterns with predefined class </a:t>
            </a:r>
            <a:r>
              <a:rPr lang="en-US" sz="2100" dirty="0" err="1"/>
              <a:t>labels.Medical</a:t>
            </a:r>
            <a:r>
              <a:rPr lang="en-US" sz="2100" dirty="0"/>
              <a:t> insurance fraud is a serious subject in each country and the forged behavior patterns vary according to the situation. So, the chances of fraud occur from the insurance provider, insurance subscriber, and healthcare service provider due to lesser transparency and </a:t>
            </a:r>
            <a:r>
              <a:rPr lang="en-US" sz="2100" dirty="0" err="1"/>
              <a:t>privacy.It</a:t>
            </a:r>
            <a:r>
              <a:rPr lang="en-US" sz="2100" dirty="0"/>
              <a:t> is less cost-effective due to the involvement of the intermediary broker or agent costs</a:t>
            </a:r>
            <a:endParaRPr lang="en-IN" sz="2100" b="0" i="0" u="none" strike="noStrike" cap="none" dirty="0">
              <a:solidFill>
                <a:schemeClr val="dk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6"/>
          <p:cNvSpPr txBox="1">
            <a:spLocks noGrp="1"/>
          </p:cNvSpPr>
          <p:nvPr>
            <p:ph type="title"/>
          </p:nvPr>
        </p:nvSpPr>
        <p:spPr>
          <a:xfrm>
            <a:off x="2519082" y="309426"/>
            <a:ext cx="4105835" cy="530258"/>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rgbClr val="C00000"/>
              </a:buClr>
              <a:buSzPct val="100000"/>
              <a:buFont typeface="Calibri"/>
              <a:buNone/>
            </a:pPr>
            <a:r>
              <a:rPr lang="en-GB">
                <a:solidFill>
                  <a:srgbClr val="C00000"/>
                </a:solidFill>
                <a:latin typeface="Calibri"/>
                <a:ea typeface="Calibri"/>
                <a:cs typeface="Calibri"/>
                <a:sym typeface="Calibri"/>
              </a:rPr>
              <a:t>Existing System</a:t>
            </a:r>
            <a:endParaRPr>
              <a:solidFill>
                <a:srgbClr val="C00000"/>
              </a:solidFill>
              <a:latin typeface="Calibri"/>
              <a:ea typeface="Calibri"/>
              <a:cs typeface="Calibri"/>
              <a:sym typeface="Calibri"/>
            </a:endParaRPr>
          </a:p>
        </p:txBody>
      </p:sp>
      <p:sp>
        <p:nvSpPr>
          <p:cNvPr id="198" name="Google Shape;198;p6"/>
          <p:cNvSpPr txBox="1"/>
          <p:nvPr/>
        </p:nvSpPr>
        <p:spPr>
          <a:xfrm>
            <a:off x="384312" y="1335950"/>
            <a:ext cx="8375374" cy="4984750"/>
          </a:xfrm>
          <a:prstGeom prst="rect">
            <a:avLst/>
          </a:prstGeom>
          <a:noFill/>
          <a:ln>
            <a:noFill/>
          </a:ln>
        </p:spPr>
        <p:txBody>
          <a:bodyPr spcFirstLastPara="1" wrap="square" lIns="91425" tIns="45700" rIns="91425" bIns="45700" anchor="t" anchorCtr="0">
            <a:spAutoFit/>
          </a:bodyPr>
          <a:lstStyle/>
          <a:p>
            <a:pPr marL="342900" marR="0" lvl="0" indent="-342900" algn="just" rtl="0">
              <a:spcBef>
                <a:spcPts val="0"/>
              </a:spcBef>
              <a:spcAft>
                <a:spcPts val="0"/>
              </a:spcAft>
              <a:buClr>
                <a:srgbClr val="0D0D0D"/>
              </a:buClr>
              <a:buSzPts val="2000"/>
              <a:buFont typeface="Arial"/>
              <a:buChar char="•"/>
            </a:pPr>
            <a:r>
              <a:rPr lang="en-GB" sz="2000" b="0" i="0" u="none" strike="noStrike" cap="none">
                <a:solidFill>
                  <a:srgbClr val="0D0D0D"/>
                </a:solidFill>
                <a:latin typeface="Times New Roman"/>
                <a:ea typeface="Times New Roman"/>
                <a:cs typeface="Times New Roman"/>
                <a:sym typeface="Times New Roman"/>
              </a:rPr>
              <a:t>In contemporary medical practice, anaesthesia dosage determination remains predominantly reliant on manual processes, with healthcare professionals playing a central role in the calculation and administration of anaesthetic agents. </a:t>
            </a:r>
            <a:endParaRPr sz="2000" b="0" i="0" u="none" strike="noStrike" cap="none">
              <a:solidFill>
                <a:srgbClr val="0D0D0D"/>
              </a:solidFill>
              <a:latin typeface="Times New Roman"/>
              <a:ea typeface="Times New Roman"/>
              <a:cs typeface="Times New Roman"/>
              <a:sym typeface="Times New Roman"/>
            </a:endParaRPr>
          </a:p>
          <a:p>
            <a:pPr marL="342900" marR="0" lvl="0" indent="-342900" algn="just" rtl="0">
              <a:spcBef>
                <a:spcPts val="0"/>
              </a:spcBef>
              <a:spcAft>
                <a:spcPts val="0"/>
              </a:spcAft>
              <a:buClr>
                <a:srgbClr val="0D0D0D"/>
              </a:buClr>
              <a:buSzPts val="2000"/>
              <a:buFont typeface="Arial"/>
              <a:buChar char="•"/>
            </a:pPr>
            <a:r>
              <a:rPr lang="en-GB" sz="2000" b="0" i="0" u="none" strike="noStrike" cap="none">
                <a:solidFill>
                  <a:srgbClr val="0D0D0D"/>
                </a:solidFill>
                <a:latin typeface="Times New Roman"/>
                <a:ea typeface="Times New Roman"/>
                <a:cs typeface="Times New Roman"/>
                <a:sym typeface="Times New Roman"/>
              </a:rPr>
              <a:t>Healthcare providers draw upon established guidelines, clinical expertise, and institutional protocols to compute initial dosages, considering factors such as drug potency, patient demographics, and anticipated surgical duration.</a:t>
            </a:r>
            <a:endParaRPr sz="2000" b="0" i="0" u="none" strike="noStrike" cap="none">
              <a:solidFill>
                <a:schemeClr val="dk1"/>
              </a:solidFill>
              <a:latin typeface="Arial"/>
              <a:ea typeface="Arial"/>
              <a:cs typeface="Arial"/>
              <a:sym typeface="Arial"/>
            </a:endParaRPr>
          </a:p>
          <a:p>
            <a:pPr marL="342900" marR="0" lvl="0" indent="-342900" algn="just" rtl="0">
              <a:spcBef>
                <a:spcPts val="0"/>
              </a:spcBef>
              <a:spcAft>
                <a:spcPts val="0"/>
              </a:spcAft>
              <a:buClr>
                <a:srgbClr val="0D0D0D"/>
              </a:buClr>
              <a:buSzPts val="2000"/>
              <a:buFont typeface="Arial"/>
              <a:buChar char="•"/>
            </a:pPr>
            <a:r>
              <a:rPr lang="en-GB" sz="2000" b="0" i="0" u="none" strike="noStrike" cap="none">
                <a:solidFill>
                  <a:srgbClr val="0D0D0D"/>
                </a:solidFill>
                <a:latin typeface="Times New Roman"/>
                <a:ea typeface="Times New Roman"/>
                <a:cs typeface="Times New Roman"/>
                <a:sym typeface="Times New Roman"/>
              </a:rPr>
              <a:t>There is an increasing recognition of the need for advanced technological solutions, such as automated anaesthesia dosing systems, to enhance precision, efficiency, and safety in anaesthesia management. </a:t>
            </a:r>
            <a:endParaRPr sz="2000" b="0" i="0" u="none" strike="noStrike" cap="none">
              <a:solidFill>
                <a:srgbClr val="0D0D0D"/>
              </a:solidFill>
              <a:latin typeface="Times New Roman"/>
              <a:ea typeface="Times New Roman"/>
              <a:cs typeface="Times New Roman"/>
              <a:sym typeface="Times New Roman"/>
            </a:endParaRPr>
          </a:p>
          <a:p>
            <a:pPr marL="342900" marR="0" lvl="0" indent="-342900" algn="just" rtl="0">
              <a:spcBef>
                <a:spcPts val="0"/>
              </a:spcBef>
              <a:spcAft>
                <a:spcPts val="0"/>
              </a:spcAft>
              <a:buClr>
                <a:srgbClr val="0D0D0D"/>
              </a:buClr>
              <a:buSzPts val="2000"/>
              <a:buFont typeface="Arial"/>
              <a:buChar char="•"/>
            </a:pPr>
            <a:r>
              <a:rPr lang="en-GB" sz="2000" b="0" i="0" u="none" strike="noStrike" cap="none">
                <a:solidFill>
                  <a:srgbClr val="0D0D0D"/>
                </a:solidFill>
                <a:latin typeface="Times New Roman"/>
                <a:ea typeface="Times New Roman"/>
                <a:cs typeface="Times New Roman"/>
                <a:sym typeface="Times New Roman"/>
              </a:rPr>
              <a:t>By automating the dosage calculation process, these systems have the potential to reduce the burden on healthcare professionals, streamline clinical workflows, and enhance overall patient safety during surgical procedures.</a:t>
            </a:r>
            <a:endParaRPr sz="2000" b="0" i="0" u="none" strike="noStrike" cap="none">
              <a:solidFill>
                <a:schemeClr val="dk1"/>
              </a:solidFill>
              <a:latin typeface="Arial"/>
              <a:ea typeface="Arial"/>
              <a:cs typeface="Arial"/>
              <a:sym typeface="Arial"/>
            </a:endParaRPr>
          </a:p>
          <a:p>
            <a:pPr marL="0" marR="0" lvl="0" indent="0" algn="just"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7"/>
          <p:cNvSpPr txBox="1">
            <a:spLocks noGrp="1"/>
          </p:cNvSpPr>
          <p:nvPr>
            <p:ph type="title"/>
          </p:nvPr>
        </p:nvSpPr>
        <p:spPr>
          <a:xfrm>
            <a:off x="628650" y="165991"/>
            <a:ext cx="7886700" cy="530258"/>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rgbClr val="C00000"/>
              </a:buClr>
              <a:buSzPct val="100000"/>
              <a:buFont typeface="Calibri"/>
              <a:buNone/>
            </a:pPr>
            <a:r>
              <a:rPr lang="en-GB" dirty="0">
                <a:solidFill>
                  <a:srgbClr val="C00000"/>
                </a:solidFill>
                <a:latin typeface="Calibri"/>
                <a:ea typeface="Calibri"/>
                <a:cs typeface="Calibri"/>
                <a:sym typeface="Calibri"/>
              </a:rPr>
              <a:t>PROBLEM DEFINITION:</a:t>
            </a:r>
          </a:p>
        </p:txBody>
      </p:sp>
      <p:sp>
        <p:nvSpPr>
          <p:cNvPr id="204" name="Google Shape;204;p7"/>
          <p:cNvSpPr txBox="1"/>
          <p:nvPr/>
        </p:nvSpPr>
        <p:spPr>
          <a:xfrm>
            <a:off x="503583" y="696249"/>
            <a:ext cx="8176591" cy="2985392"/>
          </a:xfrm>
          <a:prstGeom prst="rect">
            <a:avLst/>
          </a:prstGeom>
          <a:noFill/>
          <a:ln>
            <a:noFill/>
          </a:ln>
        </p:spPr>
        <p:txBody>
          <a:bodyPr spcFirstLastPara="1" wrap="square" lIns="91425" tIns="45700" rIns="91425" bIns="45700" anchor="t" anchorCtr="0">
            <a:spAutoFit/>
          </a:bodyPr>
          <a:lstStyle/>
          <a:p>
            <a:pPr marL="342900" indent="-342900" algn="just">
              <a:buClr>
                <a:srgbClr val="0D0D0D"/>
              </a:buClr>
              <a:buSzPts val="2000"/>
              <a:buFont typeface="Arial"/>
              <a:buChar char="•"/>
            </a:pPr>
            <a:r>
              <a:rPr lang="en-US" sz="2100" dirty="0"/>
              <a:t>Various types of HI frauds occur in each country and multiple parties are involved with this fraud. There are mainly three parties engaged in this fraud. First, health- care service providers such as doctors, hospitals, ambulance firms, and laboratories . It Possible to create a duplicate doctor prescription and duplicate hospital bills . The third is HI provider’s fraud which includes private insurance firm, and the government sector . Health claim records are easily alterable and accessible.</a:t>
            </a:r>
          </a:p>
          <a:p>
            <a:pPr marL="342900" marR="0" lvl="0" indent="-342900" algn="just" rtl="0">
              <a:spcBef>
                <a:spcPts val="0"/>
              </a:spcBef>
              <a:spcAft>
                <a:spcPts val="0"/>
              </a:spcAft>
              <a:buClr>
                <a:srgbClr val="0D0D0D"/>
              </a:buClr>
              <a:buSzPts val="2000"/>
              <a:buFont typeface="Arial"/>
              <a:buChar char="•"/>
            </a:pPr>
            <a:endParaRPr sz="2000" b="0" i="0" u="none" strike="noStrike" cap="none" dirty="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8"/>
          <p:cNvSpPr txBox="1">
            <a:spLocks noGrp="1"/>
          </p:cNvSpPr>
          <p:nvPr>
            <p:ph type="title"/>
          </p:nvPr>
        </p:nvSpPr>
        <p:spPr>
          <a:xfrm>
            <a:off x="547968" y="327356"/>
            <a:ext cx="7886700" cy="530258"/>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rgbClr val="C00000"/>
              </a:buClr>
              <a:buSzPct val="100000"/>
              <a:buFont typeface="Calibri"/>
              <a:buNone/>
            </a:pPr>
            <a:br>
              <a:rPr lang="en-US" b="1" dirty="0"/>
            </a:br>
            <a:r>
              <a:rPr lang="en-US" b="1" dirty="0">
                <a:solidFill>
                  <a:srgbClr val="C00000"/>
                </a:solidFill>
              </a:rPr>
              <a:t>Proposed System:</a:t>
            </a:r>
            <a:br>
              <a:rPr lang="en-US" dirty="0">
                <a:solidFill>
                  <a:srgbClr val="C00000"/>
                </a:solidFill>
              </a:rPr>
            </a:br>
            <a:endParaRPr dirty="0">
              <a:solidFill>
                <a:srgbClr val="C00000"/>
              </a:solidFill>
              <a:latin typeface="Calibri"/>
              <a:ea typeface="Calibri"/>
              <a:cs typeface="Calibri"/>
              <a:sym typeface="Calibri"/>
            </a:endParaRPr>
          </a:p>
        </p:txBody>
      </p:sp>
      <p:sp>
        <p:nvSpPr>
          <p:cNvPr id="210" name="Google Shape;210;p8"/>
          <p:cNvSpPr txBox="1"/>
          <p:nvPr/>
        </p:nvSpPr>
        <p:spPr>
          <a:xfrm>
            <a:off x="940905" y="1196153"/>
            <a:ext cx="6208643" cy="5632271"/>
          </a:xfrm>
          <a:prstGeom prst="rect">
            <a:avLst/>
          </a:prstGeom>
          <a:noFill/>
          <a:ln>
            <a:noFill/>
          </a:ln>
        </p:spPr>
        <p:txBody>
          <a:bodyPr spcFirstLastPara="1" wrap="square" lIns="91425" tIns="45700" rIns="91425" bIns="45700" anchor="t" anchorCtr="0">
            <a:spAutoFit/>
          </a:bodyPr>
          <a:lstStyle/>
          <a:p>
            <a:r>
              <a:rPr lang="en-US" sz="1600" dirty="0"/>
              <a:t>A privacy, and fraud detection in HI is key criteria. Without the security and privacy of the HIC system, patient’s sensitive Personally Identifiable Information (PII) can be compromised, which can in the insurance firm’s reputation. Fraud in healthcare insurance causes loss for individuals, private firms, and governments. So, the devise of secure fraud detection methods for HIC has become necessary. We have discussed major security issues and their countermeasures in HIC and proposed a blockchain and AI-empowered architecture for HIC fraud detection. A health record storage and management method based on the consortium blockchain for data security, reliability, immutability, traceability, and non repudiation. Every insurance plan, including HI, is vulnerable to fraud. Every year, HI protect and  provider firms lose revenue due to fraudulent claims. Cybercrime affects the HIC industry from both internal and external sources, including the third parties. HIC data is stored in various systems, and it is interlinked between systems which causes authentication and authorization problems. Insurance firms lose lots of revenue and reputation due to the compromised security of the HI system. Firms hike premiums to maintain profit, which impacts legitimate insurers.</a:t>
            </a:r>
          </a:p>
          <a:p>
            <a:pPr marL="0" marR="0" lvl="0" indent="0" algn="l" rtl="0">
              <a:spcBef>
                <a:spcPts val="0"/>
              </a:spcBef>
              <a:spcAft>
                <a:spcPts val="0"/>
              </a:spcAft>
              <a:buNone/>
            </a:pPr>
            <a:endParaRPr sz="2400" dirty="0">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9"/>
          <p:cNvSpPr txBox="1">
            <a:spLocks noGrp="1"/>
          </p:cNvSpPr>
          <p:nvPr>
            <p:ph type="title"/>
          </p:nvPr>
        </p:nvSpPr>
        <p:spPr>
          <a:xfrm>
            <a:off x="628650" y="165991"/>
            <a:ext cx="7886700" cy="530258"/>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rgbClr val="C00000"/>
              </a:buClr>
              <a:buSzPct val="100000"/>
              <a:buFont typeface="Calibri"/>
              <a:buNone/>
            </a:pPr>
            <a:r>
              <a:rPr lang="en-US" b="1" dirty="0">
                <a:solidFill>
                  <a:srgbClr val="C00000"/>
                </a:solidFill>
              </a:rPr>
              <a:t>Advantage:</a:t>
            </a:r>
            <a:endParaRPr dirty="0">
              <a:solidFill>
                <a:srgbClr val="C00000"/>
              </a:solidFill>
              <a:latin typeface="Calibri"/>
              <a:ea typeface="Calibri"/>
              <a:cs typeface="Calibri"/>
              <a:sym typeface="Calibri"/>
            </a:endParaRPr>
          </a:p>
        </p:txBody>
      </p:sp>
      <p:sp>
        <p:nvSpPr>
          <p:cNvPr id="3" name="TextBox 2">
            <a:extLst>
              <a:ext uri="{FF2B5EF4-FFF2-40B4-BE49-F238E27FC236}">
                <a16:creationId xmlns:a16="http://schemas.microsoft.com/office/drawing/2014/main" id="{90519F4D-67F8-0650-D25E-F11F67A16777}"/>
              </a:ext>
            </a:extLst>
          </p:cNvPr>
          <p:cNvSpPr txBox="1"/>
          <p:nvPr/>
        </p:nvSpPr>
        <p:spPr>
          <a:xfrm>
            <a:off x="845388" y="1069676"/>
            <a:ext cx="7021902" cy="4939814"/>
          </a:xfrm>
          <a:prstGeom prst="rect">
            <a:avLst/>
          </a:prstGeom>
          <a:noFill/>
        </p:spPr>
        <p:txBody>
          <a:bodyPr wrap="square">
            <a:spAutoFit/>
          </a:bodyPr>
          <a:lstStyle/>
          <a:p>
            <a:pPr marL="342900" lvl="0" indent="-342900">
              <a:buFont typeface="Courier New" panose="02070309020205020404" pitchFamily="49" charset="0"/>
              <a:buChar char="o"/>
            </a:pPr>
            <a:r>
              <a:rPr lang="en-US" sz="2100" dirty="0"/>
              <a:t>Health Insurance Fraud can be attempted by fraud identification method at their occurrence.</a:t>
            </a:r>
          </a:p>
          <a:p>
            <a:pPr marL="342900" lvl="0" indent="-342900">
              <a:buFont typeface="Courier New" panose="02070309020205020404" pitchFamily="49" charset="0"/>
              <a:buChar char="o"/>
            </a:pPr>
            <a:r>
              <a:rPr lang="en-US" sz="2100" dirty="0"/>
              <a:t>We present a background and various security and privacy issues of HI fraud detection and present a taxonomy on possible security attacks on the HI systems along with their countermeasure tools.</a:t>
            </a:r>
          </a:p>
          <a:p>
            <a:pPr marL="342900" lvl="0" indent="-342900">
              <a:buFont typeface="Courier New" panose="02070309020205020404" pitchFamily="49" charset="0"/>
              <a:buChar char="o"/>
            </a:pPr>
            <a:r>
              <a:rPr lang="en-US" sz="2100" dirty="0"/>
              <a:t>We propose a blockchain and AI-based system to fight against various security issues in HIC fraud detection  that increases the transparency and trust among the HI provider and subscriber.</a:t>
            </a:r>
          </a:p>
          <a:p>
            <a:pPr marL="342900" lvl="0" indent="-342900">
              <a:buFont typeface="Courier New" panose="02070309020205020404" pitchFamily="49" charset="0"/>
              <a:buChar char="o"/>
            </a:pPr>
            <a:r>
              <a:rPr lang="en-US" sz="2100" dirty="0"/>
              <a:t>We also present a case study on HIC fraud detection using healthcare wearable devices.</a:t>
            </a:r>
          </a:p>
          <a:p>
            <a:pPr marL="342900" indent="-342900">
              <a:buFont typeface="Courier New" panose="02070309020205020404" pitchFamily="49" charset="0"/>
              <a:buChar char="o"/>
            </a:pPr>
            <a:r>
              <a:rPr lang="en-US" sz="2100" dirty="0"/>
              <a:t>Identifying the frequent fraud patterns from the HI database using rule mining which analyzed HIC fraudulent patterns according to period and disease.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10"/>
          <p:cNvSpPr txBox="1">
            <a:spLocks noGrp="1"/>
          </p:cNvSpPr>
          <p:nvPr>
            <p:ph type="title"/>
          </p:nvPr>
        </p:nvSpPr>
        <p:spPr>
          <a:xfrm>
            <a:off x="628650" y="165991"/>
            <a:ext cx="7886700" cy="530258"/>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rgbClr val="C00000"/>
              </a:buClr>
              <a:buSzPct val="100000"/>
              <a:buFont typeface="Calibri"/>
              <a:buNone/>
            </a:pPr>
            <a:r>
              <a:rPr lang="en-US" b="1" dirty="0">
                <a:solidFill>
                  <a:srgbClr val="C00000"/>
                </a:solidFill>
              </a:rPr>
              <a:t>Modules Titles</a:t>
            </a:r>
            <a:endParaRPr dirty="0">
              <a:solidFill>
                <a:srgbClr val="C00000"/>
              </a:solidFill>
              <a:latin typeface="Calibri"/>
              <a:ea typeface="Calibri"/>
              <a:cs typeface="Calibri"/>
              <a:sym typeface="Calibri"/>
            </a:endParaRPr>
          </a:p>
        </p:txBody>
      </p:sp>
      <p:sp>
        <p:nvSpPr>
          <p:cNvPr id="222" name="Google Shape;222;p10"/>
          <p:cNvSpPr txBox="1"/>
          <p:nvPr/>
        </p:nvSpPr>
        <p:spPr>
          <a:xfrm>
            <a:off x="848139" y="1094168"/>
            <a:ext cx="7447721" cy="2492950"/>
          </a:xfrm>
          <a:prstGeom prst="rect">
            <a:avLst/>
          </a:prstGeom>
          <a:noFill/>
          <a:ln>
            <a:noFill/>
          </a:ln>
        </p:spPr>
        <p:txBody>
          <a:bodyPr spcFirstLastPara="1" wrap="square" lIns="91425" tIns="45700" rIns="91425" bIns="45700" anchor="t" anchorCtr="0">
            <a:spAutoFit/>
          </a:bodyPr>
          <a:lstStyle/>
          <a:p>
            <a:pPr marL="457200" lvl="0" indent="-457200">
              <a:buFont typeface="Courier New" panose="02070309020205020404" pitchFamily="49" charset="0"/>
              <a:buChar char="o"/>
            </a:pPr>
            <a:r>
              <a:rPr lang="en-US" sz="2800" dirty="0"/>
              <a:t>Hospital Service &amp; Patient Admission.</a:t>
            </a:r>
          </a:p>
          <a:p>
            <a:pPr lvl="0"/>
            <a:endParaRPr lang="en-US" sz="2800" dirty="0"/>
          </a:p>
          <a:p>
            <a:pPr marL="457200" lvl="0" indent="-457200">
              <a:buFont typeface="Courier New" panose="02070309020205020404" pitchFamily="49" charset="0"/>
              <a:buChar char="o"/>
            </a:pPr>
            <a:r>
              <a:rPr lang="en-US" sz="2800" dirty="0"/>
              <a:t>Health Insurance Service</a:t>
            </a:r>
          </a:p>
          <a:p>
            <a:pPr marL="457200" lvl="0" indent="-457200">
              <a:buFont typeface="Courier New" panose="02070309020205020404" pitchFamily="49" charset="0"/>
              <a:buChar char="o"/>
            </a:pPr>
            <a:r>
              <a:rPr lang="en-US" sz="2800" dirty="0"/>
              <a:t>AI based Fraud Detection</a:t>
            </a:r>
            <a:r>
              <a:rPr lang="en-US" sz="4800" dirty="0"/>
              <a:t>.</a:t>
            </a:r>
          </a:p>
          <a:p>
            <a:pPr marL="285750" marR="0" lvl="0" indent="-285750" algn="l" rtl="0">
              <a:spcBef>
                <a:spcPts val="0"/>
              </a:spcBef>
              <a:spcAft>
                <a:spcPts val="0"/>
              </a:spcAft>
              <a:buClr>
                <a:schemeClr val="dk1"/>
              </a:buClr>
              <a:buSzPts val="2400"/>
              <a:buFont typeface="Arial"/>
              <a:buChar char="•"/>
            </a:pPr>
            <a:endParaRPr sz="2400" b="1" dirty="0">
              <a:solidFill>
                <a:schemeClr val="dk1"/>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name="1_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TotalTime>
  <Words>1776</Words>
  <Application>Microsoft Office PowerPoint</Application>
  <PresentationFormat>On-screen Show (4:3)</PresentationFormat>
  <Paragraphs>98</Paragraphs>
  <Slides>21</Slides>
  <Notes>18</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21</vt:i4>
      </vt:variant>
    </vt:vector>
  </HeadingPairs>
  <TitlesOfParts>
    <vt:vector size="28" baseType="lpstr">
      <vt:lpstr>Courier New</vt:lpstr>
      <vt:lpstr>Calibri</vt:lpstr>
      <vt:lpstr>Times New Roman</vt:lpstr>
      <vt:lpstr>Arial Black</vt:lpstr>
      <vt:lpstr>Arial</vt:lpstr>
      <vt:lpstr>1_Office Theme</vt:lpstr>
      <vt:lpstr>Office Theme</vt:lpstr>
      <vt:lpstr>PowerPoint Presentation</vt:lpstr>
      <vt:lpstr>Aim:</vt:lpstr>
      <vt:lpstr>Abstract of the project</vt:lpstr>
      <vt:lpstr>Existing System</vt:lpstr>
      <vt:lpstr>Existing System</vt:lpstr>
      <vt:lpstr>PROBLEM DEFINITION:</vt:lpstr>
      <vt:lpstr> Proposed System: </vt:lpstr>
      <vt:lpstr>Advantage:</vt:lpstr>
      <vt:lpstr>Modules Titles</vt:lpstr>
      <vt:lpstr>Hospital Service &amp; Patient Admission:</vt:lpstr>
      <vt:lpstr>PowerPoint Presentation</vt:lpstr>
      <vt:lpstr>Algorithm Explanation:</vt:lpstr>
      <vt:lpstr>Algorithms</vt:lpstr>
      <vt:lpstr>PowerPoint Presentation</vt:lpstr>
      <vt:lpstr>Software Requirements:</vt:lpstr>
      <vt:lpstr>Hardware Requirements</vt:lpstr>
      <vt:lpstr>Technology:</vt:lpstr>
      <vt:lpstr>Programming Language:</vt:lpstr>
      <vt:lpstr>Conclusion:</vt:lpstr>
      <vt:lpstr>Future Work:</vt:lpstr>
      <vt:lpstr>Architecture Diagram: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SENTHILKUMAR G</dc:creator>
  <cp:lastModifiedBy>KARANN T</cp:lastModifiedBy>
  <cp:revision>4</cp:revision>
  <dcterms:created xsi:type="dcterms:W3CDTF">2020-12-27T14:21:00Z</dcterms:created>
  <dcterms:modified xsi:type="dcterms:W3CDTF">2024-03-25T18:38:25Z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5B2FCB74A2374CCDB7E2B54F4E64A730_12</vt:lpwstr>
  </property>
  <property fmtid="{D5CDD505-2E9C-101B-9397-08002B2CF9AE}" pid="3" name="KSOProductBuildVer">
    <vt:lpwstr>1033-12.2.0.13489</vt:lpwstr>
  </property>
</Properties>
</file>