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62" r:id="rId7"/>
    <p:sldId id="261" r:id="rId8"/>
    <p:sldId id="260" r:id="rId9"/>
    <p:sldId id="269" r:id="rId10"/>
    <p:sldId id="259" r:id="rId11"/>
    <p:sldId id="267" r:id="rId12"/>
    <p:sldId id="270" r:id="rId13"/>
    <p:sldId id="271" r:id="rId14"/>
    <p:sldId id="272" r:id="rId15"/>
    <p:sldId id="268"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5" d="100"/>
          <a:sy n="85" d="100"/>
        </p:scale>
        <p:origin x="14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228165" y="2448779"/>
            <a:ext cx="6920296"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t>A Machine Learning Framework for Early Stage Detection of Autism Spectrum Disorders </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23203" y="5480660"/>
            <a:ext cx="393872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Dr.L.JABASHEELA,M.E.,</a:t>
            </a:r>
            <a:r>
              <a:rPr lang="en-IN" dirty="0" err="1">
                <a:latin typeface="Times New Roman" panose="02020603050405020304" pitchFamily="18" charset="0"/>
                <a:cs typeface="Times New Roman" panose="02020603050405020304" pitchFamily="18" charset="0"/>
              </a:rPr>
              <a:t>Ph.D</a:t>
            </a:r>
            <a:r>
              <a:rPr lang="en-IN" dirty="0">
                <a:latin typeface="Times New Roman" panose="02020603050405020304" pitchFamily="18" charset="0"/>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HEAD OF THE DEPARTMENT</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1984159" y="3462969"/>
            <a:ext cx="48028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Team Members Name / Register Number</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F2359B9-C699-C341-EA57-F633C46FA19F}"/>
              </a:ext>
            </a:extLst>
          </p:cNvPr>
          <p:cNvSpPr txBox="1"/>
          <p:nvPr/>
        </p:nvSpPr>
        <p:spPr>
          <a:xfrm>
            <a:off x="2686050" y="3904704"/>
            <a:ext cx="3799373" cy="923330"/>
          </a:xfrm>
          <a:prstGeom prst="rect">
            <a:avLst/>
          </a:prstGeom>
          <a:noFill/>
        </p:spPr>
        <p:txBody>
          <a:bodyPr wrap="none" rtlCol="0">
            <a:spAutoFit/>
          </a:bodyPr>
          <a:lstStyle/>
          <a:p>
            <a:r>
              <a:rPr lang="en-US" dirty="0"/>
              <a:t>KAUSHIK S 211420104125</a:t>
            </a:r>
          </a:p>
          <a:p>
            <a:r>
              <a:rPr lang="en-IN" dirty="0"/>
              <a:t>KRISHNARAGHAVAN M</a:t>
            </a:r>
            <a:r>
              <a:rPr lang="en-US" dirty="0"/>
              <a:t> 211420104140</a:t>
            </a:r>
          </a:p>
          <a:p>
            <a:r>
              <a:rPr lang="en-IN" dirty="0"/>
              <a:t>MANIGANDAN A 211420104155</a:t>
            </a:r>
          </a:p>
        </p:txBody>
      </p:sp>
      <p:sp>
        <p:nvSpPr>
          <p:cNvPr id="8" name="TextBox 7">
            <a:extLst>
              <a:ext uri="{FF2B5EF4-FFF2-40B4-BE49-F238E27FC236}">
                <a16:creationId xmlns:a16="http://schemas.microsoft.com/office/drawing/2014/main" id="{F4AB5BF8-78B7-68C9-8114-0580124ABCF0}"/>
              </a:ext>
            </a:extLst>
          </p:cNvPr>
          <p:cNvSpPr txBox="1"/>
          <p:nvPr/>
        </p:nvSpPr>
        <p:spPr>
          <a:xfrm>
            <a:off x="5683624" y="5480659"/>
            <a:ext cx="3238345"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G. SENTHILKUMAR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PROFESSOR</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System Implementation</a:t>
            </a:r>
            <a:endParaRPr lang="en-IN" dirty="0">
              <a:solidFill>
                <a:srgbClr val="C00000"/>
              </a:solidFill>
              <a:latin typeface="+mn-lt"/>
            </a:endParaRPr>
          </a:p>
        </p:txBody>
      </p:sp>
      <p:sp>
        <p:nvSpPr>
          <p:cNvPr id="3" name="TextBox 2">
            <a:extLst>
              <a:ext uri="{FF2B5EF4-FFF2-40B4-BE49-F238E27FC236}">
                <a16:creationId xmlns:a16="http://schemas.microsoft.com/office/drawing/2014/main" id="{EB56B058-B4BA-907C-12C9-CAF3DEAFEEBD}"/>
              </a:ext>
            </a:extLst>
          </p:cNvPr>
          <p:cNvSpPr txBox="1"/>
          <p:nvPr/>
        </p:nvSpPr>
        <p:spPr>
          <a:xfrm>
            <a:off x="1128658" y="1160929"/>
            <a:ext cx="7271271" cy="3477875"/>
          </a:xfrm>
          <a:prstGeom prst="rect">
            <a:avLst/>
          </a:prstGeom>
          <a:noFill/>
        </p:spPr>
        <p:txBody>
          <a:bodyPr wrap="square" rtlCol="0">
            <a:spAutoFit/>
          </a:bodyPr>
          <a:lstStyle/>
          <a:p>
            <a:r>
              <a:rPr lang="en-US" sz="2000" dirty="0"/>
              <a:t>The Classification Algorithms to produce the best results. We are using KNN, Logistic regression and Random Forest Algorithm to predict the ASD disease using ML. On an analysis conducted within various algorithms, the Logistic Regression was found to provide highest efficiency. Then, the classifiers are applied to each clustered dataset in order to estimate its performance. The best performing models are identified from the above results based on their low rate of error. </a:t>
            </a:r>
          </a:p>
          <a:p>
            <a:pPr marL="285750" indent="-285750">
              <a:buFont typeface="Arial" panose="020B0604020202020204" pitchFamily="34" charset="0"/>
              <a:buChar char="•"/>
            </a:pPr>
            <a:r>
              <a:rPr lang="en-US" sz="2000" dirty="0"/>
              <a:t> Logistic Regression </a:t>
            </a:r>
          </a:p>
          <a:p>
            <a:pPr marL="285750" indent="-285750">
              <a:buFont typeface="Arial" panose="020B0604020202020204" pitchFamily="34" charset="0"/>
              <a:buChar char="•"/>
            </a:pPr>
            <a:r>
              <a:rPr lang="en-US" sz="2000" dirty="0"/>
              <a:t> Naïve bayes</a:t>
            </a:r>
          </a:p>
          <a:p>
            <a:pPr marL="285750" indent="-285750">
              <a:buFont typeface="Arial" panose="020B0604020202020204" pitchFamily="34" charset="0"/>
              <a:buChar char="•"/>
            </a:pPr>
            <a:r>
              <a:rPr lang="en-US" sz="2000" dirty="0"/>
              <a:t> K- Nearest </a:t>
            </a:r>
            <a:r>
              <a:rPr lang="en-US" sz="2000" dirty="0" err="1"/>
              <a:t>Neighbour</a:t>
            </a:r>
            <a:endParaRPr lang="en-IN" sz="2000" dirty="0"/>
          </a:p>
        </p:txBody>
      </p:sp>
    </p:spTree>
    <p:extLst>
      <p:ext uri="{BB962C8B-B14F-4D97-AF65-F5344CB8AC3E}">
        <p14:creationId xmlns:p14="http://schemas.microsoft.com/office/powerpoint/2010/main" val="86106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0E0E-76F6-53FB-E4F6-8CFB1CA12BF7}"/>
              </a:ext>
            </a:extLst>
          </p:cNvPr>
          <p:cNvSpPr>
            <a:spLocks noGrp="1"/>
          </p:cNvSpPr>
          <p:nvPr>
            <p:ph type="title"/>
          </p:nvPr>
        </p:nvSpPr>
        <p:spPr/>
        <p:txBody>
          <a:bodyPr/>
          <a:lstStyle/>
          <a:p>
            <a:pPr algn="ctr"/>
            <a:r>
              <a:rPr lang="en-US" dirty="0">
                <a:solidFill>
                  <a:srgbClr val="C00000"/>
                </a:solidFill>
                <a:latin typeface="+mn-lt"/>
              </a:rPr>
              <a:t>Screenshots</a:t>
            </a:r>
            <a:endParaRPr lang="en-IN" dirty="0"/>
          </a:p>
        </p:txBody>
      </p:sp>
      <p:pic>
        <p:nvPicPr>
          <p:cNvPr id="5" name="Content Placeholder 4">
            <a:extLst>
              <a:ext uri="{FF2B5EF4-FFF2-40B4-BE49-F238E27FC236}">
                <a16:creationId xmlns:a16="http://schemas.microsoft.com/office/drawing/2014/main" id="{BFEA0B31-8AA4-4DD1-E037-017CE83D2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255" y="1825625"/>
            <a:ext cx="7739489" cy="4351338"/>
          </a:xfrm>
        </p:spPr>
      </p:pic>
    </p:spTree>
    <p:extLst>
      <p:ext uri="{BB962C8B-B14F-4D97-AF65-F5344CB8AC3E}">
        <p14:creationId xmlns:p14="http://schemas.microsoft.com/office/powerpoint/2010/main" val="12251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FCC129-DDCC-E6F3-DC81-8A8BE44E2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88" y="87541"/>
            <a:ext cx="6203577" cy="3157683"/>
          </a:xfrm>
          <a:prstGeom prst="rect">
            <a:avLst/>
          </a:prstGeom>
        </p:spPr>
      </p:pic>
      <p:pic>
        <p:nvPicPr>
          <p:cNvPr id="5" name="Picture 4">
            <a:extLst>
              <a:ext uri="{FF2B5EF4-FFF2-40B4-BE49-F238E27FC236}">
                <a16:creationId xmlns:a16="http://schemas.microsoft.com/office/drawing/2014/main" id="{73846505-E820-5380-253B-662FB548C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387" y="3516542"/>
            <a:ext cx="6203577" cy="3045624"/>
          </a:xfrm>
          <a:prstGeom prst="rect">
            <a:avLst/>
          </a:prstGeom>
        </p:spPr>
      </p:pic>
    </p:spTree>
    <p:extLst>
      <p:ext uri="{BB962C8B-B14F-4D97-AF65-F5344CB8AC3E}">
        <p14:creationId xmlns:p14="http://schemas.microsoft.com/office/powerpoint/2010/main" val="105947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B7E66-3A74-C77E-3F2E-28C8DCBAA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965" y="96505"/>
            <a:ext cx="6517341" cy="3141861"/>
          </a:xfrm>
          <a:prstGeom prst="rect">
            <a:avLst/>
          </a:prstGeom>
        </p:spPr>
      </p:pic>
      <p:pic>
        <p:nvPicPr>
          <p:cNvPr id="5" name="Picture 4">
            <a:extLst>
              <a:ext uri="{FF2B5EF4-FFF2-40B4-BE49-F238E27FC236}">
                <a16:creationId xmlns:a16="http://schemas.microsoft.com/office/drawing/2014/main" id="{B716691C-3381-2A31-B49C-6344C758A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965" y="3619635"/>
            <a:ext cx="6517341" cy="3032178"/>
          </a:xfrm>
          <a:prstGeom prst="rect">
            <a:avLst/>
          </a:prstGeom>
        </p:spPr>
      </p:pic>
    </p:spTree>
    <p:extLst>
      <p:ext uri="{BB962C8B-B14F-4D97-AF65-F5344CB8AC3E}">
        <p14:creationId xmlns:p14="http://schemas.microsoft.com/office/powerpoint/2010/main" val="166373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530039" y="784556"/>
            <a:ext cx="7886700" cy="530258"/>
          </a:xfrm>
        </p:spPr>
        <p:txBody>
          <a:bodyPr>
            <a:normAutofit fontScale="90000"/>
          </a:bodyPr>
          <a:lstStyle/>
          <a:p>
            <a:pPr algn="ctr"/>
            <a:r>
              <a:rPr lang="en-US" dirty="0">
                <a:solidFill>
                  <a:srgbClr val="C00000"/>
                </a:solidFill>
                <a:latin typeface="+mn-lt"/>
              </a:rPr>
              <a:t>Result &amp; Discussion</a:t>
            </a:r>
            <a:endParaRPr lang="en-IN" dirty="0">
              <a:solidFill>
                <a:srgbClr val="C00000"/>
              </a:solidFill>
              <a:latin typeface="+mn-lt"/>
            </a:endParaRPr>
          </a:p>
        </p:txBody>
      </p:sp>
      <p:sp>
        <p:nvSpPr>
          <p:cNvPr id="3" name="TextBox 2">
            <a:extLst>
              <a:ext uri="{FF2B5EF4-FFF2-40B4-BE49-F238E27FC236}">
                <a16:creationId xmlns:a16="http://schemas.microsoft.com/office/drawing/2014/main" id="{4CDC8029-5F2B-F218-51B7-50A3BD689E7B}"/>
              </a:ext>
            </a:extLst>
          </p:cNvPr>
          <p:cNvSpPr txBox="1"/>
          <p:nvPr/>
        </p:nvSpPr>
        <p:spPr>
          <a:xfrm>
            <a:off x="1026459" y="1810869"/>
            <a:ext cx="7091082" cy="1938992"/>
          </a:xfrm>
          <a:prstGeom prst="rect">
            <a:avLst/>
          </a:prstGeom>
          <a:noFill/>
        </p:spPr>
        <p:txBody>
          <a:bodyPr wrap="square" rtlCol="0">
            <a:spAutoFit/>
          </a:bodyPr>
          <a:lstStyle/>
          <a:p>
            <a:r>
              <a:rPr lang="en-US" sz="2400" dirty="0"/>
              <a:t>Several standard performance metrics such as accuracy, precision and error in classification have been considered for the computation of performance efficacy of this model. Preprocessed data are trained and input given by the user goes to the trained dataset.</a:t>
            </a:r>
            <a:endParaRPr lang="en-IN" sz="2400" dirty="0"/>
          </a:p>
        </p:txBody>
      </p:sp>
    </p:spTree>
    <p:extLst>
      <p:ext uri="{BB962C8B-B14F-4D97-AF65-F5344CB8AC3E}">
        <p14:creationId xmlns:p14="http://schemas.microsoft.com/office/powerpoint/2010/main" val="319421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Reference Paper/ URL</a:t>
            </a:r>
            <a:endParaRPr lang="en-IN" dirty="0">
              <a:solidFill>
                <a:srgbClr val="C00000"/>
              </a:solidFill>
              <a:latin typeface="+mn-lt"/>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695233" y="1050014"/>
            <a:ext cx="7886700" cy="403297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M. Alsuliman and H. H. Al-</a:t>
            </a:r>
            <a:r>
              <a:rPr lang="en-US" sz="2000" dirty="0" err="1">
                <a:latin typeface="Times New Roman" panose="02020603050405020304" pitchFamily="18" charset="0"/>
                <a:cs typeface="Times New Roman" panose="02020603050405020304" pitchFamily="18" charset="0"/>
              </a:rPr>
              <a:t>Baity</a:t>
            </a:r>
            <a:r>
              <a:rPr lang="en-US" sz="2000" dirty="0">
                <a:latin typeface="Times New Roman" panose="02020603050405020304" pitchFamily="18" charset="0"/>
                <a:cs typeface="Times New Roman" panose="02020603050405020304" pitchFamily="18" charset="0"/>
              </a:rPr>
              <a:t>, ‘‘Efficient diagnosis of autism with optimized machine learning models: An experimental analysis on genetic and personal characteristic datasets,’’ Appl. Sci., vol. 12, no. 8, p. 3812, Apr. 2022. </a:t>
            </a:r>
          </a:p>
          <a:p>
            <a:pPr algn="ctr"/>
            <a:endParaRPr lang="en-IN" sz="2000" dirty="0">
              <a:solidFill>
                <a:srgbClr val="7030A0"/>
              </a:solidFill>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S. P. </a:t>
            </a:r>
            <a:r>
              <a:rPr lang="en-IN" sz="2000" dirty="0" err="1">
                <a:latin typeface="Times New Roman" panose="02020603050405020304" pitchFamily="18" charset="0"/>
                <a:cs typeface="Times New Roman" panose="02020603050405020304" pitchFamily="18" charset="0"/>
              </a:rPr>
              <a:t>Kamma</a:t>
            </a:r>
            <a:r>
              <a:rPr lang="en-IN" sz="2000" dirty="0">
                <a:latin typeface="Times New Roman" panose="02020603050405020304" pitchFamily="18" charset="0"/>
                <a:cs typeface="Times New Roman" panose="02020603050405020304" pitchFamily="18" charset="0"/>
              </a:rPr>
              <a:t>, S. Bano, G. L. Niharika, G. S. </a:t>
            </a:r>
            <a:r>
              <a:rPr lang="en-IN" sz="2000" dirty="0" err="1">
                <a:latin typeface="Times New Roman" panose="02020603050405020304" pitchFamily="18" charset="0"/>
                <a:cs typeface="Times New Roman" panose="02020603050405020304" pitchFamily="18" charset="0"/>
              </a:rPr>
              <a:t>Chilukuri</a:t>
            </a:r>
            <a:r>
              <a:rPr lang="en-IN" sz="2000" dirty="0">
                <a:latin typeface="Times New Roman" panose="02020603050405020304" pitchFamily="18" charset="0"/>
                <a:cs typeface="Times New Roman" panose="02020603050405020304" pitchFamily="18" charset="0"/>
              </a:rPr>
              <a:t>, and D. Ghanta, ‘‘Cost-effective and efficient detection of autism from screening test data using light gradient boosting machine,’’ in Intelligent Sustainable Systems. Singapore: Springer, pp. 777–789, 2022. [34] U. Gupta, D. Gupta, and U. Agarwal, ‘‘Analysis of randomization-based approaches for autism spectrum disorder,’’ in Pattern Recognition and Data Analysis with Applications. Singapore: Springer, pp. 701–713, 2022</a:t>
            </a:r>
          </a:p>
          <a:p>
            <a:pPr algn="ctr"/>
            <a:endParaRPr lang="en-IN" sz="2000" dirty="0">
              <a:solidFill>
                <a:srgbClr val="7030A0"/>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 M. Rahman, O. L. Usman, R. C. </a:t>
            </a:r>
            <a:r>
              <a:rPr lang="en-US" sz="2000" dirty="0" err="1">
                <a:latin typeface="Times New Roman" panose="02020603050405020304" pitchFamily="18" charset="0"/>
                <a:cs typeface="Times New Roman" panose="02020603050405020304" pitchFamily="18" charset="0"/>
              </a:rPr>
              <a:t>Muniyandi</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Sahran</a:t>
            </a:r>
            <a:r>
              <a:rPr lang="en-US" sz="2000" dirty="0">
                <a:latin typeface="Times New Roman" panose="02020603050405020304" pitchFamily="18" charset="0"/>
                <a:cs typeface="Times New Roman" panose="02020603050405020304" pitchFamily="18" charset="0"/>
              </a:rPr>
              <a:t>, S. Mohamed, and R. A. Razak, ‘‘A review of machine learning methods of feature selection and classification for autism spectrum disorder,’’ Brain Sci., vol. 10, no. 12, p. 949, Dec. 2020. </a:t>
            </a:r>
            <a:endParaRPr lang="en-IN"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2862"/>
            <a:ext cx="7886700" cy="530258"/>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3" name="TextBox 2">
            <a:extLst>
              <a:ext uri="{FF2B5EF4-FFF2-40B4-BE49-F238E27FC236}">
                <a16:creationId xmlns:a16="http://schemas.microsoft.com/office/drawing/2014/main" id="{34BBA9EE-98FA-8659-0287-087852AC4D09}"/>
              </a:ext>
            </a:extLst>
          </p:cNvPr>
          <p:cNvSpPr txBox="1"/>
          <p:nvPr/>
        </p:nvSpPr>
        <p:spPr>
          <a:xfrm>
            <a:off x="1057834" y="1221938"/>
            <a:ext cx="738960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Autism Spectrum Disorder (ASD) is a neurodevelopmental condition associated with brain development that starts early stage of life, impacting a person’s social relationships and interaction issues. </a:t>
            </a:r>
          </a:p>
          <a:p>
            <a:pPr marL="285750" indent="-285750">
              <a:buFont typeface="Arial" panose="020B0604020202020204" pitchFamily="34" charset="0"/>
              <a:buChar char="•"/>
            </a:pPr>
            <a:r>
              <a:rPr lang="en-US" dirty="0"/>
              <a:t>ASD has restricted and repeated behavioral patterns, and the word spectrum encompasses a wide range of symptoms and intensity. </a:t>
            </a:r>
          </a:p>
          <a:p>
            <a:pPr marL="285750" indent="-285750">
              <a:buFont typeface="Arial" panose="020B0604020202020204" pitchFamily="34" charset="0"/>
              <a:buChar char="•"/>
            </a:pPr>
            <a:r>
              <a:rPr lang="en-US" dirty="0"/>
              <a:t>Even though there is no sustainable solution for ASD, simply early intervention and proper medical care will make a significant difference in a kid’s development to focus on improving am child’s behaviors and skills in communication. </a:t>
            </a:r>
          </a:p>
          <a:p>
            <a:pPr marL="285750" indent="-285750">
              <a:buFont typeface="Arial" panose="020B0604020202020204" pitchFamily="34" charset="0"/>
              <a:buChar char="•"/>
            </a:pPr>
            <a:r>
              <a:rPr lang="en-US" dirty="0"/>
              <a:t>Even so, the identification and diagnosis of ASD are really difficult and sophisticated, using traditional behavioral science. </a:t>
            </a:r>
          </a:p>
          <a:p>
            <a:pPr marL="285750" indent="-285750">
              <a:buFont typeface="Arial" panose="020B0604020202020204" pitchFamily="34" charset="0"/>
              <a:buChar char="•"/>
            </a:pPr>
            <a:r>
              <a:rPr lang="en-US" dirty="0"/>
              <a:t>Usually, Autism is most commonly diagnosed at about two years of age and can also be diagnosed later, based on its severity. </a:t>
            </a:r>
          </a:p>
          <a:p>
            <a:pPr marL="285750" indent="-285750">
              <a:buFont typeface="Arial" panose="020B0604020202020204" pitchFamily="34" charset="0"/>
              <a:buChar char="•"/>
            </a:pPr>
            <a:r>
              <a:rPr lang="en-US" dirty="0"/>
              <a:t>A variety of treatment strategies are available to detect ASD as quickly as possible.</a:t>
            </a:r>
            <a:endParaRPr lang="en-IN" dirty="0"/>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55639"/>
            <a:ext cx="7886700" cy="530258"/>
          </a:xfrm>
        </p:spPr>
        <p:txBody>
          <a:bodyPr>
            <a:normAutofit fontScale="90000"/>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3" name="TextBox 2">
            <a:extLst>
              <a:ext uri="{FF2B5EF4-FFF2-40B4-BE49-F238E27FC236}">
                <a16:creationId xmlns:a16="http://schemas.microsoft.com/office/drawing/2014/main" id="{45B716C9-A35B-051A-C814-FF3A4159DE7B}"/>
              </a:ext>
            </a:extLst>
          </p:cNvPr>
          <p:cNvSpPr txBox="1"/>
          <p:nvPr/>
        </p:nvSpPr>
        <p:spPr>
          <a:xfrm>
            <a:off x="1084728" y="1005478"/>
            <a:ext cx="717654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Autism Spectrum Disorder (ASD) is a type of neurodevelopmental disorder that affects the everyday life of affected patients. </a:t>
            </a:r>
          </a:p>
          <a:p>
            <a:pPr marL="285750" indent="-285750">
              <a:buFont typeface="Arial" panose="020B0604020202020204" pitchFamily="34" charset="0"/>
              <a:buChar char="•"/>
            </a:pPr>
            <a:r>
              <a:rPr lang="en-US" dirty="0"/>
              <a:t>Though it is considered hard to completely eradicate this disease, disease severity can be mitigated by taking early interventions. </a:t>
            </a:r>
          </a:p>
          <a:p>
            <a:pPr marL="285750" indent="-285750">
              <a:buFont typeface="Arial" panose="020B0604020202020204" pitchFamily="34" charset="0"/>
              <a:buChar char="•"/>
            </a:pPr>
            <a:r>
              <a:rPr lang="en-US" dirty="0"/>
              <a:t>In this paper, we propose an effective framework for the evaluation of various Machine Learning (ML) techniques for the early detection of ASD. </a:t>
            </a:r>
          </a:p>
          <a:p>
            <a:pPr marL="285750" indent="-285750">
              <a:buFont typeface="Arial" panose="020B0604020202020204" pitchFamily="34" charset="0"/>
              <a:buChar char="•"/>
            </a:pPr>
            <a:r>
              <a:rPr lang="en-US" dirty="0"/>
              <a:t>The proposed framework employ s four different Feature Scaling (FS) strategies i.e., Quantile Transformer (QT), Power Transformer (PT), Normalizer, and Max Abs Scaler (MAS). </a:t>
            </a:r>
          </a:p>
          <a:p>
            <a:pPr marL="285750" indent="-285750">
              <a:buFont typeface="Arial" panose="020B0604020202020204" pitchFamily="34" charset="0"/>
              <a:buChar char="•"/>
            </a:pPr>
            <a:r>
              <a:rPr lang="en-US" dirty="0"/>
              <a:t>Then, the feature-scaled datasets are classified through eight simple but effective ML algorithms like Ada Boost (AB), Random Forest (RF), Decision Tree (DT), K-Nearest Neighbors (KNN), Gaussian Naïve Bayes (GNB), Logistic Regression (LR), Support Vector Machine (SVM) and Linear Discriminant Analysis (LDA).</a:t>
            </a:r>
          </a:p>
          <a:p>
            <a:pPr marL="285750" indent="-285750">
              <a:buFont typeface="Arial" panose="020B0604020202020204" pitchFamily="34" charset="0"/>
              <a:buChar char="•"/>
            </a:pPr>
            <a:r>
              <a:rPr lang="en-US" dirty="0"/>
              <a:t>Our experiments are performed on four standard ASD datasets (Toddlers, Adolescents, Children, and Adults). </a:t>
            </a:r>
            <a:endParaRPr lang="en-IN" dirty="0"/>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mn-lt"/>
              </a:rPr>
              <a:t>Literature</a:t>
            </a:r>
            <a:r>
              <a:rPr lang="en-US" dirty="0">
                <a:solidFill>
                  <a:srgbClr val="7030A0"/>
                </a:solidFill>
                <a:latin typeface="+mn-lt"/>
              </a:rPr>
              <a:t> </a:t>
            </a:r>
            <a:r>
              <a:rPr lang="en-US" dirty="0">
                <a:solidFill>
                  <a:srgbClr val="C00000"/>
                </a:solidFill>
                <a:latin typeface="+mn-lt"/>
              </a:rPr>
              <a:t>Survey</a:t>
            </a:r>
            <a:endParaRPr lang="en-IN" dirty="0">
              <a:solidFill>
                <a:srgbClr val="C00000"/>
              </a:solidFill>
              <a:latin typeface="+mn-lt"/>
            </a:endParaRPr>
          </a:p>
        </p:txBody>
      </p:sp>
      <p:graphicFrame>
        <p:nvGraphicFramePr>
          <p:cNvPr id="3" name="Table 2">
            <a:extLst>
              <a:ext uri="{FF2B5EF4-FFF2-40B4-BE49-F238E27FC236}">
                <a16:creationId xmlns:a16="http://schemas.microsoft.com/office/drawing/2014/main" id="{F9F84A04-5A53-D2C7-D2F3-0DDA8AF5BB46}"/>
              </a:ext>
            </a:extLst>
          </p:cNvPr>
          <p:cNvGraphicFramePr>
            <a:graphicFrameLocks noGrp="1"/>
          </p:cNvGraphicFramePr>
          <p:nvPr>
            <p:extLst>
              <p:ext uri="{D42A27DB-BD31-4B8C-83A1-F6EECF244321}">
                <p14:modId xmlns:p14="http://schemas.microsoft.com/office/powerpoint/2010/main" val="3676575067"/>
              </p:ext>
            </p:extLst>
          </p:nvPr>
        </p:nvGraphicFramePr>
        <p:xfrm>
          <a:off x="628651" y="1397001"/>
          <a:ext cx="7886698" cy="4658414"/>
        </p:xfrm>
        <a:graphic>
          <a:graphicData uri="http://schemas.openxmlformats.org/drawingml/2006/table">
            <a:tbl>
              <a:tblPr firstRow="1" bandRow="1">
                <a:tableStyleId>{21E4AEA4-8DFA-4A89-87EB-49C32662AFE0}</a:tableStyleId>
              </a:tblPr>
              <a:tblGrid>
                <a:gridCol w="713803">
                  <a:extLst>
                    <a:ext uri="{9D8B030D-6E8A-4147-A177-3AD203B41FA5}">
                      <a16:colId xmlns:a16="http://schemas.microsoft.com/office/drawing/2014/main" val="4285093840"/>
                    </a:ext>
                  </a:extLst>
                </a:gridCol>
                <a:gridCol w="1421066">
                  <a:extLst>
                    <a:ext uri="{9D8B030D-6E8A-4147-A177-3AD203B41FA5}">
                      <a16:colId xmlns:a16="http://schemas.microsoft.com/office/drawing/2014/main" val="954851751"/>
                    </a:ext>
                  </a:extLst>
                </a:gridCol>
                <a:gridCol w="3058160">
                  <a:extLst>
                    <a:ext uri="{9D8B030D-6E8A-4147-A177-3AD203B41FA5}">
                      <a16:colId xmlns:a16="http://schemas.microsoft.com/office/drawing/2014/main" val="2332695915"/>
                    </a:ext>
                  </a:extLst>
                </a:gridCol>
                <a:gridCol w="1537656">
                  <a:extLst>
                    <a:ext uri="{9D8B030D-6E8A-4147-A177-3AD203B41FA5}">
                      <a16:colId xmlns:a16="http://schemas.microsoft.com/office/drawing/2014/main" val="3132233748"/>
                    </a:ext>
                  </a:extLst>
                </a:gridCol>
                <a:gridCol w="1156013">
                  <a:extLst>
                    <a:ext uri="{9D8B030D-6E8A-4147-A177-3AD203B41FA5}">
                      <a16:colId xmlns:a16="http://schemas.microsoft.com/office/drawing/2014/main" val="245876440"/>
                    </a:ext>
                  </a:extLst>
                </a:gridCol>
              </a:tblGrid>
              <a:tr h="345386">
                <a:tc>
                  <a:txBody>
                    <a:bodyPr/>
                    <a:lstStyle/>
                    <a:p>
                      <a:r>
                        <a:rPr lang="en-IN" dirty="0"/>
                        <a:t>Year</a:t>
                      </a:r>
                    </a:p>
                  </a:txBody>
                  <a:tcPr/>
                </a:tc>
                <a:tc>
                  <a:txBody>
                    <a:bodyPr/>
                    <a:lstStyle/>
                    <a:p>
                      <a:r>
                        <a:rPr lang="en-IN" dirty="0"/>
                        <a:t>Author</a:t>
                      </a:r>
                    </a:p>
                  </a:txBody>
                  <a:tcPr/>
                </a:tc>
                <a:tc>
                  <a:txBody>
                    <a:bodyPr/>
                    <a:lstStyle/>
                    <a:p>
                      <a:r>
                        <a:rPr lang="en-IN" dirty="0"/>
                        <a:t>Title</a:t>
                      </a:r>
                    </a:p>
                  </a:txBody>
                  <a:tcPr/>
                </a:tc>
                <a:tc>
                  <a:txBody>
                    <a:bodyPr/>
                    <a:lstStyle/>
                    <a:p>
                      <a:r>
                        <a:rPr lang="en-IN" dirty="0"/>
                        <a:t>Methodology</a:t>
                      </a:r>
                    </a:p>
                  </a:txBody>
                  <a:tcPr/>
                </a:tc>
                <a:tc>
                  <a:txBody>
                    <a:bodyPr/>
                    <a:lstStyle/>
                    <a:p>
                      <a:r>
                        <a:rPr lang="en-IN" dirty="0"/>
                        <a:t>Issues</a:t>
                      </a:r>
                    </a:p>
                  </a:txBody>
                  <a:tcPr/>
                </a:tc>
                <a:extLst>
                  <a:ext uri="{0D108BD9-81ED-4DB2-BD59-A6C34878D82A}">
                    <a16:rowId xmlns:a16="http://schemas.microsoft.com/office/drawing/2014/main" val="2118277910"/>
                  </a:ext>
                </a:extLst>
              </a:tr>
              <a:tr h="1233521">
                <a:tc>
                  <a:txBody>
                    <a:bodyPr/>
                    <a:lstStyle/>
                    <a:p>
                      <a:r>
                        <a:rPr lang="en-US" sz="1400" dirty="0"/>
                        <a:t>2023</a:t>
                      </a:r>
                      <a:endParaRPr lang="en-IN" sz="1400" dirty="0"/>
                    </a:p>
                  </a:txBody>
                  <a:tcPr/>
                </a:tc>
                <a:tc>
                  <a:txBody>
                    <a:bodyPr/>
                    <a:lstStyle/>
                    <a:p>
                      <a:r>
                        <a:rPr lang="en-IN" sz="1400" dirty="0"/>
                        <a:t>Xu, X. et al.</a:t>
                      </a:r>
                    </a:p>
                  </a:txBody>
                  <a:tcPr/>
                </a:tc>
                <a:tc>
                  <a:txBody>
                    <a:bodyPr/>
                    <a:lstStyle/>
                    <a:p>
                      <a:r>
                        <a:rPr lang="en-US" sz="1400" dirty="0"/>
                        <a:t>Deep Learning Approach for Early Detection of Autism Spectrum Disorders Using Eye-Tracking Data</a:t>
                      </a:r>
                      <a:endParaRPr lang="en-IN" sz="1400" dirty="0"/>
                    </a:p>
                  </a:txBody>
                  <a:tcPr/>
                </a:tc>
                <a:tc>
                  <a:txBody>
                    <a:bodyPr/>
                    <a:lstStyle/>
                    <a:p>
                      <a:r>
                        <a:rPr lang="en-US" sz="1400" dirty="0"/>
                        <a:t>Deep neural network (DNN) with eye-tracking features</a:t>
                      </a:r>
                      <a:endParaRPr lang="en-IN" sz="1400" dirty="0"/>
                    </a:p>
                  </a:txBody>
                  <a:tcPr/>
                </a:tc>
                <a:tc>
                  <a:txBody>
                    <a:bodyPr/>
                    <a:lstStyle/>
                    <a:p>
                      <a:r>
                        <a:rPr lang="en-US" sz="1400" dirty="0"/>
                        <a:t>Smaller datasets, black-box nature of DNNs</a:t>
                      </a:r>
                      <a:endParaRPr lang="en-IN" sz="1400" dirty="0"/>
                    </a:p>
                  </a:txBody>
                  <a:tcPr/>
                </a:tc>
                <a:extLst>
                  <a:ext uri="{0D108BD9-81ED-4DB2-BD59-A6C34878D82A}">
                    <a16:rowId xmlns:a16="http://schemas.microsoft.com/office/drawing/2014/main" val="2662895593"/>
                  </a:ext>
                </a:extLst>
              </a:tr>
              <a:tr h="1677589">
                <a:tc>
                  <a:txBody>
                    <a:bodyPr/>
                    <a:lstStyle/>
                    <a:p>
                      <a:r>
                        <a:rPr lang="en-IN" sz="1400" dirty="0"/>
                        <a:t>2023</a:t>
                      </a:r>
                    </a:p>
                  </a:txBody>
                  <a:tcPr/>
                </a:tc>
                <a:tc>
                  <a:txBody>
                    <a:bodyPr/>
                    <a:lstStyle/>
                    <a:p>
                      <a:r>
                        <a:rPr lang="en-IN" sz="1400" dirty="0"/>
                        <a:t>Gupta, D. et al.</a:t>
                      </a:r>
                    </a:p>
                  </a:txBody>
                  <a:tcPr/>
                </a:tc>
                <a:tc>
                  <a:txBody>
                    <a:bodyPr/>
                    <a:lstStyle/>
                    <a:p>
                      <a:r>
                        <a:rPr lang="en-US" sz="1400" dirty="0"/>
                        <a:t>A Machine Learning Framework for Early-Stage Detection of Autism Spectrum Disorders</a:t>
                      </a:r>
                      <a:endParaRPr lang="en-IN" sz="1400" dirty="0"/>
                    </a:p>
                  </a:txBody>
                  <a:tcPr/>
                </a:tc>
                <a:tc>
                  <a:txBody>
                    <a:bodyPr/>
                    <a:lstStyle/>
                    <a:p>
                      <a:r>
                        <a:rPr lang="en-US" sz="1400" dirty="0"/>
                        <a:t>Random Forest (RF) and Decision Tree (DT) classifiers with various feature scaling strategies</a:t>
                      </a:r>
                      <a:endParaRPr lang="en-IN" sz="1400" dirty="0"/>
                    </a:p>
                  </a:txBody>
                  <a:tcPr/>
                </a:tc>
                <a:tc>
                  <a:txBody>
                    <a:bodyPr/>
                    <a:lstStyle/>
                    <a:p>
                      <a:r>
                        <a:rPr lang="en-US" sz="1400" dirty="0"/>
                        <a:t>Limited feature sets, potential bias from oversampling</a:t>
                      </a:r>
                      <a:endParaRPr lang="en-IN" sz="1400" dirty="0"/>
                    </a:p>
                  </a:txBody>
                  <a:tcPr/>
                </a:tc>
                <a:extLst>
                  <a:ext uri="{0D108BD9-81ED-4DB2-BD59-A6C34878D82A}">
                    <a16:rowId xmlns:a16="http://schemas.microsoft.com/office/drawing/2014/main" val="420366608"/>
                  </a:ext>
                </a:extLst>
              </a:tr>
              <a:tr h="1381544">
                <a:tc>
                  <a:txBody>
                    <a:bodyPr/>
                    <a:lstStyle/>
                    <a:p>
                      <a:r>
                        <a:rPr lang="en-IN" sz="1400" dirty="0"/>
                        <a:t>2022</a:t>
                      </a:r>
                    </a:p>
                  </a:txBody>
                  <a:tcPr/>
                </a:tc>
                <a:tc>
                  <a:txBody>
                    <a:bodyPr/>
                    <a:lstStyle/>
                    <a:p>
                      <a:r>
                        <a:rPr lang="en-IN" sz="1400" dirty="0" err="1"/>
                        <a:t>Altalibi</a:t>
                      </a:r>
                      <a:r>
                        <a:rPr lang="en-IN" sz="1400" dirty="0"/>
                        <a:t>, M. et al.</a:t>
                      </a:r>
                    </a:p>
                  </a:txBody>
                  <a:tcPr/>
                </a:tc>
                <a:tc>
                  <a:txBody>
                    <a:bodyPr/>
                    <a:lstStyle/>
                    <a:p>
                      <a:r>
                        <a:rPr lang="en-US" sz="1400" dirty="0"/>
                        <a:t>A Machine Learning Model for Early Detection of Autism Spectrum Disorder Based on Multimodal Features</a:t>
                      </a:r>
                      <a:endParaRPr lang="en-IN" sz="1400" dirty="0"/>
                    </a:p>
                  </a:txBody>
                  <a:tcPr/>
                </a:tc>
                <a:tc>
                  <a:txBody>
                    <a:bodyPr/>
                    <a:lstStyle/>
                    <a:p>
                      <a:r>
                        <a:rPr lang="en-US" sz="1400" dirty="0"/>
                        <a:t>Multimodal fusion with stacked autoencoders and SVM</a:t>
                      </a:r>
                      <a:endParaRPr lang="en-IN" sz="1400" dirty="0"/>
                    </a:p>
                  </a:txBody>
                  <a:tcPr/>
                </a:tc>
                <a:tc>
                  <a:txBody>
                    <a:bodyPr/>
                    <a:lstStyle/>
                    <a:p>
                      <a:r>
                        <a:rPr lang="en-US" sz="1400" dirty="0"/>
                        <a:t>Potential data privacy concerns with modalities</a:t>
                      </a:r>
                      <a:endParaRPr lang="en-IN" sz="1400" dirty="0"/>
                    </a:p>
                  </a:txBody>
                  <a:tcPr/>
                </a:tc>
                <a:extLst>
                  <a:ext uri="{0D108BD9-81ED-4DB2-BD59-A6C34878D82A}">
                    <a16:rowId xmlns:a16="http://schemas.microsoft.com/office/drawing/2014/main" val="3525824193"/>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3" name="TextBox 2">
            <a:extLst>
              <a:ext uri="{FF2B5EF4-FFF2-40B4-BE49-F238E27FC236}">
                <a16:creationId xmlns:a16="http://schemas.microsoft.com/office/drawing/2014/main" id="{976C6DE0-1B89-CA76-CEF5-E3A3F798D64F}"/>
              </a:ext>
            </a:extLst>
          </p:cNvPr>
          <p:cNvSpPr txBox="1"/>
          <p:nvPr/>
        </p:nvSpPr>
        <p:spPr>
          <a:xfrm>
            <a:off x="941294" y="1166842"/>
            <a:ext cx="720134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research aims to create an effective prediction model using different types of ML methods to detect autism in people of different ages. </a:t>
            </a:r>
          </a:p>
          <a:p>
            <a:pPr marL="285750" indent="-285750">
              <a:buFont typeface="Arial" panose="020B0604020202020204" pitchFamily="34" charset="0"/>
              <a:buChar char="•"/>
            </a:pPr>
            <a:r>
              <a:rPr lang="en-US" dirty="0"/>
              <a:t>First of all, the datasets are collected, and then the preprocessing is accomplished via the missing values imputation, feature encoding, and oversampling. </a:t>
            </a:r>
          </a:p>
          <a:p>
            <a:pPr marL="285750" indent="-285750">
              <a:buFont typeface="Arial" panose="020B0604020202020204" pitchFamily="34" charset="0"/>
              <a:buChar char="•"/>
            </a:pPr>
            <a:r>
              <a:rPr lang="en-US" dirty="0"/>
              <a:t>The Mean Value Imputation (MVI) method is used to impute the missing values of the dataset. Then, the category ical feature values are converted to their equivalent numerical values using the One Hot Encoding (OHE) technique. </a:t>
            </a:r>
          </a:p>
          <a:p>
            <a:pPr marL="285750" indent="-285750">
              <a:buFont typeface="Arial" panose="020B0604020202020204" pitchFamily="34" charset="0"/>
              <a:buChar char="•"/>
            </a:pPr>
            <a:r>
              <a:rPr lang="en-US" dirty="0"/>
              <a:t>Shows that all four datasets used in this work have an imbalanced class distribution problem. </a:t>
            </a:r>
          </a:p>
          <a:p>
            <a:pPr marL="285750" indent="-285750">
              <a:buFont typeface="Arial" panose="020B0604020202020204" pitchFamily="34" charset="0"/>
              <a:buChar char="•"/>
            </a:pPr>
            <a:r>
              <a:rPr lang="en-US" dirty="0"/>
              <a:t>As such, a Random over Sampler strategy is used to alleviate this issue. After completing the initial preprocessing, the dataset’s feature values are scaled using four different FS techniques i.e., QT, PT, Normalizer, and MAS (see their detailed operations in the feature-scaled datasets are then classified using eight different ML classification techniques i.e., AB, RF, DT, KNN, GNB, LR, SVM, and LDA. </a:t>
            </a:r>
            <a:endParaRPr lang="en-IN" dirty="0"/>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3" name="TextBox 2">
            <a:extLst>
              <a:ext uri="{FF2B5EF4-FFF2-40B4-BE49-F238E27FC236}">
                <a16:creationId xmlns:a16="http://schemas.microsoft.com/office/drawing/2014/main" id="{C7952DDC-9273-34FE-A911-5DBF003928A8}"/>
              </a:ext>
            </a:extLst>
          </p:cNvPr>
          <p:cNvSpPr txBox="1"/>
          <p:nvPr/>
        </p:nvSpPr>
        <p:spPr>
          <a:xfrm>
            <a:off x="1307938" y="1120676"/>
            <a:ext cx="679615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research aims to create an effective prediction model using different types of ML methods to detect autism in people of different ages. </a:t>
            </a:r>
          </a:p>
          <a:p>
            <a:pPr marL="285750" indent="-285750">
              <a:buFont typeface="Arial" panose="020B0604020202020204" pitchFamily="34" charset="0"/>
              <a:buChar char="•"/>
            </a:pPr>
            <a:r>
              <a:rPr lang="en-US" dirty="0"/>
              <a:t>First of all, the datasets are collected, and then the preprocessing is accomplished via the missing values imputation, Label encoding, and oversampling and Create an instance of RFE with the classifier and the desired number of features to select Logistic Regression classification of modeling, performance evaluation, and the results with improved accuracy. </a:t>
            </a:r>
            <a:endParaRPr lang="en-IN" dirty="0"/>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3" name="TextBox 2">
            <a:extLst>
              <a:ext uri="{FF2B5EF4-FFF2-40B4-BE49-F238E27FC236}">
                <a16:creationId xmlns:a16="http://schemas.microsoft.com/office/drawing/2014/main" id="{F26B67F4-253E-E32F-D696-1D2F3A1B6621}"/>
              </a:ext>
            </a:extLst>
          </p:cNvPr>
          <p:cNvSpPr txBox="1"/>
          <p:nvPr/>
        </p:nvSpPr>
        <p:spPr>
          <a:xfrm>
            <a:off x="1736204" y="1674673"/>
            <a:ext cx="571114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Operating System : Windows 10 (64 bit) </a:t>
            </a:r>
          </a:p>
          <a:p>
            <a:pPr marL="342900" indent="-342900">
              <a:buFont typeface="Arial" panose="020B0604020202020204" pitchFamily="34" charset="0"/>
              <a:buChar char="•"/>
            </a:pPr>
            <a:r>
              <a:rPr lang="en-IN" sz="2400" dirty="0"/>
              <a:t>Software : Python 3.7 </a:t>
            </a:r>
          </a:p>
          <a:p>
            <a:pPr marL="342900" indent="-342900">
              <a:buFont typeface="Arial" panose="020B0604020202020204" pitchFamily="34" charset="0"/>
              <a:buChar char="•"/>
            </a:pPr>
            <a:r>
              <a:rPr lang="en-IN" sz="2400" dirty="0"/>
              <a:t>Tools : Anaconda (Jupyter Note Book IDE)</a:t>
            </a:r>
          </a:p>
          <a:p>
            <a:pPr marL="342900" indent="-342900">
              <a:buFont typeface="Arial" panose="020B0604020202020204" pitchFamily="34" charset="0"/>
              <a:buChar char="•"/>
            </a:pPr>
            <a:r>
              <a:rPr lang="en-US" sz="2400" dirty="0"/>
              <a:t>Hard Disk : 500GB and above</a:t>
            </a:r>
          </a:p>
          <a:p>
            <a:pPr marL="342900" indent="-342900">
              <a:buFont typeface="Arial" panose="020B0604020202020204" pitchFamily="34" charset="0"/>
              <a:buChar char="•"/>
            </a:pPr>
            <a:r>
              <a:rPr lang="en-US" sz="2400" dirty="0"/>
              <a:t>RAM : 4GB and above </a:t>
            </a:r>
          </a:p>
          <a:p>
            <a:pPr marL="342900" indent="-342900">
              <a:buFont typeface="Arial" panose="020B0604020202020204" pitchFamily="34" charset="0"/>
              <a:buChar char="•"/>
            </a:pPr>
            <a:r>
              <a:rPr lang="en-US" sz="2400" dirty="0"/>
              <a:t>Processor : I3 and above </a:t>
            </a:r>
            <a:endParaRPr lang="en-IN" sz="2400" dirty="0"/>
          </a:p>
        </p:txBody>
      </p:sp>
    </p:spTree>
    <p:extLst>
      <p:ext uri="{BB962C8B-B14F-4D97-AF65-F5344CB8AC3E}">
        <p14:creationId xmlns:p14="http://schemas.microsoft.com/office/powerpoint/2010/main" val="20702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8049-AF6E-D88D-8D40-B96932B72314}"/>
              </a:ext>
            </a:extLst>
          </p:cNvPr>
          <p:cNvSpPr>
            <a:spLocks noGrp="1"/>
          </p:cNvSpPr>
          <p:nvPr>
            <p:ph type="title"/>
          </p:nvPr>
        </p:nvSpPr>
        <p:spPr/>
        <p:txBody>
          <a:bodyPr/>
          <a:lstStyle/>
          <a:p>
            <a:pPr algn="ctr"/>
            <a:r>
              <a:rPr lang="en-US" dirty="0">
                <a:solidFill>
                  <a:srgbClr val="C00000"/>
                </a:solidFill>
                <a:latin typeface="+mn-lt"/>
              </a:rPr>
              <a:t>Architecture</a:t>
            </a:r>
            <a:endParaRPr lang="en-IN" dirty="0"/>
          </a:p>
        </p:txBody>
      </p:sp>
      <p:pic>
        <p:nvPicPr>
          <p:cNvPr id="5" name="Content Placeholder 4">
            <a:extLst>
              <a:ext uri="{FF2B5EF4-FFF2-40B4-BE49-F238E27FC236}">
                <a16:creationId xmlns:a16="http://schemas.microsoft.com/office/drawing/2014/main" id="{91651C12-A76D-08F9-1CC1-9FD850D072AF}"/>
              </a:ext>
            </a:extLst>
          </p:cNvPr>
          <p:cNvPicPr>
            <a:picLocks noGrp="1" noChangeAspect="1"/>
          </p:cNvPicPr>
          <p:nvPr>
            <p:ph idx="1"/>
          </p:nvPr>
        </p:nvPicPr>
        <p:blipFill>
          <a:blip r:embed="rId2"/>
          <a:stretch>
            <a:fillRect/>
          </a:stretch>
        </p:blipFill>
        <p:spPr>
          <a:xfrm>
            <a:off x="1308847" y="1452282"/>
            <a:ext cx="5764306" cy="5342965"/>
          </a:xfrm>
        </p:spPr>
      </p:pic>
    </p:spTree>
    <p:extLst>
      <p:ext uri="{BB962C8B-B14F-4D97-AF65-F5344CB8AC3E}">
        <p14:creationId xmlns:p14="http://schemas.microsoft.com/office/powerpoint/2010/main" val="143262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Methodology used</a:t>
            </a:r>
            <a:endParaRPr lang="en-IN" dirty="0">
              <a:solidFill>
                <a:srgbClr val="C00000"/>
              </a:solidFill>
              <a:latin typeface="+mn-lt"/>
            </a:endParaRPr>
          </a:p>
        </p:txBody>
      </p:sp>
      <p:sp>
        <p:nvSpPr>
          <p:cNvPr id="3" name="TextBox 2">
            <a:extLst>
              <a:ext uri="{FF2B5EF4-FFF2-40B4-BE49-F238E27FC236}">
                <a16:creationId xmlns:a16="http://schemas.microsoft.com/office/drawing/2014/main" id="{02322B4B-A0F9-84E4-DD53-0C4D0966C230}"/>
              </a:ext>
            </a:extLst>
          </p:cNvPr>
          <p:cNvSpPr txBox="1"/>
          <p:nvPr/>
        </p:nvSpPr>
        <p:spPr>
          <a:xfrm>
            <a:off x="628650" y="1120676"/>
            <a:ext cx="78867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collect the four ASD datasets (Toddlers, Adolescents ,Children , and Adults) from the publicly available repositories: Kaggle and UCI ML the ASD Tests smartphone app for Toddlers ,Children , Adolescents, and Adults ASD screening using QCHAT-10 and AQ-10. </a:t>
            </a:r>
          </a:p>
          <a:p>
            <a:pPr marL="285750" indent="-285750">
              <a:buFont typeface="Arial" panose="020B0604020202020204" pitchFamily="34" charset="0"/>
              <a:buChar char="•"/>
            </a:pPr>
            <a:r>
              <a:rPr lang="en-US" dirty="0"/>
              <a:t>The application computes a score of 0 to 10 for every individual, with which the final score is 6 out of 10 which indicates an individual has positive ASD. </a:t>
            </a:r>
          </a:p>
          <a:p>
            <a:pPr marL="285750" indent="-285750">
              <a:buFont typeface="Arial" panose="020B0604020202020204" pitchFamily="34" charset="0"/>
              <a:buChar char="•"/>
            </a:pPr>
            <a:r>
              <a:rPr lang="en-US" dirty="0"/>
              <a:t>In addition, ASD data is obtained from the ASD Tests app while open-source databases are developed in order to facilitate research in this area.</a:t>
            </a:r>
          </a:p>
          <a:p>
            <a:pPr marL="285750" indent="-285750">
              <a:buFont typeface="Arial" panose="020B0604020202020204" pitchFamily="34" charset="0"/>
              <a:buChar char="•"/>
            </a:pPr>
            <a:r>
              <a:rPr lang="en-US" dirty="0"/>
              <a:t>The detailed description of the Toddlers, Children, Adolescents, and Adults ASD dataset</a:t>
            </a:r>
            <a:endParaRPr lang="en-IN" dirty="0"/>
          </a:p>
        </p:txBody>
      </p:sp>
    </p:spTree>
    <p:extLst>
      <p:ext uri="{BB962C8B-B14F-4D97-AF65-F5344CB8AC3E}">
        <p14:creationId xmlns:p14="http://schemas.microsoft.com/office/powerpoint/2010/main" val="3264071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1330</Words>
  <Application>Microsoft Office PowerPoint</Application>
  <PresentationFormat>On-screen Show (4:3)</PresentationFormat>
  <Paragraphs>83</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Times New Roman</vt:lpstr>
      <vt:lpstr>Office Theme</vt:lpstr>
      <vt:lpstr>1_Office Theme</vt:lpstr>
      <vt:lpstr>PowerPoint Presentation</vt:lpstr>
      <vt:lpstr>Introduction</vt:lpstr>
      <vt:lpstr>Objective of the Project</vt:lpstr>
      <vt:lpstr>Literature Survey</vt:lpstr>
      <vt:lpstr>Existing System</vt:lpstr>
      <vt:lpstr>Proposed System</vt:lpstr>
      <vt:lpstr>Software / Hardware used</vt:lpstr>
      <vt:lpstr>Architecture</vt:lpstr>
      <vt:lpstr>Methodology used</vt:lpstr>
      <vt:lpstr>System Implementation</vt:lpstr>
      <vt:lpstr>Screenshots</vt:lpstr>
      <vt:lpstr>PowerPoint Presentation</vt:lpstr>
      <vt:lpstr>PowerPoint Presentation</vt:lpstr>
      <vt:lpstr>Result &amp; Discussion</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Kaushik Sathyanath</cp:lastModifiedBy>
  <cp:revision>24</cp:revision>
  <dcterms:created xsi:type="dcterms:W3CDTF">2020-12-27T14:21:20Z</dcterms:created>
  <dcterms:modified xsi:type="dcterms:W3CDTF">2024-03-25T13:56:20Z</dcterms:modified>
</cp:coreProperties>
</file>