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7" roundtripDataSignature="AMtx7mj+0P/0N10FglB4LtFiD8N5ylXvH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p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6c774d055a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6c774d055a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g26c774d055a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p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p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p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2"/>
          <p:cNvSpPr txBox="1"/>
          <p:nvPr>
            <p:ph type="ctrTitle"/>
          </p:nvPr>
        </p:nvSpPr>
        <p:spPr>
          <a:xfrm>
            <a:off x="685800" y="1122363"/>
            <a:ext cx="77724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2"/>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4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43"/>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4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4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4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44"/>
          <p:cNvSpPr txBox="1"/>
          <p:nvPr>
            <p:ph type="title"/>
          </p:nvPr>
        </p:nvSpPr>
        <p:spPr>
          <a:xfrm rot="5400000">
            <a:off x="4623594" y="2285207"/>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44"/>
          <p:cNvSpPr txBox="1"/>
          <p:nvPr>
            <p:ph idx="1" type="body"/>
          </p:nvPr>
        </p:nvSpPr>
        <p:spPr>
          <a:xfrm rot="5400000">
            <a:off x="623094" y="370681"/>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4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4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4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0" name="Shape 90"/>
        <p:cNvGrpSpPr/>
        <p:nvPr/>
      </p:nvGrpSpPr>
      <p:grpSpPr>
        <a:xfrm>
          <a:off x="0" y="0"/>
          <a:ext cx="0" cy="0"/>
          <a:chOff x="0" y="0"/>
          <a:chExt cx="0" cy="0"/>
        </a:xfrm>
      </p:grpSpPr>
      <p:sp>
        <p:nvSpPr>
          <p:cNvPr id="91" name="Google Shape;91;p2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24"/>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3" name="Google Shape;93;p2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6" name="Shape 96"/>
        <p:cNvGrpSpPr/>
        <p:nvPr/>
      </p:nvGrpSpPr>
      <p:grpSpPr>
        <a:xfrm>
          <a:off x="0" y="0"/>
          <a:ext cx="0" cy="0"/>
          <a:chOff x="0" y="0"/>
          <a:chExt cx="0" cy="0"/>
        </a:xfrm>
      </p:grpSpPr>
      <p:sp>
        <p:nvSpPr>
          <p:cNvPr id="97" name="Google Shape;97;p25"/>
          <p:cNvSpPr txBox="1"/>
          <p:nvPr>
            <p:ph type="ctrTitle"/>
          </p:nvPr>
        </p:nvSpPr>
        <p:spPr>
          <a:xfrm>
            <a:off x="685800" y="1122363"/>
            <a:ext cx="77724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25"/>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99" name="Google Shape;99;p2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2" name="Shape 102"/>
        <p:cNvGrpSpPr/>
        <p:nvPr/>
      </p:nvGrpSpPr>
      <p:grpSpPr>
        <a:xfrm>
          <a:off x="0" y="0"/>
          <a:ext cx="0" cy="0"/>
          <a:chOff x="0" y="0"/>
          <a:chExt cx="0" cy="0"/>
        </a:xfrm>
      </p:grpSpPr>
      <p:sp>
        <p:nvSpPr>
          <p:cNvPr id="103" name="Google Shape;103;p26"/>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4" name="Google Shape;104;p26"/>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05" name="Google Shape;105;p2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2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2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8" name="Shape 108"/>
        <p:cNvGrpSpPr/>
        <p:nvPr/>
      </p:nvGrpSpPr>
      <p:grpSpPr>
        <a:xfrm>
          <a:off x="0" y="0"/>
          <a:ext cx="0" cy="0"/>
          <a:chOff x="0" y="0"/>
          <a:chExt cx="0" cy="0"/>
        </a:xfrm>
      </p:grpSpPr>
      <p:sp>
        <p:nvSpPr>
          <p:cNvPr id="109" name="Google Shape;109;p2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0" name="Google Shape;110;p27"/>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1" name="Google Shape;111;p27"/>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2" name="Google Shape;112;p2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2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5" name="Shape 115"/>
        <p:cNvGrpSpPr/>
        <p:nvPr/>
      </p:nvGrpSpPr>
      <p:grpSpPr>
        <a:xfrm>
          <a:off x="0" y="0"/>
          <a:ext cx="0" cy="0"/>
          <a:chOff x="0" y="0"/>
          <a:chExt cx="0" cy="0"/>
        </a:xfrm>
      </p:grpSpPr>
      <p:sp>
        <p:nvSpPr>
          <p:cNvPr id="116" name="Google Shape;116;p28"/>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7" name="Google Shape;117;p28"/>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18" name="Google Shape;118;p28"/>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9" name="Google Shape;119;p28"/>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0" name="Google Shape;120;p28"/>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1" name="Google Shape;121;p2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2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2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4" name="Shape 124"/>
        <p:cNvGrpSpPr/>
        <p:nvPr/>
      </p:nvGrpSpPr>
      <p:grpSpPr>
        <a:xfrm>
          <a:off x="0" y="0"/>
          <a:ext cx="0" cy="0"/>
          <a:chOff x="0" y="0"/>
          <a:chExt cx="0" cy="0"/>
        </a:xfrm>
      </p:grpSpPr>
      <p:sp>
        <p:nvSpPr>
          <p:cNvPr id="125" name="Google Shape;125;p29"/>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6" name="Google Shape;126;p2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2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2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9" name="Shape 129"/>
        <p:cNvGrpSpPr/>
        <p:nvPr/>
      </p:nvGrpSpPr>
      <p:grpSpPr>
        <a:xfrm>
          <a:off x="0" y="0"/>
          <a:ext cx="0" cy="0"/>
          <a:chOff x="0" y="0"/>
          <a:chExt cx="0" cy="0"/>
        </a:xfrm>
      </p:grpSpPr>
      <p:sp>
        <p:nvSpPr>
          <p:cNvPr id="130" name="Google Shape;130;p3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3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3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33" name="Shape 133"/>
        <p:cNvGrpSpPr/>
        <p:nvPr/>
      </p:nvGrpSpPr>
      <p:grpSpPr>
        <a:xfrm>
          <a:off x="0" y="0"/>
          <a:ext cx="0" cy="0"/>
          <a:chOff x="0" y="0"/>
          <a:chExt cx="0" cy="0"/>
        </a:xfrm>
      </p:grpSpPr>
      <p:sp>
        <p:nvSpPr>
          <p:cNvPr id="134" name="Google Shape;134;p31"/>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5" name="Google Shape;135;p31"/>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36" name="Google Shape;136;p31"/>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37" name="Google Shape;137;p3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3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3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5"/>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40" name="Shape 140"/>
        <p:cNvGrpSpPr/>
        <p:nvPr/>
      </p:nvGrpSpPr>
      <p:grpSpPr>
        <a:xfrm>
          <a:off x="0" y="0"/>
          <a:ext cx="0" cy="0"/>
          <a:chOff x="0" y="0"/>
          <a:chExt cx="0" cy="0"/>
        </a:xfrm>
      </p:grpSpPr>
      <p:sp>
        <p:nvSpPr>
          <p:cNvPr id="141" name="Google Shape;141;p32"/>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2" name="Google Shape;142;p32"/>
          <p:cNvSpPr/>
          <p:nvPr>
            <p:ph idx="2" type="pic"/>
          </p:nvPr>
        </p:nvSpPr>
        <p:spPr>
          <a:xfrm>
            <a:off x="3887391" y="987426"/>
            <a:ext cx="4629150" cy="4873625"/>
          </a:xfrm>
          <a:prstGeom prst="rect">
            <a:avLst/>
          </a:prstGeom>
          <a:noFill/>
          <a:ln>
            <a:noFill/>
          </a:ln>
        </p:spPr>
      </p:sp>
      <p:sp>
        <p:nvSpPr>
          <p:cNvPr id="143" name="Google Shape;143;p32"/>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4" name="Google Shape;144;p3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3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3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7" name="Shape 147"/>
        <p:cNvGrpSpPr/>
        <p:nvPr/>
      </p:nvGrpSpPr>
      <p:grpSpPr>
        <a:xfrm>
          <a:off x="0" y="0"/>
          <a:ext cx="0" cy="0"/>
          <a:chOff x="0" y="0"/>
          <a:chExt cx="0" cy="0"/>
        </a:xfrm>
      </p:grpSpPr>
      <p:sp>
        <p:nvSpPr>
          <p:cNvPr id="148" name="Google Shape;148;p3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9" name="Google Shape;149;p33"/>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0" name="Google Shape;150;p3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3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3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3" name="Shape 153"/>
        <p:cNvGrpSpPr/>
        <p:nvPr/>
      </p:nvGrpSpPr>
      <p:grpSpPr>
        <a:xfrm>
          <a:off x="0" y="0"/>
          <a:ext cx="0" cy="0"/>
          <a:chOff x="0" y="0"/>
          <a:chExt cx="0" cy="0"/>
        </a:xfrm>
      </p:grpSpPr>
      <p:sp>
        <p:nvSpPr>
          <p:cNvPr id="154" name="Google Shape;154;p34"/>
          <p:cNvSpPr txBox="1"/>
          <p:nvPr>
            <p:ph type="title"/>
          </p:nvPr>
        </p:nvSpPr>
        <p:spPr>
          <a:xfrm rot="5400000">
            <a:off x="4623594" y="2285207"/>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5" name="Google Shape;155;p34"/>
          <p:cNvSpPr txBox="1"/>
          <p:nvPr>
            <p:ph idx="1" type="body"/>
          </p:nvPr>
        </p:nvSpPr>
        <p:spPr>
          <a:xfrm rot="5400000">
            <a:off x="623094" y="370681"/>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6" name="Google Shape;156;p3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3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3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36"/>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6"/>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3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3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37"/>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37"/>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3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38"/>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38"/>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38"/>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38"/>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38"/>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3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39"/>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3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4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4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4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41"/>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41"/>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41"/>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4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4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4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42"/>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42"/>
          <p:cNvSpPr/>
          <p:nvPr>
            <p:ph idx="2" type="pic"/>
          </p:nvPr>
        </p:nvSpPr>
        <p:spPr>
          <a:xfrm>
            <a:off x="3887391" y="987426"/>
            <a:ext cx="4629150" cy="4873625"/>
          </a:xfrm>
          <a:prstGeom prst="rect">
            <a:avLst/>
          </a:prstGeom>
          <a:noFill/>
          <a:ln>
            <a:noFill/>
          </a:ln>
        </p:spPr>
      </p:sp>
      <p:sp>
        <p:nvSpPr>
          <p:cNvPr id="68" name="Google Shape;68;p42"/>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4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4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4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1"/>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4" name="Shape 84"/>
        <p:cNvGrpSpPr/>
        <p:nvPr/>
      </p:nvGrpSpPr>
      <p:grpSpPr>
        <a:xfrm>
          <a:off x="0" y="0"/>
          <a:ext cx="0" cy="0"/>
          <a:chOff x="0" y="0"/>
          <a:chExt cx="0" cy="0"/>
        </a:xfrm>
      </p:grpSpPr>
      <p:sp>
        <p:nvSpPr>
          <p:cNvPr id="85" name="Google Shape;85;p2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6" name="Google Shape;86;p23"/>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7" name="Google Shape;87;p2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8" name="Google Shape;88;p2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9" name="Google Shape;89;p2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id="163" name="Google Shape;163;p1"/>
          <p:cNvPicPr preferRelativeResize="0"/>
          <p:nvPr/>
        </p:nvPicPr>
        <p:blipFill rotWithShape="1">
          <a:blip r:embed="rId3">
            <a:alphaModFix/>
          </a:blip>
          <a:srcRect b="0" l="0" r="0" t="0"/>
          <a:stretch/>
        </p:blipFill>
        <p:spPr>
          <a:xfrm>
            <a:off x="34724" y="222459"/>
            <a:ext cx="1576959" cy="1455124"/>
          </a:xfrm>
          <a:prstGeom prst="rect">
            <a:avLst/>
          </a:prstGeom>
          <a:noFill/>
          <a:ln>
            <a:noFill/>
          </a:ln>
        </p:spPr>
      </p:pic>
      <p:pic>
        <p:nvPicPr>
          <p:cNvPr descr="Anna University - Wikipedia" id="164" name="Google Shape;164;p1"/>
          <p:cNvPicPr preferRelativeResize="0"/>
          <p:nvPr/>
        </p:nvPicPr>
        <p:blipFill rotWithShape="1">
          <a:blip r:embed="rId4">
            <a:alphaModFix/>
          </a:blip>
          <a:srcRect b="0" l="0" r="0" t="0"/>
          <a:stretch/>
        </p:blipFill>
        <p:spPr>
          <a:xfrm>
            <a:off x="7615085" y="128368"/>
            <a:ext cx="1306884" cy="1387443"/>
          </a:xfrm>
          <a:prstGeom prst="rect">
            <a:avLst/>
          </a:prstGeom>
          <a:noFill/>
          <a:ln>
            <a:noFill/>
          </a:ln>
        </p:spPr>
      </p:pic>
      <p:sp>
        <p:nvSpPr>
          <p:cNvPr id="165" name="Google Shape;165;p1"/>
          <p:cNvSpPr txBox="1"/>
          <p:nvPr/>
        </p:nvSpPr>
        <p:spPr>
          <a:xfrm>
            <a:off x="1128419" y="1800692"/>
            <a:ext cx="7020042"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7030A0"/>
              </a:buClr>
              <a:buSzPts val="2400"/>
              <a:buFont typeface="Times New Roman"/>
              <a:buNone/>
            </a:pPr>
            <a:r>
              <a:rPr b="1" i="0" lang="en-US" sz="2400" u="none" cap="none" strike="noStrike">
                <a:solidFill>
                  <a:srgbClr val="7030A0"/>
                </a:solidFill>
                <a:latin typeface="Times New Roman"/>
                <a:ea typeface="Times New Roman"/>
                <a:cs typeface="Times New Roman"/>
                <a:sym typeface="Times New Roman"/>
              </a:rPr>
              <a:t>Department of Computer Science and Engineering </a:t>
            </a:r>
            <a:endParaRPr b="1" i="0" sz="2400" u="none" cap="none" strike="noStrike">
              <a:solidFill>
                <a:srgbClr val="7030A0"/>
              </a:solidFill>
              <a:latin typeface="Calibri"/>
              <a:ea typeface="Calibri"/>
              <a:cs typeface="Calibri"/>
              <a:sym typeface="Calibri"/>
            </a:endParaRPr>
          </a:p>
        </p:txBody>
      </p:sp>
      <p:sp>
        <p:nvSpPr>
          <p:cNvPr id="166" name="Google Shape;166;p1"/>
          <p:cNvSpPr txBox="1"/>
          <p:nvPr/>
        </p:nvSpPr>
        <p:spPr>
          <a:xfrm>
            <a:off x="2084070" y="2484419"/>
            <a:ext cx="4802505" cy="167738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500" u="none" cap="none" strike="noStrike">
                <a:solidFill>
                  <a:schemeClr val="dk1"/>
                </a:solidFill>
                <a:latin typeface="Times New Roman"/>
                <a:ea typeface="Times New Roman"/>
                <a:cs typeface="Times New Roman"/>
                <a:sym typeface="Times New Roman"/>
              </a:rPr>
              <a:t>A Novel Benchmark Dataset and CNN-Based Threat Detection Model</a:t>
            </a:r>
            <a:endParaRPr b="0" i="0" sz="25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2800"/>
              <a:buFont typeface="Calibri"/>
              <a:buNone/>
            </a:pPr>
            <a:r>
              <a:t/>
            </a:r>
            <a:endParaRPr b="1" i="0" sz="2800" u="none" cap="none" strike="noStrike">
              <a:solidFill>
                <a:srgbClr val="000000"/>
              </a:solidFill>
              <a:latin typeface="Times New Roman"/>
              <a:ea typeface="Times New Roman"/>
              <a:cs typeface="Times New Roman"/>
              <a:sym typeface="Times New Roman"/>
            </a:endParaRPr>
          </a:p>
        </p:txBody>
      </p:sp>
      <p:sp>
        <p:nvSpPr>
          <p:cNvPr id="167" name="Google Shape;167;p1"/>
          <p:cNvSpPr txBox="1"/>
          <p:nvPr/>
        </p:nvSpPr>
        <p:spPr>
          <a:xfrm>
            <a:off x="877407" y="5463912"/>
            <a:ext cx="3938725"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Mr. M.Mahendran, </a:t>
            </a:r>
            <a:endParaRPr/>
          </a:p>
          <a:p>
            <a:pPr indent="0" lvl="0" marL="0" marR="0" rtl="0" algn="l">
              <a:lnSpc>
                <a:spcPct val="100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M.TECH.,(Ph.D).,</a:t>
            </a:r>
            <a:endParaRPr/>
          </a:p>
        </p:txBody>
      </p:sp>
      <p:sp>
        <p:nvSpPr>
          <p:cNvPr id="168" name="Google Shape;168;p1"/>
          <p:cNvSpPr txBox="1"/>
          <p:nvPr/>
        </p:nvSpPr>
        <p:spPr>
          <a:xfrm>
            <a:off x="2084070" y="3899647"/>
            <a:ext cx="4802505" cy="1206821"/>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Anantha Krishnan B            211420104017</a:t>
            </a:r>
            <a:br>
              <a:rPr b="1" i="0" lang="en-US" sz="1800" u="none" cap="none" strike="noStrike">
                <a:solidFill>
                  <a:srgbClr val="000000"/>
                </a:solidFill>
                <a:latin typeface="Times New Roman"/>
                <a:ea typeface="Times New Roman"/>
                <a:cs typeface="Times New Roman"/>
                <a:sym typeface="Times New Roman"/>
              </a:rPr>
            </a:br>
            <a:r>
              <a:rPr b="1" i="0" lang="en-US" sz="1800" u="none" cap="none" strike="noStrike">
                <a:solidFill>
                  <a:srgbClr val="000000"/>
                </a:solidFill>
                <a:latin typeface="Times New Roman"/>
                <a:ea typeface="Times New Roman"/>
                <a:cs typeface="Times New Roman"/>
                <a:sym typeface="Times New Roman"/>
              </a:rPr>
              <a:t>Naveen R                             211420104177</a:t>
            </a:r>
            <a:br>
              <a:rPr b="1" i="0" lang="en-US" sz="1800" u="none" cap="none" strike="noStrike">
                <a:solidFill>
                  <a:srgbClr val="000000"/>
                </a:solidFill>
                <a:latin typeface="Times New Roman"/>
                <a:ea typeface="Times New Roman"/>
                <a:cs typeface="Times New Roman"/>
                <a:sym typeface="Times New Roman"/>
              </a:rPr>
            </a:br>
            <a:r>
              <a:rPr b="1" i="0" lang="en-US" sz="1800" u="none" cap="none" strike="noStrike">
                <a:solidFill>
                  <a:srgbClr val="000000"/>
                </a:solidFill>
                <a:latin typeface="Times New Roman"/>
                <a:ea typeface="Times New Roman"/>
                <a:cs typeface="Times New Roman"/>
                <a:sym typeface="Times New Roman"/>
              </a:rPr>
              <a:t>Meiyarasan A                                 211420104327  </a:t>
            </a:r>
            <a:endParaRPr/>
          </a:p>
        </p:txBody>
      </p:sp>
      <p:sp>
        <p:nvSpPr>
          <p:cNvPr id="169" name="Google Shape;169;p1"/>
          <p:cNvSpPr txBox="1"/>
          <p:nvPr/>
        </p:nvSpPr>
        <p:spPr>
          <a:xfrm>
            <a:off x="5015884" y="5452962"/>
            <a:ext cx="3542190" cy="9220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Dr. G.Senthil Kumar, M.C.A.,M.Phil.,M.B.A., M.E., Ph.D</a:t>
            </a:r>
            <a:endParaRPr/>
          </a:p>
        </p:txBody>
      </p:sp>
      <p:pic>
        <p:nvPicPr>
          <p:cNvPr id="170" name="Google Shape;170;p1"/>
          <p:cNvPicPr preferRelativeResize="0"/>
          <p:nvPr/>
        </p:nvPicPr>
        <p:blipFill rotWithShape="1">
          <a:blip r:embed="rId5">
            <a:alphaModFix/>
          </a:blip>
          <a:srcRect b="0" l="0" r="0" t="0"/>
          <a:stretch/>
        </p:blipFill>
        <p:spPr>
          <a:xfrm>
            <a:off x="1398494" y="290432"/>
            <a:ext cx="6133822" cy="1243232"/>
          </a:xfrm>
          <a:prstGeom prst="rect">
            <a:avLst/>
          </a:prstGeom>
          <a:noFill/>
          <a:ln>
            <a:noFill/>
          </a:ln>
        </p:spPr>
      </p:pic>
      <p:sp>
        <p:nvSpPr>
          <p:cNvPr id="171" name="Google Shape;171;p1"/>
          <p:cNvSpPr txBox="1"/>
          <p:nvPr>
            <p:ph idx="12" type="sldNum"/>
          </p:nvPr>
        </p:nvSpPr>
        <p:spPr>
          <a:xfrm>
            <a:off x="6457949" y="6356351"/>
            <a:ext cx="2314273"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1" i="0" lang="en-US" sz="1800" u="none" cap="none" strike="noStrike">
                <a:solidFill>
                  <a:srgbClr val="000000"/>
                </a:solidFill>
                <a:latin typeface="Calibri"/>
                <a:ea typeface="Calibri"/>
                <a:cs typeface="Calibri"/>
                <a:sym typeface="Calibri"/>
              </a:rPr>
              <a:t>‹#›</a:t>
            </a:fld>
            <a:endParaRPr b="1" i="0" sz="1800" u="none" cap="none" strike="noStrike">
              <a:solidFill>
                <a:srgbClr val="00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0"/>
          <p:cNvSpPr txBox="1"/>
          <p:nvPr>
            <p:ph type="title"/>
          </p:nvPr>
        </p:nvSpPr>
        <p:spPr>
          <a:xfrm>
            <a:off x="547968" y="327356"/>
            <a:ext cx="7886700" cy="530258"/>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C00000"/>
              </a:buClr>
              <a:buSzPct val="100000"/>
              <a:buFont typeface="Calibri"/>
              <a:buNone/>
            </a:pPr>
            <a:r>
              <a:rPr lang="en-US">
                <a:solidFill>
                  <a:srgbClr val="C00000"/>
                </a:solidFill>
                <a:latin typeface="Calibri"/>
                <a:ea typeface="Calibri"/>
                <a:cs typeface="Calibri"/>
                <a:sym typeface="Calibri"/>
              </a:rPr>
              <a:t>Software</a:t>
            </a:r>
            <a:r>
              <a:rPr lang="en-US">
                <a:solidFill>
                  <a:srgbClr val="7030A0"/>
                </a:solidFill>
                <a:latin typeface="Calibri"/>
                <a:ea typeface="Calibri"/>
                <a:cs typeface="Calibri"/>
                <a:sym typeface="Calibri"/>
              </a:rPr>
              <a:t> </a:t>
            </a:r>
            <a:r>
              <a:rPr lang="en-US">
                <a:solidFill>
                  <a:srgbClr val="C00000"/>
                </a:solidFill>
                <a:latin typeface="Calibri"/>
                <a:ea typeface="Calibri"/>
                <a:cs typeface="Calibri"/>
                <a:sym typeface="Calibri"/>
              </a:rPr>
              <a:t>/ Hardware used</a:t>
            </a:r>
            <a:endParaRPr>
              <a:solidFill>
                <a:srgbClr val="C00000"/>
              </a:solidFill>
              <a:latin typeface="Calibri"/>
              <a:ea typeface="Calibri"/>
              <a:cs typeface="Calibri"/>
              <a:sym typeface="Calibri"/>
            </a:endParaRPr>
          </a:p>
        </p:txBody>
      </p:sp>
      <p:sp>
        <p:nvSpPr>
          <p:cNvPr id="234" name="Google Shape;234;p10"/>
          <p:cNvSpPr txBox="1"/>
          <p:nvPr/>
        </p:nvSpPr>
        <p:spPr>
          <a:xfrm>
            <a:off x="630000" y="1107926"/>
            <a:ext cx="7884000" cy="4964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400" u="none" cap="none" strike="noStrike">
                <a:solidFill>
                  <a:schemeClr val="dk1"/>
                </a:solidFill>
                <a:latin typeface="Times New Roman"/>
                <a:ea typeface="Times New Roman"/>
                <a:cs typeface="Times New Roman"/>
                <a:sym typeface="Times New Roman"/>
              </a:rPr>
              <a:t>1.SOFTWARE REQUIREMENTS</a:t>
            </a:r>
            <a:endParaRPr/>
          </a:p>
          <a:p>
            <a:pPr indent="0" lvl="0" marL="0" marR="0" rtl="0" algn="ctr">
              <a:spcBef>
                <a:spcPts val="0"/>
              </a:spcBef>
              <a:spcAft>
                <a:spcPts val="0"/>
              </a:spcAft>
              <a:buNone/>
            </a:pPr>
            <a:r>
              <a:t/>
            </a:r>
            <a:endParaRPr b="1" i="0" sz="2400" u="none" cap="none" strike="noStrike">
              <a:solidFill>
                <a:schemeClr val="dk1"/>
              </a:solidFill>
              <a:latin typeface="Times New Roman"/>
              <a:ea typeface="Times New Roman"/>
              <a:cs typeface="Times New Roman"/>
              <a:sym typeface="Times New Roman"/>
            </a:endParaRPr>
          </a:p>
          <a:p>
            <a:pPr indent="0" lvl="1" marL="45720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Operating System : Windows</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Tool   : Matlab 2023</a:t>
            </a:r>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2. HARDWARE REQUIREMENTS:</a:t>
            </a:r>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1" marL="45720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Processor : Pentium IV/III</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Hard disk : minimum 100 GB</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RAM : minimum 4 GB</a:t>
            </a:r>
            <a:endParaRPr b="0" i="0" sz="2000" u="none" cap="none" strike="noStrike">
              <a:solidFill>
                <a:schemeClr val="dk1"/>
              </a:solidFill>
              <a:latin typeface="Times New Roman"/>
              <a:ea typeface="Times New Roman"/>
              <a:cs typeface="Times New Roman"/>
              <a:sym typeface="Times New Roman"/>
            </a:endParaRPr>
          </a:p>
          <a:p>
            <a:pPr indent="0" lvl="1" marL="457200" marR="0" rtl="0" algn="just">
              <a:spcBef>
                <a:spcPts val="0"/>
              </a:spcBef>
              <a:spcAft>
                <a:spcPts val="0"/>
              </a:spcAft>
              <a:buNone/>
            </a:pPr>
            <a:r>
              <a:t/>
            </a:r>
            <a:endParaRPr b="0" i="0" sz="2000" u="none" cap="none" strike="noStrike">
              <a:solidFill>
                <a:schemeClr val="dk1"/>
              </a:solidFill>
              <a:latin typeface="Calibri"/>
              <a:ea typeface="Calibri"/>
              <a:cs typeface="Calibri"/>
              <a:sym typeface="Calibri"/>
            </a:endParaRPr>
          </a:p>
          <a:p>
            <a:pPr indent="0" lvl="1" marL="457200" marR="0" rtl="0" algn="just">
              <a:spcBef>
                <a:spcPts val="0"/>
              </a:spcBef>
              <a:spcAft>
                <a:spcPts val="0"/>
              </a:spcAft>
              <a:buClr>
                <a:schemeClr val="dk1"/>
              </a:buClr>
              <a:buSzPts val="2000"/>
              <a:buFont typeface="Noto Sans Symbols"/>
              <a:buNone/>
            </a:pPr>
            <a:r>
              <a:t/>
            </a:r>
            <a:endParaRPr b="0" i="0" sz="2000" u="none" cap="none" strike="noStrike">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2000">
              <a:solidFill>
                <a:schemeClr val="dk1"/>
              </a:solidFill>
              <a:latin typeface="Calibri"/>
              <a:ea typeface="Calibri"/>
              <a:cs typeface="Calibri"/>
              <a:sym typeface="Calibri"/>
            </a:endParaRPr>
          </a:p>
        </p:txBody>
      </p:sp>
      <p:sp>
        <p:nvSpPr>
          <p:cNvPr id="235" name="Google Shape;235;p1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1"/>
          <p:cNvSpPr txBox="1"/>
          <p:nvPr>
            <p:ph type="title"/>
          </p:nvPr>
        </p:nvSpPr>
        <p:spPr>
          <a:xfrm>
            <a:off x="628650" y="365126"/>
            <a:ext cx="7886700" cy="683745"/>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C00000"/>
              </a:buClr>
              <a:buSzPct val="100000"/>
              <a:buFont typeface="Times New Roman"/>
              <a:buNone/>
            </a:pPr>
            <a:r>
              <a:rPr lang="en-US">
                <a:solidFill>
                  <a:srgbClr val="C00000"/>
                </a:solidFill>
                <a:latin typeface="Times New Roman"/>
                <a:ea typeface="Times New Roman"/>
                <a:cs typeface="Times New Roman"/>
                <a:sym typeface="Times New Roman"/>
              </a:rPr>
              <a:t>System Architecture</a:t>
            </a:r>
            <a:endParaRPr>
              <a:latin typeface="Times New Roman"/>
              <a:ea typeface="Times New Roman"/>
              <a:cs typeface="Times New Roman"/>
              <a:sym typeface="Times New Roman"/>
            </a:endParaRPr>
          </a:p>
        </p:txBody>
      </p:sp>
      <p:sp>
        <p:nvSpPr>
          <p:cNvPr id="241" name="Google Shape;241;p11"/>
          <p:cNvSpPr txBox="1"/>
          <p:nvPr/>
        </p:nvSpPr>
        <p:spPr>
          <a:xfrm>
            <a:off x="826509" y="1066800"/>
            <a:ext cx="7884000" cy="4964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2000">
              <a:solidFill>
                <a:schemeClr val="dk1"/>
              </a:solidFill>
              <a:latin typeface="Calibri"/>
              <a:ea typeface="Calibri"/>
              <a:cs typeface="Calibri"/>
              <a:sym typeface="Calibri"/>
            </a:endParaRPr>
          </a:p>
        </p:txBody>
      </p:sp>
      <p:pic>
        <p:nvPicPr>
          <p:cNvPr id="242" name="Google Shape;242;p11"/>
          <p:cNvPicPr preferRelativeResize="0"/>
          <p:nvPr/>
        </p:nvPicPr>
        <p:blipFill rotWithShape="1">
          <a:blip r:embed="rId3">
            <a:alphaModFix/>
          </a:blip>
          <a:srcRect b="0" l="0" r="0" t="0"/>
          <a:stretch/>
        </p:blipFill>
        <p:spPr>
          <a:xfrm>
            <a:off x="1766573" y="1210235"/>
            <a:ext cx="5727921" cy="4793888"/>
          </a:xfrm>
          <a:prstGeom prst="rect">
            <a:avLst/>
          </a:prstGeom>
          <a:noFill/>
          <a:ln>
            <a:noFill/>
          </a:ln>
        </p:spPr>
      </p:pic>
      <p:sp>
        <p:nvSpPr>
          <p:cNvPr id="243" name="Google Shape;243;p11"/>
          <p:cNvSpPr/>
          <p:nvPr/>
        </p:nvSpPr>
        <p:spPr>
          <a:xfrm>
            <a:off x="2841812" y="5862918"/>
            <a:ext cx="3594847" cy="227337"/>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4" name="Google Shape;244;p11"/>
          <p:cNvSpPr/>
          <p:nvPr/>
        </p:nvSpPr>
        <p:spPr>
          <a:xfrm>
            <a:off x="1766572" y="1151180"/>
            <a:ext cx="5727921" cy="193048"/>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5" name="Google Shape;245;p1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12"/>
          <p:cNvSpPr txBox="1"/>
          <p:nvPr>
            <p:ph type="title"/>
          </p:nvPr>
        </p:nvSpPr>
        <p:spPr>
          <a:xfrm>
            <a:off x="628650" y="365126"/>
            <a:ext cx="7886700" cy="91682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000"/>
              <a:buFont typeface="Times New Roman"/>
              <a:buNone/>
            </a:pPr>
            <a:r>
              <a:rPr lang="en-US" sz="4000">
                <a:solidFill>
                  <a:srgbClr val="C00000"/>
                </a:solidFill>
                <a:latin typeface="Times New Roman"/>
                <a:ea typeface="Times New Roman"/>
                <a:cs typeface="Times New Roman"/>
                <a:sym typeface="Times New Roman"/>
              </a:rPr>
              <a:t>System Architecture</a:t>
            </a:r>
            <a:endParaRPr sz="4000"/>
          </a:p>
        </p:txBody>
      </p:sp>
      <p:sp>
        <p:nvSpPr>
          <p:cNvPr id="251" name="Google Shape;251;p12"/>
          <p:cNvSpPr txBox="1"/>
          <p:nvPr>
            <p:ph idx="1" type="body"/>
          </p:nvPr>
        </p:nvSpPr>
        <p:spPr>
          <a:xfrm>
            <a:off x="439271" y="1407459"/>
            <a:ext cx="8076079" cy="4760259"/>
          </a:xfrm>
          <a:prstGeom prst="rect">
            <a:avLst/>
          </a:prstGeom>
          <a:noFill/>
          <a:ln>
            <a:noFill/>
          </a:ln>
        </p:spPr>
        <p:txBody>
          <a:bodyPr anchorCtr="0" anchor="t" bIns="45700" lIns="91425" spcFirstLastPara="1" rIns="91425" wrap="square" tIns="45700">
            <a:normAutofit/>
          </a:bodyPr>
          <a:lstStyle/>
          <a:p>
            <a:pPr indent="0" lvl="0" marL="13334" rtl="0" algn="just">
              <a:lnSpc>
                <a:spcPct val="90000"/>
              </a:lnSpc>
              <a:spcBef>
                <a:spcPts val="0"/>
              </a:spcBef>
              <a:spcAft>
                <a:spcPts val="0"/>
              </a:spcAft>
              <a:buClr>
                <a:schemeClr val="dk1"/>
              </a:buClr>
              <a:buSzPts val="2000"/>
              <a:buNone/>
            </a:pPr>
            <a:r>
              <a:rPr b="1" lang="en-US" sz="2000">
                <a:latin typeface="Times New Roman"/>
                <a:ea typeface="Times New Roman"/>
                <a:cs typeface="Times New Roman"/>
                <a:sym typeface="Times New Roman"/>
              </a:rPr>
              <a:t>Input Layer:</a:t>
            </a:r>
            <a:endParaRPr/>
          </a:p>
          <a:p>
            <a:pPr indent="0" lvl="0" marL="13334" rtl="0" algn="just">
              <a:lnSpc>
                <a:spcPct val="100000"/>
              </a:lnSpc>
              <a:spcBef>
                <a:spcPts val="1165"/>
              </a:spcBef>
              <a:spcAft>
                <a:spcPts val="0"/>
              </a:spcAft>
              <a:buClr>
                <a:schemeClr val="dk1"/>
              </a:buClr>
              <a:buSzPts val="2000"/>
              <a:buNone/>
            </a:pPr>
            <a:r>
              <a:rPr lang="en-US" sz="2000">
                <a:latin typeface="Times New Roman"/>
                <a:ea typeface="Times New Roman"/>
                <a:cs typeface="Times New Roman"/>
                <a:sym typeface="Times New Roman"/>
              </a:rPr>
              <a:t>The input layer of the CNN takes as input the features extracted from the IoT data. In this case, the features are normalized using z-score normalization.</a:t>
            </a:r>
            <a:endParaRPr sz="2000">
              <a:latin typeface="Times New Roman"/>
              <a:ea typeface="Times New Roman"/>
              <a:cs typeface="Times New Roman"/>
              <a:sym typeface="Times New Roman"/>
            </a:endParaRPr>
          </a:p>
          <a:p>
            <a:pPr indent="0" lvl="0" marL="13334" rtl="0" algn="just">
              <a:lnSpc>
                <a:spcPct val="90000"/>
              </a:lnSpc>
              <a:spcBef>
                <a:spcPts val="1165"/>
              </a:spcBef>
              <a:spcAft>
                <a:spcPts val="0"/>
              </a:spcAft>
              <a:buClr>
                <a:schemeClr val="dk1"/>
              </a:buClr>
              <a:buSzPts val="2000"/>
              <a:buNone/>
            </a:pPr>
            <a:r>
              <a:rPr b="1" lang="en-US" sz="2000">
                <a:latin typeface="Times New Roman"/>
                <a:ea typeface="Times New Roman"/>
                <a:cs typeface="Times New Roman"/>
                <a:sym typeface="Times New Roman"/>
              </a:rPr>
              <a:t>Convolutional Layers:</a:t>
            </a:r>
            <a:endParaRPr b="1" sz="2000">
              <a:latin typeface="Times New Roman"/>
              <a:ea typeface="Times New Roman"/>
              <a:cs typeface="Times New Roman"/>
              <a:sym typeface="Times New Roman"/>
            </a:endParaRPr>
          </a:p>
          <a:p>
            <a:pPr indent="0" lvl="0" marL="13334" rtl="0" algn="just">
              <a:lnSpc>
                <a:spcPct val="100000"/>
              </a:lnSpc>
              <a:spcBef>
                <a:spcPts val="1165"/>
              </a:spcBef>
              <a:spcAft>
                <a:spcPts val="0"/>
              </a:spcAft>
              <a:buClr>
                <a:schemeClr val="dk1"/>
              </a:buClr>
              <a:buSzPts val="2000"/>
              <a:buNone/>
            </a:pPr>
            <a:r>
              <a:rPr lang="en-US" sz="2000">
                <a:latin typeface="Times New Roman"/>
                <a:ea typeface="Times New Roman"/>
                <a:cs typeface="Times New Roman"/>
                <a:sym typeface="Times New Roman"/>
              </a:rPr>
              <a:t>The CNN consists of multiple convolutional layers, which apply a set of learnable filters to the input data. Each filter extracts features from the input through convolution operations. The number of filters and their sizes are specified in the architecture.</a:t>
            </a:r>
            <a:endParaRPr sz="2000">
              <a:latin typeface="Times New Roman"/>
              <a:ea typeface="Times New Roman"/>
              <a:cs typeface="Times New Roman"/>
              <a:sym typeface="Times New Roman"/>
            </a:endParaRPr>
          </a:p>
          <a:p>
            <a:pPr indent="0" lvl="0" marL="13334" rtl="0" algn="just">
              <a:lnSpc>
                <a:spcPct val="90000"/>
              </a:lnSpc>
              <a:spcBef>
                <a:spcPts val="1175"/>
              </a:spcBef>
              <a:spcAft>
                <a:spcPts val="0"/>
              </a:spcAft>
              <a:buClr>
                <a:schemeClr val="dk1"/>
              </a:buClr>
              <a:buSzPts val="2000"/>
              <a:buNone/>
            </a:pPr>
            <a:r>
              <a:rPr b="1" lang="en-US" sz="2000">
                <a:latin typeface="Times New Roman"/>
                <a:ea typeface="Times New Roman"/>
                <a:cs typeface="Times New Roman"/>
                <a:sym typeface="Times New Roman"/>
              </a:rPr>
              <a:t>Activation Layers (RELU):</a:t>
            </a:r>
            <a:endParaRPr b="1" sz="2000">
              <a:latin typeface="Times New Roman"/>
              <a:ea typeface="Times New Roman"/>
              <a:cs typeface="Times New Roman"/>
              <a:sym typeface="Times New Roman"/>
            </a:endParaRPr>
          </a:p>
          <a:p>
            <a:pPr indent="0" lvl="0" marL="13334" rtl="0" algn="just">
              <a:lnSpc>
                <a:spcPct val="100000"/>
              </a:lnSpc>
              <a:spcBef>
                <a:spcPts val="1175"/>
              </a:spcBef>
              <a:spcAft>
                <a:spcPts val="0"/>
              </a:spcAft>
              <a:buClr>
                <a:schemeClr val="dk1"/>
              </a:buClr>
              <a:buSzPts val="2000"/>
              <a:buNone/>
            </a:pPr>
            <a:r>
              <a:rPr lang="en-US" sz="2000">
                <a:latin typeface="Times New Roman"/>
                <a:ea typeface="Times New Roman"/>
                <a:cs typeface="Times New Roman"/>
                <a:sym typeface="Times New Roman"/>
              </a:rPr>
              <a:t>Rectified Linear Unit (RELU) activation functions are applied after each convolutional layer to introduce non-linearity into the network. RELU activations help the model learn complex patterns and relationships in the data.</a:t>
            </a:r>
            <a:endParaRPr/>
          </a:p>
          <a:p>
            <a:pPr indent="0" lvl="0" marL="13334" rtl="0" algn="just">
              <a:lnSpc>
                <a:spcPct val="90000"/>
              </a:lnSpc>
              <a:spcBef>
                <a:spcPts val="1175"/>
              </a:spcBef>
              <a:spcAft>
                <a:spcPts val="0"/>
              </a:spcAft>
              <a:buClr>
                <a:schemeClr val="dk1"/>
              </a:buClr>
              <a:buSzPts val="2000"/>
              <a:buNone/>
            </a:pPr>
            <a:r>
              <a:t/>
            </a:r>
            <a:endParaRPr sz="20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p:txBody>
      </p:sp>
      <p:sp>
        <p:nvSpPr>
          <p:cNvPr id="252" name="Google Shape;252;p1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13"/>
          <p:cNvSpPr txBox="1"/>
          <p:nvPr>
            <p:ph type="title"/>
          </p:nvPr>
        </p:nvSpPr>
        <p:spPr>
          <a:xfrm>
            <a:off x="628650" y="365126"/>
            <a:ext cx="7886700" cy="88993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000"/>
              <a:buFont typeface="Times New Roman"/>
              <a:buNone/>
            </a:pPr>
            <a:r>
              <a:rPr lang="en-US" sz="4000">
                <a:solidFill>
                  <a:srgbClr val="C00000"/>
                </a:solidFill>
                <a:latin typeface="Times New Roman"/>
                <a:ea typeface="Times New Roman"/>
                <a:cs typeface="Times New Roman"/>
                <a:sym typeface="Times New Roman"/>
              </a:rPr>
              <a:t>System Architecture</a:t>
            </a:r>
            <a:endParaRPr sz="4000"/>
          </a:p>
        </p:txBody>
      </p:sp>
      <p:sp>
        <p:nvSpPr>
          <p:cNvPr id="258" name="Google Shape;258;p13"/>
          <p:cNvSpPr txBox="1"/>
          <p:nvPr>
            <p:ph idx="1" type="body"/>
          </p:nvPr>
        </p:nvSpPr>
        <p:spPr>
          <a:xfrm>
            <a:off x="628650" y="1470212"/>
            <a:ext cx="7886700" cy="4886139"/>
          </a:xfrm>
          <a:prstGeom prst="rect">
            <a:avLst/>
          </a:prstGeom>
          <a:noFill/>
          <a:ln>
            <a:noFill/>
          </a:ln>
        </p:spPr>
        <p:txBody>
          <a:bodyPr anchorCtr="0" anchor="t" bIns="45700" lIns="91425" spcFirstLastPara="1" rIns="91425" wrap="square" tIns="45700">
            <a:normAutofit fontScale="92500" lnSpcReduction="10000"/>
          </a:bodyPr>
          <a:lstStyle/>
          <a:p>
            <a:pPr indent="0" lvl="0" marL="0" rtl="0" algn="just">
              <a:lnSpc>
                <a:spcPct val="90000"/>
              </a:lnSpc>
              <a:spcBef>
                <a:spcPts val="0"/>
              </a:spcBef>
              <a:spcAft>
                <a:spcPts val="0"/>
              </a:spcAft>
              <a:buClr>
                <a:schemeClr val="dk1"/>
              </a:buClr>
              <a:buSzPct val="100000"/>
              <a:buNone/>
            </a:pPr>
            <a:r>
              <a:rPr b="1" lang="en-US" sz="2000">
                <a:latin typeface="Times New Roman"/>
                <a:ea typeface="Times New Roman"/>
                <a:cs typeface="Times New Roman"/>
                <a:sym typeface="Times New Roman"/>
              </a:rPr>
              <a:t>Batch Normalization Layers:</a:t>
            </a:r>
            <a:endParaRPr/>
          </a:p>
          <a:p>
            <a:pPr indent="0" lvl="0" marL="0" rtl="0" algn="just">
              <a:lnSpc>
                <a:spcPct val="100000"/>
              </a:lnSpc>
              <a:spcBef>
                <a:spcPts val="1000"/>
              </a:spcBef>
              <a:spcAft>
                <a:spcPts val="0"/>
              </a:spcAft>
              <a:buClr>
                <a:schemeClr val="dk1"/>
              </a:buClr>
              <a:buSzPct val="100000"/>
              <a:buNone/>
            </a:pPr>
            <a:r>
              <a:rPr lang="en-US" sz="2200">
                <a:latin typeface="Times New Roman"/>
                <a:ea typeface="Times New Roman"/>
                <a:cs typeface="Times New Roman"/>
                <a:sym typeface="Times New Roman"/>
              </a:rPr>
              <a:t>Batch normalization layers normalize the activations of each layer, improving the ability and convergence of the training process. They reduce the internal covariate shift by scaling and shifting the activations.</a:t>
            </a:r>
            <a:endParaRPr/>
          </a:p>
          <a:p>
            <a:pPr indent="0" lvl="0" marL="0" rtl="0" algn="just">
              <a:lnSpc>
                <a:spcPct val="90000"/>
              </a:lnSpc>
              <a:spcBef>
                <a:spcPts val="1000"/>
              </a:spcBef>
              <a:spcAft>
                <a:spcPts val="0"/>
              </a:spcAft>
              <a:buClr>
                <a:schemeClr val="dk1"/>
              </a:buClr>
              <a:buSzPct val="100000"/>
              <a:buNone/>
            </a:pPr>
            <a:r>
              <a:rPr b="1" lang="en-US" sz="2000">
                <a:latin typeface="Times New Roman"/>
                <a:ea typeface="Times New Roman"/>
                <a:cs typeface="Times New Roman"/>
                <a:sym typeface="Times New Roman"/>
              </a:rPr>
              <a:t>Fully Connected Layers:</a:t>
            </a:r>
            <a:endParaRPr/>
          </a:p>
          <a:p>
            <a:pPr indent="0" lvl="0" marL="0" rtl="0" algn="just">
              <a:lnSpc>
                <a:spcPct val="110000"/>
              </a:lnSpc>
              <a:spcBef>
                <a:spcPts val="1000"/>
              </a:spcBef>
              <a:spcAft>
                <a:spcPts val="0"/>
              </a:spcAft>
              <a:buClr>
                <a:schemeClr val="dk1"/>
              </a:buClr>
              <a:buSzPct val="100000"/>
              <a:buNone/>
            </a:pPr>
            <a:r>
              <a:rPr lang="en-US" sz="2200">
                <a:latin typeface="Times New Roman"/>
                <a:ea typeface="Times New Roman"/>
                <a:cs typeface="Times New Roman"/>
                <a:sym typeface="Times New Roman"/>
              </a:rPr>
              <a:t>Following the convolutional layers, the network includes fully connected layers, also known as dense layers. These layers connect every neuron in one layer to every neuron in the next layer, allowing the network to learn high-level representations of the input data.</a:t>
            </a:r>
            <a:endParaRPr/>
          </a:p>
          <a:p>
            <a:pPr indent="0" lvl="0" marL="0" rtl="0" algn="just">
              <a:lnSpc>
                <a:spcPct val="90000"/>
              </a:lnSpc>
              <a:spcBef>
                <a:spcPts val="1000"/>
              </a:spcBef>
              <a:spcAft>
                <a:spcPts val="0"/>
              </a:spcAft>
              <a:buClr>
                <a:schemeClr val="dk1"/>
              </a:buClr>
              <a:buSzPct val="100000"/>
              <a:buNone/>
            </a:pPr>
            <a:r>
              <a:rPr b="1" lang="en-US" sz="2200">
                <a:latin typeface="Times New Roman"/>
                <a:ea typeface="Times New Roman"/>
                <a:cs typeface="Times New Roman"/>
                <a:sym typeface="Times New Roman"/>
              </a:rPr>
              <a:t>SoftMax Layer:</a:t>
            </a:r>
            <a:endParaRPr/>
          </a:p>
          <a:p>
            <a:pPr indent="0" lvl="0" marL="0" rtl="0" algn="just">
              <a:lnSpc>
                <a:spcPct val="110000"/>
              </a:lnSpc>
              <a:spcBef>
                <a:spcPts val="1000"/>
              </a:spcBef>
              <a:spcAft>
                <a:spcPts val="0"/>
              </a:spcAft>
              <a:buClr>
                <a:schemeClr val="dk1"/>
              </a:buClr>
              <a:buSzPct val="100000"/>
              <a:buNone/>
            </a:pPr>
            <a:r>
              <a:rPr lang="en-US" sz="2200">
                <a:latin typeface="Times New Roman"/>
                <a:ea typeface="Times New Roman"/>
                <a:cs typeface="Times New Roman"/>
                <a:sym typeface="Times New Roman"/>
              </a:rPr>
              <a:t>The final layer of the CNN is a SoftMax layer, which normalizes the output of the network into a probability distribution over the different classes. It assigns a probability to each class, indicating the likelihood of the input belonging to that class.</a:t>
            </a:r>
            <a:endParaRPr sz="22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ct val="100000"/>
              <a:buNone/>
            </a:pPr>
            <a:r>
              <a:t/>
            </a:r>
            <a:endParaRPr/>
          </a:p>
        </p:txBody>
      </p:sp>
      <p:sp>
        <p:nvSpPr>
          <p:cNvPr id="259" name="Google Shape;259;p1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14"/>
          <p:cNvSpPr txBox="1"/>
          <p:nvPr>
            <p:ph type="title"/>
          </p:nvPr>
        </p:nvSpPr>
        <p:spPr>
          <a:xfrm>
            <a:off x="628650" y="365126"/>
            <a:ext cx="7886700" cy="863039"/>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000"/>
              <a:buFont typeface="Times New Roman"/>
              <a:buNone/>
            </a:pPr>
            <a:r>
              <a:rPr lang="en-US" sz="4000">
                <a:solidFill>
                  <a:srgbClr val="C00000"/>
                </a:solidFill>
                <a:latin typeface="Times New Roman"/>
                <a:ea typeface="Times New Roman"/>
                <a:cs typeface="Times New Roman"/>
                <a:sym typeface="Times New Roman"/>
              </a:rPr>
              <a:t>System Architecture</a:t>
            </a:r>
            <a:endParaRPr sz="4000"/>
          </a:p>
        </p:txBody>
      </p:sp>
      <p:sp>
        <p:nvSpPr>
          <p:cNvPr id="265" name="Google Shape;265;p14"/>
          <p:cNvSpPr txBox="1"/>
          <p:nvPr>
            <p:ph idx="1" type="body"/>
          </p:nvPr>
        </p:nvSpPr>
        <p:spPr>
          <a:xfrm>
            <a:off x="628650" y="1479176"/>
            <a:ext cx="7886700" cy="4697787"/>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2000"/>
              <a:buNone/>
            </a:pPr>
            <a:r>
              <a:rPr b="1" lang="en-US" sz="2000">
                <a:latin typeface="Times New Roman"/>
                <a:ea typeface="Times New Roman"/>
                <a:cs typeface="Times New Roman"/>
                <a:sym typeface="Times New Roman"/>
              </a:rPr>
              <a:t>Classification Layer:</a:t>
            </a:r>
            <a:endParaRPr/>
          </a:p>
          <a:p>
            <a:pPr indent="0" lvl="0" marL="0" rtl="0" algn="l">
              <a:lnSpc>
                <a:spcPct val="100000"/>
              </a:lnSpc>
              <a:spcBef>
                <a:spcPts val="1000"/>
              </a:spcBef>
              <a:spcAft>
                <a:spcPts val="0"/>
              </a:spcAft>
              <a:buClr>
                <a:schemeClr val="dk1"/>
              </a:buClr>
              <a:buSzPts val="2000"/>
              <a:buNone/>
            </a:pPr>
            <a:r>
              <a:rPr lang="en-US" sz="2000"/>
              <a:t>The classification layer computes the loss and error of the network's predictions during training and updates the model's parameters to minimize these values. It uses categorical cross-entropy loss for multi- class classification tasks like intrusion detection.</a:t>
            </a:r>
            <a:endParaRPr sz="2000"/>
          </a:p>
        </p:txBody>
      </p:sp>
      <p:sp>
        <p:nvSpPr>
          <p:cNvPr id="266" name="Google Shape;266;p1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15"/>
          <p:cNvSpPr txBox="1"/>
          <p:nvPr>
            <p:ph type="title"/>
          </p:nvPr>
        </p:nvSpPr>
        <p:spPr>
          <a:xfrm>
            <a:off x="628650" y="165991"/>
            <a:ext cx="7886700" cy="530258"/>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C00000"/>
              </a:buClr>
              <a:buSzPct val="100000"/>
              <a:buFont typeface="Times New Roman"/>
              <a:buNone/>
            </a:pPr>
            <a:r>
              <a:rPr lang="en-US">
                <a:solidFill>
                  <a:srgbClr val="C00000"/>
                </a:solidFill>
                <a:latin typeface="Times New Roman"/>
                <a:ea typeface="Times New Roman"/>
                <a:cs typeface="Times New Roman"/>
                <a:sym typeface="Times New Roman"/>
              </a:rPr>
              <a:t>Module Description</a:t>
            </a:r>
            <a:endParaRPr/>
          </a:p>
        </p:txBody>
      </p:sp>
      <p:sp>
        <p:nvSpPr>
          <p:cNvPr id="272" name="Google Shape;272;p15"/>
          <p:cNvSpPr txBox="1"/>
          <p:nvPr/>
        </p:nvSpPr>
        <p:spPr>
          <a:xfrm>
            <a:off x="709967" y="959224"/>
            <a:ext cx="7884000" cy="513999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1.Data Preparation:</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Before training the model, the labeled dataset is divided into training, validation, and test sets. The training set is used to teach the model, the validation set helps tune hyperparameters, and the test set evaluates the model’s performance.</a:t>
            </a:r>
            <a:endParaRPr/>
          </a:p>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2.Algorithm Selection:</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The appropriate machine learning algorithm is selected based on the nature of the problem, dataset characteristics, and desired outcomes. Common algorithms for intrusion detection include decision trees, support vector machines (SVM), neural networks, and ensemble methods like Random Forest and Gradient Boosting.</a:t>
            </a:r>
            <a:endParaRPr/>
          </a:p>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3.Hyperparameter Tuning</a:t>
            </a:r>
            <a:r>
              <a:rPr lang="en-US" sz="2000">
                <a:solidFill>
                  <a:schemeClr val="dk1"/>
                </a:solidFill>
                <a:latin typeface="Times New Roman"/>
                <a:ea typeface="Times New Roman"/>
                <a:cs typeface="Times New Roman"/>
                <a:sym typeface="Times New Roman"/>
              </a:rPr>
              <a: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Hyperparameters are parameters that govern the learning process of the model, such as learning rate, regularization strength, and tree depth. Hyperparameter tuning techniques like grid search or random search are employed to find the optimal configuration that maximizes model performance</a:t>
            </a:r>
            <a:r>
              <a:rPr lang="en-US" sz="2000">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p:txBody>
      </p:sp>
      <p:sp>
        <p:nvSpPr>
          <p:cNvPr id="273" name="Google Shape;273;p1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16"/>
          <p:cNvSpPr txBox="1"/>
          <p:nvPr>
            <p:ph type="title"/>
          </p:nvPr>
        </p:nvSpPr>
        <p:spPr>
          <a:xfrm>
            <a:off x="628650" y="136524"/>
            <a:ext cx="7950574" cy="78684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000"/>
              <a:buFont typeface="Times New Roman"/>
              <a:buNone/>
            </a:pPr>
            <a:r>
              <a:rPr lang="en-US" sz="4000">
                <a:solidFill>
                  <a:srgbClr val="C00000"/>
                </a:solidFill>
                <a:latin typeface="Times New Roman"/>
                <a:ea typeface="Times New Roman"/>
                <a:cs typeface="Times New Roman"/>
                <a:sym typeface="Times New Roman"/>
              </a:rPr>
              <a:t>Module Description</a:t>
            </a:r>
            <a:endParaRPr sz="4000"/>
          </a:p>
        </p:txBody>
      </p:sp>
      <p:sp>
        <p:nvSpPr>
          <p:cNvPr id="279" name="Google Shape;279;p16"/>
          <p:cNvSpPr txBox="1"/>
          <p:nvPr>
            <p:ph idx="1" type="body"/>
          </p:nvPr>
        </p:nvSpPr>
        <p:spPr>
          <a:xfrm>
            <a:off x="564776" y="923364"/>
            <a:ext cx="8014448" cy="552225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000"/>
              <a:buNone/>
            </a:pPr>
            <a:r>
              <a:rPr b="1" lang="en-US" sz="2000">
                <a:latin typeface="Times New Roman"/>
                <a:ea typeface="Times New Roman"/>
                <a:cs typeface="Times New Roman"/>
                <a:sym typeface="Times New Roman"/>
              </a:rPr>
              <a:t>4.Training Process</a:t>
            </a:r>
            <a:r>
              <a:rPr lang="en-US" sz="2000">
                <a:latin typeface="Times New Roman"/>
                <a:ea typeface="Times New Roman"/>
                <a:cs typeface="Times New Roman"/>
                <a:sym typeface="Times New Roman"/>
              </a:rPr>
              <a:t>:</a:t>
            </a:r>
            <a:endParaRPr/>
          </a:p>
          <a:p>
            <a:pPr indent="0" lvl="0" marL="0" rtl="0" algn="l">
              <a:lnSpc>
                <a:spcPct val="10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During training, the model iteratively adjusts its parameters to minimize the difference between predicted and actual labels. This is typically done using optimization algorithms like stochastic gradient descent (SGD) or Adam, which update the model parameters based on gradients computed from the training data.</a:t>
            </a:r>
            <a:endParaRPr/>
          </a:p>
          <a:p>
            <a:pPr indent="0" lvl="0" marL="0" rtl="0" algn="l">
              <a:lnSpc>
                <a:spcPct val="90000"/>
              </a:lnSpc>
              <a:spcBef>
                <a:spcPts val="1000"/>
              </a:spcBef>
              <a:spcAft>
                <a:spcPts val="0"/>
              </a:spcAft>
              <a:buClr>
                <a:schemeClr val="dk1"/>
              </a:buClr>
              <a:buSzPts val="2000"/>
              <a:buNone/>
            </a:pPr>
            <a:r>
              <a:rPr b="1" lang="en-US" sz="2000">
                <a:latin typeface="Times New Roman"/>
                <a:ea typeface="Times New Roman"/>
                <a:cs typeface="Times New Roman"/>
                <a:sym typeface="Times New Roman"/>
              </a:rPr>
              <a:t>5.Evaluation and Validation:</a:t>
            </a:r>
            <a:endParaRPr/>
          </a:p>
          <a:p>
            <a:pPr indent="0" lvl="0" marL="0" rtl="0" algn="l">
              <a:lnSpc>
                <a:spcPct val="10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The model’s performance is evaluated using the validation set, which provides an unbiased estimate of its generalization ability. Metrics such as accuracy, precision, recall, F1 score, and area under the ROC curve (AUC-ROC) are computed to assess the model’s effectiveness in detecting intrusions while minimizing false alarms. </a:t>
            </a:r>
            <a:endParaRPr/>
          </a:p>
          <a:p>
            <a:pPr indent="0" lvl="0" marL="0" rtl="0" algn="l">
              <a:lnSpc>
                <a:spcPct val="90000"/>
              </a:lnSpc>
              <a:spcBef>
                <a:spcPts val="1000"/>
              </a:spcBef>
              <a:spcAft>
                <a:spcPts val="0"/>
              </a:spcAft>
              <a:buClr>
                <a:schemeClr val="dk1"/>
              </a:buClr>
              <a:buSzPts val="2000"/>
              <a:buNone/>
            </a:pPr>
            <a:r>
              <a:rPr b="1" lang="en-US" sz="2000">
                <a:latin typeface="Times New Roman"/>
                <a:ea typeface="Times New Roman"/>
                <a:cs typeface="Times New Roman"/>
                <a:sym typeface="Times New Roman"/>
              </a:rPr>
              <a:t>6.Iterative Refinement:</a:t>
            </a:r>
            <a:endParaRPr/>
          </a:p>
          <a:p>
            <a:pPr indent="0" lvl="0" marL="0" rtl="0" algn="l">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The training process may involve multiple iterations of tweaking hyperparameters, experimenting with different algorithms, or incorporating new features to improve model performance. </a:t>
            </a:r>
            <a:endParaRPr/>
          </a:p>
        </p:txBody>
      </p:sp>
      <p:sp>
        <p:nvSpPr>
          <p:cNvPr id="280" name="Google Shape;280;p1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17"/>
          <p:cNvSpPr txBox="1"/>
          <p:nvPr>
            <p:ph type="title"/>
          </p:nvPr>
        </p:nvSpPr>
        <p:spPr>
          <a:xfrm>
            <a:off x="628650" y="365127"/>
            <a:ext cx="7886700" cy="737438"/>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000"/>
              <a:buFont typeface="Times New Roman"/>
              <a:buNone/>
            </a:pPr>
            <a:r>
              <a:rPr lang="en-US" sz="4000">
                <a:solidFill>
                  <a:srgbClr val="C00000"/>
                </a:solidFill>
                <a:latin typeface="Times New Roman"/>
                <a:ea typeface="Times New Roman"/>
                <a:cs typeface="Times New Roman"/>
                <a:sym typeface="Times New Roman"/>
              </a:rPr>
              <a:t>Module Description</a:t>
            </a:r>
            <a:endParaRPr sz="4000"/>
          </a:p>
        </p:txBody>
      </p:sp>
      <p:sp>
        <p:nvSpPr>
          <p:cNvPr id="286" name="Google Shape;286;p17"/>
          <p:cNvSpPr txBox="1"/>
          <p:nvPr>
            <p:ph idx="1" type="body"/>
          </p:nvPr>
        </p:nvSpPr>
        <p:spPr>
          <a:xfrm>
            <a:off x="628650" y="1281953"/>
            <a:ext cx="7886700" cy="489501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lang="en-US" sz="2000">
                <a:latin typeface="Times New Roman"/>
                <a:ea typeface="Times New Roman"/>
                <a:cs typeface="Times New Roman"/>
                <a:sym typeface="Times New Roman"/>
              </a:rPr>
              <a:t>This iterative refinement is essential for building robust and accurate intrusion detection systems.</a:t>
            </a:r>
            <a:endParaRPr b="1" sz="20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000"/>
              <a:buNone/>
            </a:pPr>
            <a:r>
              <a:rPr b="1" lang="en-US" sz="2000">
                <a:latin typeface="Times New Roman"/>
                <a:ea typeface="Times New Roman"/>
                <a:cs typeface="Times New Roman"/>
                <a:sym typeface="Times New Roman"/>
              </a:rPr>
              <a:t>7.Model Deployment:</a:t>
            </a:r>
            <a:endParaRPr/>
          </a:p>
          <a:p>
            <a:pPr indent="0" lvl="0" marL="0" rtl="0" algn="l">
              <a:lnSpc>
                <a:spcPct val="10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Once the model has been trained and validated, it is deployed into production environments to monitor and analyze real-time data streams from IoT devices.</a:t>
            </a:r>
            <a:endParaRPr/>
          </a:p>
          <a:p>
            <a:pPr indent="0" lvl="0" marL="0" rtl="0" algn="l">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800"/>
              <a:buNone/>
            </a:pPr>
            <a:r>
              <a:t/>
            </a:r>
            <a:endParaRPr/>
          </a:p>
        </p:txBody>
      </p:sp>
      <p:sp>
        <p:nvSpPr>
          <p:cNvPr id="287" name="Google Shape;287;p1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g26c774d055a_0_0"/>
          <p:cNvSpPr txBox="1"/>
          <p:nvPr>
            <p:ph type="title"/>
          </p:nvPr>
        </p:nvSpPr>
        <p:spPr>
          <a:xfrm>
            <a:off x="628650" y="365125"/>
            <a:ext cx="7886700" cy="7848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4400"/>
              <a:buFont typeface="Times New Roman"/>
              <a:buNone/>
            </a:pPr>
            <a:r>
              <a:rPr lang="en-US">
                <a:solidFill>
                  <a:srgbClr val="C00000"/>
                </a:solidFill>
                <a:latin typeface="Times New Roman"/>
                <a:ea typeface="Times New Roman"/>
                <a:cs typeface="Times New Roman"/>
                <a:sym typeface="Times New Roman"/>
              </a:rPr>
              <a:t>Result</a:t>
            </a:r>
            <a:endParaRPr/>
          </a:p>
        </p:txBody>
      </p:sp>
      <p:sp>
        <p:nvSpPr>
          <p:cNvPr id="294" name="Google Shape;294;g26c774d055a_0_0"/>
          <p:cNvSpPr txBox="1"/>
          <p:nvPr>
            <p:ph idx="1" type="body"/>
          </p:nvPr>
        </p:nvSpPr>
        <p:spPr>
          <a:xfrm>
            <a:off x="628650" y="1211550"/>
            <a:ext cx="7886700" cy="53190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457200" lvl="0" marL="1828800" rtl="0" algn="l">
              <a:spcBef>
                <a:spcPts val="1000"/>
              </a:spcBef>
              <a:spcAft>
                <a:spcPts val="0"/>
              </a:spcAft>
              <a:buNone/>
            </a:pPr>
            <a:r>
              <a:rPr lang="en-US"/>
              <a:t>Output of CNN Model</a:t>
            </a:r>
            <a:endParaRPr/>
          </a:p>
        </p:txBody>
      </p:sp>
      <p:sp>
        <p:nvSpPr>
          <p:cNvPr id="295" name="Google Shape;295;g26c774d055a_0_0"/>
          <p:cNvSpPr txBox="1"/>
          <p:nvPr>
            <p:ph idx="12" type="sldNum"/>
          </p:nvPr>
        </p:nvSpPr>
        <p:spPr>
          <a:xfrm>
            <a:off x="6457950" y="6356351"/>
            <a:ext cx="2057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96" name="Google Shape;296;g26c774d055a_0_0"/>
          <p:cNvPicPr preferRelativeResize="0"/>
          <p:nvPr/>
        </p:nvPicPr>
        <p:blipFill rotWithShape="1">
          <a:blip r:embed="rId3">
            <a:alphaModFix/>
          </a:blip>
          <a:srcRect b="1180" l="0" r="0" t="-1180"/>
          <a:stretch/>
        </p:blipFill>
        <p:spPr>
          <a:xfrm>
            <a:off x="628650" y="1211550"/>
            <a:ext cx="7601774" cy="420155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8"/>
          <p:cNvSpPr txBox="1"/>
          <p:nvPr>
            <p:ph type="title"/>
          </p:nvPr>
        </p:nvSpPr>
        <p:spPr>
          <a:xfrm>
            <a:off x="628650" y="165991"/>
            <a:ext cx="7886700" cy="530258"/>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C00000"/>
              </a:buClr>
              <a:buSzPct val="100000"/>
              <a:buFont typeface="Times New Roman"/>
              <a:buNone/>
            </a:pPr>
            <a:r>
              <a:rPr lang="en-US">
                <a:solidFill>
                  <a:srgbClr val="C00000"/>
                </a:solidFill>
                <a:latin typeface="Times New Roman"/>
                <a:ea typeface="Times New Roman"/>
                <a:cs typeface="Times New Roman"/>
                <a:sym typeface="Times New Roman"/>
              </a:rPr>
              <a:t>Conclusion</a:t>
            </a:r>
            <a:endParaRPr/>
          </a:p>
        </p:txBody>
      </p:sp>
      <p:sp>
        <p:nvSpPr>
          <p:cNvPr id="302" name="Google Shape;302;p18"/>
          <p:cNvSpPr txBox="1"/>
          <p:nvPr/>
        </p:nvSpPr>
        <p:spPr>
          <a:xfrm>
            <a:off x="628650" y="896472"/>
            <a:ext cx="7886700" cy="508298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2000">
                <a:solidFill>
                  <a:srgbClr val="374151"/>
                </a:solidFill>
                <a:latin typeface="Times New Roman"/>
                <a:ea typeface="Times New Roman"/>
                <a:cs typeface="Times New Roman"/>
                <a:sym typeface="Times New Roman"/>
              </a:rPr>
              <a:t>Key Findings:</a:t>
            </a:r>
            <a:endParaRPr/>
          </a:p>
          <a:p>
            <a:pPr indent="0" lvl="0" marL="0" marR="0" rtl="0" algn="l">
              <a:spcBef>
                <a:spcPts val="0"/>
              </a:spcBef>
              <a:spcAft>
                <a:spcPts val="0"/>
              </a:spcAft>
              <a:buNone/>
            </a:pPr>
            <a:r>
              <a:rPr b="0" i="0" lang="en-US" sz="2000">
                <a:solidFill>
                  <a:srgbClr val="374151"/>
                </a:solidFill>
                <a:latin typeface="Times New Roman"/>
                <a:ea typeface="Times New Roman"/>
                <a:cs typeface="Times New Roman"/>
                <a:sym typeface="Times New Roman"/>
              </a:rPr>
              <a:t>The developed CNN-based Intrusion Detection System demonstrated commendable performance in accurately discerning normal and malicious activities within IoT networks.</a:t>
            </a:r>
            <a:endParaRPr/>
          </a:p>
          <a:p>
            <a:pPr indent="0" lvl="0" marL="0" marR="0" rtl="0" algn="l">
              <a:spcBef>
                <a:spcPts val="0"/>
              </a:spcBef>
              <a:spcAft>
                <a:spcPts val="0"/>
              </a:spcAft>
              <a:buNone/>
            </a:pPr>
            <a:r>
              <a:rPr b="1" i="0" lang="en-US" sz="2000">
                <a:solidFill>
                  <a:srgbClr val="374151"/>
                </a:solidFill>
                <a:latin typeface="Times New Roman"/>
                <a:ea typeface="Times New Roman"/>
                <a:cs typeface="Times New Roman"/>
                <a:sym typeface="Times New Roman"/>
              </a:rPr>
              <a:t>Effectiveness of the Proposed Model:</a:t>
            </a:r>
            <a:endParaRPr/>
          </a:p>
          <a:p>
            <a:pPr indent="0" lvl="0" marL="0" marR="0" rtl="0" algn="l">
              <a:spcBef>
                <a:spcPts val="0"/>
              </a:spcBef>
              <a:spcAft>
                <a:spcPts val="0"/>
              </a:spcAft>
              <a:buNone/>
            </a:pPr>
            <a:r>
              <a:rPr b="0" i="0" lang="en-US" sz="2000">
                <a:solidFill>
                  <a:srgbClr val="374151"/>
                </a:solidFill>
                <a:latin typeface="Times New Roman"/>
                <a:ea typeface="Times New Roman"/>
                <a:cs typeface="Times New Roman"/>
                <a:sym typeface="Times New Roman"/>
              </a:rPr>
              <a:t>The proposed CNN architecture, with integrated Batch Normalization, showcased improved stability, convergence, and overall efficiency during training, contributing to enhanced intrusion detection capabilities.</a:t>
            </a:r>
            <a:endParaRPr/>
          </a:p>
          <a:p>
            <a:pPr indent="0" lvl="0" marL="0" marR="0" rtl="0" algn="l">
              <a:spcBef>
                <a:spcPts val="0"/>
              </a:spcBef>
              <a:spcAft>
                <a:spcPts val="0"/>
              </a:spcAft>
              <a:buNone/>
            </a:pPr>
            <a:r>
              <a:rPr b="1" i="0" lang="en-US" sz="2000">
                <a:solidFill>
                  <a:srgbClr val="374151"/>
                </a:solidFill>
                <a:latin typeface="Times New Roman"/>
                <a:ea typeface="Times New Roman"/>
                <a:cs typeface="Times New Roman"/>
                <a:sym typeface="Times New Roman"/>
              </a:rPr>
              <a:t>Contributions to IoT Security:</a:t>
            </a:r>
            <a:endParaRPr/>
          </a:p>
          <a:p>
            <a:pPr indent="0" lvl="0" marL="0" marR="0" rtl="0" algn="l">
              <a:spcBef>
                <a:spcPts val="0"/>
              </a:spcBef>
              <a:spcAft>
                <a:spcPts val="0"/>
              </a:spcAft>
              <a:buNone/>
            </a:pPr>
            <a:r>
              <a:rPr b="0" i="0" lang="en-US" sz="2000">
                <a:solidFill>
                  <a:srgbClr val="374151"/>
                </a:solidFill>
                <a:latin typeface="Times New Roman"/>
                <a:ea typeface="Times New Roman"/>
                <a:cs typeface="Times New Roman"/>
                <a:sym typeface="Times New Roman"/>
              </a:rPr>
              <a:t>The research contributes valuable insights into the application of deep learning, specifically CNNs, for bolstering the security of IoT ecosystems. The integration of Batch Normalization addresses challenges and limitations encountered in traditional methods.</a:t>
            </a:r>
            <a:endParaRPr/>
          </a:p>
        </p:txBody>
      </p:sp>
      <p:sp>
        <p:nvSpPr>
          <p:cNvPr id="303" name="Google Shape;303;p1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
          <p:cNvSpPr txBox="1"/>
          <p:nvPr>
            <p:ph type="title"/>
          </p:nvPr>
        </p:nvSpPr>
        <p:spPr>
          <a:xfrm>
            <a:off x="628650" y="452862"/>
            <a:ext cx="7886700" cy="530258"/>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C00000"/>
              </a:buClr>
              <a:buSzPct val="100000"/>
              <a:buFont typeface="Times New Roman"/>
              <a:buNone/>
            </a:pPr>
            <a:r>
              <a:rPr lang="en-US">
                <a:solidFill>
                  <a:srgbClr val="C00000"/>
                </a:solidFill>
                <a:latin typeface="Times New Roman"/>
                <a:ea typeface="Times New Roman"/>
                <a:cs typeface="Times New Roman"/>
                <a:sym typeface="Times New Roman"/>
              </a:rPr>
              <a:t>Introduction</a:t>
            </a:r>
            <a:endParaRPr>
              <a:solidFill>
                <a:srgbClr val="C00000"/>
              </a:solidFill>
              <a:latin typeface="Times New Roman"/>
              <a:ea typeface="Times New Roman"/>
              <a:cs typeface="Times New Roman"/>
              <a:sym typeface="Times New Roman"/>
            </a:endParaRPr>
          </a:p>
        </p:txBody>
      </p:sp>
      <p:sp>
        <p:nvSpPr>
          <p:cNvPr id="177" name="Google Shape;177;p2"/>
          <p:cNvSpPr txBox="1"/>
          <p:nvPr/>
        </p:nvSpPr>
        <p:spPr>
          <a:xfrm>
            <a:off x="629285" y="1240154"/>
            <a:ext cx="7743750" cy="4891705"/>
          </a:xfrm>
          <a:prstGeom prst="rect">
            <a:avLst/>
          </a:prstGeom>
          <a:noFill/>
          <a:ln>
            <a:noFill/>
          </a:ln>
        </p:spPr>
        <p:txBody>
          <a:bodyPr anchorCtr="0" anchor="ctr" bIns="46975" lIns="91425" spcFirstLastPara="1" rIns="91425" wrap="square" tIns="45700">
            <a:noAutofit/>
          </a:bodyPr>
          <a:lstStyle/>
          <a:p>
            <a:pPr indent="0" lvl="0" marL="0" marR="0" rtl="0" algn="just">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The Internet of Things (IoT) has revolutionized our interactions with the environment, offering unprecedented convenience. However, this connectivity introduces security challenges. Intrusion Detection Systems (IDS) play a pivotal role in safeguarding IoT ecosystems. By continuously monitoring network traffic and system behavior, IDS identifies and responds to potential threats. Given the diverse and dynamic nature of IoT networks, specialized IDS are essential for ensuring system integrity. This paper explores the principles, challenges, and advancements of IoT-specific IDS, providing insights into fortifying IoT deployments against cyber threats. By leveraging diverse detection approaches, IDS protect IoT devices and networks from unauthorized access and data breaches. As IoT integration deepens, the role of IDS becomes increasingly critical in ensuring security and resilience.</a:t>
            </a:r>
            <a:endParaRPr b="0" i="0" sz="2000" u="none" cap="none" strike="noStrike">
              <a:solidFill>
                <a:schemeClr val="dk1"/>
              </a:solidFill>
              <a:latin typeface="Times New Roman"/>
              <a:ea typeface="Times New Roman"/>
              <a:cs typeface="Times New Roman"/>
              <a:sym typeface="Times New Roman"/>
            </a:endParaRPr>
          </a:p>
        </p:txBody>
      </p:sp>
      <p:sp>
        <p:nvSpPr>
          <p:cNvPr id="178" name="Google Shape;178;p2"/>
          <p:cNvSpPr txBox="1"/>
          <p:nvPr/>
        </p:nvSpPr>
        <p:spPr>
          <a:xfrm>
            <a:off x="4312023" y="6462890"/>
            <a:ext cx="4572000" cy="36933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1" i="0" lang="en-US" sz="1800" u="none" cap="none" strike="noStrike">
                <a:solidFill>
                  <a:srgbClr val="000000"/>
                </a:solidFill>
                <a:latin typeface="Calibri"/>
                <a:ea typeface="Calibri"/>
                <a:cs typeface="Calibri"/>
                <a:sym typeface="Calibri"/>
              </a:rPr>
              <a:t>‹#›</a:t>
            </a:fld>
            <a:endParaRPr b="1" i="0" sz="1800" u="none" cap="none" strike="noStrike">
              <a:solidFill>
                <a:srgbClr val="000000"/>
              </a:solidFill>
              <a:latin typeface="Calibri"/>
              <a:ea typeface="Calibri"/>
              <a:cs typeface="Calibri"/>
              <a:sym typeface="Calibri"/>
            </a:endParaRPr>
          </a:p>
        </p:txBody>
      </p:sp>
      <p:sp>
        <p:nvSpPr>
          <p:cNvPr id="179" name="Google Shape;179;p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9"/>
          <p:cNvSpPr txBox="1"/>
          <p:nvPr>
            <p:ph type="title"/>
          </p:nvPr>
        </p:nvSpPr>
        <p:spPr>
          <a:xfrm>
            <a:off x="628650" y="165991"/>
            <a:ext cx="7886700"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C00000"/>
              </a:buClr>
              <a:buSzPts val="4000"/>
              <a:buFont typeface="Times New Roman"/>
              <a:buNone/>
            </a:pPr>
            <a:r>
              <a:rPr lang="en-US" sz="4000">
                <a:solidFill>
                  <a:srgbClr val="C00000"/>
                </a:solidFill>
                <a:latin typeface="Times New Roman"/>
                <a:ea typeface="Times New Roman"/>
                <a:cs typeface="Times New Roman"/>
                <a:sym typeface="Times New Roman"/>
              </a:rPr>
              <a:t>Future Scope</a:t>
            </a:r>
            <a:endParaRPr/>
          </a:p>
        </p:txBody>
      </p:sp>
      <p:sp>
        <p:nvSpPr>
          <p:cNvPr id="309" name="Google Shape;309;p19"/>
          <p:cNvSpPr txBox="1"/>
          <p:nvPr/>
        </p:nvSpPr>
        <p:spPr>
          <a:xfrm>
            <a:off x="626585" y="1129553"/>
            <a:ext cx="7886700" cy="4960702"/>
          </a:xfrm>
          <a:prstGeom prst="rect">
            <a:avLst/>
          </a:prstGeom>
          <a:noFill/>
          <a:ln>
            <a:noFill/>
          </a:ln>
        </p:spPr>
        <p:txBody>
          <a:bodyPr anchorCtr="0" anchor="ctr" bIns="45700" lIns="91425" spcFirstLastPara="1" rIns="91425" wrap="square" tIns="45700">
            <a:noAutofit/>
          </a:bodyPr>
          <a:lstStyle/>
          <a:p>
            <a:pPr indent="0" lvl="0" marL="0" marR="0" rtl="0" algn="just">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The future of CNN-based IoT intrusion detection systems (IDS) is promising, offering solutions to the evolving cybersecurity challenges posed by the expanding IoT landscape. As IoT networks grow in size and complexity, traditional security measures become insufficient against sophisticated threats. CNN-based IDS leverage deep learning to analyze diverse IoT data streams in real-time, offering a compelling defense mechanism. Future development will focus on refining CNN architectures, feature extraction methods, and training strategies to enhance detection accuracy and efficiency. Advancements in edge computing and federated learning will enable lightweight CNN models to be deployed directly on IoT devices, enabling localized intrusion detection without centralized processing. Integration of explainable AI techniques will enhance interpretability, fostering trust and informed decision-making. Additionally, interdisciplinary approaches combining CNN-based IDS with emerging technologies like blockchain and edge computing will contribute to creating holistic and resilient IoT security frameworks. </a:t>
            </a:r>
            <a:endParaRPr sz="2000">
              <a:solidFill>
                <a:schemeClr val="dk1"/>
              </a:solidFill>
              <a:latin typeface="Times New Roman"/>
              <a:ea typeface="Times New Roman"/>
              <a:cs typeface="Times New Roman"/>
              <a:sym typeface="Times New Roman"/>
            </a:endParaRPr>
          </a:p>
        </p:txBody>
      </p:sp>
      <p:sp>
        <p:nvSpPr>
          <p:cNvPr id="310" name="Google Shape;310;p1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20"/>
          <p:cNvSpPr txBox="1"/>
          <p:nvPr>
            <p:ph type="title"/>
          </p:nvPr>
        </p:nvSpPr>
        <p:spPr>
          <a:xfrm>
            <a:off x="628650" y="165990"/>
            <a:ext cx="7886700" cy="461539"/>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C00000"/>
              </a:buClr>
              <a:buSzPts val="4000"/>
              <a:buFont typeface="Times New Roman"/>
              <a:buNone/>
            </a:pPr>
            <a:r>
              <a:rPr lang="en-US" sz="4000">
                <a:solidFill>
                  <a:srgbClr val="C00000"/>
                </a:solidFill>
                <a:latin typeface="Times New Roman"/>
                <a:ea typeface="Times New Roman"/>
                <a:cs typeface="Times New Roman"/>
                <a:sym typeface="Times New Roman"/>
              </a:rPr>
              <a:t>Reference Paper/ URL</a:t>
            </a:r>
            <a:endParaRPr sz="4000">
              <a:solidFill>
                <a:srgbClr val="C00000"/>
              </a:solidFill>
              <a:latin typeface="Times New Roman"/>
              <a:ea typeface="Times New Roman"/>
              <a:cs typeface="Times New Roman"/>
              <a:sym typeface="Times New Roman"/>
            </a:endParaRPr>
          </a:p>
        </p:txBody>
      </p:sp>
      <p:sp>
        <p:nvSpPr>
          <p:cNvPr id="316" name="Google Shape;316;p20"/>
          <p:cNvSpPr txBox="1"/>
          <p:nvPr/>
        </p:nvSpPr>
        <p:spPr>
          <a:xfrm>
            <a:off x="1026668" y="788893"/>
            <a:ext cx="6871238" cy="7908832"/>
          </a:xfrm>
          <a:prstGeom prst="rect">
            <a:avLst/>
          </a:prstGeom>
          <a:noFill/>
          <a:ln>
            <a:noFill/>
          </a:ln>
        </p:spPr>
        <p:txBody>
          <a:bodyPr anchorCtr="0" anchor="t" bIns="0" lIns="0" spcFirstLastPara="1" rIns="0" wrap="square" tIns="17125">
            <a:spAutoFit/>
          </a:bodyPr>
          <a:lstStyle/>
          <a:p>
            <a:pPr indent="-457200" lvl="0" marL="457200" marR="0" rtl="0" algn="just">
              <a:spcBef>
                <a:spcPts val="0"/>
              </a:spcBef>
              <a:spcAft>
                <a:spcPts val="0"/>
              </a:spcAft>
              <a:buClr>
                <a:srgbClr val="222222"/>
              </a:buClr>
              <a:buSzPts val="2000"/>
              <a:buFont typeface="Noto Sans Symbols"/>
              <a:buChar char="▪"/>
            </a:pPr>
            <a:r>
              <a:rPr b="0" i="0" lang="en-US" sz="2000">
                <a:solidFill>
                  <a:srgbClr val="222222"/>
                </a:solidFill>
                <a:latin typeface="Times New Roman"/>
                <a:ea typeface="Times New Roman"/>
                <a:cs typeface="Times New Roman"/>
                <a:sym typeface="Times New Roman"/>
              </a:rPr>
              <a:t>Chaabouni, Nadia, Mohamed Mosbah, Akka Zemmari, Cyrille Sauvignac, and Parvez Faruki. "Network intrusion detection for IoT security based on learning techniques." </a:t>
            </a:r>
            <a:r>
              <a:rPr b="0" i="1" lang="en-US" sz="2000">
                <a:solidFill>
                  <a:srgbClr val="222222"/>
                </a:solidFill>
                <a:latin typeface="Times New Roman"/>
                <a:ea typeface="Times New Roman"/>
                <a:cs typeface="Times New Roman"/>
                <a:sym typeface="Times New Roman"/>
              </a:rPr>
              <a:t>IEEE Communications Surveys &amp; Tutorials</a:t>
            </a:r>
            <a:r>
              <a:rPr b="0" i="0" lang="en-US" sz="2000">
                <a:solidFill>
                  <a:srgbClr val="222222"/>
                </a:solidFill>
                <a:latin typeface="Times New Roman"/>
                <a:ea typeface="Times New Roman"/>
                <a:cs typeface="Times New Roman"/>
                <a:sym typeface="Times New Roman"/>
              </a:rPr>
              <a:t> 21, no. 3 (2019): 2671-2701.</a:t>
            </a:r>
            <a:endParaRPr sz="2000">
              <a:solidFill>
                <a:srgbClr val="222222"/>
              </a:solidFill>
              <a:latin typeface="Times New Roman"/>
              <a:ea typeface="Times New Roman"/>
              <a:cs typeface="Times New Roman"/>
              <a:sym typeface="Times New Roman"/>
            </a:endParaRPr>
          </a:p>
          <a:p>
            <a:pPr indent="-457200" lvl="0" marL="457200" marR="0" rtl="0" algn="just">
              <a:spcBef>
                <a:spcPts val="0"/>
              </a:spcBef>
              <a:spcAft>
                <a:spcPts val="0"/>
              </a:spcAft>
              <a:buClr>
                <a:srgbClr val="222222"/>
              </a:buClr>
              <a:buSzPts val="2000"/>
              <a:buFont typeface="Noto Sans Symbols"/>
              <a:buChar char="▪"/>
            </a:pPr>
            <a:r>
              <a:rPr b="0" i="0" lang="en-US" sz="2000">
                <a:solidFill>
                  <a:srgbClr val="222222"/>
                </a:solidFill>
                <a:latin typeface="Times New Roman"/>
                <a:ea typeface="Times New Roman"/>
                <a:cs typeface="Times New Roman"/>
                <a:sym typeface="Times New Roman"/>
              </a:rPr>
              <a:t>Zarpelão, Bruno Bogaz, Rodrigo Sanches Miani, Cláudio Toshio Kawakani, and Sean Carlisto de Alvarenga. "A survey of intrusion detection in Internet of Things." </a:t>
            </a:r>
            <a:r>
              <a:rPr b="0" i="1" lang="en-US" sz="2000">
                <a:solidFill>
                  <a:srgbClr val="222222"/>
                </a:solidFill>
                <a:latin typeface="Times New Roman"/>
                <a:ea typeface="Times New Roman"/>
                <a:cs typeface="Times New Roman"/>
                <a:sym typeface="Times New Roman"/>
              </a:rPr>
              <a:t>Journal of Network and Computer Applications</a:t>
            </a:r>
            <a:r>
              <a:rPr b="0" i="0" lang="en-US" sz="2000">
                <a:solidFill>
                  <a:srgbClr val="222222"/>
                </a:solidFill>
                <a:latin typeface="Times New Roman"/>
                <a:ea typeface="Times New Roman"/>
                <a:cs typeface="Times New Roman"/>
                <a:sym typeface="Times New Roman"/>
              </a:rPr>
              <a:t> 84 (2017): 25-37.</a:t>
            </a:r>
            <a:endParaRPr sz="2000">
              <a:solidFill>
                <a:srgbClr val="222222"/>
              </a:solidFill>
              <a:latin typeface="Times New Roman"/>
              <a:ea typeface="Times New Roman"/>
              <a:cs typeface="Times New Roman"/>
              <a:sym typeface="Times New Roman"/>
            </a:endParaRPr>
          </a:p>
          <a:p>
            <a:pPr indent="-457200" lvl="0" marL="457200" marR="0" rtl="0" algn="just">
              <a:spcBef>
                <a:spcPts val="0"/>
              </a:spcBef>
              <a:spcAft>
                <a:spcPts val="0"/>
              </a:spcAft>
              <a:buClr>
                <a:srgbClr val="222222"/>
              </a:buClr>
              <a:buSzPts val="2000"/>
              <a:buFont typeface="Noto Sans Symbols"/>
              <a:buChar char="▪"/>
            </a:pPr>
            <a:r>
              <a:rPr b="0" i="0" lang="en-US" sz="2000">
                <a:solidFill>
                  <a:srgbClr val="222222"/>
                </a:solidFill>
                <a:latin typeface="Times New Roman"/>
                <a:ea typeface="Times New Roman"/>
                <a:cs typeface="Times New Roman"/>
                <a:sym typeface="Times New Roman"/>
              </a:rPr>
              <a:t>Ge, Mengmeng, Xiping Fu, Naeem Syed, Zubair Baig, Gideon Teo, and Antonio Robles-Kelly. "Deep learning-based intrusion detection for IoT networks." In </a:t>
            </a:r>
            <a:r>
              <a:rPr b="0" i="1" lang="en-US" sz="2000">
                <a:solidFill>
                  <a:srgbClr val="222222"/>
                </a:solidFill>
                <a:latin typeface="Times New Roman"/>
                <a:ea typeface="Times New Roman"/>
                <a:cs typeface="Times New Roman"/>
                <a:sym typeface="Times New Roman"/>
              </a:rPr>
              <a:t>2019 IEEE 24th pacific rim international symposium on dependable computing (PRDC)</a:t>
            </a:r>
            <a:r>
              <a:rPr b="0" i="0" lang="en-US" sz="2000">
                <a:solidFill>
                  <a:srgbClr val="222222"/>
                </a:solidFill>
                <a:latin typeface="Times New Roman"/>
                <a:ea typeface="Times New Roman"/>
                <a:cs typeface="Times New Roman"/>
                <a:sym typeface="Times New Roman"/>
              </a:rPr>
              <a:t>, pp. 256-25609. IEEE, 2019.</a:t>
            </a:r>
            <a:endParaRPr sz="2000">
              <a:solidFill>
                <a:srgbClr val="222222"/>
              </a:solidFill>
              <a:latin typeface="Times New Roman"/>
              <a:ea typeface="Times New Roman"/>
              <a:cs typeface="Times New Roman"/>
              <a:sym typeface="Times New Roman"/>
            </a:endParaRPr>
          </a:p>
          <a:p>
            <a:pPr indent="-457200" lvl="0" marL="457200" marR="0" rtl="0" algn="just">
              <a:spcBef>
                <a:spcPts val="0"/>
              </a:spcBef>
              <a:spcAft>
                <a:spcPts val="0"/>
              </a:spcAft>
              <a:buClr>
                <a:srgbClr val="222222"/>
              </a:buClr>
              <a:buSzPts val="2000"/>
              <a:buFont typeface="Noto Sans Symbols"/>
              <a:buChar char="▪"/>
            </a:pPr>
            <a:r>
              <a:rPr b="0" i="0" lang="en-US" sz="2000">
                <a:solidFill>
                  <a:srgbClr val="222222"/>
                </a:solidFill>
                <a:latin typeface="Times New Roman"/>
                <a:ea typeface="Times New Roman"/>
                <a:cs typeface="Times New Roman"/>
                <a:sym typeface="Times New Roman"/>
              </a:rPr>
              <a:t>Ge, Mengmeng, Xiping Fu, Naeem Syed, Zubair Baig, Gideon Teo, and Antonio Robles-Kelly. "Deep learning-based intrusion detection for IoT networks." In </a:t>
            </a:r>
            <a:r>
              <a:rPr b="0" i="1" lang="en-US" sz="2000">
                <a:solidFill>
                  <a:srgbClr val="222222"/>
                </a:solidFill>
                <a:latin typeface="Times New Roman"/>
                <a:ea typeface="Times New Roman"/>
                <a:cs typeface="Times New Roman"/>
                <a:sym typeface="Times New Roman"/>
              </a:rPr>
              <a:t>2019 IEEE 24th pacific rim international symposium on dependable computing (PRDC)</a:t>
            </a:r>
            <a:r>
              <a:rPr b="0" i="0" lang="en-US" sz="2000">
                <a:solidFill>
                  <a:srgbClr val="222222"/>
                </a:solidFill>
                <a:latin typeface="Times New Roman"/>
                <a:ea typeface="Times New Roman"/>
                <a:cs typeface="Times New Roman"/>
                <a:sym typeface="Times New Roman"/>
              </a:rPr>
              <a:t>, pp. 256-25609. IEEE, 2019</a:t>
            </a:r>
            <a:endParaRPr sz="2000">
              <a:solidFill>
                <a:srgbClr val="222222"/>
              </a:solidFill>
              <a:latin typeface="Times New Roman"/>
              <a:ea typeface="Times New Roman"/>
              <a:cs typeface="Times New Roman"/>
              <a:sym typeface="Times New Roman"/>
            </a:endParaRPr>
          </a:p>
          <a:p>
            <a:pPr indent="0" lvl="0" marL="0" marR="0" rtl="0" algn="just">
              <a:spcBef>
                <a:spcPts val="0"/>
              </a:spcBef>
              <a:spcAft>
                <a:spcPts val="0"/>
              </a:spcAft>
              <a:buNone/>
            </a:pPr>
            <a:r>
              <a:rPr b="0" i="0" lang="en-US" sz="2000">
                <a:solidFill>
                  <a:srgbClr val="222222"/>
                </a:solidFill>
                <a:latin typeface="Times New Roman"/>
                <a:ea typeface="Times New Roman"/>
                <a:cs typeface="Times New Roman"/>
                <a:sym typeface="Times New Roman"/>
              </a:rPr>
              <a:t>.</a:t>
            </a:r>
            <a:endParaRPr sz="2000">
              <a:solidFill>
                <a:schemeClr val="dk1"/>
              </a:solidFill>
              <a:latin typeface="Times New Roman"/>
              <a:ea typeface="Times New Roman"/>
              <a:cs typeface="Times New Roman"/>
              <a:sym typeface="Times New Roman"/>
            </a:endParaRPr>
          </a:p>
          <a:p>
            <a:pPr indent="-160020" lvl="0" marL="299085" marR="173355" rtl="0" algn="l">
              <a:lnSpc>
                <a:spcPct val="98300"/>
              </a:lnSpc>
              <a:spcBef>
                <a:spcPts val="135"/>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172720" lvl="0" marL="299085" marR="173355" rtl="0" algn="l">
              <a:lnSpc>
                <a:spcPct val="98300"/>
              </a:lnSpc>
              <a:spcBef>
                <a:spcPts val="135"/>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172720" lvl="0" marL="299085" marR="173355" rtl="0" algn="l">
              <a:lnSpc>
                <a:spcPct val="98300"/>
              </a:lnSpc>
              <a:spcBef>
                <a:spcPts val="135"/>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172720" lvl="0" marL="299085" marR="173355" rtl="0" algn="l">
              <a:lnSpc>
                <a:spcPct val="98300"/>
              </a:lnSpc>
              <a:spcBef>
                <a:spcPts val="135"/>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172720" lvl="0" marL="299085" marR="173355" rtl="0" algn="l">
              <a:lnSpc>
                <a:spcPct val="98300"/>
              </a:lnSpc>
              <a:spcBef>
                <a:spcPts val="135"/>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172720" lvl="0" marL="299085" marR="173355" rtl="0" algn="l">
              <a:lnSpc>
                <a:spcPct val="98300"/>
              </a:lnSpc>
              <a:spcBef>
                <a:spcPts val="135"/>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317" name="Google Shape;317;p2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
          <p:cNvSpPr txBox="1"/>
          <p:nvPr>
            <p:ph type="title"/>
          </p:nvPr>
        </p:nvSpPr>
        <p:spPr>
          <a:xfrm>
            <a:off x="628650" y="365126"/>
            <a:ext cx="7789209" cy="79132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000"/>
              <a:buFont typeface="Times New Roman"/>
              <a:buNone/>
            </a:pPr>
            <a:r>
              <a:rPr lang="en-US" sz="4000">
                <a:solidFill>
                  <a:srgbClr val="C00000"/>
                </a:solidFill>
                <a:latin typeface="Times New Roman"/>
                <a:ea typeface="Times New Roman"/>
                <a:cs typeface="Times New Roman"/>
                <a:sym typeface="Times New Roman"/>
              </a:rPr>
              <a:t>Literature Review </a:t>
            </a:r>
            <a:endParaRPr sz="4000"/>
          </a:p>
        </p:txBody>
      </p:sp>
      <p:sp>
        <p:nvSpPr>
          <p:cNvPr id="185" name="Google Shape;185;p3"/>
          <p:cNvSpPr txBox="1"/>
          <p:nvPr>
            <p:ph idx="1" type="body"/>
          </p:nvPr>
        </p:nvSpPr>
        <p:spPr>
          <a:xfrm>
            <a:off x="628650" y="1156446"/>
            <a:ext cx="7886700" cy="5336427"/>
          </a:xfrm>
          <a:prstGeom prst="rect">
            <a:avLst/>
          </a:prstGeom>
          <a:noFill/>
          <a:ln>
            <a:noFill/>
          </a:ln>
        </p:spPr>
        <p:txBody>
          <a:bodyPr anchorCtr="0" anchor="t" bIns="45700" lIns="91425" spcFirstLastPara="1" rIns="91425" wrap="square" tIns="45700">
            <a:normAutofit fontScale="32500" lnSpcReduction="20000"/>
          </a:bodyPr>
          <a:lstStyle/>
          <a:p>
            <a:pPr indent="0" lvl="0" marL="0" rtl="0" algn="l">
              <a:lnSpc>
                <a:spcPct val="150000"/>
              </a:lnSpc>
              <a:spcBef>
                <a:spcPts val="0"/>
              </a:spcBef>
              <a:spcAft>
                <a:spcPts val="0"/>
              </a:spcAft>
              <a:buClr>
                <a:schemeClr val="dk1"/>
              </a:buClr>
              <a:buSzPct val="100000"/>
              <a:buNone/>
            </a:pPr>
            <a:r>
              <a:rPr b="1" lang="en-US" sz="6200">
                <a:latin typeface="Times New Roman"/>
                <a:ea typeface="Times New Roman"/>
                <a:cs typeface="Times New Roman"/>
                <a:sym typeface="Times New Roman"/>
              </a:rPr>
              <a:t>Title : Enhanced network intrusion detection system</a:t>
            </a:r>
            <a:endParaRPr/>
          </a:p>
          <a:p>
            <a:pPr indent="0" lvl="0" marL="0" rtl="0" algn="l">
              <a:lnSpc>
                <a:spcPct val="150000"/>
              </a:lnSpc>
              <a:spcBef>
                <a:spcPts val="0"/>
              </a:spcBef>
              <a:spcAft>
                <a:spcPts val="0"/>
              </a:spcAft>
              <a:buClr>
                <a:schemeClr val="dk1"/>
              </a:buClr>
              <a:buSzPct val="100000"/>
              <a:buNone/>
            </a:pPr>
            <a:r>
              <a:rPr b="1" lang="en-US" sz="6200">
                <a:solidFill>
                  <a:schemeClr val="dk1"/>
                </a:solidFill>
                <a:latin typeface="Times New Roman"/>
                <a:ea typeface="Times New Roman"/>
                <a:cs typeface="Times New Roman"/>
                <a:sym typeface="Times New Roman"/>
              </a:rPr>
              <a:t>Autho</a:t>
            </a:r>
            <a:r>
              <a:rPr b="1" lang="en-US" sz="6200">
                <a:latin typeface="Times New Roman"/>
                <a:ea typeface="Times New Roman"/>
                <a:cs typeface="Times New Roman"/>
                <a:sym typeface="Times New Roman"/>
              </a:rPr>
              <a:t>r: Ketan Kotecha, Raghav Verma Prahalad V. Rao Priyanshu Prasad.</a:t>
            </a:r>
            <a:endParaRPr/>
          </a:p>
          <a:p>
            <a:pPr indent="0" lvl="0" marL="0" rtl="0" algn="l">
              <a:lnSpc>
                <a:spcPct val="150000"/>
              </a:lnSpc>
              <a:spcBef>
                <a:spcPts val="0"/>
              </a:spcBef>
              <a:spcAft>
                <a:spcPts val="0"/>
              </a:spcAft>
              <a:buClr>
                <a:schemeClr val="dk1"/>
              </a:buClr>
              <a:buSzPct val="100000"/>
              <a:buNone/>
            </a:pPr>
            <a:r>
              <a:rPr b="1" lang="en-US" sz="6200">
                <a:solidFill>
                  <a:schemeClr val="dk1"/>
                </a:solidFill>
                <a:latin typeface="Times New Roman"/>
                <a:ea typeface="Times New Roman"/>
                <a:cs typeface="Times New Roman"/>
                <a:sym typeface="Times New Roman"/>
              </a:rPr>
              <a:t>Year:2021</a:t>
            </a:r>
            <a:endParaRPr/>
          </a:p>
          <a:p>
            <a:pPr indent="0" lvl="0" marL="0" rtl="0" algn="l">
              <a:lnSpc>
                <a:spcPct val="150000"/>
              </a:lnSpc>
              <a:spcBef>
                <a:spcPts val="0"/>
              </a:spcBef>
              <a:spcAft>
                <a:spcPts val="0"/>
              </a:spcAft>
              <a:buClr>
                <a:schemeClr val="dk1"/>
              </a:buClr>
              <a:buSzPct val="100000"/>
              <a:buNone/>
            </a:pPr>
            <a:r>
              <a:t/>
            </a:r>
            <a:endParaRPr b="1" sz="32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ct val="100000"/>
              <a:buNone/>
            </a:pPr>
            <a:r>
              <a:rPr lang="en-US" sz="5000">
                <a:latin typeface="Times New Roman"/>
                <a:ea typeface="Times New Roman"/>
                <a:cs typeface="Times New Roman"/>
                <a:sym typeface="Times New Roman"/>
              </a:rPr>
              <a:t>An Enhanced Network Intrusion Detection System (NIDS) is an advanced security solution designed to monitor network traffic for suspicious activity or unauthorized access attempts. Unlike traditional IDS, an enhanced NIDS employs sophisticated algorithms, machine learning techniques, and advanced analytics to improve threat detection accuracy and reduce false positives. It can identify both known and unknown threats by analyzing network packets, behavior patterns, and anomalies in real-time. Enhanced NIDS provides organizations with proactive threat detection capabilities, helping them to strengthen their cybersecurity posture and mitigate potential risks to their network infrastructure. 	</a:t>
            </a:r>
            <a:endParaRPr/>
          </a:p>
          <a:p>
            <a:pPr indent="0" lvl="0" marL="0" rtl="0" algn="l">
              <a:lnSpc>
                <a:spcPct val="90000"/>
              </a:lnSpc>
              <a:spcBef>
                <a:spcPts val="2000"/>
              </a:spcBef>
              <a:spcAft>
                <a:spcPts val="0"/>
              </a:spcAft>
              <a:buClr>
                <a:schemeClr val="dk1"/>
              </a:buClr>
              <a:buSzPct val="100000"/>
              <a:buNone/>
            </a:pPr>
            <a:r>
              <a:t/>
            </a:r>
            <a:endParaRPr/>
          </a:p>
        </p:txBody>
      </p:sp>
      <p:sp>
        <p:nvSpPr>
          <p:cNvPr id="186" name="Google Shape;186;p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4"/>
          <p:cNvSpPr txBox="1"/>
          <p:nvPr>
            <p:ph type="title"/>
          </p:nvPr>
        </p:nvSpPr>
        <p:spPr>
          <a:xfrm>
            <a:off x="815788" y="242047"/>
            <a:ext cx="7557247" cy="74136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000"/>
              <a:buFont typeface="Times New Roman"/>
              <a:buNone/>
            </a:pPr>
            <a:r>
              <a:rPr lang="en-US" sz="4000">
                <a:solidFill>
                  <a:srgbClr val="C00000"/>
                </a:solidFill>
                <a:latin typeface="Times New Roman"/>
                <a:ea typeface="Times New Roman"/>
                <a:cs typeface="Times New Roman"/>
                <a:sym typeface="Times New Roman"/>
              </a:rPr>
              <a:t>Existing System</a:t>
            </a:r>
            <a:endParaRPr sz="4000">
              <a:solidFill>
                <a:srgbClr val="C00000"/>
              </a:solidFill>
              <a:latin typeface="Times New Roman"/>
              <a:ea typeface="Times New Roman"/>
              <a:cs typeface="Times New Roman"/>
              <a:sym typeface="Times New Roman"/>
            </a:endParaRPr>
          </a:p>
        </p:txBody>
      </p:sp>
      <p:sp>
        <p:nvSpPr>
          <p:cNvPr id="192" name="Google Shape;192;p4"/>
          <p:cNvSpPr txBox="1"/>
          <p:nvPr/>
        </p:nvSpPr>
        <p:spPr>
          <a:xfrm>
            <a:off x="629285" y="1075765"/>
            <a:ext cx="7884000" cy="529814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i="0" lang="en-US" sz="2000" u="none" cap="none" strike="noStrike">
                <a:solidFill>
                  <a:schemeClr val="dk1"/>
                </a:solidFill>
                <a:latin typeface="Times New Roman"/>
                <a:ea typeface="Times New Roman"/>
                <a:cs typeface="Times New Roman"/>
                <a:sym typeface="Times New Roman"/>
              </a:rPr>
              <a:t>Decision trees</a:t>
            </a:r>
            <a:r>
              <a:rPr b="0" i="0" lang="en-US" sz="2000" u="none" cap="none" strike="noStrike">
                <a:solidFill>
                  <a:schemeClr val="dk1"/>
                </a:solidFill>
                <a:latin typeface="Times New Roman"/>
                <a:ea typeface="Times New Roman"/>
                <a:cs typeface="Times New Roman"/>
                <a:sym typeface="Times New Roman"/>
              </a:rPr>
              <a:t> are a popular machine learning algorithm used for classification and regression tasks. They employ a tree-like structure where each internal node represents a feature, branches represent decision rules, and leaf nodes represent outcomes.</a:t>
            </a:r>
            <a:endParaRPr/>
          </a:p>
          <a:p>
            <a:pPr indent="0" lvl="0" marL="0" marR="0" rtl="0" algn="just">
              <a:spcBef>
                <a:spcPts val="0"/>
              </a:spcBef>
              <a:spcAft>
                <a:spcPts val="0"/>
              </a:spcAft>
              <a:buNone/>
            </a:pPr>
            <a:r>
              <a:rPr b="1" i="0" lang="en-US" sz="2000" u="none" cap="none" strike="noStrike">
                <a:solidFill>
                  <a:schemeClr val="dk1"/>
                </a:solidFill>
                <a:latin typeface="Times New Roman"/>
                <a:ea typeface="Times New Roman"/>
                <a:cs typeface="Times New Roman"/>
                <a:sym typeface="Times New Roman"/>
              </a:rPr>
              <a:t>Merits:</a:t>
            </a:r>
            <a:endParaRPr/>
          </a:p>
          <a:p>
            <a:pPr indent="0" lvl="1" marL="457200" marR="0" rtl="0" algn="just">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Interpretability</a:t>
            </a:r>
            <a:endParaRPr/>
          </a:p>
          <a:p>
            <a:pPr indent="0" lvl="1" marL="457200" marR="0" rtl="0" algn="just">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1.No Preprocessing</a:t>
            </a:r>
            <a:endParaRPr/>
          </a:p>
          <a:p>
            <a:pPr indent="0" lvl="1" marL="457200" marR="0" rtl="0" algn="just">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2.Implicit Feature Selection</a:t>
            </a:r>
            <a:endParaRPr/>
          </a:p>
          <a:p>
            <a:pPr indent="0" lvl="1" marL="457200" marR="0" rtl="0" algn="just">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3.Handles Non-linear Relationships</a:t>
            </a:r>
            <a:endParaRPr/>
          </a:p>
          <a:p>
            <a:pPr indent="0" lvl="1" marL="457200" marR="0" rtl="0" algn="just">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4.Robust to Outliers</a:t>
            </a:r>
            <a:endParaRPr/>
          </a:p>
          <a:p>
            <a:pPr indent="0" lvl="0" marL="0" marR="0" rtl="0" algn="just">
              <a:spcBef>
                <a:spcPts val="0"/>
              </a:spcBef>
              <a:spcAft>
                <a:spcPts val="0"/>
              </a:spcAft>
              <a:buNone/>
            </a:pPr>
            <a:r>
              <a:rPr b="1" i="0" lang="en-US" sz="2000" u="none" cap="none" strike="noStrike">
                <a:solidFill>
                  <a:schemeClr val="dk1"/>
                </a:solidFill>
                <a:latin typeface="Times New Roman"/>
                <a:ea typeface="Times New Roman"/>
                <a:cs typeface="Times New Roman"/>
                <a:sym typeface="Times New Roman"/>
              </a:rPr>
              <a:t>Demerits:</a:t>
            </a:r>
            <a:endParaRPr/>
          </a:p>
          <a:p>
            <a:pPr indent="0" lvl="1" marL="45720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1.Overfitting</a:t>
            </a:r>
            <a:endParaRPr/>
          </a:p>
          <a:p>
            <a:pPr indent="0" lvl="1" marL="45720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2.Instability</a:t>
            </a:r>
            <a:endParaRPr/>
          </a:p>
          <a:p>
            <a:pPr indent="0" lvl="1" marL="45720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3.Bias Towards Dominant Classes</a:t>
            </a:r>
            <a:endParaRPr/>
          </a:p>
          <a:p>
            <a:pPr indent="0" lvl="1" marL="45720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4.Limited Expressiveness</a:t>
            </a:r>
            <a:endParaRPr/>
          </a:p>
          <a:p>
            <a:pPr indent="0" lvl="1" marL="45720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5.High Variance</a:t>
            </a:r>
            <a:endParaRPr b="0" i="0" sz="2000" u="none" cap="none" strike="noStrike">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b="1" i="0" sz="2000" u="none" cap="none" strike="noStrike">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b="1" i="0" sz="2000" u="none" cap="none" strike="noStrike">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b="0" i="0" sz="2000" u="none" cap="none" strike="noStrike">
              <a:solidFill>
                <a:schemeClr val="dk1"/>
              </a:solidFill>
              <a:latin typeface="Times New Roman"/>
              <a:ea typeface="Times New Roman"/>
              <a:cs typeface="Times New Roman"/>
              <a:sym typeface="Times New Roman"/>
            </a:endParaRPr>
          </a:p>
        </p:txBody>
      </p:sp>
      <p:sp>
        <p:nvSpPr>
          <p:cNvPr id="193" name="Google Shape;193;p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5"/>
          <p:cNvSpPr txBox="1"/>
          <p:nvPr>
            <p:ph type="title"/>
          </p:nvPr>
        </p:nvSpPr>
        <p:spPr>
          <a:xfrm>
            <a:off x="628650" y="233082"/>
            <a:ext cx="7886700" cy="85164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000"/>
              <a:buFont typeface="Times New Roman"/>
              <a:buNone/>
            </a:pPr>
            <a:r>
              <a:rPr lang="en-US" sz="4000">
                <a:solidFill>
                  <a:srgbClr val="C00000"/>
                </a:solidFill>
                <a:latin typeface="Times New Roman"/>
                <a:ea typeface="Times New Roman"/>
                <a:cs typeface="Times New Roman"/>
                <a:sym typeface="Times New Roman"/>
              </a:rPr>
              <a:t>Existing System</a:t>
            </a:r>
            <a:endParaRPr sz="4000">
              <a:latin typeface="Times New Roman"/>
              <a:ea typeface="Times New Roman"/>
              <a:cs typeface="Times New Roman"/>
              <a:sym typeface="Times New Roman"/>
            </a:endParaRPr>
          </a:p>
        </p:txBody>
      </p:sp>
      <p:sp>
        <p:nvSpPr>
          <p:cNvPr id="199" name="Google Shape;199;p5"/>
          <p:cNvSpPr txBox="1"/>
          <p:nvPr>
            <p:ph idx="1" type="body"/>
          </p:nvPr>
        </p:nvSpPr>
        <p:spPr>
          <a:xfrm>
            <a:off x="628650" y="1210235"/>
            <a:ext cx="7886700" cy="51461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000"/>
              <a:buNone/>
            </a:pPr>
            <a:r>
              <a:rPr b="1" lang="en-US" sz="2000">
                <a:latin typeface="Times New Roman"/>
                <a:ea typeface="Times New Roman"/>
                <a:cs typeface="Times New Roman"/>
                <a:sym typeface="Times New Roman"/>
              </a:rPr>
              <a:t>AdaBoost </a:t>
            </a:r>
            <a:r>
              <a:rPr lang="en-US" sz="2000">
                <a:latin typeface="Times New Roman"/>
                <a:ea typeface="Times New Roman"/>
                <a:cs typeface="Times New Roman"/>
                <a:sym typeface="Times New Roman"/>
              </a:rPr>
              <a:t>Sequentially trains weak learners, focusing on misclassified instances, and combines their predictions through weighted voting.</a:t>
            </a:r>
            <a:endParaRPr/>
          </a:p>
          <a:p>
            <a:pPr indent="0" lvl="0" marL="0" rtl="0" algn="l">
              <a:lnSpc>
                <a:spcPct val="100000"/>
              </a:lnSpc>
              <a:spcBef>
                <a:spcPts val="1000"/>
              </a:spcBef>
              <a:spcAft>
                <a:spcPts val="0"/>
              </a:spcAft>
              <a:buClr>
                <a:schemeClr val="dk1"/>
              </a:buClr>
              <a:buSzPts val="2000"/>
              <a:buNone/>
            </a:pPr>
            <a:r>
              <a:rPr b="1" lang="en-US" sz="2000">
                <a:latin typeface="Times New Roman"/>
                <a:ea typeface="Times New Roman"/>
                <a:cs typeface="Times New Roman"/>
                <a:sym typeface="Times New Roman"/>
              </a:rPr>
              <a:t>Merits:</a:t>
            </a:r>
            <a:endParaRPr/>
          </a:p>
          <a:p>
            <a:pPr indent="0" lvl="1" marL="457200" rtl="0" algn="l">
              <a:lnSpc>
                <a:spcPct val="100000"/>
              </a:lnSpc>
              <a:spcBef>
                <a:spcPts val="500"/>
              </a:spcBef>
              <a:spcAft>
                <a:spcPts val="0"/>
              </a:spcAft>
              <a:buClr>
                <a:schemeClr val="dk1"/>
              </a:buClr>
              <a:buSzPts val="2000"/>
              <a:buNone/>
            </a:pPr>
            <a:r>
              <a:rPr lang="en-US" sz="2000">
                <a:latin typeface="Times New Roman"/>
                <a:ea typeface="Times New Roman"/>
                <a:cs typeface="Times New Roman"/>
                <a:sym typeface="Times New Roman"/>
              </a:rPr>
              <a:t>1. High Accuracy</a:t>
            </a:r>
            <a:endParaRPr/>
          </a:p>
          <a:p>
            <a:pPr indent="0" lvl="1" marL="457200" rtl="0" algn="l">
              <a:lnSpc>
                <a:spcPct val="100000"/>
              </a:lnSpc>
              <a:spcBef>
                <a:spcPts val="500"/>
              </a:spcBef>
              <a:spcAft>
                <a:spcPts val="0"/>
              </a:spcAft>
              <a:buClr>
                <a:schemeClr val="dk1"/>
              </a:buClr>
              <a:buSzPts val="2000"/>
              <a:buNone/>
            </a:pPr>
            <a:r>
              <a:rPr lang="en-US" sz="2000">
                <a:latin typeface="Times New Roman"/>
                <a:ea typeface="Times New Roman"/>
                <a:cs typeface="Times New Roman"/>
                <a:sym typeface="Times New Roman"/>
              </a:rPr>
              <a:t>2. Versatility</a:t>
            </a:r>
            <a:endParaRPr/>
          </a:p>
          <a:p>
            <a:pPr indent="0" lvl="1" marL="457200" rtl="0" algn="l">
              <a:lnSpc>
                <a:spcPct val="100000"/>
              </a:lnSpc>
              <a:spcBef>
                <a:spcPts val="500"/>
              </a:spcBef>
              <a:spcAft>
                <a:spcPts val="0"/>
              </a:spcAft>
              <a:buClr>
                <a:schemeClr val="dk1"/>
              </a:buClr>
              <a:buSzPts val="2000"/>
              <a:buNone/>
            </a:pPr>
            <a:r>
              <a:rPr lang="en-US" sz="2000">
                <a:latin typeface="Times New Roman"/>
                <a:ea typeface="Times New Roman"/>
                <a:cs typeface="Times New Roman"/>
                <a:sym typeface="Times New Roman"/>
              </a:rPr>
              <a:t>3. Implicit Feature Selection</a:t>
            </a:r>
            <a:endParaRPr/>
          </a:p>
          <a:p>
            <a:pPr indent="0" lvl="1" marL="457200" rtl="0" algn="l">
              <a:lnSpc>
                <a:spcPct val="100000"/>
              </a:lnSpc>
              <a:spcBef>
                <a:spcPts val="500"/>
              </a:spcBef>
              <a:spcAft>
                <a:spcPts val="0"/>
              </a:spcAft>
              <a:buClr>
                <a:schemeClr val="dk1"/>
              </a:buClr>
              <a:buSzPts val="2000"/>
              <a:buNone/>
            </a:pPr>
            <a:r>
              <a:rPr lang="en-US" sz="2000">
                <a:latin typeface="Times New Roman"/>
                <a:ea typeface="Times New Roman"/>
                <a:cs typeface="Times New Roman"/>
                <a:sym typeface="Times New Roman"/>
              </a:rPr>
              <a:t>4.  Handles Non-linear Relationships:</a:t>
            </a:r>
            <a:endParaRPr/>
          </a:p>
          <a:p>
            <a:pPr indent="0" lvl="1" marL="457200" rtl="0" algn="l">
              <a:lnSpc>
                <a:spcPct val="100000"/>
              </a:lnSpc>
              <a:spcBef>
                <a:spcPts val="500"/>
              </a:spcBef>
              <a:spcAft>
                <a:spcPts val="0"/>
              </a:spcAft>
              <a:buClr>
                <a:schemeClr val="dk1"/>
              </a:buClr>
              <a:buSzPts val="2000"/>
              <a:buNone/>
            </a:pPr>
            <a:r>
              <a:rPr lang="en-US" sz="2000">
                <a:latin typeface="Times New Roman"/>
                <a:ea typeface="Times New Roman"/>
                <a:cs typeface="Times New Roman"/>
                <a:sym typeface="Times New Roman"/>
              </a:rPr>
              <a:t>5. Less Prone to Overfitting</a:t>
            </a:r>
            <a:endParaRPr/>
          </a:p>
          <a:p>
            <a:pPr indent="0" lvl="0" marL="0" rtl="0" algn="l">
              <a:lnSpc>
                <a:spcPct val="100000"/>
              </a:lnSpc>
              <a:spcBef>
                <a:spcPts val="1000"/>
              </a:spcBef>
              <a:spcAft>
                <a:spcPts val="0"/>
              </a:spcAft>
              <a:buClr>
                <a:schemeClr val="dk1"/>
              </a:buClr>
              <a:buSzPts val="2000"/>
              <a:buNone/>
            </a:pPr>
            <a:r>
              <a:rPr b="1" lang="en-US" sz="2000">
                <a:latin typeface="Times New Roman"/>
                <a:ea typeface="Times New Roman"/>
                <a:cs typeface="Times New Roman"/>
                <a:sym typeface="Times New Roman"/>
              </a:rPr>
              <a:t>Demerits:</a:t>
            </a:r>
            <a:endParaRPr/>
          </a:p>
          <a:p>
            <a:pPr indent="0" lvl="1" marL="457200" rtl="0" algn="l">
              <a:lnSpc>
                <a:spcPct val="100000"/>
              </a:lnSpc>
              <a:spcBef>
                <a:spcPts val="500"/>
              </a:spcBef>
              <a:spcAft>
                <a:spcPts val="0"/>
              </a:spcAft>
              <a:buClr>
                <a:schemeClr val="dk1"/>
              </a:buClr>
              <a:buSzPts val="2000"/>
              <a:buNone/>
            </a:pPr>
            <a:r>
              <a:rPr lang="en-US" sz="2000">
                <a:latin typeface="Times New Roman"/>
                <a:ea typeface="Times New Roman"/>
                <a:cs typeface="Times New Roman"/>
                <a:sym typeface="Times New Roman"/>
              </a:rPr>
              <a:t>  1. Sensitive to Noisy Data</a:t>
            </a:r>
            <a:endParaRPr/>
          </a:p>
          <a:p>
            <a:pPr indent="0" lvl="1" marL="457200" rtl="0" algn="l">
              <a:lnSpc>
                <a:spcPct val="100000"/>
              </a:lnSpc>
              <a:spcBef>
                <a:spcPts val="500"/>
              </a:spcBef>
              <a:spcAft>
                <a:spcPts val="0"/>
              </a:spcAft>
              <a:buClr>
                <a:schemeClr val="dk1"/>
              </a:buClr>
              <a:buSzPts val="2000"/>
              <a:buNone/>
            </a:pPr>
            <a:r>
              <a:rPr lang="en-US" sz="2000">
                <a:latin typeface="Times New Roman"/>
                <a:ea typeface="Times New Roman"/>
                <a:cs typeface="Times New Roman"/>
                <a:sym typeface="Times New Roman"/>
              </a:rPr>
              <a:t>  2. Computationally Intensive</a:t>
            </a:r>
            <a:endParaRPr/>
          </a:p>
          <a:p>
            <a:pPr indent="0" lvl="1" marL="457200" rtl="0" algn="l">
              <a:lnSpc>
                <a:spcPct val="100000"/>
              </a:lnSpc>
              <a:spcBef>
                <a:spcPts val="500"/>
              </a:spcBef>
              <a:spcAft>
                <a:spcPts val="0"/>
              </a:spcAft>
              <a:buClr>
                <a:schemeClr val="dk1"/>
              </a:buClr>
              <a:buSzPts val="2000"/>
              <a:buNone/>
            </a:pPr>
            <a:r>
              <a:rPr lang="en-US" sz="2000">
                <a:latin typeface="Times New Roman"/>
                <a:ea typeface="Times New Roman"/>
                <a:cs typeface="Times New Roman"/>
                <a:sym typeface="Times New Roman"/>
              </a:rPr>
              <a:t>  3. Bias Towards Easy Examples</a:t>
            </a:r>
            <a:endParaRPr/>
          </a:p>
          <a:p>
            <a:pPr indent="0" lvl="1" marL="457200" rtl="0" algn="l">
              <a:lnSpc>
                <a:spcPct val="100000"/>
              </a:lnSpc>
              <a:spcBef>
                <a:spcPts val="500"/>
              </a:spcBef>
              <a:spcAft>
                <a:spcPts val="0"/>
              </a:spcAft>
              <a:buClr>
                <a:schemeClr val="dk1"/>
              </a:buClr>
              <a:buSzPts val="2000"/>
              <a:buNone/>
            </a:pPr>
            <a:r>
              <a:rPr lang="en-US" sz="2000">
                <a:latin typeface="Times New Roman"/>
                <a:ea typeface="Times New Roman"/>
                <a:cs typeface="Times New Roman"/>
                <a:sym typeface="Times New Roman"/>
              </a:rPr>
              <a:t>  4. Interpretability</a:t>
            </a:r>
            <a:endParaRPr/>
          </a:p>
          <a:p>
            <a:pPr indent="0" lvl="1" marL="457200" rtl="0" algn="l">
              <a:lnSpc>
                <a:spcPct val="100000"/>
              </a:lnSpc>
              <a:spcBef>
                <a:spcPts val="500"/>
              </a:spcBef>
              <a:spcAft>
                <a:spcPts val="0"/>
              </a:spcAft>
              <a:buClr>
                <a:schemeClr val="dk1"/>
              </a:buClr>
              <a:buSzPts val="2000"/>
              <a:buNone/>
            </a:pPr>
            <a:r>
              <a:rPr lang="en-US" sz="2000">
                <a:latin typeface="Times New Roman"/>
                <a:ea typeface="Times New Roman"/>
                <a:cs typeface="Times New Roman"/>
                <a:sym typeface="Times New Roman"/>
              </a:rPr>
              <a:t>  5. Less Effective on Imbalanced Data</a:t>
            </a:r>
            <a:endParaRPr/>
          </a:p>
        </p:txBody>
      </p:sp>
      <p:sp>
        <p:nvSpPr>
          <p:cNvPr id="200" name="Google Shape;200;p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6"/>
          <p:cNvSpPr txBox="1"/>
          <p:nvPr>
            <p:ph type="title"/>
          </p:nvPr>
        </p:nvSpPr>
        <p:spPr>
          <a:xfrm>
            <a:off x="770965" y="365126"/>
            <a:ext cx="7422776" cy="79132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000"/>
              <a:buFont typeface="Times New Roman"/>
              <a:buNone/>
            </a:pPr>
            <a:r>
              <a:rPr lang="en-US" sz="4000">
                <a:solidFill>
                  <a:srgbClr val="C00000"/>
                </a:solidFill>
                <a:latin typeface="Times New Roman"/>
                <a:ea typeface="Times New Roman"/>
                <a:cs typeface="Times New Roman"/>
                <a:sym typeface="Times New Roman"/>
              </a:rPr>
              <a:t>Existing System</a:t>
            </a:r>
            <a:endParaRPr sz="4000"/>
          </a:p>
        </p:txBody>
      </p:sp>
      <p:sp>
        <p:nvSpPr>
          <p:cNvPr id="206" name="Google Shape;206;p6"/>
          <p:cNvSpPr txBox="1"/>
          <p:nvPr>
            <p:ph idx="1" type="body"/>
          </p:nvPr>
        </p:nvSpPr>
        <p:spPr>
          <a:xfrm>
            <a:off x="573741" y="1156448"/>
            <a:ext cx="8014447" cy="542364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000"/>
              <a:buNone/>
            </a:pPr>
            <a:r>
              <a:rPr b="1" lang="en-US" sz="2000">
                <a:latin typeface="Times New Roman"/>
                <a:ea typeface="Times New Roman"/>
                <a:cs typeface="Times New Roman"/>
                <a:sym typeface="Times New Roman"/>
              </a:rPr>
              <a:t>Bagging Tree</a:t>
            </a:r>
            <a:r>
              <a:rPr lang="en-US" sz="2000">
                <a:latin typeface="Times New Roman"/>
                <a:ea typeface="Times New Roman"/>
                <a:cs typeface="Times New Roman"/>
                <a:sym typeface="Times New Roman"/>
              </a:rPr>
              <a:t>, or </a:t>
            </a:r>
            <a:r>
              <a:rPr b="1" lang="en-US" sz="2000">
                <a:latin typeface="Times New Roman"/>
                <a:ea typeface="Times New Roman"/>
                <a:cs typeface="Times New Roman"/>
                <a:sym typeface="Times New Roman"/>
              </a:rPr>
              <a:t>Bootstrap Aggregating Tree</a:t>
            </a:r>
            <a:r>
              <a:rPr lang="en-US" sz="2000">
                <a:latin typeface="Times New Roman"/>
                <a:ea typeface="Times New Roman"/>
                <a:cs typeface="Times New Roman"/>
                <a:sym typeface="Times New Roman"/>
              </a:rPr>
              <a:t>, is an ensemble learning technique where multiple decision trees are trained independently on different subsets of the training data with replacement. </a:t>
            </a:r>
            <a:endParaRPr/>
          </a:p>
          <a:p>
            <a:pPr indent="0" lvl="0" marL="0" rtl="0" algn="l">
              <a:lnSpc>
                <a:spcPct val="100000"/>
              </a:lnSpc>
              <a:spcBef>
                <a:spcPts val="1000"/>
              </a:spcBef>
              <a:spcAft>
                <a:spcPts val="0"/>
              </a:spcAft>
              <a:buClr>
                <a:schemeClr val="dk1"/>
              </a:buClr>
              <a:buSzPts val="2000"/>
              <a:buNone/>
            </a:pPr>
            <a:r>
              <a:rPr b="1" lang="en-US" sz="2000">
                <a:latin typeface="Times New Roman"/>
                <a:ea typeface="Times New Roman"/>
                <a:cs typeface="Times New Roman"/>
                <a:sym typeface="Times New Roman"/>
              </a:rPr>
              <a:t>Merits:</a:t>
            </a:r>
            <a:endParaRPr/>
          </a:p>
          <a:p>
            <a:pPr indent="0" lvl="1" marL="457200" rtl="0" algn="l">
              <a:lnSpc>
                <a:spcPct val="100000"/>
              </a:lnSpc>
              <a:spcBef>
                <a:spcPts val="500"/>
              </a:spcBef>
              <a:spcAft>
                <a:spcPts val="0"/>
              </a:spcAft>
              <a:buClr>
                <a:schemeClr val="dk1"/>
              </a:buClr>
              <a:buSzPts val="2000"/>
              <a:buNone/>
            </a:pPr>
            <a:r>
              <a:rPr lang="en-US" sz="2000">
                <a:latin typeface="Times New Roman"/>
                <a:ea typeface="Times New Roman"/>
                <a:cs typeface="Times New Roman"/>
                <a:sym typeface="Times New Roman"/>
              </a:rPr>
              <a:t>1. Reduced Variance</a:t>
            </a:r>
            <a:endParaRPr/>
          </a:p>
          <a:p>
            <a:pPr indent="0" lvl="1" marL="457200" rtl="0" algn="l">
              <a:lnSpc>
                <a:spcPct val="100000"/>
              </a:lnSpc>
              <a:spcBef>
                <a:spcPts val="500"/>
              </a:spcBef>
              <a:spcAft>
                <a:spcPts val="0"/>
              </a:spcAft>
              <a:buClr>
                <a:schemeClr val="dk1"/>
              </a:buClr>
              <a:buSzPts val="2000"/>
              <a:buNone/>
            </a:pPr>
            <a:r>
              <a:rPr lang="en-US" sz="2000">
                <a:latin typeface="Times New Roman"/>
                <a:ea typeface="Times New Roman"/>
                <a:cs typeface="Times New Roman"/>
                <a:sym typeface="Times New Roman"/>
              </a:rPr>
              <a:t>2. Improved Stability</a:t>
            </a:r>
            <a:endParaRPr/>
          </a:p>
          <a:p>
            <a:pPr indent="0" lvl="1" marL="457200" rtl="0" algn="l">
              <a:lnSpc>
                <a:spcPct val="100000"/>
              </a:lnSpc>
              <a:spcBef>
                <a:spcPts val="500"/>
              </a:spcBef>
              <a:spcAft>
                <a:spcPts val="0"/>
              </a:spcAft>
              <a:buClr>
                <a:schemeClr val="dk1"/>
              </a:buClr>
              <a:buSzPts val="2000"/>
              <a:buNone/>
            </a:pPr>
            <a:r>
              <a:rPr lang="en-US" sz="2000">
                <a:latin typeface="Times New Roman"/>
                <a:ea typeface="Times New Roman"/>
                <a:cs typeface="Times New Roman"/>
                <a:sym typeface="Times New Roman"/>
              </a:rPr>
              <a:t>3. Robustness</a:t>
            </a:r>
            <a:endParaRPr/>
          </a:p>
          <a:p>
            <a:pPr indent="0" lvl="1" marL="457200" rtl="0" algn="l">
              <a:lnSpc>
                <a:spcPct val="100000"/>
              </a:lnSpc>
              <a:spcBef>
                <a:spcPts val="500"/>
              </a:spcBef>
              <a:spcAft>
                <a:spcPts val="0"/>
              </a:spcAft>
              <a:buClr>
                <a:schemeClr val="dk1"/>
              </a:buClr>
              <a:buSzPts val="2000"/>
              <a:buNone/>
            </a:pPr>
            <a:r>
              <a:rPr lang="en-US" sz="2000">
                <a:latin typeface="Times New Roman"/>
                <a:ea typeface="Times New Roman"/>
                <a:cs typeface="Times New Roman"/>
                <a:sym typeface="Times New Roman"/>
              </a:rPr>
              <a:t>4. Parallelizable</a:t>
            </a:r>
            <a:endParaRPr/>
          </a:p>
          <a:p>
            <a:pPr indent="0" lvl="0" marL="0" rtl="0" algn="l">
              <a:lnSpc>
                <a:spcPct val="100000"/>
              </a:lnSpc>
              <a:spcBef>
                <a:spcPts val="1000"/>
              </a:spcBef>
              <a:spcAft>
                <a:spcPts val="0"/>
              </a:spcAft>
              <a:buClr>
                <a:schemeClr val="dk1"/>
              </a:buClr>
              <a:buSzPts val="2000"/>
              <a:buNone/>
            </a:pPr>
            <a:r>
              <a:rPr b="1" lang="en-US" sz="2000">
                <a:latin typeface="Times New Roman"/>
                <a:ea typeface="Times New Roman"/>
                <a:cs typeface="Times New Roman"/>
                <a:sym typeface="Times New Roman"/>
              </a:rPr>
              <a:t>Demerits:</a:t>
            </a:r>
            <a:endParaRPr/>
          </a:p>
          <a:p>
            <a:pPr indent="0" lvl="1" marL="457200" rtl="0" algn="l">
              <a:lnSpc>
                <a:spcPct val="100000"/>
              </a:lnSpc>
              <a:spcBef>
                <a:spcPts val="500"/>
              </a:spcBef>
              <a:spcAft>
                <a:spcPts val="0"/>
              </a:spcAft>
              <a:buClr>
                <a:schemeClr val="dk1"/>
              </a:buClr>
              <a:buSzPts val="2000"/>
              <a:buNone/>
            </a:pPr>
            <a:r>
              <a:rPr lang="en-US" sz="2000">
                <a:latin typeface="Times New Roman"/>
                <a:ea typeface="Times New Roman"/>
                <a:cs typeface="Times New Roman"/>
                <a:sym typeface="Times New Roman"/>
              </a:rPr>
              <a:t>1. Increased Complexity</a:t>
            </a:r>
            <a:endParaRPr/>
          </a:p>
          <a:p>
            <a:pPr indent="0" lvl="1" marL="457200" rtl="0" algn="l">
              <a:lnSpc>
                <a:spcPct val="100000"/>
              </a:lnSpc>
              <a:spcBef>
                <a:spcPts val="500"/>
              </a:spcBef>
              <a:spcAft>
                <a:spcPts val="0"/>
              </a:spcAft>
              <a:buClr>
                <a:schemeClr val="dk1"/>
              </a:buClr>
              <a:buSzPts val="2000"/>
              <a:buNone/>
            </a:pPr>
            <a:r>
              <a:rPr lang="en-US" sz="2000">
                <a:latin typeface="Times New Roman"/>
                <a:ea typeface="Times New Roman"/>
                <a:cs typeface="Times New Roman"/>
                <a:sym typeface="Times New Roman"/>
              </a:rPr>
              <a:t>2. Computationally Intensive</a:t>
            </a:r>
            <a:endParaRPr/>
          </a:p>
          <a:p>
            <a:pPr indent="0" lvl="1" marL="457200" rtl="0" algn="l">
              <a:lnSpc>
                <a:spcPct val="100000"/>
              </a:lnSpc>
              <a:spcBef>
                <a:spcPts val="500"/>
              </a:spcBef>
              <a:spcAft>
                <a:spcPts val="0"/>
              </a:spcAft>
              <a:buClr>
                <a:schemeClr val="dk1"/>
              </a:buClr>
              <a:buSzPts val="2000"/>
              <a:buNone/>
            </a:pPr>
            <a:r>
              <a:rPr lang="en-US" sz="2000">
                <a:latin typeface="Times New Roman"/>
                <a:ea typeface="Times New Roman"/>
                <a:cs typeface="Times New Roman"/>
                <a:sym typeface="Times New Roman"/>
              </a:rPr>
              <a:t>3. Limited Interpretability</a:t>
            </a:r>
            <a:endParaRPr/>
          </a:p>
          <a:p>
            <a:pPr indent="0" lvl="1" marL="457200" rtl="0" algn="l">
              <a:lnSpc>
                <a:spcPct val="100000"/>
              </a:lnSpc>
              <a:spcBef>
                <a:spcPts val="500"/>
              </a:spcBef>
              <a:spcAft>
                <a:spcPts val="0"/>
              </a:spcAft>
              <a:buClr>
                <a:schemeClr val="dk1"/>
              </a:buClr>
              <a:buSzPts val="2000"/>
              <a:buNone/>
            </a:pPr>
            <a:r>
              <a:rPr lang="en-US" sz="2000">
                <a:latin typeface="Times New Roman"/>
                <a:ea typeface="Times New Roman"/>
                <a:cs typeface="Times New Roman"/>
                <a:sym typeface="Times New Roman"/>
              </a:rPr>
              <a:t>4. Potential Overfitting</a:t>
            </a:r>
            <a:endParaRPr/>
          </a:p>
          <a:p>
            <a:pPr indent="0" lvl="1" marL="457200" rtl="0" algn="l">
              <a:lnSpc>
                <a:spcPct val="100000"/>
              </a:lnSpc>
              <a:spcBef>
                <a:spcPts val="500"/>
              </a:spcBef>
              <a:spcAft>
                <a:spcPts val="0"/>
              </a:spcAft>
              <a:buClr>
                <a:schemeClr val="dk1"/>
              </a:buClr>
              <a:buSzPts val="2000"/>
              <a:buNone/>
            </a:pPr>
            <a:r>
              <a:rPr lang="en-US" sz="2000">
                <a:latin typeface="Times New Roman"/>
                <a:ea typeface="Times New Roman"/>
                <a:cs typeface="Times New Roman"/>
                <a:sym typeface="Times New Roman"/>
              </a:rPr>
              <a:t>5. Less effective on Imbalanced Data</a:t>
            </a:r>
            <a:endParaRPr/>
          </a:p>
          <a:p>
            <a:pPr indent="0" lvl="0" marL="0" rtl="0" algn="l">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p:txBody>
      </p:sp>
      <p:sp>
        <p:nvSpPr>
          <p:cNvPr id="207" name="Google Shape;207;p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7"/>
          <p:cNvSpPr txBox="1"/>
          <p:nvPr>
            <p:ph type="title"/>
          </p:nvPr>
        </p:nvSpPr>
        <p:spPr>
          <a:xfrm>
            <a:off x="628650" y="365127"/>
            <a:ext cx="7886700" cy="979579"/>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000"/>
              <a:buFont typeface="Times New Roman"/>
              <a:buNone/>
            </a:pPr>
            <a:r>
              <a:rPr lang="en-US" sz="4000">
                <a:solidFill>
                  <a:srgbClr val="C00000"/>
                </a:solidFill>
                <a:latin typeface="Times New Roman"/>
                <a:ea typeface="Times New Roman"/>
                <a:cs typeface="Times New Roman"/>
                <a:sym typeface="Times New Roman"/>
              </a:rPr>
              <a:t>Existing System</a:t>
            </a:r>
            <a:endParaRPr sz="4000"/>
          </a:p>
        </p:txBody>
      </p:sp>
      <p:sp>
        <p:nvSpPr>
          <p:cNvPr id="213" name="Google Shape;213;p7"/>
          <p:cNvSpPr txBox="1"/>
          <p:nvPr>
            <p:ph idx="1" type="body"/>
          </p:nvPr>
        </p:nvSpPr>
        <p:spPr>
          <a:xfrm>
            <a:off x="628650" y="1407459"/>
            <a:ext cx="7886700" cy="528917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000"/>
              <a:buNone/>
            </a:pPr>
            <a:r>
              <a:rPr b="1" lang="en-US" sz="2000">
                <a:latin typeface="Times New Roman"/>
                <a:ea typeface="Times New Roman"/>
                <a:cs typeface="Times New Roman"/>
                <a:sym typeface="Times New Roman"/>
              </a:rPr>
              <a:t>Gradient Boosting </a:t>
            </a:r>
            <a:r>
              <a:rPr lang="en-US" sz="2000">
                <a:latin typeface="Times New Roman"/>
                <a:ea typeface="Times New Roman"/>
                <a:cs typeface="Times New Roman"/>
                <a:sym typeface="Times New Roman"/>
              </a:rPr>
              <a:t>is an ensemble learning technique that builds a strong predictive model by sequentially adding weak learners (usually decision trees) to minimize a loss function. Each subsequent weak learner is trained to correct the errors made by the previous ones.</a:t>
            </a:r>
            <a:endParaRPr/>
          </a:p>
          <a:p>
            <a:pPr indent="0" lvl="0" marL="0" rtl="0" algn="l">
              <a:lnSpc>
                <a:spcPct val="100000"/>
              </a:lnSpc>
              <a:spcBef>
                <a:spcPts val="1000"/>
              </a:spcBef>
              <a:spcAft>
                <a:spcPts val="0"/>
              </a:spcAft>
              <a:buClr>
                <a:schemeClr val="dk1"/>
              </a:buClr>
              <a:buSzPts val="2000"/>
              <a:buNone/>
            </a:pPr>
            <a:r>
              <a:rPr b="1" lang="en-US" sz="2000">
                <a:latin typeface="Times New Roman"/>
                <a:ea typeface="Times New Roman"/>
                <a:cs typeface="Times New Roman"/>
                <a:sym typeface="Times New Roman"/>
              </a:rPr>
              <a:t>Merits:</a:t>
            </a:r>
            <a:endParaRPr/>
          </a:p>
          <a:p>
            <a:pPr indent="0" lvl="1" marL="457200" rtl="0" algn="l">
              <a:lnSpc>
                <a:spcPct val="100000"/>
              </a:lnSpc>
              <a:spcBef>
                <a:spcPts val="500"/>
              </a:spcBef>
              <a:spcAft>
                <a:spcPts val="0"/>
              </a:spcAft>
              <a:buClr>
                <a:schemeClr val="dk1"/>
              </a:buClr>
              <a:buSzPts val="2000"/>
              <a:buNone/>
            </a:pPr>
            <a:r>
              <a:rPr lang="en-US" sz="2000">
                <a:latin typeface="Times New Roman"/>
                <a:ea typeface="Times New Roman"/>
                <a:cs typeface="Times New Roman"/>
                <a:sym typeface="Times New Roman"/>
              </a:rPr>
              <a:t>1. Enhanced Predictive Accuracy</a:t>
            </a:r>
            <a:endParaRPr/>
          </a:p>
          <a:p>
            <a:pPr indent="0" lvl="1" marL="457200" rtl="0" algn="l">
              <a:lnSpc>
                <a:spcPct val="100000"/>
              </a:lnSpc>
              <a:spcBef>
                <a:spcPts val="500"/>
              </a:spcBef>
              <a:spcAft>
                <a:spcPts val="0"/>
              </a:spcAft>
              <a:buClr>
                <a:schemeClr val="dk1"/>
              </a:buClr>
              <a:buSzPts val="2000"/>
              <a:buNone/>
            </a:pPr>
            <a:r>
              <a:rPr lang="en-US" sz="2000">
                <a:latin typeface="Times New Roman"/>
                <a:ea typeface="Times New Roman"/>
                <a:cs typeface="Times New Roman"/>
                <a:sym typeface="Times New Roman"/>
              </a:rPr>
              <a:t>2. Flexibility</a:t>
            </a:r>
            <a:endParaRPr/>
          </a:p>
          <a:p>
            <a:pPr indent="0" lvl="1" marL="457200" rtl="0" algn="l">
              <a:lnSpc>
                <a:spcPct val="100000"/>
              </a:lnSpc>
              <a:spcBef>
                <a:spcPts val="500"/>
              </a:spcBef>
              <a:spcAft>
                <a:spcPts val="0"/>
              </a:spcAft>
              <a:buClr>
                <a:schemeClr val="dk1"/>
              </a:buClr>
              <a:buSzPts val="2000"/>
              <a:buNone/>
            </a:pPr>
            <a:r>
              <a:rPr lang="en-US" sz="2000">
                <a:latin typeface="Times New Roman"/>
                <a:ea typeface="Times New Roman"/>
                <a:cs typeface="Times New Roman"/>
                <a:sym typeface="Times New Roman"/>
              </a:rPr>
              <a:t>3. Feature Importance</a:t>
            </a:r>
            <a:endParaRPr/>
          </a:p>
          <a:p>
            <a:pPr indent="0" lvl="1" marL="457200" rtl="0" algn="l">
              <a:lnSpc>
                <a:spcPct val="100000"/>
              </a:lnSpc>
              <a:spcBef>
                <a:spcPts val="500"/>
              </a:spcBef>
              <a:spcAft>
                <a:spcPts val="0"/>
              </a:spcAft>
              <a:buClr>
                <a:schemeClr val="dk1"/>
              </a:buClr>
              <a:buSzPts val="2000"/>
              <a:buNone/>
            </a:pPr>
            <a:r>
              <a:rPr lang="en-US" sz="2000">
                <a:latin typeface="Times New Roman"/>
                <a:ea typeface="Times New Roman"/>
                <a:cs typeface="Times New Roman"/>
                <a:sym typeface="Times New Roman"/>
              </a:rPr>
              <a:t>4. Handles Non-linearity</a:t>
            </a:r>
            <a:endParaRPr/>
          </a:p>
          <a:p>
            <a:pPr indent="0" lvl="0" marL="0" rtl="0" algn="l">
              <a:lnSpc>
                <a:spcPct val="100000"/>
              </a:lnSpc>
              <a:spcBef>
                <a:spcPts val="1000"/>
              </a:spcBef>
              <a:spcAft>
                <a:spcPts val="0"/>
              </a:spcAft>
              <a:buClr>
                <a:schemeClr val="dk1"/>
              </a:buClr>
              <a:buSzPts val="2000"/>
              <a:buNone/>
            </a:pPr>
            <a:r>
              <a:rPr b="1" lang="en-US" sz="2000">
                <a:latin typeface="Times New Roman"/>
                <a:ea typeface="Times New Roman"/>
                <a:cs typeface="Times New Roman"/>
                <a:sym typeface="Times New Roman"/>
              </a:rPr>
              <a:t>Demerits:</a:t>
            </a:r>
            <a:endParaRPr/>
          </a:p>
          <a:p>
            <a:pPr indent="0" lvl="1" marL="457200" rtl="0" algn="l">
              <a:lnSpc>
                <a:spcPct val="100000"/>
              </a:lnSpc>
              <a:spcBef>
                <a:spcPts val="500"/>
              </a:spcBef>
              <a:spcAft>
                <a:spcPts val="0"/>
              </a:spcAft>
              <a:buClr>
                <a:schemeClr val="dk1"/>
              </a:buClr>
              <a:buSzPts val="2000"/>
              <a:buNone/>
            </a:pPr>
            <a:r>
              <a:rPr lang="en-US" sz="2000">
                <a:latin typeface="Times New Roman"/>
                <a:ea typeface="Times New Roman"/>
                <a:cs typeface="Times New Roman"/>
                <a:sym typeface="Times New Roman"/>
              </a:rPr>
              <a:t>1. Sensitivity to Noisy Data</a:t>
            </a:r>
            <a:endParaRPr/>
          </a:p>
          <a:p>
            <a:pPr indent="0" lvl="1" marL="457200" rtl="0" algn="l">
              <a:lnSpc>
                <a:spcPct val="100000"/>
              </a:lnSpc>
              <a:spcBef>
                <a:spcPts val="500"/>
              </a:spcBef>
              <a:spcAft>
                <a:spcPts val="0"/>
              </a:spcAft>
              <a:buClr>
                <a:schemeClr val="dk1"/>
              </a:buClr>
              <a:buSzPts val="2000"/>
              <a:buNone/>
            </a:pPr>
            <a:r>
              <a:rPr lang="en-US" sz="2000">
                <a:latin typeface="Times New Roman"/>
                <a:ea typeface="Times New Roman"/>
                <a:cs typeface="Times New Roman"/>
                <a:sym typeface="Times New Roman"/>
              </a:rPr>
              <a:t>2. Computationally Intensive</a:t>
            </a:r>
            <a:endParaRPr/>
          </a:p>
          <a:p>
            <a:pPr indent="0" lvl="1" marL="457200" rtl="0" algn="l">
              <a:lnSpc>
                <a:spcPct val="100000"/>
              </a:lnSpc>
              <a:spcBef>
                <a:spcPts val="500"/>
              </a:spcBef>
              <a:spcAft>
                <a:spcPts val="0"/>
              </a:spcAft>
              <a:buClr>
                <a:schemeClr val="dk1"/>
              </a:buClr>
              <a:buSzPts val="2000"/>
              <a:buNone/>
            </a:pPr>
            <a:r>
              <a:rPr lang="en-US" sz="2000">
                <a:latin typeface="Times New Roman"/>
                <a:ea typeface="Times New Roman"/>
                <a:cs typeface="Times New Roman"/>
                <a:sym typeface="Times New Roman"/>
              </a:rPr>
              <a:t>3. Limited Interpretability</a:t>
            </a:r>
            <a:endParaRPr/>
          </a:p>
          <a:p>
            <a:pPr indent="0" lvl="1" marL="457200" rtl="0" algn="l">
              <a:lnSpc>
                <a:spcPct val="100000"/>
              </a:lnSpc>
              <a:spcBef>
                <a:spcPts val="500"/>
              </a:spcBef>
              <a:spcAft>
                <a:spcPts val="0"/>
              </a:spcAft>
              <a:buClr>
                <a:schemeClr val="dk1"/>
              </a:buClr>
              <a:buSzPts val="2000"/>
              <a:buNone/>
            </a:pPr>
            <a:r>
              <a:rPr lang="en-US" sz="2000">
                <a:latin typeface="Times New Roman"/>
                <a:ea typeface="Times New Roman"/>
                <a:cs typeface="Times New Roman"/>
                <a:sym typeface="Times New Roman"/>
              </a:rPr>
              <a:t>4. Potential Overfitting</a:t>
            </a:r>
            <a:endParaRPr/>
          </a:p>
        </p:txBody>
      </p:sp>
      <p:sp>
        <p:nvSpPr>
          <p:cNvPr id="214" name="Google Shape;214;p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8"/>
          <p:cNvSpPr txBox="1"/>
          <p:nvPr>
            <p:ph type="title"/>
          </p:nvPr>
        </p:nvSpPr>
        <p:spPr>
          <a:xfrm>
            <a:off x="628650" y="165990"/>
            <a:ext cx="7886700" cy="802198"/>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000"/>
              <a:buFont typeface="Times New Roman"/>
              <a:buNone/>
            </a:pPr>
            <a:r>
              <a:rPr lang="en-US" sz="4000">
                <a:solidFill>
                  <a:srgbClr val="C00000"/>
                </a:solidFill>
                <a:latin typeface="Times New Roman"/>
                <a:ea typeface="Times New Roman"/>
                <a:cs typeface="Times New Roman"/>
                <a:sym typeface="Times New Roman"/>
              </a:rPr>
              <a:t>Proposed</a:t>
            </a:r>
            <a:r>
              <a:rPr lang="en-US" sz="4000">
                <a:solidFill>
                  <a:srgbClr val="7030A0"/>
                </a:solidFill>
                <a:latin typeface="Times New Roman"/>
                <a:ea typeface="Times New Roman"/>
                <a:cs typeface="Times New Roman"/>
                <a:sym typeface="Times New Roman"/>
              </a:rPr>
              <a:t> </a:t>
            </a:r>
            <a:r>
              <a:rPr lang="en-US" sz="4000">
                <a:solidFill>
                  <a:srgbClr val="C00000"/>
                </a:solidFill>
                <a:latin typeface="Times New Roman"/>
                <a:ea typeface="Times New Roman"/>
                <a:cs typeface="Times New Roman"/>
                <a:sym typeface="Times New Roman"/>
              </a:rPr>
              <a:t>System</a:t>
            </a:r>
            <a:endParaRPr sz="4000">
              <a:solidFill>
                <a:srgbClr val="C00000"/>
              </a:solidFill>
              <a:latin typeface="Times New Roman"/>
              <a:ea typeface="Times New Roman"/>
              <a:cs typeface="Times New Roman"/>
              <a:sym typeface="Times New Roman"/>
            </a:endParaRPr>
          </a:p>
        </p:txBody>
      </p:sp>
      <p:sp>
        <p:nvSpPr>
          <p:cNvPr id="220" name="Google Shape;220;p8"/>
          <p:cNvSpPr txBox="1"/>
          <p:nvPr/>
        </p:nvSpPr>
        <p:spPr>
          <a:xfrm>
            <a:off x="626585" y="968188"/>
            <a:ext cx="7886700" cy="5522258"/>
          </a:xfrm>
          <a:prstGeom prst="rect">
            <a:avLst/>
          </a:prstGeom>
          <a:noFill/>
          <a:ln>
            <a:noFill/>
          </a:ln>
        </p:spPr>
        <p:txBody>
          <a:bodyPr anchorCtr="0" anchor="ctr" bIns="45700" lIns="91425" spcFirstLastPara="1" rIns="91425" wrap="square" tIns="45700">
            <a:noAutofit/>
          </a:bodyPr>
          <a:lstStyle/>
          <a:p>
            <a:pPr indent="0" lvl="0" marL="0" marR="0" rtl="0" algn="just">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The proposed CNN-based Intrusion Detection System (IDS) enhances network security by leveraging deep learning techniques to detect and mitigate threats. It starts with collecting network traffic data and preprocessing it to extract relevant features. The CNN architecture is designed for intrusion detection, with experimentation to optimize performance. Data is split into training, validation, and testing sets, with augmentation techniques applied for robustness. Transfer learning from ImageNet can speed up training. After training, the model is evaluated for metrics like accuracy and precision. Upon successful evaluation, the trained CNN model is deployed to monitor real-time network traffic, classifying it as normal or malicious. Integration with existing security infrastructure enables comprehensive threat detection and response mechanisms. Continuous monitoring and periodic retraining ensure adaptability to evolving threats. In summary, the proposed CNN-based IDS provides a robust approach to enhancing network security, enabling organizations to better protect their infrastructure from malicious activities.</a:t>
            </a:r>
            <a:endParaRPr b="0" i="0" sz="2000" u="none" cap="none" strike="noStrike">
              <a:solidFill>
                <a:schemeClr val="dk1"/>
              </a:solidFill>
              <a:latin typeface="Times New Roman"/>
              <a:ea typeface="Times New Roman"/>
              <a:cs typeface="Times New Roman"/>
              <a:sym typeface="Times New Roman"/>
            </a:endParaRPr>
          </a:p>
        </p:txBody>
      </p:sp>
      <p:sp>
        <p:nvSpPr>
          <p:cNvPr id="221" name="Google Shape;221;p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9"/>
          <p:cNvSpPr txBox="1"/>
          <p:nvPr>
            <p:ph type="title"/>
          </p:nvPr>
        </p:nvSpPr>
        <p:spPr>
          <a:xfrm>
            <a:off x="628650" y="365127"/>
            <a:ext cx="7886700" cy="1078192"/>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4000"/>
              <a:buFont typeface="Times New Roman"/>
              <a:buNone/>
            </a:pPr>
            <a:r>
              <a:rPr lang="en-US" sz="4000">
                <a:solidFill>
                  <a:srgbClr val="C00000"/>
                </a:solidFill>
                <a:latin typeface="Times New Roman"/>
                <a:ea typeface="Times New Roman"/>
                <a:cs typeface="Times New Roman"/>
                <a:sym typeface="Times New Roman"/>
              </a:rPr>
              <a:t>Aim and Objective </a:t>
            </a:r>
            <a:endParaRPr sz="4000">
              <a:latin typeface="Times New Roman"/>
              <a:ea typeface="Times New Roman"/>
              <a:cs typeface="Times New Roman"/>
              <a:sym typeface="Times New Roman"/>
            </a:endParaRPr>
          </a:p>
        </p:txBody>
      </p:sp>
      <p:sp>
        <p:nvSpPr>
          <p:cNvPr id="227" name="Google Shape;227;p9"/>
          <p:cNvSpPr txBox="1"/>
          <p:nvPr>
            <p:ph idx="1" type="body"/>
          </p:nvPr>
        </p:nvSpPr>
        <p:spPr>
          <a:xfrm>
            <a:off x="628650" y="1380565"/>
            <a:ext cx="7886700" cy="511230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000"/>
              <a:buNone/>
            </a:pPr>
            <a:r>
              <a:rPr b="1" lang="en-US" sz="2000">
                <a:latin typeface="Times New Roman"/>
                <a:ea typeface="Times New Roman"/>
                <a:cs typeface="Times New Roman"/>
                <a:sym typeface="Times New Roman"/>
              </a:rPr>
              <a:t>Objective:</a:t>
            </a:r>
            <a:endParaRPr/>
          </a:p>
          <a:p>
            <a:pPr indent="0" lvl="0" marL="0" rtl="0" algn="just">
              <a:lnSpc>
                <a:spcPct val="10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The objective of the proposed Intrusion Detection System (IDS) is to enhance network security using Machine Learning (ML), specifically a Convolutional Neural Network (CNN) architecture. It aims to detect various network intrusions accurately, reduce false positives and negatives, provide real-time monitoring, adapt to evolving threats, and integrate with existing security infrastructure for comprehensive threat detection. Ultimately, the goal is to develop a user-friendly and compliant IDS solution that safeguards networks against malicious activities.</a:t>
            </a:r>
            <a:endParaRPr/>
          </a:p>
          <a:p>
            <a:pPr indent="0" lvl="0" marL="0" rtl="0" algn="l">
              <a:lnSpc>
                <a:spcPct val="90000"/>
              </a:lnSpc>
              <a:spcBef>
                <a:spcPts val="1000"/>
              </a:spcBef>
              <a:spcAft>
                <a:spcPts val="0"/>
              </a:spcAft>
              <a:buClr>
                <a:schemeClr val="dk1"/>
              </a:buClr>
              <a:buSzPts val="2000"/>
              <a:buNone/>
            </a:pPr>
            <a:r>
              <a:rPr b="1" lang="en-US" sz="2000">
                <a:latin typeface="Times New Roman"/>
                <a:ea typeface="Times New Roman"/>
                <a:cs typeface="Times New Roman"/>
                <a:sym typeface="Times New Roman"/>
              </a:rPr>
              <a:t>Aim:</a:t>
            </a:r>
            <a:endParaRPr/>
          </a:p>
          <a:p>
            <a:pPr indent="0" lvl="0" marL="0" rtl="0" algn="l">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The aim of developing an Intrusion Detection System (IDS) using machine learning with a Convolutional Neural Network (CNN) architecture is to create a highly accurate and adaptable system for detecting network intrusions in real life.</a:t>
            </a:r>
            <a:endParaRPr sz="2000">
              <a:latin typeface="Times New Roman"/>
              <a:ea typeface="Times New Roman"/>
              <a:cs typeface="Times New Roman"/>
              <a:sym typeface="Times New Roman"/>
            </a:endParaRPr>
          </a:p>
        </p:txBody>
      </p:sp>
      <p:sp>
        <p:nvSpPr>
          <p:cNvPr id="228" name="Google Shape;228;p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1_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2020-12-27T14:21:00Z</dcterms:created>
  <dc:creator>SENTHILKUMAR G</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C81EB1BB999C46AD940032C1EAD155AD_12</vt:lpwstr>
  </property>
  <property fmtid="{D5CDD505-2E9C-101B-9397-08002B2CF9AE}" pid="3" name="KSOProductBuildVer">
    <vt:lpwstr>2057-12.2.0.13431</vt:lpwstr>
  </property>
</Properties>
</file>