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6" r:id="rId3"/>
    <p:sldId id="258" r:id="rId4"/>
    <p:sldId id="264" r:id="rId5"/>
    <p:sldId id="263" r:id="rId6"/>
    <p:sldId id="262" r:id="rId7"/>
    <p:sldId id="261" r:id="rId8"/>
    <p:sldId id="260" r:id="rId9"/>
    <p:sldId id="259" r:id="rId10"/>
    <p:sldId id="267" r:id="rId11"/>
    <p:sldId id="269" r:id="rId12"/>
    <p:sldId id="270" r:id="rId13"/>
    <p:sldId id="268"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10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51841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518232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319139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413E1E-C0B8-42BB-B3DF-AF101699ABC0}"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98013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D22DAB-7094-45B8-85D5-D3661D95DC5B}"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38295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04FD5-78CE-41EC-A6B3-EF4AEB480BBC}"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999945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31333A-BE4E-400F-A4CA-D41FE49C0AF3}" type="datetime1">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9869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480F4-017A-4C1F-A28C-40BA672543BC}" type="datetime1">
              <a:rPr lang="en-IN" smtClean="0"/>
              <a:t>24-03-2024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0430007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54546-14BA-4044-BB86-079C670A4630}" type="datetime1">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9653395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570F5-3E6E-4EC8-A936-EEBE2A3C996B}" type="datetime1">
              <a:rPr lang="en-IN" smtClean="0"/>
              <a:t>24-03-2024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589896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D07454-F2FE-43D6-B9C6-10AC861791CE}" type="datetime1">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4179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33766439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D4FC3-D5A8-4EF5-B5C4-3704EAC82C58}" type="datetime1">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86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862DF-EE3A-4016-8048-F5987F39AF92}"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104350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985DE-1CE7-448D-B6B1-D24798A54EC2}" type="datetime1">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56432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7A36AF-0262-44FC-A7CD-BD40FED2B2AE}" type="datetimeFigureOut">
              <a:rPr lang="en-IN" smtClean="0"/>
              <a:t>24-03-2024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123058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7A36AF-0262-44FC-A7CD-BD40FED2B2AE}"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685019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7A36AF-0262-44FC-A7CD-BD40FED2B2AE}" type="datetimeFigureOut">
              <a:rPr lang="en-IN" smtClean="0"/>
              <a:t>24-03-2024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429115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7A36AF-0262-44FC-A7CD-BD40FED2B2AE}" type="datetimeFigureOut">
              <a:rPr lang="en-IN" smtClean="0"/>
              <a:t>24-03-2024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1431640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7A36AF-0262-44FC-A7CD-BD40FED2B2AE}" type="datetimeFigureOut">
              <a:rPr lang="en-IN" smtClean="0"/>
              <a:t>24-03-2024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271282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884462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7A36AF-0262-44FC-A7CD-BD40FED2B2AE}" type="datetimeFigureOut">
              <a:rPr lang="en-IN" smtClean="0"/>
              <a:t>24-03-2024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3FF152-60F5-4862-82F9-1190556AA56F}" type="slidenum">
              <a:rPr lang="en-IN" smtClean="0"/>
              <a:t>‹#›</a:t>
            </a:fld>
            <a:endParaRPr lang="en-IN"/>
          </a:p>
        </p:txBody>
      </p:sp>
    </p:spTree>
    <p:extLst>
      <p:ext uri="{BB962C8B-B14F-4D97-AF65-F5344CB8AC3E}">
        <p14:creationId xmlns:p14="http://schemas.microsoft.com/office/powerpoint/2010/main" val="272760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7A36AF-0262-44FC-A7CD-BD40FED2B2AE}" type="datetimeFigureOut">
              <a:rPr lang="en-IN" smtClean="0"/>
              <a:t>24-03-2024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887984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3C924-6359-49B9-9C33-86D2C3D15BE7}" type="datetime1">
              <a:rPr lang="en-IN" smtClean="0"/>
              <a:t>24-03-2024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FF152-60F5-4862-82F9-1190556AA56F}" type="slidenum">
              <a:rPr lang="en-IN" smtClean="0"/>
              <a:t>‹#›</a:t>
            </a:fld>
            <a:endParaRPr lang="en-IN"/>
          </a:p>
        </p:txBody>
      </p:sp>
    </p:spTree>
    <p:extLst>
      <p:ext uri="{BB962C8B-B14F-4D97-AF65-F5344CB8AC3E}">
        <p14:creationId xmlns:p14="http://schemas.microsoft.com/office/powerpoint/2010/main" val="23216480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17383E-C6FC-49E7-A521-82BA6750D5ED}"/>
              </a:ext>
            </a:extLst>
          </p:cNvPr>
          <p:cNvPicPr>
            <a:picLocks noChangeAspect="1"/>
          </p:cNvPicPr>
          <p:nvPr/>
        </p:nvPicPr>
        <p:blipFill>
          <a:blip r:embed="rId2"/>
          <a:stretch>
            <a:fillRect/>
          </a:stretch>
        </p:blipFill>
        <p:spPr>
          <a:xfrm>
            <a:off x="34724" y="222459"/>
            <a:ext cx="1576959" cy="1455124"/>
          </a:xfrm>
          <a:prstGeom prst="rect">
            <a:avLst/>
          </a:prstGeom>
        </p:spPr>
      </p:pic>
      <p:pic>
        <p:nvPicPr>
          <p:cNvPr id="1032" name="Picture 8" descr="Anna University - Wikipedia">
            <a:extLst>
              <a:ext uri="{FF2B5EF4-FFF2-40B4-BE49-F238E27FC236}">
                <a16:creationId xmlns:a16="http://schemas.microsoft.com/office/drawing/2014/main" id="{D6A094F9-77C3-45C3-9A48-8D52C03CE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5085" y="128368"/>
            <a:ext cx="1306884" cy="138744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36F5FA9-0A71-48B8-AEAE-E35B120A096B}"/>
              </a:ext>
            </a:extLst>
          </p:cNvPr>
          <p:cNvSpPr txBox="1"/>
          <p:nvPr/>
        </p:nvSpPr>
        <p:spPr>
          <a:xfrm>
            <a:off x="1128419" y="1800692"/>
            <a:ext cx="7020042"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mn-cs"/>
              </a:rPr>
              <a:t>Department of Computer Science and Engineering </a:t>
            </a:r>
            <a:endParaRPr kumimoji="0" lang="en-IN" sz="2400" b="1" i="0" u="none" strike="noStrike" kern="1200" cap="none" spc="0" normalizeH="0" baseline="0" noProof="0" dirty="0">
              <a:ln>
                <a:noFill/>
              </a:ln>
              <a:solidFill>
                <a:srgbClr val="7030A0"/>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E2AB4079-B959-438A-8887-B4E86C814C3D}"/>
              </a:ext>
            </a:extLst>
          </p:cNvPr>
          <p:cNvSpPr txBox="1"/>
          <p:nvPr/>
        </p:nvSpPr>
        <p:spPr>
          <a:xfrm>
            <a:off x="1470213" y="2448779"/>
            <a:ext cx="653526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1" dirty="0">
                <a:solidFill>
                  <a:prstClr val="black"/>
                </a:solidFill>
                <a:latin typeface="Times New Roman" panose="02020603050405020304" pitchFamily="18" charset="0"/>
                <a:cs typeface="Times New Roman" panose="02020603050405020304" pitchFamily="18" charset="0"/>
              </a:rPr>
              <a:t>Automated Android Malware Detection</a:t>
            </a:r>
            <a:endParaRPr kumimoji="0" lang="en-IN"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6" name="TextBox 15">
            <a:extLst>
              <a:ext uri="{FF2B5EF4-FFF2-40B4-BE49-F238E27FC236}">
                <a16:creationId xmlns:a16="http://schemas.microsoft.com/office/drawing/2014/main" id="{1330EC8A-088B-458F-9182-920EE3139846}"/>
              </a:ext>
            </a:extLst>
          </p:cNvPr>
          <p:cNvSpPr txBox="1"/>
          <p:nvPr/>
        </p:nvSpPr>
        <p:spPr>
          <a:xfrm>
            <a:off x="877407" y="5463912"/>
            <a:ext cx="3938725"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err="1">
                <a:solidFill>
                  <a:prstClr val="black"/>
                </a:solidFill>
                <a:latin typeface="Times New Roman" panose="02020603050405020304" pitchFamily="18" charset="0"/>
                <a:cs typeface="Times New Roman" panose="02020603050405020304" pitchFamily="18" charset="0"/>
              </a:rPr>
              <a:t>Mr.A.N</a:t>
            </a:r>
            <a:r>
              <a:rPr lang="en-US" b="1" dirty="0">
                <a:solidFill>
                  <a:prstClr val="black"/>
                </a:solidFill>
                <a:latin typeface="Times New Roman" panose="02020603050405020304" pitchFamily="18" charset="0"/>
                <a:cs typeface="Times New Roman" panose="02020603050405020304" pitchFamily="18" charset="0"/>
              </a:rPr>
              <a:t> Sasikumar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Assistant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Proffessor</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(Grade I)	</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0B14CB2B-BA40-B9F9-16FA-AA5B5E13E8EA}"/>
              </a:ext>
            </a:extLst>
          </p:cNvPr>
          <p:cNvSpPr txBox="1"/>
          <p:nvPr/>
        </p:nvSpPr>
        <p:spPr>
          <a:xfrm>
            <a:off x="2083980" y="3525870"/>
            <a:ext cx="4818843"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Times New Roman" panose="02020603050405020304" pitchFamily="18" charset="0"/>
                <a:cs typeface="Times New Roman" panose="02020603050405020304" pitchFamily="18" charset="0"/>
              </a:rPr>
              <a:t>John Praveen J   211420104113</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Times New Roman" panose="02020603050405020304" pitchFamily="18" charset="0"/>
                <a:cs typeface="Times New Roman" panose="02020603050405020304" pitchFamily="18" charset="0"/>
              </a:rPr>
              <a:t>Kiran M P   211420104132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Prabaakaran</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 M   211420104196</a:t>
            </a: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8DA7E15F-5577-E472-5EEB-C46481EAA666}"/>
              </a:ext>
            </a:extLst>
          </p:cNvPr>
          <p:cNvSpPr txBox="1"/>
          <p:nvPr/>
        </p:nvSpPr>
        <p:spPr>
          <a:xfrm>
            <a:off x="5015884" y="5452962"/>
            <a:ext cx="3542190" cy="92333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err="1">
                <a:solidFill>
                  <a:prstClr val="black"/>
                </a:solidFill>
                <a:latin typeface="Times New Roman" panose="02020603050405020304" pitchFamily="18" charset="0"/>
                <a:cs typeface="Times New Roman" panose="02020603050405020304" pitchFamily="18" charset="0"/>
              </a:rPr>
              <a:t>Dr.G.Senthilkumar</a:t>
            </a:r>
            <a:endParaRPr lang="en-US" b="1" dirty="0">
              <a:solidFill>
                <a:prstClr val="black"/>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solidFill>
                  <a:prstClr val="black"/>
                </a:solidFill>
                <a:latin typeface="Times New Roman" panose="02020603050405020304" pitchFamily="18" charset="0"/>
                <a:cs typeface="Times New Roman" panose="02020603050405020304" pitchFamily="18" charset="0"/>
              </a:rPr>
              <a:t>Associate </a:t>
            </a:r>
            <a:r>
              <a:rPr lang="en-US" b="1" dirty="0" err="1">
                <a:solidFill>
                  <a:prstClr val="black"/>
                </a:solidFill>
                <a:latin typeface="Times New Roman" panose="02020603050405020304" pitchFamily="18" charset="0"/>
                <a:cs typeface="Times New Roman" panose="02020603050405020304" pitchFamily="18" charset="0"/>
              </a:rPr>
              <a:t>Proffessor</a:t>
            </a:r>
            <a:endParaRPr lang="en-US" b="1" dirty="0">
              <a:solidFill>
                <a:prstClr val="black"/>
              </a:solidFill>
              <a:latin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5" name="Picture 4">
            <a:extLst>
              <a:ext uri="{FF2B5EF4-FFF2-40B4-BE49-F238E27FC236}">
                <a16:creationId xmlns:a16="http://schemas.microsoft.com/office/drawing/2014/main" id="{17ACA5B2-7494-70D8-175E-1A0009147C93}"/>
              </a:ext>
            </a:extLst>
          </p:cNvPr>
          <p:cNvPicPr>
            <a:picLocks noChangeAspect="1"/>
          </p:cNvPicPr>
          <p:nvPr/>
        </p:nvPicPr>
        <p:blipFill>
          <a:blip r:embed="rId4"/>
          <a:stretch>
            <a:fillRect/>
          </a:stretch>
        </p:blipFill>
        <p:spPr>
          <a:xfrm>
            <a:off x="1398494" y="290432"/>
            <a:ext cx="6133822" cy="1243232"/>
          </a:xfrm>
          <a:prstGeom prst="rect">
            <a:avLst/>
          </a:prstGeom>
        </p:spPr>
      </p:pic>
      <p:sp>
        <p:nvSpPr>
          <p:cNvPr id="6" name="Date Placeholder 5">
            <a:extLst>
              <a:ext uri="{FF2B5EF4-FFF2-40B4-BE49-F238E27FC236}">
                <a16:creationId xmlns:a16="http://schemas.microsoft.com/office/drawing/2014/main" id="{EB3F79D1-0796-072A-CD75-B8086F0F9250}"/>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CB503F5-DB0E-4E11-9D2A-893EDB84D48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24-03-2024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Slide Number Placeholder 9">
            <a:extLst>
              <a:ext uri="{FF2B5EF4-FFF2-40B4-BE49-F238E27FC236}">
                <a16:creationId xmlns:a16="http://schemas.microsoft.com/office/drawing/2014/main" id="{1A45000B-3233-04ED-8583-BAA14AF15C75}"/>
              </a:ext>
            </a:extLst>
          </p:cNvPr>
          <p:cNvSpPr>
            <a:spLocks noGrp="1"/>
          </p:cNvSpPr>
          <p:nvPr>
            <p:ph type="sldNum" sz="quarter" idx="12"/>
          </p:nvPr>
        </p:nvSpPr>
        <p:spPr>
          <a:xfrm>
            <a:off x="6457949" y="6356351"/>
            <a:ext cx="2314273"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3FF152-60F5-4862-82F9-1190556AA56F}" type="slidenum">
              <a:rPr kumimoji="0" lang="en-IN" sz="1800" b="1"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688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FCCB-23E5-6086-8154-1683A7EA649B}"/>
              </a:ext>
            </a:extLst>
          </p:cNvPr>
          <p:cNvSpPr>
            <a:spLocks noGrp="1"/>
          </p:cNvSpPr>
          <p:nvPr>
            <p:ph type="title"/>
          </p:nvPr>
        </p:nvSpPr>
        <p:spPr/>
        <p:txBody>
          <a:bodyPr>
            <a:normAutofit/>
          </a:bodyPr>
          <a:lstStyle/>
          <a:p>
            <a:pPr algn="ctr"/>
            <a:r>
              <a:rPr lang="en-US" sz="4000" dirty="0">
                <a:solidFill>
                  <a:srgbClr val="C00000"/>
                </a:solidFill>
                <a:latin typeface="+mn-lt"/>
              </a:rPr>
              <a:t>Result</a:t>
            </a:r>
            <a:endParaRPr lang="en-IN" sz="4000" dirty="0">
              <a:solidFill>
                <a:srgbClr val="C00000"/>
              </a:solidFill>
              <a:latin typeface="+mn-lt"/>
            </a:endParaRPr>
          </a:p>
        </p:txBody>
      </p:sp>
      <p:sp>
        <p:nvSpPr>
          <p:cNvPr id="3" name="Content Placeholder 2">
            <a:extLst>
              <a:ext uri="{FF2B5EF4-FFF2-40B4-BE49-F238E27FC236}">
                <a16:creationId xmlns:a16="http://schemas.microsoft.com/office/drawing/2014/main" id="{473F679E-4EDB-B6FC-3B1B-9C8D96455CDD}"/>
              </a:ext>
            </a:extLst>
          </p:cNvPr>
          <p:cNvSpPr>
            <a:spLocks noGrp="1"/>
          </p:cNvSpPr>
          <p:nvPr>
            <p:ph sz="half" idx="1"/>
          </p:nvPr>
        </p:nvSpPr>
        <p:spPr>
          <a:xfrm>
            <a:off x="628649" y="1825625"/>
            <a:ext cx="8411833" cy="4351338"/>
          </a:xfrm>
        </p:spPr>
        <p:txBody>
          <a:bodyPr/>
          <a:lstStyle/>
          <a:p>
            <a:pPr marL="0" indent="0" algn="ctr">
              <a:buNone/>
            </a:pPr>
            <a:r>
              <a:rPr lang="en-US" dirty="0"/>
              <a:t>Login page &amp; Main Page</a:t>
            </a:r>
            <a:endParaRPr lang="en-IN" dirty="0"/>
          </a:p>
        </p:txBody>
      </p:sp>
      <p:pic>
        <p:nvPicPr>
          <p:cNvPr id="6" name="Content Placeholder 5">
            <a:extLst>
              <a:ext uri="{FF2B5EF4-FFF2-40B4-BE49-F238E27FC236}">
                <a16:creationId xmlns:a16="http://schemas.microsoft.com/office/drawing/2014/main" id="{F3F8DAD0-C528-5400-42D8-7F5DD2C1FDE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766" y="2756948"/>
            <a:ext cx="3703967" cy="2513792"/>
          </a:xfrm>
        </p:spPr>
      </p:pic>
      <p:pic>
        <p:nvPicPr>
          <p:cNvPr id="8" name="Picture 7">
            <a:extLst>
              <a:ext uri="{FF2B5EF4-FFF2-40B4-BE49-F238E27FC236}">
                <a16:creationId xmlns:a16="http://schemas.microsoft.com/office/drawing/2014/main" id="{B25B393B-A7EB-DB0C-BD06-119D5BA02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2332" y="2771995"/>
            <a:ext cx="3443020" cy="2513792"/>
          </a:xfrm>
          <a:prstGeom prst="rect">
            <a:avLst/>
          </a:prstGeom>
        </p:spPr>
      </p:pic>
    </p:spTree>
    <p:extLst>
      <p:ext uri="{BB962C8B-B14F-4D97-AF65-F5344CB8AC3E}">
        <p14:creationId xmlns:p14="http://schemas.microsoft.com/office/powerpoint/2010/main" val="165274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0458-0DE1-3172-7E7D-7486FC8E5A98}"/>
              </a:ext>
            </a:extLst>
          </p:cNvPr>
          <p:cNvSpPr>
            <a:spLocks noGrp="1"/>
          </p:cNvSpPr>
          <p:nvPr>
            <p:ph type="title"/>
          </p:nvPr>
        </p:nvSpPr>
        <p:spPr/>
        <p:txBody>
          <a:bodyPr>
            <a:normAutofit/>
          </a:bodyPr>
          <a:lstStyle/>
          <a:p>
            <a:pPr algn="ctr"/>
            <a:r>
              <a:rPr lang="en-US" sz="4000" dirty="0" err="1">
                <a:solidFill>
                  <a:srgbClr val="C00000"/>
                </a:solidFill>
                <a:latin typeface="+mn-lt"/>
              </a:rPr>
              <a:t>Testcase,Feature</a:t>
            </a:r>
            <a:r>
              <a:rPr lang="en-US" sz="4000" dirty="0">
                <a:solidFill>
                  <a:srgbClr val="C00000"/>
                </a:solidFill>
                <a:latin typeface="+mn-lt"/>
              </a:rPr>
              <a:t> Selection and Output</a:t>
            </a:r>
            <a:endParaRPr lang="en-IN" sz="4000" dirty="0">
              <a:solidFill>
                <a:srgbClr val="C00000"/>
              </a:solidFill>
              <a:latin typeface="+mn-lt"/>
            </a:endParaRPr>
          </a:p>
        </p:txBody>
      </p:sp>
      <p:pic>
        <p:nvPicPr>
          <p:cNvPr id="6" name="Content Placeholder 5">
            <a:extLst>
              <a:ext uri="{FF2B5EF4-FFF2-40B4-BE49-F238E27FC236}">
                <a16:creationId xmlns:a16="http://schemas.microsoft.com/office/drawing/2014/main" id="{6E2E67F9-25D3-5A52-8C5B-1F7AE9018D3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47495" y="1858902"/>
            <a:ext cx="3796701" cy="2093053"/>
          </a:xfrm>
        </p:spPr>
      </p:pic>
      <p:pic>
        <p:nvPicPr>
          <p:cNvPr id="8" name="Content Placeholder 7">
            <a:extLst>
              <a:ext uri="{FF2B5EF4-FFF2-40B4-BE49-F238E27FC236}">
                <a16:creationId xmlns:a16="http://schemas.microsoft.com/office/drawing/2014/main" id="{6F0590F4-0E4F-7DA4-4F01-49DD3076AC3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0" y="1858902"/>
            <a:ext cx="3886200" cy="2093052"/>
          </a:xfrm>
        </p:spPr>
      </p:pic>
      <p:pic>
        <p:nvPicPr>
          <p:cNvPr id="10" name="Picture 9">
            <a:extLst>
              <a:ext uri="{FF2B5EF4-FFF2-40B4-BE49-F238E27FC236}">
                <a16:creationId xmlns:a16="http://schemas.microsoft.com/office/drawing/2014/main" id="{BF1E62C7-89CD-6264-C00A-316E153F13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1494" y="4202855"/>
            <a:ext cx="4416725" cy="2290019"/>
          </a:xfrm>
          <a:prstGeom prst="rect">
            <a:avLst/>
          </a:prstGeom>
        </p:spPr>
      </p:pic>
    </p:spTree>
    <p:extLst>
      <p:ext uri="{BB962C8B-B14F-4D97-AF65-F5344CB8AC3E}">
        <p14:creationId xmlns:p14="http://schemas.microsoft.com/office/powerpoint/2010/main" val="903960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1FF56-427E-8740-3649-47FE48C1EC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EA3ECF-E78B-73AE-A00F-0B5383A09B28}"/>
              </a:ext>
            </a:extLst>
          </p:cNvPr>
          <p:cNvSpPr>
            <a:spLocks noGrp="1"/>
          </p:cNvSpPr>
          <p:nvPr>
            <p:ph type="title"/>
          </p:nvPr>
        </p:nvSpPr>
        <p:spPr>
          <a:xfrm>
            <a:off x="628650" y="165991"/>
            <a:ext cx="7886700" cy="530258"/>
          </a:xfrm>
        </p:spPr>
        <p:txBody>
          <a:bodyPr>
            <a:normAutofit fontScale="90000"/>
          </a:bodyPr>
          <a:lstStyle/>
          <a:p>
            <a:pPr algn="ctr"/>
            <a:br>
              <a:rPr lang="en-US" dirty="0">
                <a:solidFill>
                  <a:srgbClr val="C00000"/>
                </a:solidFill>
                <a:latin typeface="+mn-lt"/>
              </a:rPr>
            </a:br>
            <a:r>
              <a:rPr lang="en-US" dirty="0">
                <a:solidFill>
                  <a:srgbClr val="C00000"/>
                </a:solidFill>
                <a:latin typeface="+mn-lt"/>
              </a:rPr>
              <a:t>Conclusion</a:t>
            </a:r>
            <a:endParaRPr lang="en-IN" dirty="0">
              <a:solidFill>
                <a:srgbClr val="C00000"/>
              </a:solidFill>
              <a:latin typeface="+mn-lt"/>
            </a:endParaRPr>
          </a:p>
        </p:txBody>
      </p:sp>
      <p:sp>
        <p:nvSpPr>
          <p:cNvPr id="4" name="TextBox 3">
            <a:extLst>
              <a:ext uri="{FF2B5EF4-FFF2-40B4-BE49-F238E27FC236}">
                <a16:creationId xmlns:a16="http://schemas.microsoft.com/office/drawing/2014/main" id="{39B3C06B-2D81-4179-6F92-15985CB51263}"/>
              </a:ext>
            </a:extLst>
          </p:cNvPr>
          <p:cNvSpPr txBox="1"/>
          <p:nvPr/>
        </p:nvSpPr>
        <p:spPr>
          <a:xfrm>
            <a:off x="986119" y="1595717"/>
            <a:ext cx="7315200"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This study highlights the significance of utilizing Machine Learning Algorithms to combat malicious calls, safeguarding privacy and security in telephony networks. By collecting and analyzing consumer data, an effective prevention mechanism can be developed to classify calls accurately, ultimately enhancing trust and reliability in communication systems</a:t>
            </a:r>
            <a:r>
              <a:rPr lang="en-US" sz="1800"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319421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48739"/>
            <a:ext cx="7886700" cy="530258"/>
          </a:xfrm>
        </p:spPr>
        <p:txBody>
          <a:bodyPr>
            <a:normAutofit fontScale="90000"/>
          </a:bodyPr>
          <a:lstStyle/>
          <a:p>
            <a:pPr algn="ctr"/>
            <a:r>
              <a:rPr lang="en-US" dirty="0">
                <a:solidFill>
                  <a:srgbClr val="C00000"/>
                </a:solidFill>
                <a:latin typeface="+mn-lt"/>
              </a:rPr>
              <a:t>References</a:t>
            </a:r>
            <a:endParaRPr lang="en-IN" dirty="0">
              <a:solidFill>
                <a:srgbClr val="C00000"/>
              </a:solidFill>
              <a:latin typeface="+mn-lt"/>
            </a:endParaRPr>
          </a:p>
        </p:txBody>
      </p:sp>
      <p:sp>
        <p:nvSpPr>
          <p:cNvPr id="3" name="Title 1">
            <a:extLst>
              <a:ext uri="{FF2B5EF4-FFF2-40B4-BE49-F238E27FC236}">
                <a16:creationId xmlns:a16="http://schemas.microsoft.com/office/drawing/2014/main" id="{B6D369E8-824B-4704-91D5-7D9A997346C0}"/>
              </a:ext>
            </a:extLst>
          </p:cNvPr>
          <p:cNvSpPr txBox="1">
            <a:spLocks/>
          </p:cNvSpPr>
          <p:nvPr/>
        </p:nvSpPr>
        <p:spPr>
          <a:xfrm rot="10800000" flipV="1">
            <a:off x="390431" y="2118155"/>
            <a:ext cx="8124918" cy="3448927"/>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143000" indent="-1143000">
              <a:buFont typeface="Arial" panose="020B0604020202020204" pitchFamily="34" charset="0"/>
              <a:buChar char="•"/>
            </a:pPr>
            <a:r>
              <a:rPr lang="en-IN" sz="9600" dirty="0">
                <a:latin typeface="Times New Roman" panose="02020603050405020304" pitchFamily="18" charset="0"/>
                <a:cs typeface="Times New Roman" panose="02020603050405020304" pitchFamily="18" charset="0"/>
              </a:rPr>
              <a:t>[1] Jayanthi, R. and Florence, L., 2019. Software defect prediction techniques using metrics based on neural network classifiers. Cluster Computing, 22(1), pp.77-88. </a:t>
            </a:r>
          </a:p>
          <a:p>
            <a:pPr marL="1143000" indent="-1143000" algn="just">
              <a:buFont typeface="Arial" panose="020B0604020202020204" pitchFamily="34" charset="0"/>
              <a:buChar char="•"/>
            </a:pPr>
            <a:r>
              <a:rPr lang="en-IN" sz="9600" dirty="0">
                <a:latin typeface="Times New Roman" panose="02020603050405020304" pitchFamily="18" charset="0"/>
                <a:cs typeface="Times New Roman" panose="02020603050405020304" pitchFamily="18" charset="0"/>
              </a:rPr>
              <a:t>[2] Felix, E.A. and Lee, S.P., 2017. Integrated approach to software defect prediction. IEEE Access, 5, pp.21524-21547.</a:t>
            </a:r>
          </a:p>
          <a:p>
            <a:pPr marL="1143000" indent="-1143000" algn="just">
              <a:buFont typeface="Arial" panose="020B0604020202020204" pitchFamily="34" charset="0"/>
              <a:buChar char="•"/>
            </a:pPr>
            <a:r>
              <a:rPr lang="en-IN" sz="9600" dirty="0">
                <a:latin typeface="Times New Roman" panose="02020603050405020304" pitchFamily="18" charset="0"/>
                <a:cs typeface="Times New Roman" panose="02020603050405020304" pitchFamily="18" charset="0"/>
              </a:rPr>
              <a:t> [3] Wang, T., Zhang, Z., Jing, X., Zhang, L.: Multiple kernel ensemble learning for software defect prediction. </a:t>
            </a:r>
            <a:r>
              <a:rPr lang="en-IN" sz="9600" dirty="0" err="1">
                <a:latin typeface="Times New Roman" panose="02020603050405020304" pitchFamily="18" charset="0"/>
                <a:cs typeface="Times New Roman" panose="02020603050405020304" pitchFamily="18" charset="0"/>
              </a:rPr>
              <a:t>Autom</a:t>
            </a:r>
            <a:r>
              <a:rPr lang="en-IN" sz="9600" dirty="0">
                <a:latin typeface="Times New Roman" panose="02020603050405020304" pitchFamily="18" charset="0"/>
                <a:cs typeface="Times New Roman" panose="02020603050405020304" pitchFamily="18" charset="0"/>
              </a:rPr>
              <a:t>. </a:t>
            </a:r>
            <a:r>
              <a:rPr lang="en-IN" sz="9600" dirty="0" err="1">
                <a:latin typeface="Times New Roman" panose="02020603050405020304" pitchFamily="18" charset="0"/>
                <a:cs typeface="Times New Roman" panose="02020603050405020304" pitchFamily="18" charset="0"/>
              </a:rPr>
              <a:t>Softw</a:t>
            </a:r>
            <a:r>
              <a:rPr lang="en-IN" sz="9600" dirty="0">
                <a:latin typeface="Times New Roman" panose="02020603050405020304" pitchFamily="18" charset="0"/>
                <a:cs typeface="Times New Roman" panose="02020603050405020304" pitchFamily="18" charset="0"/>
              </a:rPr>
              <a:t>. Eng. 23, 569–590 (2015). </a:t>
            </a:r>
          </a:p>
          <a:p>
            <a:pPr marL="1143000" indent="-1143000" algn="just">
              <a:buFont typeface="Arial" panose="020B0604020202020204" pitchFamily="34" charset="0"/>
              <a:buChar char="•"/>
            </a:pPr>
            <a:r>
              <a:rPr lang="en-IN" sz="9600" dirty="0">
                <a:latin typeface="Times New Roman" panose="02020603050405020304" pitchFamily="18" charset="0"/>
                <a:cs typeface="Times New Roman" panose="02020603050405020304" pitchFamily="18" charset="0"/>
              </a:rPr>
              <a:t>[4] Xu, Z., Xuan, J., Liu, J., Cui, X.: MICHAC: defect prediction via feature selection based on maximal information coefficient with hierarchical agglomerative clustering. In: 2016 IEEE 23rd International Conference on Software Analysis, Evolution, and Reengineering (SANER), Suita, pp. 370–381 (2016).</a:t>
            </a:r>
          </a:p>
          <a:p>
            <a:pPr marL="1143000" indent="-1143000" algn="just">
              <a:buFont typeface="Arial" panose="020B0604020202020204" pitchFamily="34" charset="0"/>
              <a:buChar char="•"/>
            </a:pPr>
            <a:r>
              <a:rPr lang="en-IN" sz="9600" dirty="0">
                <a:latin typeface="Times New Roman" panose="02020603050405020304" pitchFamily="18" charset="0"/>
                <a:cs typeface="Times New Roman" panose="02020603050405020304" pitchFamily="18" charset="0"/>
              </a:rPr>
              <a:t> [5] Ryu, D., </a:t>
            </a:r>
            <a:r>
              <a:rPr lang="en-IN" sz="9600" dirty="0" err="1">
                <a:latin typeface="Times New Roman" panose="02020603050405020304" pitchFamily="18" charset="0"/>
                <a:cs typeface="Times New Roman" panose="02020603050405020304" pitchFamily="18" charset="0"/>
              </a:rPr>
              <a:t>Baik</a:t>
            </a:r>
            <a:r>
              <a:rPr lang="en-IN" sz="9600" dirty="0">
                <a:latin typeface="Times New Roman" panose="02020603050405020304" pitchFamily="18" charset="0"/>
                <a:cs typeface="Times New Roman" panose="02020603050405020304" pitchFamily="18" charset="0"/>
              </a:rPr>
              <a:t>, J.: Effective multi-objective naïve Bayes learning for cross-project defect prediction. Appl. Soft </a:t>
            </a:r>
            <a:r>
              <a:rPr lang="en-IN" sz="9600" dirty="0" err="1">
                <a:latin typeface="Times New Roman" panose="02020603050405020304" pitchFamily="18" charset="0"/>
                <a:cs typeface="Times New Roman" panose="02020603050405020304" pitchFamily="18" charset="0"/>
              </a:rPr>
              <a:t>Comput</a:t>
            </a:r>
            <a:r>
              <a:rPr lang="en-IN" sz="9600" dirty="0">
                <a:latin typeface="Times New Roman" panose="02020603050405020304" pitchFamily="18" charset="0"/>
                <a:cs typeface="Times New Roman" panose="02020603050405020304" pitchFamily="18" charset="0"/>
              </a:rPr>
              <a:t>. 49, 1062 (2016). </a:t>
            </a:r>
          </a:p>
          <a:p>
            <a:pPr algn="ctr"/>
            <a:endParaRPr lang="en-US" dirty="0">
              <a:solidFill>
                <a:srgbClr val="7030A0"/>
              </a:solidFill>
              <a:latin typeface="+mn-lt"/>
            </a:endParaRPr>
          </a:p>
          <a:p>
            <a:pPr algn="ctr"/>
            <a:r>
              <a:rPr lang="en-US" dirty="0">
                <a:solidFill>
                  <a:srgbClr val="7030A0"/>
                </a:solidFill>
                <a:latin typeface="+mn-lt"/>
              </a:rPr>
              <a:t> </a:t>
            </a:r>
            <a:endParaRPr lang="en-IN" dirty="0">
              <a:solidFill>
                <a:srgbClr val="7030A0"/>
              </a:solidFill>
              <a:latin typeface="+mn-lt"/>
            </a:endParaRPr>
          </a:p>
        </p:txBody>
      </p:sp>
    </p:spTree>
    <p:extLst>
      <p:ext uri="{BB962C8B-B14F-4D97-AF65-F5344CB8AC3E}">
        <p14:creationId xmlns:p14="http://schemas.microsoft.com/office/powerpoint/2010/main" val="3554452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452862"/>
            <a:ext cx="7886700" cy="530258"/>
          </a:xfrm>
        </p:spPr>
        <p:txBody>
          <a:bodyPr>
            <a:normAutofit fontScale="90000"/>
          </a:bodyPr>
          <a:lstStyle/>
          <a:p>
            <a:pPr algn="ctr"/>
            <a:r>
              <a:rPr lang="en-US" dirty="0">
                <a:solidFill>
                  <a:srgbClr val="C00000"/>
                </a:solidFill>
                <a:latin typeface="+mn-lt"/>
              </a:rPr>
              <a:t>Introduction</a:t>
            </a:r>
            <a:endParaRPr lang="en-IN" dirty="0">
              <a:solidFill>
                <a:srgbClr val="C00000"/>
              </a:solidFill>
              <a:latin typeface="+mn-lt"/>
            </a:endParaRPr>
          </a:p>
        </p:txBody>
      </p:sp>
      <p:sp>
        <p:nvSpPr>
          <p:cNvPr id="4" name="TextBox 3">
            <a:extLst>
              <a:ext uri="{FF2B5EF4-FFF2-40B4-BE49-F238E27FC236}">
                <a16:creationId xmlns:a16="http://schemas.microsoft.com/office/drawing/2014/main" id="{4F2C53B4-13B9-CA04-2629-C882BCB16197}"/>
              </a:ext>
            </a:extLst>
          </p:cNvPr>
          <p:cNvSpPr txBox="1"/>
          <p:nvPr/>
        </p:nvSpPr>
        <p:spPr>
          <a:xfrm>
            <a:off x="941294" y="-125506"/>
            <a:ext cx="7270378" cy="6401753"/>
          </a:xfrm>
          <a:prstGeom prst="rect">
            <a:avLst/>
          </a:prstGeom>
          <a:noFill/>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p>
          <a:p>
            <a:pPr algn="just"/>
            <a:endParaRPr lang="en-US"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In the realm of cybersecurity, the proliferation of Android malware presents a formidable challenge, necessitating innovative solutions. Leveraging machine learning techniques offers a promising avenue to detect and mitigate these threats effectively. By analyzing patterns and anomalies within app behavior, machine learning algorithms can discern malicious intent. Feature engineering plays a crucial role in extracting relevant attributes from Android applications for model training. Supervised learning methods like Support Vector Machines and Neural Networks are commonly employed for malware detection. Unsupervised learning techniques, including clustering, aid in identifying novel threats without labeled data. Transfer learning and ensemble methods further enhance model robustness and adaptability. Performance evaluation metrics gauge the effectiveness and efficiency of detection systems. Despite progress, challenges persist, signaling the need for ongoing research and development to fortify Android security.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4014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255639"/>
            <a:ext cx="7886700" cy="530258"/>
          </a:xfrm>
        </p:spPr>
        <p:txBody>
          <a:bodyPr>
            <a:normAutofit fontScale="90000"/>
          </a:bodyPr>
          <a:lstStyle/>
          <a:p>
            <a:pPr algn="ctr"/>
            <a:br>
              <a:rPr lang="en-US" dirty="0">
                <a:solidFill>
                  <a:srgbClr val="C00000"/>
                </a:solidFill>
                <a:latin typeface="+mn-lt"/>
              </a:rPr>
            </a:br>
            <a:r>
              <a:rPr lang="en-US" dirty="0">
                <a:solidFill>
                  <a:srgbClr val="C00000"/>
                </a:solidFill>
                <a:latin typeface="+mn-lt"/>
              </a:rPr>
              <a:t>Objective of the Project</a:t>
            </a:r>
            <a:endParaRPr lang="en-IN" dirty="0">
              <a:solidFill>
                <a:srgbClr val="C00000"/>
              </a:solidFill>
              <a:latin typeface="+mn-lt"/>
            </a:endParaRPr>
          </a:p>
        </p:txBody>
      </p:sp>
      <p:sp>
        <p:nvSpPr>
          <p:cNvPr id="4" name="TextBox 3">
            <a:extLst>
              <a:ext uri="{FF2B5EF4-FFF2-40B4-BE49-F238E27FC236}">
                <a16:creationId xmlns:a16="http://schemas.microsoft.com/office/drawing/2014/main" id="{F37EF888-5352-0B03-0F2E-6CD82B921F4E}"/>
              </a:ext>
            </a:extLst>
          </p:cNvPr>
          <p:cNvSpPr txBox="1"/>
          <p:nvPr/>
        </p:nvSpPr>
        <p:spPr>
          <a:xfrm>
            <a:off x="628650" y="1703294"/>
            <a:ext cx="7645774" cy="3108543"/>
          </a:xfrm>
          <a:prstGeom prst="rect">
            <a:avLst/>
          </a:prstGeom>
          <a:noFill/>
        </p:spPr>
        <p:txBody>
          <a:bodyPr wrap="square">
            <a:spAutoFit/>
          </a:bodyPr>
          <a:lstStyle/>
          <a:p>
            <a:pPr marL="0" indent="0" algn="ctr">
              <a:buNone/>
            </a:pPr>
            <a:r>
              <a:rPr lang="en-US" sz="2800" dirty="0">
                <a:latin typeface="Times New Roman" pitchFamily="18" charset="0"/>
                <a:cs typeface="Times New Roman" pitchFamily="18" charset="0"/>
              </a:rPr>
              <a:t>The objective of this study is to develop a prevention mechanism for malicious calls without relying on specific telephony network infrastructure. It aims to collect effective information through Machine Learning Algorithms, utilizing consumer data to classify calls into telemarketing, Unwanted (Malicious), and rob calls.</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400322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84805"/>
            <a:ext cx="7886700" cy="1505883"/>
          </a:xfrm>
        </p:spPr>
        <p:txBody>
          <a:bodyPr vert="horz" lIns="91440" tIns="45720" rIns="91440" bIns="45720" rtlCol="0" anchor="ctr">
            <a:normAutofit/>
          </a:bodyPr>
          <a:lstStyle/>
          <a:p>
            <a:r>
              <a:rPr lang="en-US" sz="4500" kern="1200" dirty="0">
                <a:solidFill>
                  <a:schemeClr val="tx1"/>
                </a:solidFill>
                <a:latin typeface="+mj-lt"/>
                <a:ea typeface="+mj-ea"/>
                <a:cs typeface="+mj-cs"/>
              </a:rPr>
              <a:t>               </a:t>
            </a:r>
            <a:r>
              <a:rPr lang="en-US" sz="4500" b="1" kern="1200" dirty="0">
                <a:solidFill>
                  <a:srgbClr val="C00000"/>
                </a:solidFill>
                <a:latin typeface="+mj-lt"/>
                <a:ea typeface="+mj-ea"/>
                <a:cs typeface="+mj-cs"/>
              </a:rPr>
              <a:t>Literature Survey</a:t>
            </a:r>
          </a:p>
        </p:txBody>
      </p:sp>
      <p:graphicFrame>
        <p:nvGraphicFramePr>
          <p:cNvPr id="3" name="Table 2">
            <a:extLst>
              <a:ext uri="{FF2B5EF4-FFF2-40B4-BE49-F238E27FC236}">
                <a16:creationId xmlns:a16="http://schemas.microsoft.com/office/drawing/2014/main" id="{3A18A94C-9A15-2C87-A571-90E5D84750D9}"/>
              </a:ext>
            </a:extLst>
          </p:cNvPr>
          <p:cNvGraphicFramePr>
            <a:graphicFrameLocks noGrp="1"/>
          </p:cNvGraphicFramePr>
          <p:nvPr>
            <p:extLst>
              <p:ext uri="{D42A27DB-BD31-4B8C-83A1-F6EECF244321}">
                <p14:modId xmlns:p14="http://schemas.microsoft.com/office/powerpoint/2010/main" val="1135467700"/>
              </p:ext>
            </p:extLst>
          </p:nvPr>
        </p:nvGraphicFramePr>
        <p:xfrm>
          <a:off x="628649" y="1875493"/>
          <a:ext cx="8094008" cy="3823312"/>
        </p:xfrm>
        <a:graphic>
          <a:graphicData uri="http://schemas.openxmlformats.org/drawingml/2006/table">
            <a:tbl>
              <a:tblPr firstRow="1" bandRow="1">
                <a:tableStyleId>{8EC20E35-A176-4012-BC5E-935CFFF8708E}</a:tableStyleId>
              </a:tblPr>
              <a:tblGrid>
                <a:gridCol w="512307">
                  <a:extLst>
                    <a:ext uri="{9D8B030D-6E8A-4147-A177-3AD203B41FA5}">
                      <a16:colId xmlns:a16="http://schemas.microsoft.com/office/drawing/2014/main" val="1216162474"/>
                    </a:ext>
                  </a:extLst>
                </a:gridCol>
                <a:gridCol w="586444">
                  <a:extLst>
                    <a:ext uri="{9D8B030D-6E8A-4147-A177-3AD203B41FA5}">
                      <a16:colId xmlns:a16="http://schemas.microsoft.com/office/drawing/2014/main" val="2315458305"/>
                    </a:ext>
                  </a:extLst>
                </a:gridCol>
                <a:gridCol w="2760511">
                  <a:extLst>
                    <a:ext uri="{9D8B030D-6E8A-4147-A177-3AD203B41FA5}">
                      <a16:colId xmlns:a16="http://schemas.microsoft.com/office/drawing/2014/main" val="1200171666"/>
                    </a:ext>
                  </a:extLst>
                </a:gridCol>
                <a:gridCol w="1474235">
                  <a:extLst>
                    <a:ext uri="{9D8B030D-6E8A-4147-A177-3AD203B41FA5}">
                      <a16:colId xmlns:a16="http://schemas.microsoft.com/office/drawing/2014/main" val="834092864"/>
                    </a:ext>
                  </a:extLst>
                </a:gridCol>
                <a:gridCol w="2760511">
                  <a:extLst>
                    <a:ext uri="{9D8B030D-6E8A-4147-A177-3AD203B41FA5}">
                      <a16:colId xmlns:a16="http://schemas.microsoft.com/office/drawing/2014/main" val="40435038"/>
                    </a:ext>
                  </a:extLst>
                </a:gridCol>
              </a:tblGrid>
              <a:tr h="336874">
                <a:tc>
                  <a:txBody>
                    <a:bodyPr/>
                    <a:lstStyle/>
                    <a:p>
                      <a:pPr algn="just">
                        <a:lnSpc>
                          <a:spcPct val="115000"/>
                        </a:lnSpc>
                        <a:spcAft>
                          <a:spcPts val="800"/>
                        </a:spcAft>
                      </a:pPr>
                      <a:r>
                        <a:rPr lang="en-IN" sz="1100">
                          <a:effectLst/>
                        </a:rPr>
                        <a:t>s.no</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tc>
                  <a:txBody>
                    <a:bodyPr/>
                    <a:lstStyle/>
                    <a:p>
                      <a:pPr algn="just">
                        <a:lnSpc>
                          <a:spcPct val="115000"/>
                        </a:lnSpc>
                        <a:spcAft>
                          <a:spcPts val="800"/>
                        </a:spcAft>
                      </a:pPr>
                      <a:r>
                        <a:rPr lang="en-IN" sz="1100">
                          <a:effectLst/>
                        </a:rPr>
                        <a:t>Year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tc>
                  <a:txBody>
                    <a:bodyPr/>
                    <a:lstStyle/>
                    <a:p>
                      <a:pPr algn="just">
                        <a:lnSpc>
                          <a:spcPct val="115000"/>
                        </a:lnSpc>
                        <a:spcAft>
                          <a:spcPts val="800"/>
                        </a:spcAft>
                      </a:pPr>
                      <a:r>
                        <a:rPr lang="en-IN" sz="1100">
                          <a:effectLst/>
                        </a:rPr>
                        <a:t>Title </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tc>
                  <a:txBody>
                    <a:bodyPr/>
                    <a:lstStyle/>
                    <a:p>
                      <a:pPr algn="just">
                        <a:lnSpc>
                          <a:spcPct val="115000"/>
                        </a:lnSpc>
                        <a:spcAft>
                          <a:spcPts val="800"/>
                        </a:spcAft>
                      </a:pPr>
                      <a:r>
                        <a:rPr lang="en-IN" sz="1100" dirty="0">
                          <a:effectLst/>
                        </a:rPr>
                        <a:t>Author</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tc>
                  <a:txBody>
                    <a:bodyPr/>
                    <a:lstStyle/>
                    <a:p>
                      <a:pPr algn="just">
                        <a:lnSpc>
                          <a:spcPct val="115000"/>
                        </a:lnSpc>
                        <a:spcAft>
                          <a:spcPts val="800"/>
                        </a:spcAft>
                      </a:pPr>
                      <a:r>
                        <a:rPr lang="en-IN" sz="1100">
                          <a:effectLst/>
                        </a:rPr>
                        <a:t>Technics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extLst>
                  <a:ext uri="{0D108BD9-81ED-4DB2-BD59-A6C34878D82A}">
                    <a16:rowId xmlns:a16="http://schemas.microsoft.com/office/drawing/2014/main" val="1451721552"/>
                  </a:ext>
                </a:extLst>
              </a:tr>
              <a:tr h="1408597">
                <a:tc>
                  <a:txBody>
                    <a:bodyPr/>
                    <a:lstStyle/>
                    <a:p>
                      <a:pPr algn="just">
                        <a:lnSpc>
                          <a:spcPct val="115000"/>
                        </a:lnSpc>
                        <a:spcAft>
                          <a:spcPts val="800"/>
                        </a:spcAft>
                      </a:pPr>
                      <a:r>
                        <a:rPr lang="en-IN" sz="1100">
                          <a:effectLst/>
                        </a:rPr>
                        <a:t>1</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tc>
                  <a:txBody>
                    <a:bodyPr/>
                    <a:lstStyle/>
                    <a:p>
                      <a:pPr algn="just">
                        <a:lnSpc>
                          <a:spcPct val="115000"/>
                        </a:lnSpc>
                        <a:spcAft>
                          <a:spcPts val="800"/>
                        </a:spcAft>
                      </a:pPr>
                      <a:r>
                        <a:rPr lang="en-IN" sz="1100">
                          <a:effectLst/>
                        </a:rPr>
                        <a:t>2019</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tc>
                  <a:txBody>
                    <a:bodyPr/>
                    <a:lstStyle/>
                    <a:p>
                      <a:pPr algn="just">
                        <a:lnSpc>
                          <a:spcPct val="115000"/>
                        </a:lnSpc>
                        <a:spcAft>
                          <a:spcPts val="800"/>
                        </a:spcAft>
                      </a:pPr>
                      <a:r>
                        <a:rPr lang="en-IN" sz="1100">
                          <a:effectLst/>
                        </a:rPr>
                        <a:t>Title: Software defectprediction techniques using metrics based on neuralnetwork</a:t>
                      </a:r>
                      <a:endParaRPr lang="en-IN" sz="800">
                        <a:effectLst/>
                      </a:endParaRPr>
                    </a:p>
                    <a:p>
                      <a:pPr algn="just">
                        <a:lnSpc>
                          <a:spcPct val="115000"/>
                        </a:lnSpc>
                        <a:spcAft>
                          <a:spcPts val="800"/>
                        </a:spcAft>
                      </a:pPr>
                      <a:r>
                        <a:rPr lang="en-IN" sz="1100">
                          <a:effectLst/>
                        </a:rPr>
                        <a:t>classifiers. Cluster Computing, 22(1), pp.77-88.</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tc>
                  <a:txBody>
                    <a:bodyPr/>
                    <a:lstStyle/>
                    <a:p>
                      <a:pPr algn="just">
                        <a:lnSpc>
                          <a:spcPct val="115000"/>
                        </a:lnSpc>
                        <a:spcAft>
                          <a:spcPts val="800"/>
                        </a:spcAft>
                      </a:pPr>
                      <a:r>
                        <a:rPr lang="en-IN" sz="1100">
                          <a:effectLst/>
                        </a:rPr>
                        <a:t>Jayanthi, R. and Florence, L.</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tc>
                  <a:txBody>
                    <a:bodyPr/>
                    <a:lstStyle/>
                    <a:p>
                      <a:pPr algn="just">
                        <a:lnSpc>
                          <a:spcPct val="115000"/>
                        </a:lnSpc>
                        <a:spcAft>
                          <a:spcPts val="800"/>
                        </a:spcAft>
                      </a:pPr>
                      <a:r>
                        <a:rPr lang="en-IN" sz="1100">
                          <a:effectLst/>
                        </a:rPr>
                        <a:t>Software industriesstrive forsoftwarequality improvement by consistent bug prediction, bug removal andprediction of fault-prone module.</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extLst>
                  <a:ext uri="{0D108BD9-81ED-4DB2-BD59-A6C34878D82A}">
                    <a16:rowId xmlns:a16="http://schemas.microsoft.com/office/drawing/2014/main" val="1457860430"/>
                  </a:ext>
                </a:extLst>
              </a:tr>
              <a:tr h="804905">
                <a:tc>
                  <a:txBody>
                    <a:bodyPr/>
                    <a:lstStyle/>
                    <a:p>
                      <a:pPr algn="just">
                        <a:lnSpc>
                          <a:spcPct val="115000"/>
                        </a:lnSpc>
                        <a:spcAft>
                          <a:spcPts val="800"/>
                        </a:spcAft>
                      </a:pPr>
                      <a:r>
                        <a:rPr lang="en-IN" sz="1100">
                          <a:effectLst/>
                        </a:rPr>
                        <a:t>2</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tc>
                  <a:txBody>
                    <a:bodyPr/>
                    <a:lstStyle/>
                    <a:p>
                      <a:pPr algn="just">
                        <a:lnSpc>
                          <a:spcPct val="115000"/>
                        </a:lnSpc>
                        <a:spcAft>
                          <a:spcPts val="800"/>
                        </a:spcAft>
                      </a:pPr>
                      <a:r>
                        <a:rPr lang="en-IN" sz="1100">
                          <a:effectLst/>
                        </a:rPr>
                        <a:t>2017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tc>
                  <a:txBody>
                    <a:bodyPr/>
                    <a:lstStyle/>
                    <a:p>
                      <a:pPr algn="just">
                        <a:lnSpc>
                          <a:spcPct val="115000"/>
                        </a:lnSpc>
                        <a:spcAft>
                          <a:spcPts val="800"/>
                        </a:spcAft>
                      </a:pPr>
                      <a:r>
                        <a:rPr lang="en-IN" sz="1100">
                          <a:effectLst/>
                        </a:rPr>
                        <a:t>Integrated approach to software defect prediction. IEEE Access, 5, pp.21524-21547.</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tc>
                  <a:txBody>
                    <a:bodyPr/>
                    <a:lstStyle/>
                    <a:p>
                      <a:pPr algn="just">
                        <a:lnSpc>
                          <a:spcPct val="115000"/>
                        </a:lnSpc>
                        <a:spcAft>
                          <a:spcPts val="800"/>
                        </a:spcAft>
                      </a:pPr>
                      <a:r>
                        <a:rPr lang="en-IN" sz="1100">
                          <a:effectLst/>
                        </a:rPr>
                        <a:t>Felix, E.A. and Lee, S.P</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tc>
                  <a:txBody>
                    <a:bodyPr/>
                    <a:lstStyle/>
                    <a:p>
                      <a:pPr algn="just">
                        <a:lnSpc>
                          <a:spcPct val="115000"/>
                        </a:lnSpc>
                        <a:spcAft>
                          <a:spcPts val="800"/>
                        </a:spcAft>
                      </a:pPr>
                      <a:r>
                        <a:rPr lang="en-IN" sz="1100">
                          <a:effectLst/>
                        </a:rPr>
                        <a:t>Software defect predictionprovides actionable outputs to software teams while contributing to industrial success.</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extLst>
                  <a:ext uri="{0D108BD9-81ED-4DB2-BD59-A6C34878D82A}">
                    <a16:rowId xmlns:a16="http://schemas.microsoft.com/office/drawing/2014/main" val="582998405"/>
                  </a:ext>
                </a:extLst>
              </a:tr>
              <a:tr h="1272936">
                <a:tc>
                  <a:txBody>
                    <a:bodyPr/>
                    <a:lstStyle/>
                    <a:p>
                      <a:pPr algn="just">
                        <a:lnSpc>
                          <a:spcPct val="115000"/>
                        </a:lnSpc>
                        <a:spcAft>
                          <a:spcPts val="800"/>
                        </a:spcAft>
                      </a:pPr>
                      <a:r>
                        <a:rPr lang="en-IN" sz="1100">
                          <a:effectLst/>
                        </a:rPr>
                        <a:t>3</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tc>
                  <a:txBody>
                    <a:bodyPr/>
                    <a:lstStyle/>
                    <a:p>
                      <a:pPr algn="just">
                        <a:lnSpc>
                          <a:spcPct val="115000"/>
                        </a:lnSpc>
                        <a:spcAft>
                          <a:spcPts val="800"/>
                        </a:spcAft>
                      </a:pPr>
                      <a:r>
                        <a:rPr lang="en-IN" sz="1100">
                          <a:effectLst/>
                        </a:rPr>
                        <a:t>2015</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tc>
                  <a:txBody>
                    <a:bodyPr/>
                    <a:lstStyle/>
                    <a:p>
                      <a:pPr algn="just">
                        <a:lnSpc>
                          <a:spcPct val="115000"/>
                        </a:lnSpc>
                        <a:spcAft>
                          <a:spcPts val="800"/>
                        </a:spcAft>
                      </a:pPr>
                      <a:r>
                        <a:rPr lang="en-IN" sz="1100">
                          <a:effectLst/>
                        </a:rPr>
                        <a:t>Multiple kernel ensemble learning for software defect prediction. Autom. Softw. Eng. 23, 569–590</a:t>
                      </a:r>
                      <a:endParaRPr lang="en-IN" sz="80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tc>
                  <a:txBody>
                    <a:bodyPr/>
                    <a:lstStyle/>
                    <a:p>
                      <a:pPr algn="just">
                        <a:lnSpc>
                          <a:spcPct val="115000"/>
                        </a:lnSpc>
                        <a:spcAft>
                          <a:spcPts val="800"/>
                        </a:spcAft>
                      </a:pPr>
                      <a:r>
                        <a:rPr lang="en-IN" sz="1100" dirty="0">
                          <a:effectLst/>
                        </a:rPr>
                        <a:t>Wang, T., Zhang, Z., Jing, X., Zhang, L.</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tc>
                  <a:txBody>
                    <a:bodyPr/>
                    <a:lstStyle/>
                    <a:p>
                      <a:pPr algn="just">
                        <a:lnSpc>
                          <a:spcPct val="115000"/>
                        </a:lnSpc>
                        <a:spcAft>
                          <a:spcPts val="800"/>
                        </a:spcAft>
                      </a:pPr>
                      <a:r>
                        <a:rPr lang="en-IN" sz="1100" dirty="0">
                          <a:effectLst/>
                        </a:rPr>
                        <a:t>Software defect prediction aims to predict the defect proneness of new software modules with the historical defect data so as to improve the quality of a software system.</a:t>
                      </a:r>
                      <a:endParaRPr lang="en-IN" sz="800" dirty="0">
                        <a:effectLst/>
                        <a:latin typeface="Calibri" panose="020F0502020204030204" pitchFamily="34" charset="0"/>
                        <a:ea typeface="Calibri" panose="020F0502020204030204" pitchFamily="34" charset="0"/>
                        <a:cs typeface="Times New Roman" panose="02020603050405020304" pitchFamily="18" charset="0"/>
                      </a:endParaRPr>
                    </a:p>
                  </a:txBody>
                  <a:tcPr marL="58867" marR="58867" marT="29433" marB="29433"/>
                </a:tc>
                <a:extLst>
                  <a:ext uri="{0D108BD9-81ED-4DB2-BD59-A6C34878D82A}">
                    <a16:rowId xmlns:a16="http://schemas.microsoft.com/office/drawing/2014/main" val="2927801376"/>
                  </a:ext>
                </a:extLst>
              </a:tr>
            </a:tbl>
          </a:graphicData>
        </a:graphic>
      </p:graphicFrame>
    </p:spTree>
    <p:extLst>
      <p:ext uri="{BB962C8B-B14F-4D97-AF65-F5344CB8AC3E}">
        <p14:creationId xmlns:p14="http://schemas.microsoft.com/office/powerpoint/2010/main" val="334332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2519082" y="309426"/>
            <a:ext cx="4105835" cy="530258"/>
          </a:xfrm>
        </p:spPr>
        <p:txBody>
          <a:bodyPr>
            <a:normAutofit fontScale="90000"/>
          </a:bodyPr>
          <a:lstStyle/>
          <a:p>
            <a:pPr algn="ctr"/>
            <a:br>
              <a:rPr lang="en-US" dirty="0">
                <a:solidFill>
                  <a:srgbClr val="C00000"/>
                </a:solidFill>
                <a:latin typeface="+mn-lt"/>
              </a:rPr>
            </a:br>
            <a:r>
              <a:rPr lang="en-US" dirty="0">
                <a:solidFill>
                  <a:srgbClr val="C00000"/>
                </a:solidFill>
                <a:latin typeface="+mn-lt"/>
              </a:rPr>
              <a:t>Existing System</a:t>
            </a:r>
            <a:endParaRPr lang="en-IN" dirty="0">
              <a:solidFill>
                <a:srgbClr val="C00000"/>
              </a:solidFill>
              <a:latin typeface="+mn-lt"/>
            </a:endParaRPr>
          </a:p>
        </p:txBody>
      </p:sp>
      <p:sp>
        <p:nvSpPr>
          <p:cNvPr id="4" name="TextBox 3">
            <a:extLst>
              <a:ext uri="{FF2B5EF4-FFF2-40B4-BE49-F238E27FC236}">
                <a16:creationId xmlns:a16="http://schemas.microsoft.com/office/drawing/2014/main" id="{655B5227-EE78-EB6B-3BFA-2268FCAB3B8B}"/>
              </a:ext>
            </a:extLst>
          </p:cNvPr>
          <p:cNvSpPr txBox="1"/>
          <p:nvPr/>
        </p:nvSpPr>
        <p:spPr>
          <a:xfrm>
            <a:off x="1062317" y="1653151"/>
            <a:ext cx="7019364" cy="4832092"/>
          </a:xfrm>
          <a:prstGeom prst="rect">
            <a:avLst/>
          </a:prstGeom>
          <a:noFill/>
        </p:spPr>
        <p:txBody>
          <a:bodyPr wrap="square">
            <a:spAutoFit/>
          </a:bodyPr>
          <a:lstStyle/>
          <a:p>
            <a:pPr marL="0" indent="0" algn="just">
              <a:buNone/>
            </a:pPr>
            <a:r>
              <a:rPr lang="en-US" sz="2800" dirty="0">
                <a:latin typeface="Times New Roman" pitchFamily="18" charset="0"/>
                <a:cs typeface="Times New Roman" pitchFamily="18" charset="0"/>
              </a:rPr>
              <a:t>The majority of people across the globe rely on telephony networks as their primary means of communication. As such, many of the most sensitive personal, corporate and government related communications pass through these systems every day. Unsurprisingly, such connections are subject to a wide range of attacks. Of increasing concern is the use of metadata contained in Call Detail Records (CDRs), which contain source, destination, start time and duration of a call.</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266654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65991"/>
            <a:ext cx="7886700" cy="530258"/>
          </a:xfrm>
        </p:spPr>
        <p:txBody>
          <a:bodyPr>
            <a:normAutofit fontScale="90000"/>
          </a:bodyPr>
          <a:lstStyle/>
          <a:p>
            <a:pPr algn="ctr"/>
            <a:br>
              <a:rPr lang="en-US" dirty="0">
                <a:solidFill>
                  <a:srgbClr val="C00000"/>
                </a:solidFill>
                <a:latin typeface="+mn-lt"/>
              </a:rPr>
            </a:br>
            <a:br>
              <a:rPr lang="en-US" dirty="0">
                <a:solidFill>
                  <a:srgbClr val="C00000"/>
                </a:solidFill>
                <a:latin typeface="+mn-lt"/>
              </a:rPr>
            </a:br>
            <a:r>
              <a:rPr lang="en-US" dirty="0">
                <a:solidFill>
                  <a:srgbClr val="C00000"/>
                </a:solidFill>
                <a:latin typeface="+mn-lt"/>
              </a:rPr>
              <a:t>Proposed</a:t>
            </a:r>
            <a:r>
              <a:rPr lang="en-US" dirty="0">
                <a:solidFill>
                  <a:srgbClr val="7030A0"/>
                </a:solidFill>
                <a:latin typeface="+mn-lt"/>
              </a:rPr>
              <a:t> </a:t>
            </a:r>
            <a:r>
              <a:rPr lang="en-US" dirty="0">
                <a:solidFill>
                  <a:srgbClr val="C00000"/>
                </a:solidFill>
                <a:latin typeface="+mn-lt"/>
              </a:rPr>
              <a:t>System</a:t>
            </a:r>
            <a:endParaRPr lang="en-IN" dirty="0">
              <a:solidFill>
                <a:srgbClr val="C00000"/>
              </a:solidFill>
              <a:latin typeface="+mn-lt"/>
            </a:endParaRPr>
          </a:p>
        </p:txBody>
      </p:sp>
      <p:sp>
        <p:nvSpPr>
          <p:cNvPr id="4" name="TextBox 3">
            <a:extLst>
              <a:ext uri="{FF2B5EF4-FFF2-40B4-BE49-F238E27FC236}">
                <a16:creationId xmlns:a16="http://schemas.microsoft.com/office/drawing/2014/main" id="{0927A028-C1B7-E9AF-02E5-655159DFA387}"/>
              </a:ext>
            </a:extLst>
          </p:cNvPr>
          <p:cNvSpPr txBox="1"/>
          <p:nvPr/>
        </p:nvSpPr>
        <p:spPr>
          <a:xfrm>
            <a:off x="896471" y="1568824"/>
            <a:ext cx="7279341" cy="4401205"/>
          </a:xfrm>
          <a:prstGeom prst="rect">
            <a:avLst/>
          </a:prstGeom>
          <a:noFill/>
        </p:spPr>
        <p:txBody>
          <a:bodyPr wrap="square">
            <a:spAutoFit/>
          </a:bodyPr>
          <a:lstStyle/>
          <a:p>
            <a:pPr marL="0" indent="0" algn="just">
              <a:buNone/>
            </a:pPr>
            <a:r>
              <a:rPr lang="en-US" sz="2800" dirty="0">
                <a:latin typeface="Times New Roman" pitchFamily="18" charset="0"/>
                <a:cs typeface="Times New Roman" pitchFamily="18" charset="0"/>
              </a:rPr>
              <a:t>•  First, we are preprocessing the data and splitting as a two part. One is a training and test part. Then what are the features we need from dataset, we are selecting that attributes.</a:t>
            </a:r>
          </a:p>
          <a:p>
            <a:pPr marL="0" indent="0" algn="just">
              <a:buNone/>
            </a:pPr>
            <a:r>
              <a:rPr lang="en-US" sz="2800" dirty="0">
                <a:latin typeface="Times New Roman" pitchFamily="18" charset="0"/>
                <a:cs typeface="Times New Roman" pitchFamily="18" charset="0"/>
              </a:rPr>
              <a:t>• Then we are applying the classification technique using machine learning boosting algorithm.</a:t>
            </a:r>
          </a:p>
          <a:p>
            <a:pPr marL="0" indent="0" algn="just">
              <a:buNone/>
            </a:pPr>
            <a:r>
              <a:rPr lang="en-US" sz="2800" dirty="0">
                <a:latin typeface="Times New Roman" pitchFamily="18" charset="0"/>
                <a:cs typeface="Times New Roman" pitchFamily="18" charset="0"/>
              </a:rPr>
              <a:t>•  At last we are finding the result as accuracy and confusion matrix results. </a:t>
            </a:r>
          </a:p>
          <a:p>
            <a:pPr marL="0" indent="0" algn="just">
              <a:buNone/>
            </a:pPr>
            <a:r>
              <a:rPr lang="en-US" sz="2800" dirty="0">
                <a:latin typeface="Times New Roman" pitchFamily="18" charset="0"/>
                <a:cs typeface="Times New Roman" pitchFamily="18" charset="0"/>
              </a:rPr>
              <a:t>•  Then getting </a:t>
            </a:r>
            <a:r>
              <a:rPr lang="en-US" sz="2800" dirty="0" err="1">
                <a:latin typeface="Times New Roman" pitchFamily="18" charset="0"/>
                <a:cs typeface="Times New Roman" pitchFamily="18" charset="0"/>
              </a:rPr>
              <a:t>AoC</a:t>
            </a:r>
            <a:r>
              <a:rPr lang="en-US" sz="2800" dirty="0">
                <a:latin typeface="Times New Roman" pitchFamily="18" charset="0"/>
                <a:cs typeface="Times New Roman" pitchFamily="18" charset="0"/>
              </a:rPr>
              <a:t> and </a:t>
            </a:r>
            <a:r>
              <a:rPr lang="en-US" sz="2800" dirty="0" err="1">
                <a:latin typeface="Times New Roman" pitchFamily="18" charset="0"/>
                <a:cs typeface="Times New Roman" pitchFamily="18" charset="0"/>
              </a:rPr>
              <a:t>RoC</a:t>
            </a:r>
            <a:r>
              <a:rPr lang="en-US" sz="2800" dirty="0">
                <a:latin typeface="Times New Roman" pitchFamily="18" charset="0"/>
                <a:cs typeface="Times New Roman" pitchFamily="18" charset="0"/>
              </a:rPr>
              <a:t> accuracy.</a:t>
            </a:r>
            <a:endParaRPr lang="en-IN" sz="2800" dirty="0"/>
          </a:p>
        </p:txBody>
      </p:sp>
    </p:spTree>
    <p:extLst>
      <p:ext uri="{BB962C8B-B14F-4D97-AF65-F5344CB8AC3E}">
        <p14:creationId xmlns:p14="http://schemas.microsoft.com/office/powerpoint/2010/main" val="85330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547968" y="327355"/>
            <a:ext cx="7860926" cy="1106997"/>
          </a:xfrm>
        </p:spPr>
        <p:txBody>
          <a:bodyPr>
            <a:normAutofit fontScale="90000"/>
          </a:bodyPr>
          <a:lstStyle/>
          <a:p>
            <a:pPr algn="ctr"/>
            <a:r>
              <a:rPr lang="en-US" dirty="0">
                <a:solidFill>
                  <a:srgbClr val="C00000"/>
                </a:solidFill>
                <a:latin typeface="+mn-lt"/>
              </a:rPr>
              <a:t>Software</a:t>
            </a:r>
            <a:r>
              <a:rPr lang="en-US" dirty="0">
                <a:solidFill>
                  <a:srgbClr val="7030A0"/>
                </a:solidFill>
                <a:latin typeface="+mn-lt"/>
              </a:rPr>
              <a:t> </a:t>
            </a:r>
            <a:r>
              <a:rPr lang="en-US" dirty="0">
                <a:solidFill>
                  <a:srgbClr val="C00000"/>
                </a:solidFill>
                <a:latin typeface="+mn-lt"/>
              </a:rPr>
              <a:t>/ Hardware Requirements</a:t>
            </a:r>
            <a:endParaRPr lang="en-IN" dirty="0">
              <a:solidFill>
                <a:srgbClr val="C00000"/>
              </a:solidFill>
              <a:latin typeface="+mn-lt"/>
            </a:endParaRPr>
          </a:p>
        </p:txBody>
      </p:sp>
      <p:sp>
        <p:nvSpPr>
          <p:cNvPr id="4" name="TextBox 3">
            <a:extLst>
              <a:ext uri="{FF2B5EF4-FFF2-40B4-BE49-F238E27FC236}">
                <a16:creationId xmlns:a16="http://schemas.microsoft.com/office/drawing/2014/main" id="{84642315-B67B-D6D2-9DA6-7D51C3DAAFE1}"/>
              </a:ext>
            </a:extLst>
          </p:cNvPr>
          <p:cNvSpPr txBox="1"/>
          <p:nvPr/>
        </p:nvSpPr>
        <p:spPr>
          <a:xfrm>
            <a:off x="1111624" y="1828800"/>
            <a:ext cx="6526305" cy="3046988"/>
          </a:xfrm>
          <a:prstGeom prst="rect">
            <a:avLst/>
          </a:prstGeom>
          <a:noFill/>
        </p:spPr>
        <p:txBody>
          <a:bodyPr wrap="square">
            <a:spAutoFit/>
          </a:bodyPr>
          <a:lstStyle/>
          <a:p>
            <a:pPr marL="0" indent="0">
              <a:buNone/>
            </a:pPr>
            <a:r>
              <a:rPr lang="en-IN" sz="2400" b="1" dirty="0">
                <a:latin typeface="Times New Roman" pitchFamily="18" charset="0"/>
                <a:cs typeface="Times New Roman" pitchFamily="18" charset="0"/>
              </a:rPr>
              <a:t>Hardware:</a:t>
            </a:r>
            <a:endParaRPr lang="en-IN" sz="2400" dirty="0">
              <a:latin typeface="Times New Roman" pitchFamily="18" charset="0"/>
              <a:cs typeface="Times New Roman" pitchFamily="18" charset="0"/>
            </a:endParaRPr>
          </a:p>
          <a:p>
            <a:pPr lvl="0">
              <a:buFont typeface="Wingdings" pitchFamily="2" charset="2"/>
              <a:buChar char="Ø"/>
            </a:pPr>
            <a:r>
              <a:rPr lang="en-IN" sz="2400" dirty="0">
                <a:latin typeface="Times New Roman" pitchFamily="18" charset="0"/>
                <a:cs typeface="Times New Roman" pitchFamily="18" charset="0"/>
              </a:rPr>
              <a:t>OS – Windows 7,8,11</a:t>
            </a:r>
          </a:p>
          <a:p>
            <a:pPr lvl="0">
              <a:buFont typeface="Wingdings" pitchFamily="2" charset="2"/>
              <a:buChar char="Ø"/>
            </a:pPr>
            <a:r>
              <a:rPr lang="en-IN" sz="2400" dirty="0">
                <a:latin typeface="Times New Roman" pitchFamily="18" charset="0"/>
                <a:cs typeface="Times New Roman" pitchFamily="18" charset="0"/>
              </a:rPr>
              <a:t>RAM – 4GB</a:t>
            </a:r>
          </a:p>
          <a:p>
            <a:pPr marL="0" indent="0">
              <a:buNone/>
            </a:pPr>
            <a:endParaRPr lang="en-IN" sz="2400" b="1" dirty="0">
              <a:latin typeface="Times New Roman" pitchFamily="18" charset="0"/>
              <a:cs typeface="Times New Roman" pitchFamily="18" charset="0"/>
            </a:endParaRPr>
          </a:p>
          <a:p>
            <a:pPr marL="0" indent="0">
              <a:buNone/>
            </a:pPr>
            <a:r>
              <a:rPr lang="en-IN" sz="2400" b="1" dirty="0">
                <a:latin typeface="Times New Roman" pitchFamily="18" charset="0"/>
                <a:cs typeface="Times New Roman" pitchFamily="18" charset="0"/>
              </a:rPr>
              <a:t>Software:</a:t>
            </a:r>
            <a:endParaRPr lang="en-IN" sz="2400" dirty="0">
              <a:latin typeface="Times New Roman" pitchFamily="18" charset="0"/>
              <a:cs typeface="Times New Roman" pitchFamily="18" charset="0"/>
            </a:endParaRPr>
          </a:p>
          <a:p>
            <a:pPr lvl="0">
              <a:buFont typeface="Wingdings" pitchFamily="2" charset="2"/>
              <a:buChar char="Ø"/>
            </a:pPr>
            <a:r>
              <a:rPr lang="en-IN" sz="2400" dirty="0">
                <a:latin typeface="Times New Roman" pitchFamily="18" charset="0"/>
                <a:cs typeface="Times New Roman" pitchFamily="18" charset="0"/>
              </a:rPr>
              <a:t>Python IDLE</a:t>
            </a:r>
          </a:p>
          <a:p>
            <a:pPr lvl="0">
              <a:buFont typeface="Wingdings" pitchFamily="2" charset="2"/>
              <a:buChar char="Ø"/>
            </a:pPr>
            <a:r>
              <a:rPr lang="en-IN" sz="2400" dirty="0">
                <a:latin typeface="Times New Roman" pitchFamily="18" charset="0"/>
                <a:cs typeface="Times New Roman" pitchFamily="18" charset="0"/>
              </a:rPr>
              <a:t>Anaconda</a:t>
            </a:r>
          </a:p>
          <a:p>
            <a:pPr lvl="0">
              <a:buFont typeface="Wingdings" pitchFamily="2" charset="2"/>
              <a:buChar char="Ø"/>
            </a:pPr>
            <a:r>
              <a:rPr lang="en-IN" sz="2400" dirty="0">
                <a:latin typeface="Times New Roman" pitchFamily="18" charset="0"/>
                <a:cs typeface="Times New Roman" pitchFamily="18" charset="0"/>
              </a:rPr>
              <a:t>VS Code</a:t>
            </a:r>
          </a:p>
        </p:txBody>
      </p:sp>
    </p:spTree>
    <p:extLst>
      <p:ext uri="{BB962C8B-B14F-4D97-AF65-F5344CB8AC3E}">
        <p14:creationId xmlns:p14="http://schemas.microsoft.com/office/powerpoint/2010/main" val="207026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3A726-45BD-4B17-BF54-42F7352C7AE4}"/>
              </a:ext>
            </a:extLst>
          </p:cNvPr>
          <p:cNvSpPr>
            <a:spLocks noGrp="1"/>
          </p:cNvSpPr>
          <p:nvPr>
            <p:ph type="title"/>
          </p:nvPr>
        </p:nvSpPr>
        <p:spPr>
          <a:xfrm>
            <a:off x="628650" y="184805"/>
            <a:ext cx="7886700" cy="1505883"/>
          </a:xfrm>
        </p:spPr>
        <p:txBody>
          <a:bodyPr vert="horz" lIns="91440" tIns="45720" rIns="91440" bIns="45720" rtlCol="0" anchor="ctr">
            <a:normAutofit/>
          </a:bodyPr>
          <a:lstStyle/>
          <a:p>
            <a:r>
              <a:rPr lang="en-US" sz="4500" kern="1200" dirty="0">
                <a:solidFill>
                  <a:schemeClr val="tx1"/>
                </a:solidFill>
                <a:latin typeface="+mj-lt"/>
                <a:ea typeface="+mj-ea"/>
                <a:cs typeface="+mj-cs"/>
              </a:rPr>
              <a:t>            </a:t>
            </a:r>
            <a:r>
              <a:rPr lang="en-US" sz="4500" kern="1200" dirty="0">
                <a:solidFill>
                  <a:srgbClr val="C00000"/>
                </a:solidFill>
                <a:latin typeface="+mj-lt"/>
                <a:ea typeface="+mj-ea"/>
                <a:cs typeface="+mj-cs"/>
              </a:rPr>
              <a:t>System Architecture </a:t>
            </a:r>
          </a:p>
        </p:txBody>
      </p:sp>
      <p:pic>
        <p:nvPicPr>
          <p:cNvPr id="3" name="Picture 2">
            <a:extLst>
              <a:ext uri="{FF2B5EF4-FFF2-40B4-BE49-F238E27FC236}">
                <a16:creationId xmlns:a16="http://schemas.microsoft.com/office/drawing/2014/main" id="{929BBA44-5DB9-9A93-4465-DE3E9F25C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28650" y="2198030"/>
            <a:ext cx="7884410" cy="3745095"/>
          </a:xfrm>
          <a:prstGeom prst="rect">
            <a:avLst/>
          </a:prstGeom>
          <a:noFill/>
        </p:spPr>
      </p:pic>
    </p:spTree>
    <p:extLst>
      <p:ext uri="{BB962C8B-B14F-4D97-AF65-F5344CB8AC3E}">
        <p14:creationId xmlns:p14="http://schemas.microsoft.com/office/powerpoint/2010/main" val="3264071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28B21-D75E-C15C-530A-FEF17C35C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00B378-7AEC-A460-C984-4BA79582B7BB}"/>
              </a:ext>
            </a:extLst>
          </p:cNvPr>
          <p:cNvSpPr>
            <a:spLocks noGrp="1"/>
          </p:cNvSpPr>
          <p:nvPr>
            <p:ph type="title"/>
          </p:nvPr>
        </p:nvSpPr>
        <p:spPr>
          <a:xfrm>
            <a:off x="628650" y="165991"/>
            <a:ext cx="7886700" cy="530258"/>
          </a:xfrm>
        </p:spPr>
        <p:txBody>
          <a:bodyPr>
            <a:normAutofit fontScale="90000"/>
          </a:bodyPr>
          <a:lstStyle/>
          <a:p>
            <a:pPr algn="ctr"/>
            <a:r>
              <a:rPr lang="en-US" dirty="0">
                <a:solidFill>
                  <a:srgbClr val="C00000"/>
                </a:solidFill>
                <a:latin typeface="+mn-lt"/>
              </a:rPr>
              <a:t> </a:t>
            </a:r>
            <a:br>
              <a:rPr lang="en-US" dirty="0">
                <a:solidFill>
                  <a:srgbClr val="C00000"/>
                </a:solidFill>
                <a:latin typeface="+mn-lt"/>
              </a:rPr>
            </a:br>
            <a:br>
              <a:rPr lang="en-US" dirty="0">
                <a:solidFill>
                  <a:srgbClr val="C00000"/>
                </a:solidFill>
                <a:latin typeface="+mn-lt"/>
              </a:rPr>
            </a:br>
            <a:r>
              <a:rPr lang="en-US" dirty="0">
                <a:solidFill>
                  <a:srgbClr val="C00000"/>
                </a:solidFill>
                <a:latin typeface="+mn-lt"/>
              </a:rPr>
              <a:t>System Implementation</a:t>
            </a:r>
            <a:endParaRPr lang="en-IN" dirty="0">
              <a:solidFill>
                <a:srgbClr val="C00000"/>
              </a:solidFill>
              <a:latin typeface="+mn-lt"/>
            </a:endParaRPr>
          </a:p>
        </p:txBody>
      </p:sp>
      <p:sp>
        <p:nvSpPr>
          <p:cNvPr id="4" name="TextBox 3">
            <a:extLst>
              <a:ext uri="{FF2B5EF4-FFF2-40B4-BE49-F238E27FC236}">
                <a16:creationId xmlns:a16="http://schemas.microsoft.com/office/drawing/2014/main" id="{FC693F38-C830-F932-3C97-CE55D32C847A}"/>
              </a:ext>
            </a:extLst>
          </p:cNvPr>
          <p:cNvSpPr txBox="1"/>
          <p:nvPr/>
        </p:nvSpPr>
        <p:spPr>
          <a:xfrm>
            <a:off x="1192305" y="2797459"/>
            <a:ext cx="6409765" cy="1815882"/>
          </a:xfrm>
          <a:prstGeom prst="rect">
            <a:avLst/>
          </a:prstGeom>
          <a:noFill/>
        </p:spPr>
        <p:txBody>
          <a:bodyPr wrap="square">
            <a:spAutoFit/>
          </a:bodyPr>
          <a:lstStyle/>
          <a:p>
            <a:pPr marL="457200" lvl="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COLLECTION OF DATA</a:t>
            </a:r>
          </a:p>
          <a:p>
            <a:pPr marL="457200" lvl="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PRE-PROCESSING THE DATA</a:t>
            </a:r>
          </a:p>
          <a:p>
            <a:pPr marL="457200" lvl="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EXTRACTION OF FEATURES</a:t>
            </a:r>
          </a:p>
          <a:p>
            <a:pPr marL="457200" lvl="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EVALUATING THE MODEL</a:t>
            </a:r>
          </a:p>
        </p:txBody>
      </p:sp>
    </p:spTree>
    <p:extLst>
      <p:ext uri="{BB962C8B-B14F-4D97-AF65-F5344CB8AC3E}">
        <p14:creationId xmlns:p14="http://schemas.microsoft.com/office/powerpoint/2010/main" val="86106023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TotalTime>
  <Words>892</Words>
  <Application>Microsoft Office PowerPoint</Application>
  <PresentationFormat>On-screen Show (4:3)</PresentationFormat>
  <Paragraphs>77</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Calibri Light</vt:lpstr>
      <vt:lpstr>Times New Roman</vt:lpstr>
      <vt:lpstr>Wingdings</vt:lpstr>
      <vt:lpstr>Office Theme</vt:lpstr>
      <vt:lpstr>1_Office Theme</vt:lpstr>
      <vt:lpstr>PowerPoint Presentation</vt:lpstr>
      <vt:lpstr>Introduction</vt:lpstr>
      <vt:lpstr> Objective of the Project</vt:lpstr>
      <vt:lpstr>               Literature Survey</vt:lpstr>
      <vt:lpstr> Existing System</vt:lpstr>
      <vt:lpstr>  Proposed System</vt:lpstr>
      <vt:lpstr>Software / Hardware Requirements</vt:lpstr>
      <vt:lpstr>            System Architecture </vt:lpstr>
      <vt:lpstr>   System Implementation</vt:lpstr>
      <vt:lpstr>Result</vt:lpstr>
      <vt:lpstr>Testcase,Feature Selection and Output</vt:lpstr>
      <vt:lpstr> 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SENTHILKUMAR G</dc:creator>
  <cp:lastModifiedBy>johnpraveenj2003@outlook.com</cp:lastModifiedBy>
  <cp:revision>14</cp:revision>
  <dcterms:created xsi:type="dcterms:W3CDTF">2020-12-27T14:21:20Z</dcterms:created>
  <dcterms:modified xsi:type="dcterms:W3CDTF">2024-03-24T11:36:34Z</dcterms:modified>
</cp:coreProperties>
</file>