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mx+oNLvCpuS+v/CMCEjtKdKAb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customschemas.google.com/relationships/presentationmetadata" Target="meta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6822e336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6822e33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6822e336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6822e33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6822e3366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6822e336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6822e336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6822e33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26c6db79962_0_4"/>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g26c6db79962_0_4"/>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g26c6db79962_0_4"/>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6c6db79962_0_4"/>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 name="Google Shape;14;g26c6db79962_0_4"/>
          <p:cNvGrpSpPr/>
          <p:nvPr/>
        </p:nvGrpSpPr>
        <p:grpSpPr>
          <a:xfrm>
            <a:off x="340259" y="790"/>
            <a:ext cx="3000409" cy="1392365"/>
            <a:chOff x="255200" y="592"/>
            <a:chExt cx="2250363" cy="1044300"/>
          </a:xfrm>
        </p:grpSpPr>
        <p:sp>
          <p:nvSpPr>
            <p:cNvPr id="15" name="Google Shape;15;g26c6db79962_0_4"/>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26c6db79962_0_4"/>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26c6db79962_0_4"/>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26c6db79962_0_4"/>
          <p:cNvGrpSpPr/>
          <p:nvPr/>
        </p:nvGrpSpPr>
        <p:grpSpPr>
          <a:xfrm>
            <a:off x="1207163" y="790"/>
            <a:ext cx="3000409" cy="1392365"/>
            <a:chOff x="905395" y="592"/>
            <a:chExt cx="2250363" cy="1044300"/>
          </a:xfrm>
        </p:grpSpPr>
        <p:sp>
          <p:nvSpPr>
            <p:cNvPr id="19" name="Google Shape;19;g26c6db79962_0_4"/>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26c6db79962_0_4"/>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26c6db79962_0_4"/>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g26c6db79962_0_4"/>
          <p:cNvGrpSpPr/>
          <p:nvPr/>
        </p:nvGrpSpPr>
        <p:grpSpPr>
          <a:xfrm>
            <a:off x="9409957" y="6784"/>
            <a:ext cx="2468376" cy="1002839"/>
            <a:chOff x="6917201" y="0"/>
            <a:chExt cx="2227777" cy="863400"/>
          </a:xfrm>
        </p:grpSpPr>
        <p:sp>
          <p:nvSpPr>
            <p:cNvPr id="23" name="Google Shape;23;g26c6db79962_0_4"/>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26c6db79962_0_4"/>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6c6db79962_0_4"/>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g26c6db79962_0_4"/>
          <p:cNvGrpSpPr/>
          <p:nvPr/>
        </p:nvGrpSpPr>
        <p:grpSpPr>
          <a:xfrm>
            <a:off x="8737606" y="5623802"/>
            <a:ext cx="3185498" cy="1234317"/>
            <a:chOff x="6917201" y="0"/>
            <a:chExt cx="2227777" cy="863400"/>
          </a:xfrm>
        </p:grpSpPr>
        <p:sp>
          <p:nvSpPr>
            <p:cNvPr id="27" name="Google Shape;27;g26c6db79962_0_4"/>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6c6db79962_0_4"/>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26c6db79962_0_4"/>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g26c6db79962_0_4"/>
          <p:cNvGrpSpPr/>
          <p:nvPr/>
        </p:nvGrpSpPr>
        <p:grpSpPr>
          <a:xfrm>
            <a:off x="265762" y="5407536"/>
            <a:ext cx="3727293" cy="1444382"/>
            <a:chOff x="6917201" y="0"/>
            <a:chExt cx="2227777" cy="863400"/>
          </a:xfrm>
        </p:grpSpPr>
        <p:sp>
          <p:nvSpPr>
            <p:cNvPr id="31" name="Google Shape;31;g26c6db79962_0_4"/>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6c6db79962_0_4"/>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26c6db79962_0_4"/>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 name="Google Shape;34;g26c6db79962_0_4"/>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5100"/>
              <a:buNone/>
              <a:defRPr sz="51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35" name="Google Shape;35;g26c6db79962_0_4"/>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lt1"/>
              </a:buClr>
              <a:buSzPts val="2100"/>
              <a:buNone/>
              <a:defRPr sz="21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6" name="Google Shape;36;g26c6db79962_0_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26c6db79962_0_104"/>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1" name="Google Shape;111;g26c6db79962_0_104"/>
          <p:cNvGrpSpPr/>
          <p:nvPr/>
        </p:nvGrpSpPr>
        <p:grpSpPr>
          <a:xfrm>
            <a:off x="7945629" y="5492768"/>
            <a:ext cx="3361269" cy="1365553"/>
            <a:chOff x="6917201" y="0"/>
            <a:chExt cx="2227777" cy="863400"/>
          </a:xfrm>
        </p:grpSpPr>
        <p:sp>
          <p:nvSpPr>
            <p:cNvPr id="112" name="Google Shape;112;g26c6db79962_0_104"/>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26c6db79962_0_104"/>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26c6db79962_0_104"/>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5" name="Google Shape;115;g26c6db79962_0_104"/>
          <p:cNvGrpSpPr/>
          <p:nvPr/>
        </p:nvGrpSpPr>
        <p:grpSpPr>
          <a:xfrm>
            <a:off x="265762" y="3"/>
            <a:ext cx="3727293" cy="1444382"/>
            <a:chOff x="6917201" y="0"/>
            <a:chExt cx="2227777" cy="863400"/>
          </a:xfrm>
        </p:grpSpPr>
        <p:sp>
          <p:nvSpPr>
            <p:cNvPr id="116" name="Google Shape;116;g26c6db79962_0_104"/>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6c6db79962_0_104"/>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26c6db79962_0_104"/>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 name="Google Shape;119;g26c6db79962_0_104"/>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dk2"/>
              </a:buClr>
              <a:buSzPts val="11500"/>
              <a:buNone/>
              <a:defRPr sz="11500">
                <a:solidFill>
                  <a:schemeClr val="dk2"/>
                </a:solidFill>
              </a:defRPr>
            </a:lvl1pPr>
            <a:lvl2pPr lvl="1" rtl="0" algn="ctr">
              <a:spcBef>
                <a:spcPts val="0"/>
              </a:spcBef>
              <a:spcAft>
                <a:spcPts val="0"/>
              </a:spcAft>
              <a:buClr>
                <a:schemeClr val="dk2"/>
              </a:buClr>
              <a:buSzPts val="11500"/>
              <a:buNone/>
              <a:defRPr sz="11500">
                <a:solidFill>
                  <a:schemeClr val="dk2"/>
                </a:solidFill>
              </a:defRPr>
            </a:lvl2pPr>
            <a:lvl3pPr lvl="2" rtl="0" algn="ctr">
              <a:spcBef>
                <a:spcPts val="0"/>
              </a:spcBef>
              <a:spcAft>
                <a:spcPts val="0"/>
              </a:spcAft>
              <a:buClr>
                <a:schemeClr val="dk2"/>
              </a:buClr>
              <a:buSzPts val="11500"/>
              <a:buNone/>
              <a:defRPr sz="11500">
                <a:solidFill>
                  <a:schemeClr val="dk2"/>
                </a:solidFill>
              </a:defRPr>
            </a:lvl3pPr>
            <a:lvl4pPr lvl="3" rtl="0" algn="ctr">
              <a:spcBef>
                <a:spcPts val="0"/>
              </a:spcBef>
              <a:spcAft>
                <a:spcPts val="0"/>
              </a:spcAft>
              <a:buClr>
                <a:schemeClr val="dk2"/>
              </a:buClr>
              <a:buSzPts val="11500"/>
              <a:buNone/>
              <a:defRPr sz="11500">
                <a:solidFill>
                  <a:schemeClr val="dk2"/>
                </a:solidFill>
              </a:defRPr>
            </a:lvl4pPr>
            <a:lvl5pPr lvl="4" rtl="0" algn="ctr">
              <a:spcBef>
                <a:spcPts val="0"/>
              </a:spcBef>
              <a:spcAft>
                <a:spcPts val="0"/>
              </a:spcAft>
              <a:buClr>
                <a:schemeClr val="dk2"/>
              </a:buClr>
              <a:buSzPts val="11500"/>
              <a:buNone/>
              <a:defRPr sz="11500">
                <a:solidFill>
                  <a:schemeClr val="dk2"/>
                </a:solidFill>
              </a:defRPr>
            </a:lvl5pPr>
            <a:lvl6pPr lvl="5" rtl="0" algn="ctr">
              <a:spcBef>
                <a:spcPts val="0"/>
              </a:spcBef>
              <a:spcAft>
                <a:spcPts val="0"/>
              </a:spcAft>
              <a:buClr>
                <a:schemeClr val="dk2"/>
              </a:buClr>
              <a:buSzPts val="11500"/>
              <a:buNone/>
              <a:defRPr sz="11500">
                <a:solidFill>
                  <a:schemeClr val="dk2"/>
                </a:solidFill>
              </a:defRPr>
            </a:lvl6pPr>
            <a:lvl7pPr lvl="6" rtl="0" algn="ctr">
              <a:spcBef>
                <a:spcPts val="0"/>
              </a:spcBef>
              <a:spcAft>
                <a:spcPts val="0"/>
              </a:spcAft>
              <a:buClr>
                <a:schemeClr val="dk2"/>
              </a:buClr>
              <a:buSzPts val="11500"/>
              <a:buNone/>
              <a:defRPr sz="11500">
                <a:solidFill>
                  <a:schemeClr val="dk2"/>
                </a:solidFill>
              </a:defRPr>
            </a:lvl7pPr>
            <a:lvl8pPr lvl="7" rtl="0" algn="ctr">
              <a:spcBef>
                <a:spcPts val="0"/>
              </a:spcBef>
              <a:spcAft>
                <a:spcPts val="0"/>
              </a:spcAft>
              <a:buClr>
                <a:schemeClr val="dk2"/>
              </a:buClr>
              <a:buSzPts val="11500"/>
              <a:buNone/>
              <a:defRPr sz="11500">
                <a:solidFill>
                  <a:schemeClr val="dk2"/>
                </a:solidFill>
              </a:defRPr>
            </a:lvl8pPr>
            <a:lvl9pPr lvl="8" rtl="0"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g26c6db79962_0_104"/>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rtl="0" algn="ctr">
              <a:spcBef>
                <a:spcPts val="0"/>
              </a:spcBef>
              <a:spcAft>
                <a:spcPts val="0"/>
              </a:spcAft>
              <a:buSzPts val="1700"/>
              <a:buChar char="●"/>
              <a:defRPr/>
            </a:lvl1pPr>
            <a:lvl2pPr indent="-323850" lvl="1" marL="914400" rtl="0" algn="ctr">
              <a:spcBef>
                <a:spcPts val="0"/>
              </a:spcBef>
              <a:spcAft>
                <a:spcPts val="0"/>
              </a:spcAft>
              <a:buSzPts val="1500"/>
              <a:buChar char="○"/>
              <a:defRPr/>
            </a:lvl2pPr>
            <a:lvl3pPr indent="-323850" lvl="2" marL="1371600" rtl="0" algn="ctr">
              <a:spcBef>
                <a:spcPts val="0"/>
              </a:spcBef>
              <a:spcAft>
                <a:spcPts val="0"/>
              </a:spcAft>
              <a:buSzPts val="1500"/>
              <a:buChar char="■"/>
              <a:defRPr/>
            </a:lvl3pPr>
            <a:lvl4pPr indent="-323850" lvl="3" marL="1828800" rtl="0" algn="ctr">
              <a:spcBef>
                <a:spcPts val="0"/>
              </a:spcBef>
              <a:spcAft>
                <a:spcPts val="0"/>
              </a:spcAft>
              <a:buSzPts val="1500"/>
              <a:buChar char="●"/>
              <a:defRPr/>
            </a:lvl4pPr>
            <a:lvl5pPr indent="-323850" lvl="4" marL="2286000" rtl="0" algn="ctr">
              <a:spcBef>
                <a:spcPts val="0"/>
              </a:spcBef>
              <a:spcAft>
                <a:spcPts val="0"/>
              </a:spcAft>
              <a:buSzPts val="1500"/>
              <a:buChar char="○"/>
              <a:defRPr/>
            </a:lvl5pPr>
            <a:lvl6pPr indent="-323850" lvl="5" marL="2743200" rtl="0" algn="ctr">
              <a:spcBef>
                <a:spcPts val="0"/>
              </a:spcBef>
              <a:spcAft>
                <a:spcPts val="0"/>
              </a:spcAft>
              <a:buSzPts val="1500"/>
              <a:buChar char="■"/>
              <a:defRPr/>
            </a:lvl6pPr>
            <a:lvl7pPr indent="-323850" lvl="6" marL="3200400" rtl="0" algn="ctr">
              <a:spcBef>
                <a:spcPts val="0"/>
              </a:spcBef>
              <a:spcAft>
                <a:spcPts val="0"/>
              </a:spcAft>
              <a:buSzPts val="1500"/>
              <a:buChar char="●"/>
              <a:defRPr/>
            </a:lvl7pPr>
            <a:lvl8pPr indent="-323850" lvl="7" marL="3657600" rtl="0" algn="ctr">
              <a:spcBef>
                <a:spcPts val="0"/>
              </a:spcBef>
              <a:spcAft>
                <a:spcPts val="0"/>
              </a:spcAft>
              <a:buSzPts val="1500"/>
              <a:buChar char="○"/>
              <a:defRPr/>
            </a:lvl8pPr>
            <a:lvl9pPr indent="-323850" lvl="8" marL="4114800" rtl="0" algn="ctr">
              <a:spcBef>
                <a:spcPts val="0"/>
              </a:spcBef>
              <a:spcAft>
                <a:spcPts val="0"/>
              </a:spcAft>
              <a:buSzPts val="1500"/>
              <a:buChar char="■"/>
              <a:defRPr/>
            </a:lvl9pPr>
          </a:lstStyle>
          <a:p/>
        </p:txBody>
      </p:sp>
      <p:sp>
        <p:nvSpPr>
          <p:cNvPr id="121" name="Google Shape;121;g26c6db79962_0_10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26c6db79962_0_11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g26c6db79962_0_1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6" name="Google Shape;126;g26c6db79962_0_1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27" name="Google Shape;127;g26c6db79962_0_1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g26c6db79962_0_1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g26c6db79962_0_1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26c6db79962_0_32"/>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9" name="Google Shape;39;g26c6db79962_0_32"/>
          <p:cNvGrpSpPr/>
          <p:nvPr/>
        </p:nvGrpSpPr>
        <p:grpSpPr>
          <a:xfrm>
            <a:off x="7458691" y="5281486"/>
            <a:ext cx="3880118" cy="1576482"/>
            <a:chOff x="6917201" y="0"/>
            <a:chExt cx="2227777" cy="863400"/>
          </a:xfrm>
        </p:grpSpPr>
        <p:sp>
          <p:nvSpPr>
            <p:cNvPr id="40" name="Google Shape;40;g26c6db79962_0_32"/>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26c6db79962_0_32"/>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26c6db79962_0_32"/>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3" name="Google Shape;43;g26c6db79962_0_32"/>
          <p:cNvGrpSpPr/>
          <p:nvPr/>
        </p:nvGrpSpPr>
        <p:grpSpPr>
          <a:xfrm>
            <a:off x="265762" y="3"/>
            <a:ext cx="3727293" cy="1444382"/>
            <a:chOff x="6917201" y="0"/>
            <a:chExt cx="2227777" cy="863400"/>
          </a:xfrm>
        </p:grpSpPr>
        <p:sp>
          <p:nvSpPr>
            <p:cNvPr id="44" name="Google Shape;44;g26c6db79962_0_32"/>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26c6db79962_0_32"/>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26c6db79962_0_32"/>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7" name="Google Shape;47;g26c6db79962_0_32"/>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dk2"/>
              </a:buClr>
              <a:buSzPts val="4300"/>
              <a:buNone/>
              <a:defRPr sz="4300">
                <a:solidFill>
                  <a:schemeClr val="dk2"/>
                </a:solidFill>
              </a:defRPr>
            </a:lvl1pPr>
            <a:lvl2pPr lvl="1" rtl="0" algn="ctr">
              <a:spcBef>
                <a:spcPts val="0"/>
              </a:spcBef>
              <a:spcAft>
                <a:spcPts val="0"/>
              </a:spcAft>
              <a:buClr>
                <a:schemeClr val="dk2"/>
              </a:buClr>
              <a:buSzPts val="4300"/>
              <a:buNone/>
              <a:defRPr sz="4300">
                <a:solidFill>
                  <a:schemeClr val="dk2"/>
                </a:solidFill>
              </a:defRPr>
            </a:lvl2pPr>
            <a:lvl3pPr lvl="2" rtl="0" algn="ctr">
              <a:spcBef>
                <a:spcPts val="0"/>
              </a:spcBef>
              <a:spcAft>
                <a:spcPts val="0"/>
              </a:spcAft>
              <a:buClr>
                <a:schemeClr val="dk2"/>
              </a:buClr>
              <a:buSzPts val="4300"/>
              <a:buNone/>
              <a:defRPr sz="4300">
                <a:solidFill>
                  <a:schemeClr val="dk2"/>
                </a:solidFill>
              </a:defRPr>
            </a:lvl3pPr>
            <a:lvl4pPr lvl="3" rtl="0" algn="ctr">
              <a:spcBef>
                <a:spcPts val="0"/>
              </a:spcBef>
              <a:spcAft>
                <a:spcPts val="0"/>
              </a:spcAft>
              <a:buClr>
                <a:schemeClr val="dk2"/>
              </a:buClr>
              <a:buSzPts val="4300"/>
              <a:buNone/>
              <a:defRPr sz="4300">
                <a:solidFill>
                  <a:schemeClr val="dk2"/>
                </a:solidFill>
              </a:defRPr>
            </a:lvl4pPr>
            <a:lvl5pPr lvl="4" rtl="0" algn="ctr">
              <a:spcBef>
                <a:spcPts val="0"/>
              </a:spcBef>
              <a:spcAft>
                <a:spcPts val="0"/>
              </a:spcAft>
              <a:buClr>
                <a:schemeClr val="dk2"/>
              </a:buClr>
              <a:buSzPts val="4300"/>
              <a:buNone/>
              <a:defRPr sz="4300">
                <a:solidFill>
                  <a:schemeClr val="dk2"/>
                </a:solidFill>
              </a:defRPr>
            </a:lvl5pPr>
            <a:lvl6pPr lvl="5" rtl="0" algn="ctr">
              <a:spcBef>
                <a:spcPts val="0"/>
              </a:spcBef>
              <a:spcAft>
                <a:spcPts val="0"/>
              </a:spcAft>
              <a:buClr>
                <a:schemeClr val="dk2"/>
              </a:buClr>
              <a:buSzPts val="4300"/>
              <a:buNone/>
              <a:defRPr sz="4300">
                <a:solidFill>
                  <a:schemeClr val="dk2"/>
                </a:solidFill>
              </a:defRPr>
            </a:lvl6pPr>
            <a:lvl7pPr lvl="6" rtl="0" algn="ctr">
              <a:spcBef>
                <a:spcPts val="0"/>
              </a:spcBef>
              <a:spcAft>
                <a:spcPts val="0"/>
              </a:spcAft>
              <a:buClr>
                <a:schemeClr val="dk2"/>
              </a:buClr>
              <a:buSzPts val="4300"/>
              <a:buNone/>
              <a:defRPr sz="4300">
                <a:solidFill>
                  <a:schemeClr val="dk2"/>
                </a:solidFill>
              </a:defRPr>
            </a:lvl7pPr>
            <a:lvl8pPr lvl="7" rtl="0" algn="ctr">
              <a:spcBef>
                <a:spcPts val="0"/>
              </a:spcBef>
              <a:spcAft>
                <a:spcPts val="0"/>
              </a:spcAft>
              <a:buClr>
                <a:schemeClr val="dk2"/>
              </a:buClr>
              <a:buSzPts val="4300"/>
              <a:buNone/>
              <a:defRPr sz="4300">
                <a:solidFill>
                  <a:schemeClr val="dk2"/>
                </a:solidFill>
              </a:defRPr>
            </a:lvl8pPr>
            <a:lvl9pPr lvl="8" rtl="0" algn="ctr">
              <a:spcBef>
                <a:spcPts val="0"/>
              </a:spcBef>
              <a:spcAft>
                <a:spcPts val="0"/>
              </a:spcAft>
              <a:buClr>
                <a:schemeClr val="dk2"/>
              </a:buClr>
              <a:buSzPts val="4300"/>
              <a:buNone/>
              <a:defRPr sz="4300">
                <a:solidFill>
                  <a:schemeClr val="dk2"/>
                </a:solidFill>
              </a:defRPr>
            </a:lvl9pPr>
          </a:lstStyle>
          <a:p/>
        </p:txBody>
      </p:sp>
      <p:sp>
        <p:nvSpPr>
          <p:cNvPr id="48" name="Google Shape;48;g26c6db79962_0_3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26c6db79962_0_4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26c6db79962_0_4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26c6db79962_0_4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26c6db79962_0_44"/>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54" name="Google Shape;54;g26c6db79962_0_44"/>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5" name="Google Shape;55;g26c6db79962_0_4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26c6db79962_0_51"/>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26c6db79962_0_51"/>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26c6db79962_0_51"/>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26c6db79962_0_51"/>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1" name="Google Shape;61;g26c6db79962_0_51"/>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62" name="Google Shape;62;g26c6db79962_0_51"/>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63" name="Google Shape;63;g26c6db79962_0_5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26c6db79962_0_5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26c6db79962_0_5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g26c6db79962_0_5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g26c6db79962_0_59"/>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9" name="Google Shape;69;g26c6db79962_0_5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26c6db79962_0_6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26c6db79962_0_65"/>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26c6db79962_0_6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26c6db79962_0_65"/>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5" name="Google Shape;75;g26c6db79962_0_65"/>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76" name="Google Shape;76;g26c6db79962_0_6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26c6db79962_0_72"/>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26c6db79962_0_72"/>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0" name="Google Shape;80;g26c6db79962_0_72"/>
          <p:cNvGrpSpPr/>
          <p:nvPr/>
        </p:nvGrpSpPr>
        <p:grpSpPr>
          <a:xfrm>
            <a:off x="341189" y="-11"/>
            <a:ext cx="3001758" cy="1391229"/>
            <a:chOff x="3961956" y="4383950"/>
            <a:chExt cx="1160548" cy="548700"/>
          </a:xfrm>
        </p:grpSpPr>
        <p:sp>
          <p:nvSpPr>
            <p:cNvPr id="81" name="Google Shape;81;g26c6db79962_0_72"/>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26c6db79962_0_72"/>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26c6db79962_0_72"/>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4" name="Google Shape;84;g26c6db79962_0_72"/>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5" name="Google Shape;85;g26c6db79962_0_72"/>
          <p:cNvGrpSpPr/>
          <p:nvPr/>
        </p:nvGrpSpPr>
        <p:grpSpPr>
          <a:xfrm>
            <a:off x="46579" y="6029501"/>
            <a:ext cx="2124408" cy="822734"/>
            <a:chOff x="6917201" y="0"/>
            <a:chExt cx="2227777" cy="863400"/>
          </a:xfrm>
        </p:grpSpPr>
        <p:sp>
          <p:nvSpPr>
            <p:cNvPr id="86" name="Google Shape;86;g26c6db79962_0_72"/>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6c6db79962_0_72"/>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26c6db79962_0_72"/>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 name="Google Shape;89;g26c6db79962_0_72"/>
          <p:cNvGrpSpPr/>
          <p:nvPr/>
        </p:nvGrpSpPr>
        <p:grpSpPr>
          <a:xfrm>
            <a:off x="7848470" y="1657"/>
            <a:ext cx="4343273" cy="1681990"/>
            <a:chOff x="6917201" y="0"/>
            <a:chExt cx="2227777" cy="863400"/>
          </a:xfrm>
        </p:grpSpPr>
        <p:sp>
          <p:nvSpPr>
            <p:cNvPr id="90" name="Google Shape;90;g26c6db79962_0_72"/>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g26c6db79962_0_72"/>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26c6db79962_0_72"/>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g26c6db79962_0_72"/>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300"/>
              <a:buNone/>
              <a:defRPr sz="4300"/>
            </a:lvl1pPr>
            <a:lvl2pPr lvl="1" rtl="0" algn="ctr">
              <a:spcBef>
                <a:spcPts val="0"/>
              </a:spcBef>
              <a:spcAft>
                <a:spcPts val="0"/>
              </a:spcAft>
              <a:buSzPts val="4300"/>
              <a:buNone/>
              <a:defRPr sz="4300"/>
            </a:lvl2pPr>
            <a:lvl3pPr lvl="2" rtl="0" algn="ctr">
              <a:spcBef>
                <a:spcPts val="0"/>
              </a:spcBef>
              <a:spcAft>
                <a:spcPts val="0"/>
              </a:spcAft>
              <a:buSzPts val="4300"/>
              <a:buNone/>
              <a:defRPr sz="4300"/>
            </a:lvl3pPr>
            <a:lvl4pPr lvl="3" rtl="0" algn="ctr">
              <a:spcBef>
                <a:spcPts val="0"/>
              </a:spcBef>
              <a:spcAft>
                <a:spcPts val="0"/>
              </a:spcAft>
              <a:buSzPts val="4300"/>
              <a:buNone/>
              <a:defRPr sz="4300"/>
            </a:lvl4pPr>
            <a:lvl5pPr lvl="4" rtl="0" algn="ctr">
              <a:spcBef>
                <a:spcPts val="0"/>
              </a:spcBef>
              <a:spcAft>
                <a:spcPts val="0"/>
              </a:spcAft>
              <a:buSzPts val="4300"/>
              <a:buNone/>
              <a:defRPr sz="4300"/>
            </a:lvl5pPr>
            <a:lvl6pPr lvl="5" rtl="0" algn="ctr">
              <a:spcBef>
                <a:spcPts val="0"/>
              </a:spcBef>
              <a:spcAft>
                <a:spcPts val="0"/>
              </a:spcAft>
              <a:buSzPts val="4300"/>
              <a:buNone/>
              <a:defRPr sz="4300"/>
            </a:lvl6pPr>
            <a:lvl7pPr lvl="6" rtl="0" algn="ctr">
              <a:spcBef>
                <a:spcPts val="0"/>
              </a:spcBef>
              <a:spcAft>
                <a:spcPts val="0"/>
              </a:spcAft>
              <a:buSzPts val="4300"/>
              <a:buNone/>
              <a:defRPr sz="4300"/>
            </a:lvl7pPr>
            <a:lvl8pPr lvl="7" rtl="0" algn="ctr">
              <a:spcBef>
                <a:spcPts val="0"/>
              </a:spcBef>
              <a:spcAft>
                <a:spcPts val="0"/>
              </a:spcAft>
              <a:buSzPts val="4300"/>
              <a:buNone/>
              <a:defRPr sz="4300"/>
            </a:lvl8pPr>
            <a:lvl9pPr lvl="8" rtl="0" algn="ctr">
              <a:spcBef>
                <a:spcPts val="0"/>
              </a:spcBef>
              <a:spcAft>
                <a:spcPts val="0"/>
              </a:spcAft>
              <a:buSzPts val="4300"/>
              <a:buNone/>
              <a:defRPr sz="4300"/>
            </a:lvl9pPr>
          </a:lstStyle>
          <a:p/>
        </p:txBody>
      </p:sp>
      <p:sp>
        <p:nvSpPr>
          <p:cNvPr id="94" name="Google Shape;94;g26c6db79962_0_7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26c6db79962_0_90"/>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g26c6db79962_0_90"/>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g26c6db79962_0_9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g26c6db79962_0_90"/>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00" name="Google Shape;100;g26c6db79962_0_90"/>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01" name="Google Shape;101;g26c6db79962_0_90"/>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02" name="Google Shape;102;g26c6db79962_0_9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26c6db79962_0_98"/>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g26c6db79962_0_98"/>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26c6db79962_0_9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g26c6db79962_0_98"/>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108" name="Google Shape;108;g26c6db79962_0_9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26c6db79962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7" name="Google Shape;7;g26c6db79962_0_0"/>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8" name="Google Shape;8;g26c6db79962_0_0"/>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latin typeface="Nunito"/>
                <a:ea typeface="Nunito"/>
                <a:cs typeface="Nunito"/>
                <a:sym typeface="Nunito"/>
              </a:defRPr>
            </a:lvl1pPr>
            <a:lvl2pPr lvl="1" rtl="0" algn="r">
              <a:buNone/>
              <a:defRPr sz="1300">
                <a:solidFill>
                  <a:schemeClr val="dk2"/>
                </a:solidFill>
                <a:latin typeface="Nunito"/>
                <a:ea typeface="Nunito"/>
                <a:cs typeface="Nunito"/>
                <a:sym typeface="Nunito"/>
              </a:defRPr>
            </a:lvl2pPr>
            <a:lvl3pPr lvl="2" rtl="0" algn="r">
              <a:buNone/>
              <a:defRPr sz="1300">
                <a:solidFill>
                  <a:schemeClr val="dk2"/>
                </a:solidFill>
                <a:latin typeface="Nunito"/>
                <a:ea typeface="Nunito"/>
                <a:cs typeface="Nunito"/>
                <a:sym typeface="Nunito"/>
              </a:defRPr>
            </a:lvl3pPr>
            <a:lvl4pPr lvl="3" rtl="0" algn="r">
              <a:buNone/>
              <a:defRPr sz="1300">
                <a:solidFill>
                  <a:schemeClr val="dk2"/>
                </a:solidFill>
                <a:latin typeface="Nunito"/>
                <a:ea typeface="Nunito"/>
                <a:cs typeface="Nunito"/>
                <a:sym typeface="Nunito"/>
              </a:defRPr>
            </a:lvl4pPr>
            <a:lvl5pPr lvl="4" rtl="0" algn="r">
              <a:buNone/>
              <a:defRPr sz="1300">
                <a:solidFill>
                  <a:schemeClr val="dk2"/>
                </a:solidFill>
                <a:latin typeface="Nunito"/>
                <a:ea typeface="Nunito"/>
                <a:cs typeface="Nunito"/>
                <a:sym typeface="Nunito"/>
              </a:defRPr>
            </a:lvl5pPr>
            <a:lvl6pPr lvl="5" rtl="0" algn="r">
              <a:buNone/>
              <a:defRPr sz="1300">
                <a:solidFill>
                  <a:schemeClr val="dk2"/>
                </a:solidFill>
                <a:latin typeface="Nunito"/>
                <a:ea typeface="Nunito"/>
                <a:cs typeface="Nunito"/>
                <a:sym typeface="Nunito"/>
              </a:defRPr>
            </a:lvl6pPr>
            <a:lvl7pPr lvl="6" rtl="0" algn="r">
              <a:buNone/>
              <a:defRPr sz="1300">
                <a:solidFill>
                  <a:schemeClr val="dk2"/>
                </a:solidFill>
                <a:latin typeface="Nunito"/>
                <a:ea typeface="Nunito"/>
                <a:cs typeface="Nunito"/>
                <a:sym typeface="Nunito"/>
              </a:defRPr>
            </a:lvl7pPr>
            <a:lvl8pPr lvl="7" rtl="0" algn="r">
              <a:buNone/>
              <a:defRPr sz="1300">
                <a:solidFill>
                  <a:schemeClr val="dk2"/>
                </a:solidFill>
                <a:latin typeface="Nunito"/>
                <a:ea typeface="Nunito"/>
                <a:cs typeface="Nunito"/>
                <a:sym typeface="Nunito"/>
              </a:defRPr>
            </a:lvl8pPr>
            <a:lvl9pPr lvl="8" rtl="0"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1524000" y="1628500"/>
            <a:ext cx="9144000" cy="1711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374"/>
              <a:buFont typeface="Calibri"/>
              <a:buNone/>
            </a:pPr>
            <a:r>
              <a:rPr b="1" lang="en-IN" sz="3000">
                <a:latin typeface="Times New Roman"/>
                <a:ea typeface="Times New Roman"/>
                <a:cs typeface="Times New Roman"/>
                <a:sym typeface="Times New Roman"/>
              </a:rPr>
              <a:t>INTRUSION DETECTION SYSTEM USING REGULATED PATROLLING ROBOTS FOR APARTMENTS</a:t>
            </a:r>
            <a:endParaRPr b="1" sz="3000">
              <a:latin typeface="Times New Roman"/>
              <a:ea typeface="Times New Roman"/>
              <a:cs typeface="Times New Roman"/>
              <a:sym typeface="Times New Roman"/>
            </a:endParaRPr>
          </a:p>
        </p:txBody>
      </p:sp>
      <p:sp>
        <p:nvSpPr>
          <p:cNvPr id="135" name="Google Shape;135;p1"/>
          <p:cNvSpPr txBox="1"/>
          <p:nvPr>
            <p:ph idx="1" type="subTitle"/>
          </p:nvPr>
        </p:nvSpPr>
        <p:spPr>
          <a:xfrm>
            <a:off x="2184713" y="3971266"/>
            <a:ext cx="9144000" cy="24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sz="2400"/>
              <a:t>                                                        </a:t>
            </a:r>
            <a:r>
              <a:rPr lang="en-IN" sz="2400">
                <a:latin typeface="Times New Roman"/>
                <a:ea typeface="Times New Roman"/>
                <a:cs typeface="Times New Roman"/>
                <a:sym typeface="Times New Roman"/>
              </a:rPr>
              <a:t>BY</a:t>
            </a:r>
            <a:endParaRPr sz="2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MOHAMED ASHEIM A,211420104160</a:t>
            </a:r>
            <a:endParaRPr sz="2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NANDHA GOPAL M,211420104175</a:t>
            </a:r>
            <a:endParaRPr sz="2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NIRMAL KUMAR M,211420104183</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838200" y="365125"/>
            <a:ext cx="10515600" cy="979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46666"/>
              <a:buFont typeface="Calibri"/>
              <a:buNone/>
            </a:pPr>
            <a:r>
              <a:rPr b="1" lang="en-IN" sz="3000">
                <a:latin typeface="Times New Roman"/>
                <a:ea typeface="Times New Roman"/>
                <a:cs typeface="Times New Roman"/>
                <a:sym typeface="Times New Roman"/>
              </a:rPr>
              <a:t>HARDWARE </a:t>
            </a:r>
            <a:r>
              <a:rPr b="1" lang="en-IN" sz="3000">
                <a:latin typeface="Times New Roman"/>
                <a:ea typeface="Times New Roman"/>
                <a:cs typeface="Times New Roman"/>
                <a:sym typeface="Times New Roman"/>
              </a:rPr>
              <a:t>BLOCK DIAGRAM </a:t>
            </a:r>
            <a:br>
              <a:rPr lang="en-IN"/>
            </a:br>
            <a:endParaRPr/>
          </a:p>
        </p:txBody>
      </p:sp>
      <p:pic>
        <p:nvPicPr>
          <p:cNvPr id="189" name="Google Shape;189;p8"/>
          <p:cNvPicPr preferRelativeResize="0"/>
          <p:nvPr>
            <p:ph idx="1" type="body"/>
          </p:nvPr>
        </p:nvPicPr>
        <p:blipFill rotWithShape="1">
          <a:blip r:embed="rId3">
            <a:alphaModFix/>
          </a:blip>
          <a:srcRect b="0" l="0" r="0" t="0"/>
          <a:stretch/>
        </p:blipFill>
        <p:spPr>
          <a:xfrm>
            <a:off x="1451577" y="1536350"/>
            <a:ext cx="9171600" cy="430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3000">
                <a:latin typeface="Times New Roman"/>
                <a:ea typeface="Times New Roman"/>
                <a:cs typeface="Times New Roman"/>
                <a:sym typeface="Times New Roman"/>
              </a:rPr>
              <a:t>BLOCK DIAGRAM EXPLANATION:</a:t>
            </a:r>
            <a:endParaRPr sz="3000">
              <a:latin typeface="Times New Roman"/>
              <a:ea typeface="Times New Roman"/>
              <a:cs typeface="Times New Roman"/>
              <a:sym typeface="Times New Roman"/>
            </a:endParaRPr>
          </a:p>
        </p:txBody>
      </p:sp>
      <p:sp>
        <p:nvSpPr>
          <p:cNvPr id="195" name="Google Shape;195;p9"/>
          <p:cNvSpPr txBox="1"/>
          <p:nvPr>
            <p:ph idx="1" type="body"/>
          </p:nvPr>
        </p:nvSpPr>
        <p:spPr>
          <a:xfrm>
            <a:off x="838200" y="1524000"/>
            <a:ext cx="10758487" cy="4802187"/>
          </a:xfrm>
          <a:prstGeom prst="rect">
            <a:avLst/>
          </a:prstGeom>
          <a:noFill/>
          <a:ln>
            <a:noFill/>
          </a:ln>
        </p:spPr>
        <p:txBody>
          <a:bodyPr anchorCtr="0" anchor="t" bIns="45700" lIns="91425" spcFirstLastPara="1" rIns="91425" wrap="square" tIns="45700">
            <a:normAutofit fontScale="55000"/>
          </a:bodyPr>
          <a:lstStyle/>
          <a:p>
            <a:pPr indent="457200" lvl="0" marL="0" rtl="0" algn="just">
              <a:lnSpc>
                <a:spcPct val="150000"/>
              </a:lnSpc>
              <a:spcBef>
                <a:spcPts val="0"/>
              </a:spcBef>
              <a:spcAft>
                <a:spcPts val="0"/>
              </a:spcAft>
              <a:buNone/>
            </a:pPr>
            <a:r>
              <a:rPr lang="en-IN" sz="3800">
                <a:latin typeface="Times New Roman"/>
                <a:ea typeface="Times New Roman"/>
                <a:cs typeface="Times New Roman"/>
                <a:sym typeface="Times New Roman"/>
              </a:rPr>
              <a:t>The camera is the input device responsible for capturing images or video footage of the monitored area.  </a:t>
            </a:r>
            <a:endParaRPr sz="38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3800">
                <a:latin typeface="Times New Roman"/>
                <a:ea typeface="Times New Roman"/>
                <a:cs typeface="Times New Roman"/>
                <a:sym typeface="Times New Roman"/>
              </a:rPr>
              <a:t>It serves the purpose of detecting both known and unknown persons using deep learning algorithms for person identification.  </a:t>
            </a:r>
            <a:endParaRPr sz="38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3800">
                <a:latin typeface="Times New Roman"/>
                <a:ea typeface="Times New Roman"/>
                <a:cs typeface="Times New Roman"/>
                <a:sym typeface="Times New Roman"/>
              </a:rPr>
              <a:t>The microcontroller acts as the central processing unit of the system, receiving input from the camera and making decisions based on the detected individuals.  </a:t>
            </a:r>
            <a:endParaRPr sz="38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3800">
                <a:latin typeface="Times New Roman"/>
                <a:ea typeface="Times New Roman"/>
                <a:cs typeface="Times New Roman"/>
                <a:sym typeface="Times New Roman"/>
              </a:rPr>
              <a:t>It processes the incoming video data, executes the deep learning algorithms for person identification, and determines whether the detected person is known or unknown.  </a:t>
            </a:r>
            <a:endParaRPr sz="3800">
              <a:latin typeface="Times New Roman"/>
              <a:ea typeface="Times New Roman"/>
              <a:cs typeface="Times New Roman"/>
              <a:sym typeface="Times New Roman"/>
            </a:endParaRPr>
          </a:p>
          <a:p>
            <a:pPr indent="0" lvl="0" marL="0" rtl="0" algn="l">
              <a:lnSpc>
                <a:spcPct val="90000"/>
              </a:lnSpc>
              <a:spcBef>
                <a:spcPts val="1000"/>
              </a:spcBef>
              <a:spcAft>
                <a:spcPts val="1600"/>
              </a:spcAft>
              <a:buClr>
                <a:schemeClr val="dk1"/>
              </a:buClr>
              <a:buSzPct val="164705"/>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3000">
                <a:latin typeface="Times New Roman"/>
                <a:ea typeface="Times New Roman"/>
                <a:cs typeface="Times New Roman"/>
                <a:sym typeface="Times New Roman"/>
              </a:rPr>
              <a:t>BLOCK DIAGRAM EXPLANATION:</a:t>
            </a:r>
            <a:endParaRPr sz="3000">
              <a:latin typeface="Times New Roman"/>
              <a:ea typeface="Times New Roman"/>
              <a:cs typeface="Times New Roman"/>
              <a:sym typeface="Times New Roman"/>
            </a:endParaRPr>
          </a:p>
        </p:txBody>
      </p:sp>
      <p:sp>
        <p:nvSpPr>
          <p:cNvPr id="201" name="Google Shape;201;p10"/>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lnSpcReduction="20000"/>
          </a:bodyPr>
          <a:lstStyle/>
          <a:p>
            <a:pPr indent="457200" lvl="0" marL="0" rtl="0" algn="just">
              <a:lnSpc>
                <a:spcPct val="150000"/>
              </a:lnSpc>
              <a:spcBef>
                <a:spcPts val="0"/>
              </a:spcBef>
              <a:spcAft>
                <a:spcPts val="0"/>
              </a:spcAft>
              <a:buNone/>
            </a:pPr>
            <a:r>
              <a:rPr lang="en-IN" sz="2400">
                <a:latin typeface="Times New Roman"/>
                <a:ea typeface="Times New Roman"/>
                <a:cs typeface="Times New Roman"/>
                <a:sym typeface="Times New Roman"/>
              </a:rPr>
              <a:t>The motor driver is a crucial component for controlling the movement of the regulated patrolling robots.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It interprets commands from the microcontroller and regulates the power supplied to the motors of the robots, enabling precise control over their movement.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The buzzer serves as an alerting device, generating audible signals to notify residents or security personnel of an intrusion.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1600"/>
              </a:spcAft>
              <a:buNone/>
            </a:pPr>
            <a:r>
              <a:rPr lang="en-IN" sz="2400">
                <a:latin typeface="Times New Roman"/>
                <a:ea typeface="Times New Roman"/>
                <a:cs typeface="Times New Roman"/>
                <a:sym typeface="Times New Roman"/>
              </a:rPr>
              <a:t>It is activated by the microcontroller when an unknown person is detected, contributing to a multi-modal alerting system.</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3000">
                <a:latin typeface="Times New Roman"/>
                <a:ea typeface="Times New Roman"/>
                <a:cs typeface="Times New Roman"/>
                <a:sym typeface="Times New Roman"/>
              </a:rPr>
              <a:t>HARDWARE REQUIREMENT:</a:t>
            </a:r>
            <a:endParaRPr sz="3000">
              <a:latin typeface="Times New Roman"/>
              <a:ea typeface="Times New Roman"/>
              <a:cs typeface="Times New Roman"/>
              <a:sym typeface="Times New Roman"/>
            </a:endParaRPr>
          </a:p>
        </p:txBody>
      </p:sp>
      <p:sp>
        <p:nvSpPr>
          <p:cNvPr id="207" name="Google Shape;207;p11"/>
          <p:cNvSpPr txBox="1"/>
          <p:nvPr>
            <p:ph idx="1" type="body"/>
          </p:nvPr>
        </p:nvSpPr>
        <p:spPr>
          <a:xfrm>
            <a:off x="838200" y="1485901"/>
            <a:ext cx="10515600" cy="3451860"/>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Motor driver </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Dc motor </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Battery </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Microcontroller </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Buzzer </a:t>
            </a:r>
            <a:endParaRPr sz="2400">
              <a:latin typeface="Times New Roman"/>
              <a:ea typeface="Times New Roman"/>
              <a:cs typeface="Times New Roman"/>
              <a:sym typeface="Times New Roman"/>
            </a:endParaRPr>
          </a:p>
          <a:p>
            <a:pPr indent="0" lvl="0" marL="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1016750" y="890225"/>
            <a:ext cx="10515600" cy="885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46666"/>
              <a:buFont typeface="Calibri"/>
              <a:buNone/>
            </a:pPr>
            <a:r>
              <a:rPr b="1" lang="en-IN" sz="3000">
                <a:latin typeface="Times New Roman"/>
                <a:ea typeface="Times New Roman"/>
                <a:cs typeface="Times New Roman"/>
                <a:sym typeface="Times New Roman"/>
              </a:rPr>
              <a:t>SOFTWARE REQUIREMENT:</a:t>
            </a:r>
            <a:br>
              <a:rPr lang="en-IN"/>
            </a:br>
            <a:endParaRPr/>
          </a:p>
        </p:txBody>
      </p:sp>
      <p:sp>
        <p:nvSpPr>
          <p:cNvPr id="213" name="Google Shape;213;p12"/>
          <p:cNvSpPr txBox="1"/>
          <p:nvPr>
            <p:ph idx="1" type="body"/>
          </p:nvPr>
        </p:nvSpPr>
        <p:spPr>
          <a:xfrm>
            <a:off x="838200" y="1825625"/>
            <a:ext cx="10515600" cy="3436800"/>
          </a:xfrm>
          <a:prstGeom prst="rect">
            <a:avLst/>
          </a:prstGeom>
          <a:noFill/>
          <a:ln>
            <a:noFill/>
          </a:ln>
        </p:spPr>
        <p:txBody>
          <a:bodyPr anchorCtr="0" anchor="t" bIns="45700" lIns="91425" spcFirstLastPara="1" rIns="91425" wrap="square" tIns="45700">
            <a:normAutofit/>
          </a:bodyPr>
          <a:lstStyle/>
          <a:p>
            <a:pPr indent="457200" lvl="0" marL="0" rtl="0" algn="just">
              <a:lnSpc>
                <a:spcPct val="150000"/>
              </a:lnSpc>
              <a:spcBef>
                <a:spcPts val="0"/>
              </a:spcBef>
              <a:spcAft>
                <a:spcPts val="0"/>
              </a:spcAft>
              <a:buNone/>
            </a:pPr>
            <a:r>
              <a:rPr lang="en-IN" sz="2400">
                <a:latin typeface="Times New Roman"/>
                <a:ea typeface="Times New Roman"/>
                <a:cs typeface="Times New Roman"/>
                <a:sym typeface="Times New Roman"/>
              </a:rPr>
              <a:t>Python IDLE</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Python</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Arduino ide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Embedded c </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3"/>
          <p:cNvSpPr txBox="1"/>
          <p:nvPr>
            <p:ph type="title"/>
          </p:nvPr>
        </p:nvSpPr>
        <p:spPr>
          <a:xfrm>
            <a:off x="1016725" y="522650"/>
            <a:ext cx="10515600" cy="853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46666"/>
              <a:buFont typeface="Calibri"/>
              <a:buNone/>
            </a:pPr>
            <a:r>
              <a:rPr b="1" lang="en-IN" sz="3000">
                <a:latin typeface="Times New Roman"/>
                <a:ea typeface="Times New Roman"/>
                <a:cs typeface="Times New Roman"/>
                <a:sym typeface="Times New Roman"/>
              </a:rPr>
              <a:t>ADVANTAGES</a:t>
            </a:r>
            <a:br>
              <a:rPr lang="en-IN"/>
            </a:br>
            <a:endParaRPr/>
          </a:p>
        </p:txBody>
      </p:sp>
      <p:sp>
        <p:nvSpPr>
          <p:cNvPr id="219" name="Google Shape;219;p13"/>
          <p:cNvSpPr txBox="1"/>
          <p:nvPr>
            <p:ph idx="1" type="body"/>
          </p:nvPr>
        </p:nvSpPr>
        <p:spPr>
          <a:xfrm>
            <a:off x="838200" y="1437050"/>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189865" lvl="0" marL="228600" rtl="0" algn="just">
              <a:lnSpc>
                <a:spcPct val="150000"/>
              </a:lnSpc>
              <a:spcBef>
                <a:spcPts val="0"/>
              </a:spcBef>
              <a:spcAft>
                <a:spcPts val="0"/>
              </a:spcAft>
              <a:buClr>
                <a:schemeClr val="dk1"/>
              </a:buClr>
              <a:buSzPct val="100000"/>
              <a:buFont typeface="Times New Roman"/>
              <a:buChar char="●"/>
            </a:pPr>
            <a:r>
              <a:rPr lang="en-IN" sz="2800">
                <a:latin typeface="Times New Roman"/>
                <a:ea typeface="Times New Roman"/>
                <a:cs typeface="Times New Roman"/>
                <a:sym typeface="Times New Roman"/>
              </a:rPr>
              <a:t>Real-Time Response</a:t>
            </a:r>
            <a:endParaRPr sz="2800">
              <a:latin typeface="Times New Roman"/>
              <a:ea typeface="Times New Roman"/>
              <a:cs typeface="Times New Roman"/>
              <a:sym typeface="Times New Roman"/>
            </a:endParaRPr>
          </a:p>
          <a:p>
            <a:pPr indent="-189865" lvl="0" marL="228600" rtl="0" algn="just">
              <a:lnSpc>
                <a:spcPct val="150000"/>
              </a:lnSpc>
              <a:spcBef>
                <a:spcPts val="1000"/>
              </a:spcBef>
              <a:spcAft>
                <a:spcPts val="0"/>
              </a:spcAft>
              <a:buClr>
                <a:schemeClr val="dk1"/>
              </a:buClr>
              <a:buSzPct val="100000"/>
              <a:buFont typeface="Times New Roman"/>
              <a:buChar char="●"/>
            </a:pPr>
            <a:r>
              <a:rPr lang="en-IN" sz="2800">
                <a:latin typeface="Times New Roman"/>
                <a:ea typeface="Times New Roman"/>
                <a:cs typeface="Times New Roman"/>
                <a:sym typeface="Times New Roman"/>
              </a:rPr>
              <a:t>Autonomous Operation</a:t>
            </a:r>
            <a:endParaRPr sz="2800">
              <a:latin typeface="Times New Roman"/>
              <a:ea typeface="Times New Roman"/>
              <a:cs typeface="Times New Roman"/>
              <a:sym typeface="Times New Roman"/>
            </a:endParaRPr>
          </a:p>
          <a:p>
            <a:pPr indent="-189865" lvl="0" marL="228600" rtl="0" algn="just">
              <a:lnSpc>
                <a:spcPct val="150000"/>
              </a:lnSpc>
              <a:spcBef>
                <a:spcPts val="1000"/>
              </a:spcBef>
              <a:spcAft>
                <a:spcPts val="0"/>
              </a:spcAft>
              <a:buClr>
                <a:schemeClr val="dk1"/>
              </a:buClr>
              <a:buSzPct val="100000"/>
              <a:buFont typeface="Times New Roman"/>
              <a:buChar char="●"/>
            </a:pPr>
            <a:r>
              <a:rPr lang="en-IN" sz="2800">
                <a:latin typeface="Times New Roman"/>
                <a:ea typeface="Times New Roman"/>
                <a:cs typeface="Times New Roman"/>
                <a:sym typeface="Times New Roman"/>
              </a:rPr>
              <a:t>Improved Identification Accuracy</a:t>
            </a:r>
            <a:endParaRPr sz="2800">
              <a:latin typeface="Times New Roman"/>
              <a:ea typeface="Times New Roman"/>
              <a:cs typeface="Times New Roman"/>
              <a:sym typeface="Times New Roman"/>
            </a:endParaRPr>
          </a:p>
          <a:p>
            <a:pPr indent="-189865" lvl="0" marL="228600" rtl="0" algn="just">
              <a:lnSpc>
                <a:spcPct val="150000"/>
              </a:lnSpc>
              <a:spcBef>
                <a:spcPts val="1000"/>
              </a:spcBef>
              <a:spcAft>
                <a:spcPts val="0"/>
              </a:spcAft>
              <a:buClr>
                <a:schemeClr val="dk1"/>
              </a:buClr>
              <a:buSzPct val="100000"/>
              <a:buFont typeface="Times New Roman"/>
              <a:buChar char="●"/>
            </a:pPr>
            <a:r>
              <a:rPr lang="en-IN" sz="2800">
                <a:latin typeface="Times New Roman"/>
                <a:ea typeface="Times New Roman"/>
                <a:cs typeface="Times New Roman"/>
                <a:sym typeface="Times New Roman"/>
              </a:rPr>
              <a:t>Reduced Human Risk</a:t>
            </a:r>
            <a:endParaRPr sz="2800">
              <a:latin typeface="Times New Roman"/>
              <a:ea typeface="Times New Roman"/>
              <a:cs typeface="Times New Roman"/>
              <a:sym typeface="Times New Roman"/>
            </a:endParaRPr>
          </a:p>
          <a:p>
            <a:pPr indent="-189865" lvl="0" marL="228600" rtl="0" algn="just">
              <a:lnSpc>
                <a:spcPct val="150000"/>
              </a:lnSpc>
              <a:spcBef>
                <a:spcPts val="1000"/>
              </a:spcBef>
              <a:spcAft>
                <a:spcPts val="0"/>
              </a:spcAft>
              <a:buClr>
                <a:schemeClr val="dk1"/>
              </a:buClr>
              <a:buSzPct val="100000"/>
              <a:buFont typeface="Times New Roman"/>
              <a:buChar char="●"/>
            </a:pPr>
            <a:r>
              <a:rPr lang="en-IN" sz="2800">
                <a:latin typeface="Times New Roman"/>
                <a:ea typeface="Times New Roman"/>
                <a:cs typeface="Times New Roman"/>
                <a:sym typeface="Times New Roman"/>
              </a:rPr>
              <a:t>Interactive Alerting</a:t>
            </a:r>
            <a:endParaRPr sz="2800">
              <a:latin typeface="Times New Roman"/>
              <a:ea typeface="Times New Roman"/>
              <a:cs typeface="Times New Roman"/>
              <a:sym typeface="Times New Roman"/>
            </a:endParaRPr>
          </a:p>
          <a:p>
            <a:pPr indent="-189865" lvl="0" marL="228600" rtl="0" algn="just">
              <a:lnSpc>
                <a:spcPct val="150000"/>
              </a:lnSpc>
              <a:spcBef>
                <a:spcPts val="1000"/>
              </a:spcBef>
              <a:spcAft>
                <a:spcPts val="0"/>
              </a:spcAft>
              <a:buSzPct val="100000"/>
              <a:buFont typeface="Times New Roman"/>
              <a:buChar char="●"/>
            </a:pPr>
            <a:r>
              <a:rPr lang="en-IN" sz="2800">
                <a:latin typeface="Times New Roman"/>
                <a:ea typeface="Times New Roman"/>
                <a:cs typeface="Times New Roman"/>
                <a:sym typeface="Times New Roman"/>
              </a:rPr>
              <a:t>Women and Children Saftey </a:t>
            </a:r>
            <a:endParaRPr sz="2800">
              <a:latin typeface="Times New Roman"/>
              <a:ea typeface="Times New Roman"/>
              <a:cs typeface="Times New Roman"/>
              <a:sym typeface="Times New Roman"/>
            </a:endParaRPr>
          </a:p>
          <a:p>
            <a:pPr indent="0" lvl="0" marL="0" rtl="0" algn="l">
              <a:lnSpc>
                <a:spcPct val="90000"/>
              </a:lnSpc>
              <a:spcBef>
                <a:spcPts val="1000"/>
              </a:spcBef>
              <a:spcAft>
                <a:spcPts val="1600"/>
              </a:spcAft>
              <a:buClr>
                <a:schemeClr val="dk1"/>
              </a:buClr>
              <a:buSzPct val="164705"/>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838200" y="872350"/>
            <a:ext cx="10515600" cy="818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46666"/>
              <a:buFont typeface="Calibri"/>
              <a:buNone/>
            </a:pPr>
            <a:r>
              <a:rPr b="1" lang="en-IN" sz="3000">
                <a:latin typeface="Times New Roman"/>
                <a:ea typeface="Times New Roman"/>
                <a:cs typeface="Times New Roman"/>
                <a:sym typeface="Times New Roman"/>
              </a:rPr>
              <a:t>DISADVANTAGES:</a:t>
            </a:r>
            <a:br>
              <a:rPr lang="en-IN" sz="3000">
                <a:latin typeface="Times New Roman"/>
                <a:ea typeface="Times New Roman"/>
                <a:cs typeface="Times New Roman"/>
                <a:sym typeface="Times New Roman"/>
              </a:rPr>
            </a:br>
            <a:endParaRPr sz="3000">
              <a:latin typeface="Times New Roman"/>
              <a:ea typeface="Times New Roman"/>
              <a:cs typeface="Times New Roman"/>
              <a:sym typeface="Times New Roman"/>
            </a:endParaRPr>
          </a:p>
        </p:txBody>
      </p:sp>
      <p:sp>
        <p:nvSpPr>
          <p:cNvPr id="225" name="Google Shape;225;p14"/>
          <p:cNvSpPr txBox="1"/>
          <p:nvPr>
            <p:ph idx="1" type="body"/>
          </p:nvPr>
        </p:nvSpPr>
        <p:spPr>
          <a:xfrm>
            <a:off x="838200" y="1825625"/>
            <a:ext cx="10515600" cy="1603375"/>
          </a:xfrm>
          <a:prstGeom prst="rect">
            <a:avLst/>
          </a:prstGeom>
          <a:noFill/>
          <a:ln>
            <a:noFill/>
          </a:ln>
        </p:spPr>
        <p:txBody>
          <a:bodyPr anchorCtr="0" anchor="t" bIns="45700" lIns="91425" spcFirstLastPara="1" rIns="91425" wrap="square" tIns="45700">
            <a:normAutofit lnSpcReduction="10000"/>
          </a:bodyPr>
          <a:lstStyle/>
          <a:p>
            <a:pPr indent="-152400" lvl="0" marL="228600" rtl="0" algn="l">
              <a:lnSpc>
                <a:spcPct val="150000"/>
              </a:lnSpc>
              <a:spcBef>
                <a:spcPts val="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Limited Coverage</a:t>
            </a:r>
            <a:endParaRPr sz="2400">
              <a:latin typeface="Times New Roman"/>
              <a:ea typeface="Times New Roman"/>
              <a:cs typeface="Times New Roman"/>
              <a:sym typeface="Times New Roman"/>
            </a:endParaRPr>
          </a:p>
          <a:p>
            <a:pPr indent="-152400" lvl="0" marL="228600" rtl="0" algn="l">
              <a:lnSpc>
                <a:spcPct val="150000"/>
              </a:lnSpc>
              <a:spcBef>
                <a:spcPts val="100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Power Consumption</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838200" y="354625"/>
            <a:ext cx="10515600" cy="89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3000">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p:txBody>
      </p:sp>
      <p:sp>
        <p:nvSpPr>
          <p:cNvPr id="231" name="Google Shape;231;p15"/>
          <p:cNvSpPr txBox="1"/>
          <p:nvPr>
            <p:ph idx="1" type="body"/>
          </p:nvPr>
        </p:nvSpPr>
        <p:spPr>
          <a:xfrm>
            <a:off x="838200" y="1371600"/>
            <a:ext cx="10515600" cy="5121275"/>
          </a:xfrm>
          <a:prstGeom prst="rect">
            <a:avLst/>
          </a:prstGeom>
          <a:noFill/>
          <a:ln>
            <a:noFill/>
          </a:ln>
        </p:spPr>
        <p:txBody>
          <a:bodyPr anchorCtr="0" anchor="t" bIns="45700" lIns="91425" spcFirstLastPara="1" rIns="91425" wrap="square" tIns="45700">
            <a:normAutofit fontScale="85000"/>
          </a:bodyPr>
          <a:lstStyle/>
          <a:p>
            <a:pPr indent="457200" lvl="0" marL="0" rtl="0" algn="just">
              <a:lnSpc>
                <a:spcPct val="150000"/>
              </a:lnSpc>
              <a:spcBef>
                <a:spcPts val="0"/>
              </a:spcBef>
              <a:spcAft>
                <a:spcPts val="0"/>
              </a:spcAft>
              <a:buNone/>
            </a:pPr>
            <a:r>
              <a:rPr lang="en-IN" sz="2400">
                <a:latin typeface="Times New Roman"/>
                <a:ea typeface="Times New Roman"/>
                <a:cs typeface="Times New Roman"/>
                <a:sym typeface="Times New Roman"/>
              </a:rPr>
              <a:t>The integration of deep learning-based person identification with regulated patrolling robots represents a significant advancement in apartment security.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By combining advanced technology with a responsive hardware framework, the proposed system offers a comprehensive solution to the challenges associated with unauthorized access.</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The utilization of microcontrollers, buzzers, DC motors, and motor drives ensures not only efficient detection but also a swift and intelligent response to potential security threats.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This innovative system has the potential to redefine the landscape of residential security, providing enhanced protection for apartment dwellers against a range of security risks</a:t>
            </a:r>
            <a:endParaRPr sz="2400">
              <a:latin typeface="Times New Roman"/>
              <a:ea typeface="Times New Roman"/>
              <a:cs typeface="Times New Roman"/>
              <a:sym typeface="Times New Roman"/>
            </a:endParaRPr>
          </a:p>
          <a:p>
            <a:pPr indent="-77470" lvl="0" marL="228600" rtl="0" algn="l">
              <a:lnSpc>
                <a:spcPct val="90000"/>
              </a:lnSpc>
              <a:spcBef>
                <a:spcPts val="1000"/>
              </a:spcBef>
              <a:spcAft>
                <a:spcPts val="1600"/>
              </a:spcAft>
              <a:buClr>
                <a:schemeClr val="dk1"/>
              </a:buClr>
              <a:buSzPct val="164705"/>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c6822e3366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REFERENCES</a:t>
            </a:r>
            <a:endParaRPr/>
          </a:p>
        </p:txBody>
      </p:sp>
      <p:sp>
        <p:nvSpPr>
          <p:cNvPr id="237" name="Google Shape;237;g2c6822e3366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IN"/>
              <a:t>[1] S R Madkar, Vipul Mehta, Nitin Bhuwania, Maitri Parida, International Journal of Advanced Research in Computer Science and Software Engineering, Robot Controlled Car Using Wi-Fi Module, Volume 6, Issue 5, May 2016. </a:t>
            </a:r>
            <a:endParaRPr/>
          </a:p>
          <a:p>
            <a:pPr indent="0" lvl="0" marL="0" rtl="0" algn="just">
              <a:spcBef>
                <a:spcPts val="1600"/>
              </a:spcBef>
              <a:spcAft>
                <a:spcPts val="0"/>
              </a:spcAft>
              <a:buNone/>
            </a:pPr>
            <a:r>
              <a:rPr lang="en-IN"/>
              <a:t>[2] Chinmay Kulkarni, Suhas Grama, Pramod Gubbi Suresh, Chaitanya Krishna, Joseph Antony, First International Conference on Systems Informatics, Modelling and Simulation, Surveillance Robot Using Arduino Microcontroller, Android APIs and the Internet, 2014 IEEE.</a:t>
            </a:r>
            <a:endParaRPr/>
          </a:p>
          <a:p>
            <a:pPr indent="0" lvl="0" marL="0" rtl="0" algn="just">
              <a:spcBef>
                <a:spcPts val="1600"/>
              </a:spcBef>
              <a:spcAft>
                <a:spcPts val="0"/>
              </a:spcAft>
              <a:buNone/>
            </a:pPr>
            <a:r>
              <a:rPr lang="en-IN"/>
              <a:t> [3] Minni Mohan And Siddharth Shelly, International Journal on Cybernetics &amp; Informatics (IJCI),Border Security Robot Vol. 5, No. 2, April 2016. </a:t>
            </a:r>
            <a:endParaRPr/>
          </a:p>
          <a:p>
            <a:pPr indent="0" lvl="0" marL="0" rtl="0" algn="just">
              <a:spcBef>
                <a:spcPts val="1600"/>
              </a:spcBef>
              <a:spcAft>
                <a:spcPts val="0"/>
              </a:spcAft>
              <a:buNone/>
            </a:pPr>
            <a:r>
              <a:rPr lang="en-IN"/>
              <a:t>[4] Singoee Sylvestre Sheshai, f17/1454/2011, university of Nairobi department of electrical and information engineering, raspberry pi based security system, Prj index 156, 17th May, 2016.</a:t>
            </a:r>
            <a:endParaRPr/>
          </a:p>
          <a:p>
            <a:pPr indent="0" lvl="0" marL="0" rtl="0" algn="just">
              <a:spcBef>
                <a:spcPts val="1600"/>
              </a:spcBef>
              <a:spcAft>
                <a:spcPts val="0"/>
              </a:spcAft>
              <a:buNone/>
            </a:pPr>
            <a:r>
              <a:rPr lang="en-IN"/>
              <a:t>[5] M. Peter and H. David, “Learn Raspberry Pi with Linux,” Apress, 2012 </a:t>
            </a:r>
            <a:endParaRPr/>
          </a:p>
          <a:p>
            <a:pPr indent="0" lvl="0" marL="0" rtl="0" algn="just">
              <a:spcBef>
                <a:spcPts val="1600"/>
              </a:spcBef>
              <a:spcAft>
                <a:spcPts val="1600"/>
              </a:spcAft>
              <a:buNone/>
            </a:pPr>
            <a:r>
              <a:rPr lang="en-IN"/>
              <a:t>[6] Rahul Kumar, Ushapreethi P, Pravin R. Kubade, Hrushikesh B. Kulkarni, Android Phone controlled Bluetooth Robot, International Research Journal of Engineering and Technology (IRJET), Volume: 03 Issue: 04 | Apr-2016 p-ISSN: 2395-0072 © 2016, IRJET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c6822e3366_0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RESULTS</a:t>
            </a:r>
            <a:endParaRPr/>
          </a:p>
        </p:txBody>
      </p:sp>
      <p:sp>
        <p:nvSpPr>
          <p:cNvPr id="243" name="Google Shape;243;g2c6822e3366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244" name="Google Shape;244;g2c6822e3366_0_15"/>
          <p:cNvPicPr preferRelativeResize="0"/>
          <p:nvPr/>
        </p:nvPicPr>
        <p:blipFill>
          <a:blip r:embed="rId3">
            <a:alphaModFix/>
          </a:blip>
          <a:stretch>
            <a:fillRect/>
          </a:stretch>
        </p:blipFill>
        <p:spPr>
          <a:xfrm>
            <a:off x="838200" y="1905150"/>
            <a:ext cx="4301125" cy="3615550"/>
          </a:xfrm>
          <a:prstGeom prst="rect">
            <a:avLst/>
          </a:prstGeom>
          <a:noFill/>
          <a:ln>
            <a:noFill/>
          </a:ln>
        </p:spPr>
      </p:pic>
      <p:pic>
        <p:nvPicPr>
          <p:cNvPr descr="C:\Users\Dell\Desktop\output.png" id="245" name="Google Shape;245;g2c6822e3366_0_15"/>
          <p:cNvPicPr preferRelativeResize="0"/>
          <p:nvPr/>
        </p:nvPicPr>
        <p:blipFill>
          <a:blip r:embed="rId4">
            <a:alphaModFix/>
          </a:blip>
          <a:stretch>
            <a:fillRect/>
          </a:stretch>
        </p:blipFill>
        <p:spPr>
          <a:xfrm>
            <a:off x="5698400" y="1950800"/>
            <a:ext cx="4686300" cy="352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c6822e3366_0_74"/>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t/>
            </a:r>
            <a:endParaRPr/>
          </a:p>
        </p:txBody>
      </p:sp>
      <p:sp>
        <p:nvSpPr>
          <p:cNvPr id="141" name="Google Shape;141;g2c6822e3366_0_74"/>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3000">
                <a:latin typeface="Times New Roman"/>
                <a:ea typeface="Times New Roman"/>
                <a:cs typeface="Times New Roman"/>
                <a:sym typeface="Times New Roman"/>
              </a:rPr>
              <a:t>OBJECTIVE:</a:t>
            </a:r>
            <a:br>
              <a:rPr lang="en-IN"/>
            </a:br>
            <a:endParaRPr/>
          </a:p>
        </p:txBody>
      </p:sp>
      <p:sp>
        <p:nvSpPr>
          <p:cNvPr id="147" name="Google Shape;147;p2"/>
          <p:cNvSpPr txBox="1"/>
          <p:nvPr>
            <p:ph idx="1" type="body"/>
          </p:nvPr>
        </p:nvSpPr>
        <p:spPr>
          <a:xfrm>
            <a:off x="921544" y="1690688"/>
            <a:ext cx="10515601" cy="4250531"/>
          </a:xfrm>
          <a:prstGeom prst="rect">
            <a:avLst/>
          </a:prstGeom>
          <a:noFill/>
          <a:ln>
            <a:noFill/>
          </a:ln>
        </p:spPr>
        <p:txBody>
          <a:bodyPr anchorCtr="0" anchor="t" bIns="45700" lIns="91425" spcFirstLastPara="1" rIns="91425" wrap="square" tIns="45700">
            <a:normAutofit lnSpcReduction="20000"/>
          </a:bodyPr>
          <a:lstStyle/>
          <a:p>
            <a:pPr indent="457200" lvl="0" marL="0" rtl="0" algn="just">
              <a:lnSpc>
                <a:spcPct val="150000"/>
              </a:lnSpc>
              <a:spcBef>
                <a:spcPts val="0"/>
              </a:spcBef>
              <a:spcAft>
                <a:spcPts val="0"/>
              </a:spcAft>
              <a:buNone/>
            </a:pPr>
            <a:r>
              <a:rPr lang="en-IN" sz="2400">
                <a:latin typeface="Times New Roman"/>
                <a:ea typeface="Times New Roman"/>
                <a:cs typeface="Times New Roman"/>
                <a:sym typeface="Times New Roman"/>
              </a:rPr>
              <a:t>The main objective of this project is to design and implement an advanced Intrusion Detection System (IDS) for enhancing apartment security.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The system aims to utilize deep learning algorithms for the identification of known and unknown individuals through camera-based surveillance.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Upon detection of an unknown person, the system triggers a response mechanism, deploying regulated patrolling robots equipped with a microcontroller, motor drive, buzzer, and DC motor for swift and intelligent actions.</a:t>
            </a:r>
            <a:endParaRPr sz="2400">
              <a:latin typeface="Times New Roman"/>
              <a:ea typeface="Times New Roman"/>
              <a:cs typeface="Times New Roman"/>
              <a:sym typeface="Times New Roman"/>
            </a:endParaRPr>
          </a:p>
          <a:p>
            <a:pPr indent="-336550" lvl="0" marL="514350" rtl="0" algn="l">
              <a:lnSpc>
                <a:spcPct val="90000"/>
              </a:lnSpc>
              <a:spcBef>
                <a:spcPts val="1000"/>
              </a:spcBef>
              <a:spcAft>
                <a:spcPts val="1600"/>
              </a:spcAft>
              <a:buClr>
                <a:schemeClr val="dk1"/>
              </a:buClr>
              <a:buSzPts val="2800"/>
              <a:buFont typeface="Calibri"/>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3000">
                <a:latin typeface="Times New Roman"/>
                <a:ea typeface="Times New Roman"/>
                <a:cs typeface="Times New Roman"/>
                <a:sym typeface="Times New Roman"/>
              </a:rPr>
              <a:t>ABSTRACT:</a:t>
            </a:r>
            <a:br>
              <a:rPr lang="en-IN"/>
            </a:br>
            <a:endParaRPr/>
          </a:p>
        </p:txBody>
      </p:sp>
      <p:sp>
        <p:nvSpPr>
          <p:cNvPr id="153" name="Google Shape;153;p3"/>
          <p:cNvSpPr txBox="1"/>
          <p:nvPr>
            <p:ph idx="1" type="body"/>
          </p:nvPr>
        </p:nvSpPr>
        <p:spPr>
          <a:xfrm>
            <a:off x="838200" y="1259205"/>
            <a:ext cx="10515600" cy="5125500"/>
          </a:xfrm>
          <a:prstGeom prst="rect">
            <a:avLst/>
          </a:prstGeom>
          <a:noFill/>
          <a:ln>
            <a:noFill/>
          </a:ln>
        </p:spPr>
        <p:txBody>
          <a:bodyPr anchorCtr="0" anchor="t" bIns="45700" lIns="91425" spcFirstLastPara="1" rIns="91425" wrap="square" tIns="45700">
            <a:noAutofit/>
          </a:bodyPr>
          <a:lstStyle/>
          <a:p>
            <a:pPr indent="457200" lvl="0" marL="0" rtl="0" algn="just">
              <a:lnSpc>
                <a:spcPct val="150000"/>
              </a:lnSpc>
              <a:spcBef>
                <a:spcPts val="0"/>
              </a:spcBef>
              <a:spcAft>
                <a:spcPts val="0"/>
              </a:spcAft>
              <a:buNone/>
            </a:pPr>
            <a:r>
              <a:rPr lang="en-IN" sz="2400">
                <a:latin typeface="Times New Roman"/>
                <a:ea typeface="Times New Roman"/>
                <a:cs typeface="Times New Roman"/>
                <a:sym typeface="Times New Roman"/>
              </a:rPr>
              <a:t>In the context of residential security, this project presents an innovative Intrusion Detection System that employs regulated patrolling robots equipped with surveillance cameras and a microcontroller.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The system utilizes deep learning algorithms for the identification of both known and unknown individuals.</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Upon detecting an unknown person, the system triggers a sequence of actions, including the activation of a buzzer and the deployment of patrolling robots.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1600"/>
              </a:spcAft>
              <a:buNone/>
            </a:pPr>
            <a:r>
              <a:rPr lang="en-IN" sz="2400">
                <a:latin typeface="Times New Roman"/>
                <a:ea typeface="Times New Roman"/>
                <a:cs typeface="Times New Roman"/>
                <a:sym typeface="Times New Roman"/>
              </a:rPr>
              <a:t>This integration ensures a dynamic and responsive approach to unauthorized access, significantly enhancing apartment security.</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838200" y="365125"/>
            <a:ext cx="10515600" cy="86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159" name="Google Shape;159;p4"/>
          <p:cNvSpPr txBox="1"/>
          <p:nvPr>
            <p:ph idx="1" type="body"/>
          </p:nvPr>
        </p:nvSpPr>
        <p:spPr>
          <a:xfrm>
            <a:off x="838200" y="1234524"/>
            <a:ext cx="10515600" cy="4674600"/>
          </a:xfrm>
          <a:prstGeom prst="rect">
            <a:avLst/>
          </a:prstGeom>
          <a:noFill/>
          <a:ln>
            <a:noFill/>
          </a:ln>
        </p:spPr>
        <p:txBody>
          <a:bodyPr anchorCtr="0" anchor="t" bIns="45700" lIns="91425" spcFirstLastPara="1" rIns="91425" wrap="square" tIns="45700">
            <a:noAutofit/>
          </a:bodyPr>
          <a:lstStyle/>
          <a:p>
            <a:pPr indent="457200" lvl="0" marL="0" rtl="0" algn="just">
              <a:lnSpc>
                <a:spcPct val="150000"/>
              </a:lnSpc>
              <a:spcBef>
                <a:spcPts val="0"/>
              </a:spcBef>
              <a:spcAft>
                <a:spcPts val="0"/>
              </a:spcAft>
              <a:buNone/>
            </a:pPr>
            <a:r>
              <a:rPr lang="en-IN" sz="2400">
                <a:latin typeface="Times New Roman"/>
                <a:ea typeface="Times New Roman"/>
                <a:cs typeface="Times New Roman"/>
                <a:sym typeface="Times New Roman"/>
              </a:rPr>
              <a:t>Traditional intrusion detection systems in apartments often rely on static surveillance devices and passive alarms.</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These systems face limitations in immediate threat response and the ability to differentiate between known and unknown individuals.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In response to these challenges, the proposed system leverages deep learning for person identification through cameras mounted on regulated patrolling robots.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1600"/>
              </a:spcAft>
              <a:buNone/>
            </a:pPr>
            <a:r>
              <a:rPr lang="en-IN" sz="2400">
                <a:latin typeface="Times New Roman"/>
                <a:ea typeface="Times New Roman"/>
                <a:cs typeface="Times New Roman"/>
                <a:sym typeface="Times New Roman"/>
              </a:rPr>
              <a:t>The microcontroller, buzzer, DC motor, and motor drive facilitate a swift and intelligent response to detected intrusions, marking a paradigm shift in residential security.</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c6822e3366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LITERATURE SURVEY</a:t>
            </a:r>
            <a:endParaRPr/>
          </a:p>
        </p:txBody>
      </p:sp>
      <p:sp>
        <p:nvSpPr>
          <p:cNvPr id="165" name="Google Shape;165;g2c6822e3366_0_7"/>
          <p:cNvSpPr txBox="1"/>
          <p:nvPr>
            <p:ph idx="1" type="body"/>
          </p:nvPr>
        </p:nvSpPr>
        <p:spPr>
          <a:xfrm>
            <a:off x="896200" y="1463150"/>
            <a:ext cx="10515600" cy="4351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IN" sz="2100">
                <a:latin typeface="Times New Roman"/>
                <a:ea typeface="Times New Roman"/>
                <a:cs typeface="Times New Roman"/>
                <a:sym typeface="Times New Roman"/>
              </a:rPr>
              <a:t>In October, 2017, Tahzib Mashrik, Hasib Zunair, Maofic Farhan Karin Designed and Implemented Security Patrol Robot using Android Application. Their project aimed at designing a low-cost autonomous mobile security robot based on a multi sensor system that is user friendly and is also affordable. This project did not have surveillance system to enable the robot operator remotely observe the set target area to take pictures and capture video clips. [1]</a:t>
            </a:r>
            <a:endParaRPr sz="2100">
              <a:latin typeface="Times New Roman"/>
              <a:ea typeface="Times New Roman"/>
              <a:cs typeface="Times New Roman"/>
              <a:sym typeface="Times New Roman"/>
            </a:endParaRPr>
          </a:p>
          <a:p>
            <a:pPr indent="0" lvl="0" marL="0" rtl="0" algn="just">
              <a:spcBef>
                <a:spcPts val="1600"/>
              </a:spcBef>
              <a:spcAft>
                <a:spcPts val="0"/>
              </a:spcAft>
              <a:buNone/>
            </a:pPr>
            <a:r>
              <a:rPr lang="en-IN" sz="2100">
                <a:latin typeface="Times New Roman"/>
                <a:ea typeface="Times New Roman"/>
                <a:cs typeface="Times New Roman"/>
                <a:sym typeface="Times New Roman"/>
              </a:rPr>
              <a:t>In 2016, singoee sylvestre sheshai designed a raspberry pi based security system whose main aim wasto design and develop a security system that included features such as motion detection, image processing and emailing or SMS to 15 facility owner. The system was based on Raspberry Pi SBC. The drawback of this project is that it did not have remote control, so the system required t4o be remotely controlled. [2]</a:t>
            </a:r>
            <a:endParaRPr sz="2100">
              <a:latin typeface="Times New Roman"/>
              <a:ea typeface="Times New Roman"/>
              <a:cs typeface="Times New Roman"/>
              <a:sym typeface="Times New Roman"/>
            </a:endParaRPr>
          </a:p>
          <a:p>
            <a:pPr indent="0" lvl="0" marL="0" rtl="0" algn="just">
              <a:spcBef>
                <a:spcPts val="1600"/>
              </a:spcBef>
              <a:spcAft>
                <a:spcPts val="1600"/>
              </a:spcAft>
              <a:buNone/>
            </a:pPr>
            <a:r>
              <a:rPr lang="en-IN" sz="2100">
                <a:latin typeface="Times New Roman"/>
                <a:ea typeface="Times New Roman"/>
                <a:cs typeface="Times New Roman"/>
                <a:sym typeface="Times New Roman"/>
              </a:rPr>
              <a:t>The first security surveillance robot was proposed by Everett, H. &amp; Gage, D.W, 1999 in “Mobile Detection Assessment and Response System (MDARS)” [3]. Since then security robots have become a growing interest with increasing developments in research and application. Sneha Singh and his team described IP Camera Video Surveillance system using Raspberry Pi technology</a:t>
            </a:r>
            <a:endParaRPr sz="2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838200" y="365125"/>
            <a:ext cx="10515600" cy="100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3000">
                <a:latin typeface="Times New Roman"/>
                <a:ea typeface="Times New Roman"/>
                <a:cs typeface="Times New Roman"/>
                <a:sym typeface="Times New Roman"/>
              </a:rPr>
              <a:t>EXISTING SYSTEM:</a:t>
            </a:r>
            <a:endParaRPr sz="3000">
              <a:latin typeface="Times New Roman"/>
              <a:ea typeface="Times New Roman"/>
              <a:cs typeface="Times New Roman"/>
              <a:sym typeface="Times New Roman"/>
            </a:endParaRPr>
          </a:p>
        </p:txBody>
      </p:sp>
      <p:sp>
        <p:nvSpPr>
          <p:cNvPr id="171" name="Google Shape;171;p5"/>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a:bodyPr>
          <a:lstStyle/>
          <a:p>
            <a:pPr indent="457200" lvl="0" marL="0" rtl="0" algn="just">
              <a:lnSpc>
                <a:spcPct val="150000"/>
              </a:lnSpc>
              <a:spcBef>
                <a:spcPts val="0"/>
              </a:spcBef>
              <a:spcAft>
                <a:spcPts val="0"/>
              </a:spcAft>
              <a:buNone/>
            </a:pPr>
            <a:r>
              <a:rPr lang="en-IN" sz="2400">
                <a:latin typeface="Times New Roman"/>
                <a:ea typeface="Times New Roman"/>
                <a:cs typeface="Times New Roman"/>
                <a:sym typeface="Times New Roman"/>
              </a:rPr>
              <a:t>Current intrusion detection systems predominantly utilize stationary cameras and alarms for identifying potential threats.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While these systems can detect intruders, they lack the capability to actively respond to security breaches in real-time.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1600"/>
              </a:spcAft>
              <a:buNone/>
            </a:pPr>
            <a:r>
              <a:rPr lang="en-IN" sz="2400">
                <a:latin typeface="Times New Roman"/>
                <a:ea typeface="Times New Roman"/>
                <a:cs typeface="Times New Roman"/>
                <a:sym typeface="Times New Roman"/>
              </a:rPr>
              <a:t>The proposed system addresses these limitations by incorporating dynamic patrolling robots with integrated cameras, enabling immediate identification and response to unauthorized access.</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743700" y="1760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3000">
                <a:latin typeface="Times New Roman"/>
                <a:ea typeface="Times New Roman"/>
                <a:cs typeface="Times New Roman"/>
                <a:sym typeface="Times New Roman"/>
              </a:rPr>
              <a:t>PROPOSED SYSTEM:</a:t>
            </a:r>
            <a:br>
              <a:rPr lang="en-IN" sz="3300"/>
            </a:br>
            <a:endParaRPr sz="3300"/>
          </a:p>
        </p:txBody>
      </p:sp>
      <p:sp>
        <p:nvSpPr>
          <p:cNvPr id="177" name="Google Shape;177;p6"/>
          <p:cNvSpPr txBox="1"/>
          <p:nvPr>
            <p:ph idx="1" type="body"/>
          </p:nvPr>
        </p:nvSpPr>
        <p:spPr>
          <a:xfrm>
            <a:off x="743700" y="969150"/>
            <a:ext cx="10515600" cy="4919700"/>
          </a:xfrm>
          <a:prstGeom prst="rect">
            <a:avLst/>
          </a:prstGeom>
          <a:noFill/>
          <a:ln>
            <a:noFill/>
          </a:ln>
        </p:spPr>
        <p:txBody>
          <a:bodyPr anchorCtr="0" anchor="t" bIns="45700" lIns="91425" spcFirstLastPara="1" rIns="91425" wrap="square" tIns="45700">
            <a:noAutofit/>
          </a:bodyPr>
          <a:lstStyle/>
          <a:p>
            <a:pPr indent="457200" lvl="0" marL="0" rtl="0" algn="just">
              <a:lnSpc>
                <a:spcPct val="150000"/>
              </a:lnSpc>
              <a:spcBef>
                <a:spcPts val="0"/>
              </a:spcBef>
              <a:spcAft>
                <a:spcPts val="0"/>
              </a:spcAft>
              <a:buNone/>
            </a:pPr>
            <a:r>
              <a:rPr lang="en-IN" sz="2400">
                <a:latin typeface="Times New Roman"/>
                <a:ea typeface="Times New Roman"/>
                <a:cs typeface="Times New Roman"/>
                <a:sym typeface="Times New Roman"/>
              </a:rPr>
              <a:t>The proposed system integrates deep learning algorithms for person identification with regulated patrolling robots equipped with cameras, microcontrollers, buzzers, DC motors, and motor drives.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0"/>
              </a:spcAft>
              <a:buNone/>
            </a:pPr>
            <a:r>
              <a:rPr lang="en-IN" sz="2400">
                <a:latin typeface="Times New Roman"/>
                <a:ea typeface="Times New Roman"/>
                <a:cs typeface="Times New Roman"/>
                <a:sym typeface="Times New Roman"/>
              </a:rPr>
              <a:t>When an unknown person is detected, a signal is sent to the microcontroller, activating the buzzer to alert residents.</a:t>
            </a:r>
            <a:endParaRPr sz="2400">
              <a:latin typeface="Times New Roman"/>
              <a:ea typeface="Times New Roman"/>
              <a:cs typeface="Times New Roman"/>
              <a:sym typeface="Times New Roman"/>
            </a:endParaRPr>
          </a:p>
          <a:p>
            <a:pPr indent="457200" lvl="0" marL="0" rtl="0" algn="just">
              <a:lnSpc>
                <a:spcPct val="115000"/>
              </a:lnSpc>
              <a:spcBef>
                <a:spcPts val="1000"/>
              </a:spcBef>
              <a:spcAft>
                <a:spcPts val="0"/>
              </a:spcAft>
              <a:buNone/>
            </a:pPr>
            <a:r>
              <a:rPr lang="en-IN" sz="2400">
                <a:latin typeface="Times New Roman"/>
                <a:ea typeface="Times New Roman"/>
                <a:cs typeface="Times New Roman"/>
                <a:sym typeface="Times New Roman"/>
              </a:rPr>
              <a:t>Simultaneously, the regulated patrolling robots are deployed, leveraging their mobility and surveillance capabilities to investigate and address the potential security threat. </a:t>
            </a:r>
            <a:endParaRPr sz="2400">
              <a:latin typeface="Times New Roman"/>
              <a:ea typeface="Times New Roman"/>
              <a:cs typeface="Times New Roman"/>
              <a:sym typeface="Times New Roman"/>
            </a:endParaRPr>
          </a:p>
          <a:p>
            <a:pPr indent="457200" lvl="0" marL="0" rtl="0" algn="just">
              <a:lnSpc>
                <a:spcPct val="150000"/>
              </a:lnSpc>
              <a:spcBef>
                <a:spcPts val="1000"/>
              </a:spcBef>
              <a:spcAft>
                <a:spcPts val="1600"/>
              </a:spcAft>
              <a:buNone/>
            </a:pPr>
            <a:r>
              <a:rPr lang="en-IN" sz="2400">
                <a:latin typeface="Times New Roman"/>
                <a:ea typeface="Times New Roman"/>
                <a:cs typeface="Times New Roman"/>
                <a:sym typeface="Times New Roman"/>
              </a:rPr>
              <a:t>This holistic approach ensures a proactive and comprehensive intrusion detection system for apartments.</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3000">
                <a:latin typeface="Times New Roman"/>
                <a:ea typeface="Times New Roman"/>
                <a:cs typeface="Times New Roman"/>
                <a:sym typeface="Times New Roman"/>
              </a:rPr>
              <a:t>SOFTWARE </a:t>
            </a:r>
            <a:r>
              <a:rPr b="1" lang="en-IN" sz="3000">
                <a:latin typeface="Times New Roman"/>
                <a:ea typeface="Times New Roman"/>
                <a:cs typeface="Times New Roman"/>
                <a:sym typeface="Times New Roman"/>
              </a:rPr>
              <a:t>BLOCK DIAGRAM OF IDS</a:t>
            </a:r>
            <a:br>
              <a:rPr lang="en-IN" sz="3000">
                <a:latin typeface="Times New Roman"/>
                <a:ea typeface="Times New Roman"/>
                <a:cs typeface="Times New Roman"/>
                <a:sym typeface="Times New Roman"/>
              </a:rPr>
            </a:br>
            <a:endParaRPr sz="3000">
              <a:latin typeface="Times New Roman"/>
              <a:ea typeface="Times New Roman"/>
              <a:cs typeface="Times New Roman"/>
              <a:sym typeface="Times New Roman"/>
            </a:endParaRPr>
          </a:p>
        </p:txBody>
      </p:sp>
      <p:pic>
        <p:nvPicPr>
          <p:cNvPr id="183" name="Google Shape;183;p7"/>
          <p:cNvPicPr preferRelativeResize="0"/>
          <p:nvPr>
            <p:ph idx="1" type="body"/>
          </p:nvPr>
        </p:nvPicPr>
        <p:blipFill rotWithShape="1">
          <a:blip r:embed="rId3">
            <a:alphaModFix/>
          </a:blip>
          <a:srcRect b="0" l="0" r="0" t="0"/>
          <a:stretch/>
        </p:blipFill>
        <p:spPr>
          <a:xfrm>
            <a:off x="1528763" y="1543051"/>
            <a:ext cx="8643937" cy="44434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2024-01-21T09:40:33Z</dcterms:created>
  <dc:creator>admin</dc:creator>
</cp:coreProperties>
</file>