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66" r:id="rId3"/>
    <p:sldId id="258" r:id="rId4"/>
    <p:sldId id="264" r:id="rId5"/>
    <p:sldId id="263" r:id="rId6"/>
    <p:sldId id="262" r:id="rId7"/>
    <p:sldId id="261" r:id="rId8"/>
    <p:sldId id="260" r:id="rId9"/>
    <p:sldId id="278" r:id="rId10"/>
    <p:sldId id="259" r:id="rId11"/>
    <p:sldId id="267" r:id="rId12"/>
    <p:sldId id="268" r:id="rId13"/>
    <p:sldId id="279"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24-03-2024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24-03-2024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24-03-2024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24-03-2024</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24-03-2024</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p:cNvSpPr txBox="1"/>
          <p:nvPr/>
        </p:nvSpPr>
        <p:spPr>
          <a:xfrm>
            <a:off x="2084705" y="2448560"/>
            <a:ext cx="4802505" cy="52197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GB"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GETO VR WORKSPACE</a:t>
            </a:r>
          </a:p>
        </p:txBody>
      </p:sp>
      <p:sp>
        <p:nvSpPr>
          <p:cNvPr id="16" name="TextBox 15"/>
          <p:cNvSpPr txBox="1"/>
          <p:nvPr/>
        </p:nvSpPr>
        <p:spPr>
          <a:xfrm>
            <a:off x="877407" y="5463912"/>
            <a:ext cx="3938725" cy="6451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 S.Hariharan, M.E,M.TECH.,</a:t>
            </a:r>
            <a:b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Ph.D</a:t>
            </a:r>
          </a:p>
        </p:txBody>
      </p:sp>
      <p:sp>
        <p:nvSpPr>
          <p:cNvPr id="2" name="TextBox 1"/>
          <p:cNvSpPr txBox="1"/>
          <p:nvPr/>
        </p:nvSpPr>
        <p:spPr>
          <a:xfrm>
            <a:off x="2084070" y="3526155"/>
            <a:ext cx="4802505" cy="1392555"/>
          </a:xfrm>
          <a:prstGeom prst="rect">
            <a:avLst/>
          </a:prstGeom>
          <a:noFill/>
        </p:spPr>
        <p:txBody>
          <a:bodyPr wrap="square" rtlCol="0">
            <a:no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Kishore MS                        211420104134</a:t>
            </a:r>
            <a:b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Laxman Mahadevan R     211420104144</a:t>
            </a:r>
            <a:b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Pradeep </a:t>
            </a:r>
            <a:r>
              <a:rPr kumimoji="0" lang="en-GB"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K                          211420104197</a:t>
            </a:r>
          </a:p>
          <a:p>
            <a:pPr marL="0" marR="0" lvl="0" indent="0" algn="ctr" defTabSz="4572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defRPr/>
            </a:pPr>
            <a:r>
              <a:rPr lang="en-GB" altLang="en-US" b="1" dirty="0">
                <a:solidFill>
                  <a:prstClr val="black"/>
                </a:solidFill>
                <a:latin typeface="Times New Roman" panose="02020603050405020304" pitchFamily="18" charset="0"/>
                <a:cs typeface="Times New Roman" panose="02020603050405020304" pitchFamily="18" charset="0"/>
              </a:rPr>
              <a:t>SDG GOALS : 4, 9, 12</a:t>
            </a: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3" name="TextBox 2"/>
          <p:cNvSpPr txBox="1"/>
          <p:nvPr/>
        </p:nvSpPr>
        <p:spPr>
          <a:xfrm>
            <a:off x="5015884" y="5452962"/>
            <a:ext cx="3542190" cy="9220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 G.Senthil Kumar, M.C.A.,M.Phil., M.B.A., M.E., Ph.D</a:t>
            </a:r>
          </a:p>
        </p:txBody>
      </p:sp>
      <p:pic>
        <p:nvPicPr>
          <p:cNvPr id="5" name="Picture 4"/>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24-03-2024</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0" name="Slide Number Placeholder 9"/>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System Implementation</a:t>
            </a:r>
            <a:endParaRPr lang="en-IN" dirty="0">
              <a:solidFill>
                <a:srgbClr val="C00000"/>
              </a:solidFill>
              <a:latin typeface="+mn-lt"/>
            </a:endParaRPr>
          </a:p>
        </p:txBody>
      </p:sp>
      <p:sp>
        <p:nvSpPr>
          <p:cNvPr id="7" name="Text Box 6"/>
          <p:cNvSpPr txBox="1"/>
          <p:nvPr/>
        </p:nvSpPr>
        <p:spPr>
          <a:xfrm>
            <a:off x="438540" y="696250"/>
            <a:ext cx="8074746" cy="5797856"/>
          </a:xfrm>
          <a:prstGeom prst="rect">
            <a:avLst/>
          </a:prstGeom>
          <a:noFill/>
        </p:spPr>
        <p:txBody>
          <a:bodyPr wrap="square" rtlCol="0" anchor="ctr" anchorCtr="0">
            <a:noAutofit/>
          </a:bodyPr>
          <a:lstStyle/>
          <a:p>
            <a:pPr marL="457200" indent="-457200" algn="just">
              <a:buAutoNum type="arabicPeriod"/>
            </a:pPr>
            <a:r>
              <a:rPr lang="en-GB" altLang="en-US" dirty="0"/>
              <a:t>The registration page collects details such as username, email id, password for your account, your role in the organization and phone number.</a:t>
            </a:r>
          </a:p>
          <a:p>
            <a:pPr marL="457200" indent="-457200" algn="just">
              <a:buAutoNum type="arabicPeriod"/>
            </a:pPr>
            <a:r>
              <a:rPr lang="en-GB" altLang="en-US" dirty="0"/>
              <a:t>The login page prompts the user to enter the registered email id and password to verify against the records stored in the Playfab cloud and allows the authorized users to enter into the lobby scene.</a:t>
            </a:r>
          </a:p>
          <a:p>
            <a:pPr marL="457200" indent="-457200" algn="just">
              <a:buAutoNum type="arabicPeriod"/>
            </a:pPr>
            <a:r>
              <a:rPr lang="en-GB" altLang="en-US" dirty="0"/>
              <a:t>The  player profile page provides the general data of the current player logged in such as Name, Email, Gender, Phone number and Role of the son in the organization.</a:t>
            </a:r>
          </a:p>
          <a:p>
            <a:pPr marL="457200" indent="-457200" algn="just">
              <a:buAutoNum type="arabicPeriod"/>
            </a:pPr>
            <a:r>
              <a:rPr lang="en-GB" altLang="en-US" dirty="0"/>
              <a:t>Once the player logs in to their account, they can either create a room or join a room. After the room is created by a user, they can sent an invite link to other members via mail , such that others are able to join to the same room.</a:t>
            </a:r>
          </a:p>
          <a:p>
            <a:pPr marL="457200" indent="-457200" algn="just">
              <a:buAutoNum type="arabicPeriod"/>
            </a:pPr>
            <a:r>
              <a:rPr lang="en-GB" altLang="en-US" dirty="0"/>
              <a:t>Users can chat among other users present within the same room. Both public and private messages are supported.</a:t>
            </a:r>
          </a:p>
          <a:p>
            <a:pPr marL="457200" indent="-457200" algn="just">
              <a:buAutoNum type="arabicPeriod"/>
            </a:pPr>
            <a:r>
              <a:rPr lang="en-GB" altLang="en-US" dirty="0"/>
              <a:t>Users can communicate with others present in the room using the PUN voice plugin.</a:t>
            </a:r>
          </a:p>
          <a:p>
            <a:pPr marL="457200" indent="-457200" algn="just">
              <a:buAutoNum type="arabicPeriod"/>
            </a:pPr>
            <a:r>
              <a:rPr lang="en-GB" altLang="en-US" dirty="0"/>
              <a:t>They can present their PPT , PDF, Videos, Images,3D models for their clients and Explain it to them by virtually interacting with it.</a:t>
            </a:r>
          </a:p>
          <a:p>
            <a:pPr marL="457200" indent="-457200" algn="just">
              <a:buAutoNum type="arabicPeriod"/>
            </a:pPr>
            <a:r>
              <a:rPr lang="en-GB" altLang="en-US" dirty="0"/>
              <a:t>Our System is fully Hand tracking for VR which gives the users more immersive experience</a:t>
            </a:r>
          </a:p>
          <a:p>
            <a:pPr marL="457200" indent="-457200" algn="just">
              <a:buAutoNum type="arabicPeriod"/>
            </a:pPr>
            <a:endParaRPr lang="en-GB" altLang="en-US" sz="2000" dirty="0"/>
          </a:p>
        </p:txBody>
      </p:sp>
      <p:sp>
        <p:nvSpPr>
          <p:cNvPr id="3" name="TextBox 2">
            <a:extLst>
              <a:ext uri="{FF2B5EF4-FFF2-40B4-BE49-F238E27FC236}">
                <a16:creationId xmlns:a16="http://schemas.microsoft.com/office/drawing/2014/main" id="{61A4DFDB-08C3-D522-AEFB-35962044A3A4}"/>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10</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rmAutofit fontScale="90000"/>
          </a:bodyPr>
          <a:lstStyle/>
          <a:p>
            <a:pPr algn="ctr"/>
            <a:r>
              <a:rPr lang="en-GB" altLang="en-US" dirty="0">
                <a:solidFill>
                  <a:srgbClr val="C00000"/>
                </a:solidFill>
                <a:latin typeface="+mn-lt"/>
              </a:rPr>
              <a:t>CONCLUSION</a:t>
            </a:r>
          </a:p>
        </p:txBody>
      </p:sp>
      <p:sp>
        <p:nvSpPr>
          <p:cNvPr id="7" name="Text Box 6"/>
          <p:cNvSpPr txBox="1"/>
          <p:nvPr/>
        </p:nvSpPr>
        <p:spPr>
          <a:xfrm>
            <a:off x="629285" y="1125855"/>
            <a:ext cx="7884000" cy="4964400"/>
          </a:xfrm>
          <a:prstGeom prst="rect">
            <a:avLst/>
          </a:prstGeom>
          <a:noFill/>
        </p:spPr>
        <p:txBody>
          <a:bodyPr wrap="square" rtlCol="0" anchor="ctr" anchorCtr="0">
            <a:noAutofit/>
          </a:bodyPr>
          <a:lstStyle/>
          <a:p>
            <a:pPr indent="0" algn="ctr">
              <a:buNone/>
            </a:pPr>
            <a:endParaRPr lang="en-GB" altLang="en-US" sz="2400" b="1" dirty="0"/>
          </a:p>
          <a:p>
            <a:pPr indent="0" algn="just">
              <a:buNone/>
            </a:pPr>
            <a:r>
              <a:rPr lang="en-GB" altLang="en-US" sz="2000" dirty="0"/>
              <a:t>The rapid pace of global development has facilitated effortless connectivity, leading to the emergence of virtual conference rooms, as the next stage beyond traditional video calls. These rooms enable individuals to interact seamlessly as if they were physically present, fostering efficient sharing of work and collaboration. However, coordinating teams across different countries poses significant challenges, including limited progress visibility and difficulties in issue resolution. Moreover, remote work introduces a myriad of challenges such as increased isolation, home office expenses, overworking risks, productivity decline, distractions, workplace disconnection, and imbalanced work-life dynamics. Addressing these challenges is crucial for enhancing remote work efficiency and well-being.</a:t>
            </a:r>
          </a:p>
        </p:txBody>
      </p:sp>
      <p:sp>
        <p:nvSpPr>
          <p:cNvPr id="3" name="TextBox 2">
            <a:extLst>
              <a:ext uri="{FF2B5EF4-FFF2-40B4-BE49-F238E27FC236}">
                <a16:creationId xmlns:a16="http://schemas.microsoft.com/office/drawing/2014/main" id="{29A41503-F047-49EF-17EF-C85E48B8EB88}"/>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rmAutofit fontScale="90000"/>
          </a:bodyPr>
          <a:lstStyle/>
          <a:p>
            <a:pPr algn="ctr"/>
            <a:r>
              <a:rPr lang="en-GB" altLang="en-US" dirty="0">
                <a:solidFill>
                  <a:srgbClr val="C00000"/>
                </a:solidFill>
                <a:latin typeface="+mn-lt"/>
              </a:rPr>
              <a:t>FUTURE SCOPE</a:t>
            </a:r>
          </a:p>
        </p:txBody>
      </p:sp>
      <p:sp>
        <p:nvSpPr>
          <p:cNvPr id="7" name="Text Box 6"/>
          <p:cNvSpPr txBox="1"/>
          <p:nvPr/>
        </p:nvSpPr>
        <p:spPr>
          <a:xfrm>
            <a:off x="629285" y="1125855"/>
            <a:ext cx="7884000" cy="4964400"/>
          </a:xfrm>
          <a:prstGeom prst="rect">
            <a:avLst/>
          </a:prstGeom>
          <a:noFill/>
        </p:spPr>
        <p:txBody>
          <a:bodyPr wrap="square" rtlCol="0" anchor="ctr" anchorCtr="0">
            <a:noAutofit/>
          </a:bodyPr>
          <a:lstStyle/>
          <a:p>
            <a:pPr indent="0" algn="just">
              <a:buNone/>
            </a:pPr>
            <a:r>
              <a:rPr lang="en-GB" altLang="en-US" sz="2000" dirty="0"/>
              <a:t>Looking ahead, the future scope of virtual conference platforms involves integrating meta humans an creating realistic office replicas foe virtual rental, allowing foe streamlined collaboration and efficient workspace design. This innovation holds the promise of revolutionizing markets by enhancing client-developer interaction and facilitating events such as product launches and fairs. By leveraging virtual environments, businesses can overcome geographical barriers and foster meaningful connections, ushering in a new era of remote work and collaborations.</a:t>
            </a:r>
          </a:p>
        </p:txBody>
      </p:sp>
      <p:sp>
        <p:nvSpPr>
          <p:cNvPr id="3" name="TextBox 2">
            <a:extLst>
              <a:ext uri="{FF2B5EF4-FFF2-40B4-BE49-F238E27FC236}">
                <a16:creationId xmlns:a16="http://schemas.microsoft.com/office/drawing/2014/main" id="{06621029-819E-309B-1A60-474678FE5D4B}"/>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12</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Reference Paper/ URL</a:t>
            </a:r>
            <a:endParaRPr lang="en-IN" dirty="0">
              <a:solidFill>
                <a:srgbClr val="C00000"/>
              </a:solidFill>
              <a:latin typeface="+mn-lt"/>
            </a:endParaRPr>
          </a:p>
        </p:txBody>
      </p:sp>
      <p:sp>
        <p:nvSpPr>
          <p:cNvPr id="4" name="object 3">
            <a:extLst>
              <a:ext uri="{FF2B5EF4-FFF2-40B4-BE49-F238E27FC236}">
                <a16:creationId xmlns:a16="http://schemas.microsoft.com/office/drawing/2014/main" id="{B7E20469-C9E0-5889-0485-4F43667AD855}"/>
              </a:ext>
            </a:extLst>
          </p:cNvPr>
          <p:cNvSpPr txBox="1"/>
          <p:nvPr/>
        </p:nvSpPr>
        <p:spPr>
          <a:xfrm>
            <a:off x="1026667" y="1326641"/>
            <a:ext cx="6934200" cy="6118213"/>
          </a:xfrm>
          <a:prstGeom prst="rect">
            <a:avLst/>
          </a:prstGeom>
        </p:spPr>
        <p:txBody>
          <a:bodyPr vert="horz" wrap="square" lIns="0" tIns="17145" rIns="0" bIns="0" rtlCol="0">
            <a:spAutoFit/>
          </a:bodyPr>
          <a:lstStyle/>
          <a:p>
            <a:pPr marL="299085" marR="173355" indent="-287020">
              <a:lnSpc>
                <a:spcPct val="98300"/>
              </a:lnSpc>
              <a:spcBef>
                <a:spcPts val="135"/>
              </a:spcBef>
              <a:buFont typeface="Arial MT"/>
              <a:buChar char="•"/>
              <a:tabLst>
                <a:tab pos="299085" algn="l"/>
                <a:tab pos="299720" algn="l"/>
              </a:tabLst>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Empowering Knowledge with Virtual and Augmented Reality, IEEE Access (Volume 11)</a:t>
            </a:r>
          </a:p>
          <a:p>
            <a:pPr marL="299085" marR="173355" indent="-287020">
              <a:lnSpc>
                <a:spcPct val="98300"/>
              </a:lnSpc>
              <a:spcBef>
                <a:spcPts val="135"/>
              </a:spcBef>
              <a:buFont typeface="Arial MT"/>
              <a:buChar char="•"/>
              <a:tabLst>
                <a:tab pos="299085" algn="l"/>
                <a:tab pos="299720" algn="l"/>
              </a:tabLst>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The Metaverse: Applications, Concerns, Technical Challenges, Future Directions and Recommendations, IEEE Access (Volume 11)</a:t>
            </a:r>
          </a:p>
          <a:p>
            <a:pPr marL="299085" marR="173355" indent="-287020">
              <a:lnSpc>
                <a:spcPct val="98300"/>
              </a:lnSpc>
              <a:spcBef>
                <a:spcPts val="135"/>
              </a:spcBef>
              <a:buFont typeface="Arial MT"/>
              <a:buChar char="•"/>
              <a:tabLst>
                <a:tab pos="299085" algn="l"/>
                <a:tab pos="299720" algn="l"/>
              </a:tabLst>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Design of a Desktop Virtual Reality-Based Collaborative Activities Simulator (ViRCAS) to Support Teamwork in Workplace Settings for Autistic Adults, IEEE Transactions on Neural Systems and Rehabilitation Engineering (Volume 31)</a:t>
            </a: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The Making of a Newspaper Interview in Virtual Reality: Realistic Avatars, Philosophy, and Sushi, IEEE Computer Graphics and Applications (Volume 43)</a:t>
            </a: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r>
              <a:rPr lang="en-GB" sz="1800" kern="0" dirty="0">
                <a:effectLst/>
                <a:latin typeface="Times New Roman" panose="02020603050405020304" pitchFamily="18" charset="0"/>
                <a:ea typeface="SimSun" panose="02010600030101010101" pitchFamily="2" charset="-122"/>
                <a:cs typeface="Times New Roman" panose="02020603050405020304" pitchFamily="18" charset="0"/>
              </a:rPr>
              <a:t>A Step in the Right Direction: Evaluating the Effectiveness of Customized Stepping Game Software and Balance Boards for Balance Rehabilitation Therapy and Measurement, 2023 45th Annual International Conference of the IEEE Engineering in Medicine &amp; Biology Society (EMBC)</a:t>
            </a:r>
            <a:endParaRPr lang="en-GB"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lang="en-GB" sz="1800" kern="100" dirty="0">
              <a:effectLst/>
              <a:latin typeface="Calibri" panose="020F0502020204030204" pitchFamily="34" charset="0"/>
              <a:cs typeface="Times New Roman" panose="02020603050405020304" pitchFamily="18" charset="0"/>
            </a:endParaRPr>
          </a:p>
          <a:p>
            <a:pPr marL="299085" marR="173355" indent="-287020">
              <a:lnSpc>
                <a:spcPct val="98300"/>
              </a:lnSpc>
              <a:spcBef>
                <a:spcPts val="135"/>
              </a:spcBef>
              <a:buFont typeface="Arial MT"/>
              <a:buChar char="•"/>
              <a:tabLst>
                <a:tab pos="299085" algn="l"/>
                <a:tab pos="299720" algn="l"/>
              </a:tabLst>
            </a:pPr>
            <a:endParaRPr sz="1800" dirty="0">
              <a:latin typeface="Calibri"/>
              <a:cs typeface="Calibri"/>
            </a:endParaRPr>
          </a:p>
        </p:txBody>
      </p:sp>
      <p:sp>
        <p:nvSpPr>
          <p:cNvPr id="3" name="TextBox 2">
            <a:extLst>
              <a:ext uri="{FF2B5EF4-FFF2-40B4-BE49-F238E27FC236}">
                <a16:creationId xmlns:a16="http://schemas.microsoft.com/office/drawing/2014/main" id="{63F836F6-1ADA-A426-4EAE-7DBE4076D62F}"/>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13</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3" name="Text Box 2"/>
          <p:cNvSpPr txBox="1"/>
          <p:nvPr/>
        </p:nvSpPr>
        <p:spPr>
          <a:xfrm>
            <a:off x="629285" y="1240155"/>
            <a:ext cx="7885430" cy="4965700"/>
          </a:xfrm>
          <a:prstGeom prst="rect">
            <a:avLst/>
          </a:prstGeom>
          <a:noFill/>
        </p:spPr>
        <p:txBody>
          <a:bodyPr wrap="square" bIns="46990" rtlCol="0" anchor="ctr" anchorCtr="0">
            <a:noAutofit/>
          </a:bodyPr>
          <a:lstStyle/>
          <a:p>
            <a:pPr algn="just"/>
            <a:r>
              <a:rPr lang="en-GB" altLang="en-US" sz="2000" dirty="0"/>
              <a:t>Communication is a key concept behind every successful organization. It helps us to better understand others and how an organization. Virtual Reality (VR) has become and important tool as technology improves to reach its peak. The concept of virtual reality enables users to interact with a three-dimensional environment through a computer-generated simulation. It can be used in a variety of fields, including medicine, engineering, and entertainment. One of the most common and widely used purpose of VR is for meeting and interacting with people in the computerized simulation. In this paper, we examine the concept of a conference meeting through the use of virtual reality. According to Natalie Massenet, “Always go into meetings or negotiations with a positive attitude.”. This system brings a positivity among users through the use of the immersive VR technology.</a:t>
            </a:r>
          </a:p>
        </p:txBody>
      </p:sp>
      <p:sp>
        <p:nvSpPr>
          <p:cNvPr id="7" name="TextBox 6">
            <a:extLst>
              <a:ext uri="{FF2B5EF4-FFF2-40B4-BE49-F238E27FC236}">
                <a16:creationId xmlns:a16="http://schemas.microsoft.com/office/drawing/2014/main" id="{98F07CB5-9C94-F36C-B09E-4C893B8FF9CA}"/>
              </a:ext>
            </a:extLst>
          </p:cNvPr>
          <p:cNvSpPr txBox="1"/>
          <p:nvPr/>
        </p:nvSpPr>
        <p:spPr>
          <a:xfrm>
            <a:off x="4312023" y="6462890"/>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2</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5639"/>
            <a:ext cx="7886700" cy="530258"/>
          </a:xfrm>
        </p:spPr>
        <p:txBody>
          <a:bodyPr>
            <a:normAutofit fontScale="90000"/>
          </a:bodyPr>
          <a:lstStyle/>
          <a:p>
            <a:pPr algn="ctr"/>
            <a:r>
              <a:rPr lang="en-US" dirty="0">
                <a:solidFill>
                  <a:srgbClr val="C00000"/>
                </a:solidFill>
                <a:latin typeface="+mn-lt"/>
              </a:rPr>
              <a:t>Objective of the Project</a:t>
            </a:r>
            <a:endParaRPr lang="en-IN" dirty="0">
              <a:solidFill>
                <a:srgbClr val="C00000"/>
              </a:solidFill>
              <a:latin typeface="+mn-lt"/>
            </a:endParaRPr>
          </a:p>
        </p:txBody>
      </p:sp>
      <p:sp>
        <p:nvSpPr>
          <p:cNvPr id="3" name="Text Box 2"/>
          <p:cNvSpPr txBox="1"/>
          <p:nvPr/>
        </p:nvSpPr>
        <p:spPr>
          <a:xfrm>
            <a:off x="629285" y="1125855"/>
            <a:ext cx="7884000" cy="4964400"/>
          </a:xfrm>
          <a:prstGeom prst="rect">
            <a:avLst/>
          </a:prstGeom>
          <a:noFill/>
        </p:spPr>
        <p:txBody>
          <a:bodyPr wrap="square" rtlCol="0" anchor="ctr" anchorCtr="0">
            <a:noAutofit/>
          </a:bodyPr>
          <a:lstStyle/>
          <a:p>
            <a:pPr algn="just"/>
            <a:r>
              <a:rPr lang="en-GB" altLang="en-US" sz="2000" dirty="0"/>
              <a:t>The aim of the project is to improve and replace the traditional approaches of online meeting tools with the current innovation. The proposed system utilizes Oculus technology to create an immersive VR conference room experience thorugh which industrialists and other working professionals can meet and interact with each other. With the help of servers supporting data storage features and mulitplayer capabilities and development and modelling tools such as Unity3d, blender, SketchUp, users can experience the actual conference environment while staying in their desired place. This maintains the professionalism during a presentation   </a:t>
            </a:r>
          </a:p>
        </p:txBody>
      </p:sp>
      <p:sp>
        <p:nvSpPr>
          <p:cNvPr id="5" name="TextBox 4">
            <a:extLst>
              <a:ext uri="{FF2B5EF4-FFF2-40B4-BE49-F238E27FC236}">
                <a16:creationId xmlns:a16="http://schemas.microsoft.com/office/drawing/2014/main" id="{55B53CF3-FDE7-2686-DA51-622124F69D3E}"/>
              </a:ext>
            </a:extLst>
          </p:cNvPr>
          <p:cNvSpPr txBox="1"/>
          <p:nvPr/>
        </p:nvSpPr>
        <p:spPr>
          <a:xfrm>
            <a:off x="4374776" y="6488668"/>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3</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46673"/>
            <a:ext cx="7886700" cy="530258"/>
          </a:xfrm>
        </p:spPr>
        <p:txBody>
          <a:bodyPr>
            <a:normAutofit fontScale="90000"/>
          </a:bodyPr>
          <a:lstStyle/>
          <a:p>
            <a:pPr algn="ctr"/>
            <a:r>
              <a:rPr lang="en-US" dirty="0">
                <a:solidFill>
                  <a:srgbClr val="C00000"/>
                </a:solidFill>
                <a:latin typeface="+mn-lt"/>
              </a:rPr>
              <a:t>Literature</a:t>
            </a:r>
            <a:r>
              <a:rPr lang="en-US" dirty="0">
                <a:solidFill>
                  <a:srgbClr val="7030A0"/>
                </a:solidFill>
                <a:latin typeface="+mn-lt"/>
              </a:rPr>
              <a:t> </a:t>
            </a:r>
            <a:r>
              <a:rPr lang="en-US" dirty="0">
                <a:solidFill>
                  <a:srgbClr val="C00000"/>
                </a:solidFill>
                <a:latin typeface="+mn-lt"/>
              </a:rPr>
              <a:t>Survey</a:t>
            </a:r>
            <a:endParaRPr lang="en-IN" dirty="0">
              <a:solidFill>
                <a:srgbClr val="C00000"/>
              </a:solidFill>
              <a:latin typeface="+mn-lt"/>
            </a:endParaRPr>
          </a:p>
        </p:txBody>
      </p:sp>
      <p:sp>
        <p:nvSpPr>
          <p:cNvPr id="3" name="Text Box 2"/>
          <p:cNvSpPr txBox="1"/>
          <p:nvPr/>
        </p:nvSpPr>
        <p:spPr>
          <a:xfrm>
            <a:off x="629285" y="1125855"/>
            <a:ext cx="7884000" cy="4964400"/>
          </a:xfrm>
          <a:prstGeom prst="rect">
            <a:avLst/>
          </a:prstGeom>
          <a:noFill/>
        </p:spPr>
        <p:txBody>
          <a:bodyPr wrap="square" rtlCol="0">
            <a:noAutofit/>
          </a:bodyPr>
          <a:lstStyle/>
          <a:p>
            <a:endParaRPr lang="en-GB" altLang="en-US" dirty="0"/>
          </a:p>
        </p:txBody>
      </p:sp>
      <p:graphicFrame>
        <p:nvGraphicFramePr>
          <p:cNvPr id="4" name="object 3">
            <a:extLst>
              <a:ext uri="{FF2B5EF4-FFF2-40B4-BE49-F238E27FC236}">
                <a16:creationId xmlns:a16="http://schemas.microsoft.com/office/drawing/2014/main" id="{ED93A9B8-3284-B949-E530-B54F338B1806}"/>
              </a:ext>
            </a:extLst>
          </p:cNvPr>
          <p:cNvGraphicFramePr>
            <a:graphicFrameLocks noGrp="1"/>
          </p:cNvGraphicFramePr>
          <p:nvPr>
            <p:extLst>
              <p:ext uri="{D42A27DB-BD31-4B8C-83A1-F6EECF244321}">
                <p14:modId xmlns:p14="http://schemas.microsoft.com/office/powerpoint/2010/main" val="3218980881"/>
              </p:ext>
            </p:extLst>
          </p:nvPr>
        </p:nvGraphicFramePr>
        <p:xfrm>
          <a:off x="401526" y="783113"/>
          <a:ext cx="8190227" cy="5811665"/>
        </p:xfrm>
        <a:graphic>
          <a:graphicData uri="http://schemas.openxmlformats.org/drawingml/2006/table">
            <a:tbl>
              <a:tblPr firstRow="1" bandRow="1">
                <a:tableStyleId>{2D5ABB26-0587-4C30-8999-92F81FD0307C}</a:tableStyleId>
              </a:tblPr>
              <a:tblGrid>
                <a:gridCol w="1063625">
                  <a:extLst>
                    <a:ext uri="{9D8B030D-6E8A-4147-A177-3AD203B41FA5}">
                      <a16:colId xmlns:a16="http://schemas.microsoft.com/office/drawing/2014/main" val="20000"/>
                    </a:ext>
                  </a:extLst>
                </a:gridCol>
                <a:gridCol w="1935207">
                  <a:extLst>
                    <a:ext uri="{9D8B030D-6E8A-4147-A177-3AD203B41FA5}">
                      <a16:colId xmlns:a16="http://schemas.microsoft.com/office/drawing/2014/main" val="20001"/>
                    </a:ext>
                  </a:extLst>
                </a:gridCol>
                <a:gridCol w="2061883">
                  <a:extLst>
                    <a:ext uri="{9D8B030D-6E8A-4147-A177-3AD203B41FA5}">
                      <a16:colId xmlns:a16="http://schemas.microsoft.com/office/drawing/2014/main" val="20002"/>
                    </a:ext>
                  </a:extLst>
                </a:gridCol>
                <a:gridCol w="1685008">
                  <a:extLst>
                    <a:ext uri="{9D8B030D-6E8A-4147-A177-3AD203B41FA5}">
                      <a16:colId xmlns:a16="http://schemas.microsoft.com/office/drawing/2014/main" val="20003"/>
                    </a:ext>
                  </a:extLst>
                </a:gridCol>
                <a:gridCol w="1444504">
                  <a:extLst>
                    <a:ext uri="{9D8B030D-6E8A-4147-A177-3AD203B41FA5}">
                      <a16:colId xmlns:a16="http://schemas.microsoft.com/office/drawing/2014/main" val="20004"/>
                    </a:ext>
                  </a:extLst>
                </a:gridCol>
              </a:tblGrid>
              <a:tr h="629792">
                <a:tc>
                  <a:txBody>
                    <a:bodyPr/>
                    <a:lstStyle/>
                    <a:p>
                      <a:pPr algn="ctr">
                        <a:lnSpc>
                          <a:spcPct val="100000"/>
                        </a:lnSpc>
                        <a:spcBef>
                          <a:spcPts val="240"/>
                        </a:spcBef>
                      </a:pPr>
                      <a:r>
                        <a:rPr sz="1800" b="1" spc="-10" dirty="0">
                          <a:solidFill>
                            <a:srgbClr val="FFFFFF"/>
                          </a:solidFill>
                          <a:latin typeface="Times New Roman" panose="02020603050405020304" pitchFamily="18" charset="0"/>
                          <a:cs typeface="Times New Roman" panose="02020603050405020304" pitchFamily="18" charset="0"/>
                        </a:rPr>
                        <a:t>YEARS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546100">
                        <a:lnSpc>
                          <a:spcPct val="100000"/>
                        </a:lnSpc>
                        <a:spcBef>
                          <a:spcPts val="240"/>
                        </a:spcBef>
                      </a:pPr>
                      <a:r>
                        <a:rPr sz="1800" b="1" spc="-10" dirty="0">
                          <a:solidFill>
                            <a:srgbClr val="FFFFFF"/>
                          </a:solidFill>
                          <a:latin typeface="Times New Roman" panose="02020603050405020304" pitchFamily="18" charset="0"/>
                          <a:cs typeface="Times New Roman" panose="02020603050405020304" pitchFamily="18" charset="0"/>
                        </a:rPr>
                        <a:t>AUTHORS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algn="ctr">
                        <a:lnSpc>
                          <a:spcPct val="100000"/>
                        </a:lnSpc>
                        <a:spcBef>
                          <a:spcPts val="240"/>
                        </a:spcBef>
                      </a:pPr>
                      <a:r>
                        <a:rPr sz="1800" b="1" spc="-10" dirty="0">
                          <a:solidFill>
                            <a:srgbClr val="FFFFFF"/>
                          </a:solidFill>
                          <a:latin typeface="Times New Roman" panose="02020603050405020304" pitchFamily="18" charset="0"/>
                          <a:cs typeface="Times New Roman" panose="02020603050405020304" pitchFamily="18" charset="0"/>
                        </a:rPr>
                        <a:t>TITLES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algn="ctr">
                        <a:lnSpc>
                          <a:spcPct val="100000"/>
                        </a:lnSpc>
                        <a:spcBef>
                          <a:spcPts val="240"/>
                        </a:spcBef>
                      </a:pPr>
                      <a:r>
                        <a:rPr sz="1800" b="1" spc="-10" dirty="0">
                          <a:solidFill>
                            <a:srgbClr val="FFFFFF"/>
                          </a:solidFill>
                          <a:latin typeface="Times New Roman" panose="02020603050405020304" pitchFamily="18" charset="0"/>
                          <a:cs typeface="Times New Roman" panose="02020603050405020304" pitchFamily="18" charset="0"/>
                        </a:rPr>
                        <a:t>METHODOLOGY</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450850" algn="l">
                        <a:lnSpc>
                          <a:spcPct val="100000"/>
                        </a:lnSpc>
                        <a:spcBef>
                          <a:spcPts val="240"/>
                        </a:spcBef>
                      </a:pPr>
                      <a:r>
                        <a:rPr sz="1800" b="1" spc="-5" dirty="0">
                          <a:solidFill>
                            <a:srgbClr val="FFFFFF"/>
                          </a:solidFill>
                          <a:latin typeface="Times New Roman" panose="02020603050405020304" pitchFamily="18" charset="0"/>
                          <a:cs typeface="Times New Roman" panose="02020603050405020304" pitchFamily="18" charset="0"/>
                        </a:rPr>
                        <a:t>ISSUES</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extLst>
                  <a:ext uri="{0D108BD9-81ED-4DB2-BD59-A6C34878D82A}">
                    <a16:rowId xmlns:a16="http://schemas.microsoft.com/office/drawing/2014/main" val="10000"/>
                  </a:ext>
                </a:extLst>
              </a:tr>
              <a:tr h="1372340">
                <a:tc>
                  <a:txBody>
                    <a:bodyPr/>
                    <a:lstStyle/>
                    <a:p>
                      <a:pPr algn="ctr">
                        <a:lnSpc>
                          <a:spcPct val="100000"/>
                        </a:lnSpc>
                        <a:spcBef>
                          <a:spcPts val="270"/>
                        </a:spcBef>
                      </a:pPr>
                      <a:r>
                        <a:rPr sz="1400" spc="-5" dirty="0">
                          <a:latin typeface="Times New Roman" panose="02020603050405020304" pitchFamily="18" charset="0"/>
                          <a:cs typeface="Times New Roman" panose="02020603050405020304" pitchFamily="18" charset="0"/>
                        </a:rPr>
                        <a:t>2023</a:t>
                      </a:r>
                      <a:endParaRPr sz="1400" dirty="0">
                        <a:latin typeface="Times New Roman" panose="02020603050405020304" pitchFamily="18" charset="0"/>
                        <a:cs typeface="Times New Roman" panose="02020603050405020304" pitchFamily="18" charset="0"/>
                      </a:endParaRPr>
                    </a:p>
                  </a:txBody>
                  <a:tcPr marL="0" marR="0" marT="34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algn="ctr">
                        <a:lnSpc>
                          <a:spcPct val="107000"/>
                        </a:lnSpc>
                        <a:spcAft>
                          <a:spcPts val="800"/>
                        </a:spcAft>
                      </a:pPr>
                      <a:r>
                        <a:rPr lang="en-GB" sz="1200" kern="0" dirty="0">
                          <a:effectLst/>
                          <a:latin typeface="Times New Roman" panose="02020603050405020304" pitchFamily="18" charset="0"/>
                          <a:ea typeface="SimSun" panose="02010600030101010101" pitchFamily="2" charset="-122"/>
                          <a:cs typeface="Times New Roman" panose="02020603050405020304" pitchFamily="18" charset="0"/>
                        </a:rPr>
                        <a:t>Ashwaq Z. Amat, Deeskha Adiani, Mahrukh Tauseef, Michael Breen, Spencer Hunt, Amy R Swanson, Amy S. Weitlauf, Zachary E. Warren, Nilanjan Sarkar</a:t>
                      </a:r>
                      <a:endParaRPr lang="en-GB" sz="1600" kern="100" dirty="0">
                        <a:effectLst/>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algn="ctr">
                        <a:lnSpc>
                          <a:spcPct val="107000"/>
                        </a:lnSpc>
                        <a:spcAft>
                          <a:spcPts val="800"/>
                        </a:spcAft>
                      </a:pPr>
                      <a:r>
                        <a:rPr lang="en-GB" sz="1200" kern="0" dirty="0">
                          <a:effectLst/>
                          <a:latin typeface="Times New Roman" panose="02020603050405020304" pitchFamily="18" charset="0"/>
                          <a:ea typeface="SimSun" panose="02010600030101010101" pitchFamily="2" charset="-122"/>
                          <a:cs typeface="Times New Roman" panose="02020603050405020304" pitchFamily="18" charset="0"/>
                        </a:rPr>
                        <a:t>Design of a Desktop Virtual Reality-Based Collaborative Activities Simulator (ViRCAS) to Support Teamwork in Workplace Settings for Autistic Adults</a:t>
                      </a:r>
                      <a:endParaRPr lang="en-GB" sz="1600" kern="100" dirty="0">
                        <a:effectLst/>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algn="ctr">
                        <a:lnSpc>
                          <a:spcPct val="100000"/>
                        </a:lnSpc>
                        <a:spcBef>
                          <a:spcPts val="290"/>
                        </a:spcBef>
                      </a:pPr>
                      <a:r>
                        <a:rPr lang="en-GB" sz="1200" spc="-5" dirty="0">
                          <a:latin typeface="Times New Roman" panose="02020603050405020304" pitchFamily="18" charset="0"/>
                          <a:cs typeface="Times New Roman" panose="02020603050405020304" pitchFamily="18" charset="0"/>
                        </a:rPr>
                        <a:t>Virtual Reality</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266065" marR="257175" algn="l">
                        <a:lnSpc>
                          <a:spcPct val="100000"/>
                        </a:lnSpc>
                        <a:spcBef>
                          <a:spcPts val="290"/>
                        </a:spcBef>
                      </a:pPr>
                      <a:r>
                        <a:rPr lang="en-IN" sz="1200" dirty="0">
                          <a:latin typeface="Times New Roman" panose="02020603050405020304" pitchFamily="18" charset="0"/>
                          <a:cs typeface="Times New Roman" panose="02020603050405020304" pitchFamily="18" charset="0"/>
                        </a:rPr>
                        <a:t>Limitations of interactive environment and use of hand tracking</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1"/>
                  </a:ext>
                </a:extLst>
              </a:tr>
              <a:tr h="809531">
                <a:tc>
                  <a:txBody>
                    <a:bodyPr/>
                    <a:lstStyle/>
                    <a:p>
                      <a:pPr algn="ctr">
                        <a:lnSpc>
                          <a:spcPct val="100000"/>
                        </a:lnSpc>
                        <a:spcBef>
                          <a:spcPts val="270"/>
                        </a:spcBef>
                      </a:pPr>
                      <a:r>
                        <a:rPr lang="en-IN" sz="1400" dirty="0">
                          <a:latin typeface="Times New Roman" panose="02020603050405020304" pitchFamily="18" charset="0"/>
                          <a:cs typeface="Times New Roman" panose="02020603050405020304" pitchFamily="18" charset="0"/>
                        </a:rPr>
                        <a:t>2023</a:t>
                      </a:r>
                      <a:endParaRPr sz="1400" dirty="0">
                        <a:latin typeface="Times New Roman" panose="02020603050405020304" pitchFamily="18" charset="0"/>
                        <a:cs typeface="Times New Roman" panose="02020603050405020304" pitchFamily="18" charset="0"/>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494030" marR="120650" lvl="0" indent="-367665" algn="l">
                        <a:lnSpc>
                          <a:spcPct val="100000"/>
                        </a:lnSpc>
                        <a:spcBef>
                          <a:spcPts val="290"/>
                        </a:spcBef>
                      </a:pPr>
                      <a:r>
                        <a:rPr lang="en-IN" sz="1400" dirty="0">
                          <a:latin typeface="Times New Roman" panose="02020603050405020304" pitchFamily="18" charset="0"/>
                          <a:cs typeface="Times New Roman" panose="02020603050405020304" pitchFamily="18" charset="0"/>
                        </a:rPr>
                        <a:t>Martin Stancek,Ivan Polasek,Tibor Salabai,Juraj Vincur,Rodi Jolak,Michel  Chaudron</a:t>
                      </a:r>
                      <a:endParaRPr sz="14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Collaborative software design and modelling in virtual reality</a:t>
                      </a:r>
                    </a:p>
                    <a:p>
                      <a:pPr algn="ctr"/>
                      <a:endParaRPr sz="1200" b="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04139" marR="95885" indent="-1270" algn="ctr">
                        <a:lnSpc>
                          <a:spcPct val="100000"/>
                        </a:lnSpc>
                        <a:spcBef>
                          <a:spcPts val="290"/>
                        </a:spcBef>
                      </a:pPr>
                      <a:r>
                        <a:rPr lang="en-IN" sz="1200" dirty="0">
                          <a:latin typeface="Times New Roman" panose="02020603050405020304" pitchFamily="18" charset="0"/>
                          <a:cs typeface="Times New Roman" panose="02020603050405020304" pitchFamily="18" charset="0"/>
                        </a:rPr>
                        <a:t>Virtual Reality</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36525" marR="100965" indent="-26034" algn="l">
                        <a:lnSpc>
                          <a:spcPct val="100000"/>
                        </a:lnSpc>
                        <a:spcBef>
                          <a:spcPts val="290"/>
                        </a:spcBef>
                      </a:pPr>
                      <a:r>
                        <a:rPr lang="en-IN" sz="1200" dirty="0">
                          <a:latin typeface="Times New Roman" panose="02020603050405020304" pitchFamily="18" charset="0"/>
                          <a:cs typeface="Times New Roman" panose="02020603050405020304" pitchFamily="18" charset="0"/>
                        </a:rPr>
                        <a:t>Limitations such as hand tracking ability, used only on VR console </a:t>
                      </a: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2"/>
                  </a:ext>
                </a:extLst>
              </a:tr>
              <a:tr h="1022754">
                <a:tc>
                  <a:txBody>
                    <a:bodyPr/>
                    <a:lstStyle/>
                    <a:p>
                      <a:pPr algn="ctr">
                        <a:lnSpc>
                          <a:spcPct val="100000"/>
                        </a:lnSpc>
                        <a:spcBef>
                          <a:spcPts val="275"/>
                        </a:spcBef>
                      </a:pPr>
                      <a:r>
                        <a:rPr sz="1400" spc="-5" dirty="0">
                          <a:latin typeface="Times New Roman" panose="02020603050405020304" pitchFamily="18" charset="0"/>
                          <a:cs typeface="Times New Roman" panose="02020603050405020304" pitchFamily="18" charset="0"/>
                        </a:rPr>
                        <a:t>2023</a:t>
                      </a:r>
                      <a:endParaRPr sz="1400" dirty="0">
                        <a:latin typeface="Times New Roman" panose="02020603050405020304" pitchFamily="18" charset="0"/>
                        <a:cs typeface="Times New Roman" panose="02020603050405020304" pitchFamily="18" charset="0"/>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algn="ctr">
                        <a:lnSpc>
                          <a:spcPct val="107000"/>
                        </a:lnSpc>
                        <a:spcAft>
                          <a:spcPts val="800"/>
                        </a:spcAft>
                      </a:pPr>
                      <a:r>
                        <a:rPr lang="en-GB" sz="1200" kern="0" dirty="0">
                          <a:effectLst/>
                          <a:latin typeface="Times New Roman" panose="02020603050405020304" pitchFamily="18" charset="0"/>
                          <a:ea typeface="SimSun" panose="02010600030101010101" pitchFamily="2" charset="-122"/>
                          <a:cs typeface="Times New Roman" panose="02020603050405020304" pitchFamily="18" charset="0"/>
                        </a:rPr>
                        <a:t>Ramon Olivia, Alejandro Beacco, Jaime Gallego, Raul Gallego Abellan, Mei Siater</a:t>
                      </a:r>
                      <a:endParaRPr lang="en-GB" sz="1600" kern="100" dirty="0">
                        <a:effectLst/>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algn="ctr"/>
                      <a:r>
                        <a:rPr lang="en-GB" sz="1200" dirty="0">
                          <a:solidFill>
                            <a:schemeClr val="tx1"/>
                          </a:solidFill>
                          <a:effectLst/>
                          <a:latin typeface="Times New Roman" panose="02020603050405020304" pitchFamily="18" charset="0"/>
                          <a:cs typeface="Times New Roman" panose="02020603050405020304" pitchFamily="18" charset="0"/>
                        </a:rPr>
                        <a:t>The Making of a Newspaper Interview in </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effectLst/>
                          <a:latin typeface="Times New Roman" panose="02020603050405020304" pitchFamily="18" charset="0"/>
                          <a:cs typeface="Times New Roman" panose="02020603050405020304" pitchFamily="18" charset="0"/>
                        </a:rPr>
                        <a:t>Virtual Reality: Realistic Avatars, Philosophy, </a:t>
                      </a:r>
                      <a:endParaRPr lang="en-GB" sz="1200" dirty="0">
                        <a:solidFill>
                          <a:schemeClr val="tx1"/>
                        </a:solidFill>
                        <a:latin typeface="Times New Roman" panose="02020603050405020304" pitchFamily="18" charset="0"/>
                        <a:cs typeface="Times New Roman" panose="02020603050405020304" pitchFamily="18" charset="0"/>
                      </a:endParaRPr>
                    </a:p>
                    <a:p>
                      <a:pPr algn="ctr"/>
                      <a:r>
                        <a:rPr lang="en-GB" sz="1200" dirty="0">
                          <a:solidFill>
                            <a:schemeClr val="tx1"/>
                          </a:solidFill>
                          <a:effectLst/>
                          <a:latin typeface="Times New Roman" panose="02020603050405020304" pitchFamily="18" charset="0"/>
                          <a:cs typeface="Times New Roman" panose="02020603050405020304" pitchFamily="18" charset="0"/>
                        </a:rPr>
                        <a:t>and Sushi</a:t>
                      </a:r>
                      <a:endParaRPr sz="1200" dirty="0">
                        <a:solidFill>
                          <a:schemeClr val="tx1"/>
                        </a:solidFill>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algn="l">
                        <a:lnSpc>
                          <a:spcPct val="100000"/>
                        </a:lnSpc>
                        <a:spcBef>
                          <a:spcPts val="290"/>
                        </a:spcBef>
                      </a:pPr>
                      <a:r>
                        <a:rPr lang="en-GB" sz="1200" dirty="0">
                          <a:latin typeface="Times New Roman" panose="02020603050405020304" pitchFamily="18" charset="0"/>
                          <a:cs typeface="Times New Roman" panose="02020603050405020304" pitchFamily="18" charset="0"/>
                        </a:rPr>
                        <a:t>         </a:t>
                      </a:r>
                    </a:p>
                    <a:p>
                      <a:pPr algn="l">
                        <a:lnSpc>
                          <a:spcPct val="100000"/>
                        </a:lnSpc>
                        <a:spcBef>
                          <a:spcPts val="290"/>
                        </a:spcBef>
                      </a:pPr>
                      <a:r>
                        <a:rPr lang="en-GB" sz="1200" dirty="0">
                          <a:latin typeface="Times New Roman" panose="02020603050405020304" pitchFamily="18" charset="0"/>
                          <a:cs typeface="Times New Roman" panose="02020603050405020304" pitchFamily="18" charset="0"/>
                        </a:rPr>
                        <a:t>        Metaverse, VR</a:t>
                      </a: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tc>
                  <a:txBody>
                    <a:bodyPr/>
                    <a:lstStyle/>
                    <a:p>
                      <a:pPr marL="414020" lvl="0" algn="l">
                        <a:lnSpc>
                          <a:spcPct val="100000"/>
                        </a:lnSpc>
                        <a:spcBef>
                          <a:spcPts val="290"/>
                        </a:spcBef>
                      </a:pPr>
                      <a:r>
                        <a:rPr lang="en-IN" sz="1200" dirty="0">
                          <a:latin typeface="Times New Roman" panose="02020603050405020304" pitchFamily="18" charset="0"/>
                          <a:cs typeface="Times New Roman" panose="02020603050405020304" pitchFamily="18" charset="0"/>
                        </a:rPr>
                        <a:t>Limitations of interactive environments</a:t>
                      </a:r>
                      <a:endParaRPr sz="1200" dirty="0">
                        <a:latin typeface="Times New Roman" panose="02020603050405020304" pitchFamily="18" charset="0"/>
                        <a:cs typeface="Times New Roman" panose="02020603050405020304" pitchFamily="18" charset="0"/>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D6CD"/>
                    </a:solidFill>
                  </a:tcPr>
                </a:tc>
                <a:extLst>
                  <a:ext uri="{0D108BD9-81ED-4DB2-BD59-A6C34878D82A}">
                    <a16:rowId xmlns:a16="http://schemas.microsoft.com/office/drawing/2014/main" val="10003"/>
                  </a:ext>
                </a:extLst>
              </a:tr>
              <a:tr h="1469789">
                <a:tc>
                  <a:txBody>
                    <a:bodyPr/>
                    <a:lstStyle/>
                    <a:p>
                      <a:pPr algn="ctr">
                        <a:lnSpc>
                          <a:spcPct val="100000"/>
                        </a:lnSpc>
                        <a:spcBef>
                          <a:spcPts val="275"/>
                        </a:spcBef>
                      </a:pPr>
                      <a:r>
                        <a:rPr sz="1400" spc="-5" dirty="0">
                          <a:latin typeface="Times New Roman" panose="02020603050405020304" pitchFamily="18" charset="0"/>
                          <a:cs typeface="Times New Roman" panose="02020603050405020304" pitchFamily="18" charset="0"/>
                        </a:rPr>
                        <a:t>2022</a:t>
                      </a:r>
                      <a:endParaRPr sz="1400" dirty="0">
                        <a:latin typeface="Times New Roman" panose="02020603050405020304" pitchFamily="18" charset="0"/>
                        <a:cs typeface="Times New Roman" panose="02020603050405020304" pitchFamily="18" charset="0"/>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376555">
                        <a:lnSpc>
                          <a:spcPct val="100000"/>
                        </a:lnSpc>
                        <a:spcBef>
                          <a:spcPts val="295"/>
                        </a:spcBef>
                      </a:pPr>
                      <a:r>
                        <a:rPr lang="en-GB" sz="1200" dirty="0">
                          <a:latin typeface="Times New Roman" panose="02020603050405020304" pitchFamily="18" charset="0"/>
                          <a:cs typeface="Times New Roman" panose="02020603050405020304" pitchFamily="18" charset="0"/>
                        </a:rPr>
                        <a:t>Chaiyong Ragkhitwetsagul, Morakot Choethiertikul, Apirak Hoonlor, Mores Prachyabrued</a:t>
                      </a:r>
                      <a:endParaRPr sz="12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algn="ctr"/>
                      <a:r>
                        <a:rPr lang="en-GB" sz="1200" dirty="0">
                          <a:solidFill>
                            <a:srgbClr val="000000"/>
                          </a:solidFill>
                          <a:effectLst/>
                          <a:latin typeface="Times New Roman" panose="02020603050405020304" pitchFamily="18" charset="0"/>
                          <a:cs typeface="Times New Roman" panose="02020603050405020304" pitchFamily="18" charset="0"/>
                        </a:rPr>
                        <a:t>Virtual Reality for Software Engineering </a:t>
                      </a:r>
                      <a:endParaRPr lang="en-GB" sz="1200" dirty="0">
                        <a:latin typeface="Times New Roman" panose="02020603050405020304" pitchFamily="18" charset="0"/>
                        <a:cs typeface="Times New Roman" panose="02020603050405020304" pitchFamily="18" charset="0"/>
                      </a:endParaRPr>
                    </a:p>
                    <a:p>
                      <a:pPr algn="ctr"/>
                      <a:r>
                        <a:rPr lang="en-GB" sz="1200" dirty="0">
                          <a:solidFill>
                            <a:srgbClr val="000000"/>
                          </a:solidFill>
                          <a:effectLst/>
                          <a:latin typeface="Times New Roman" panose="02020603050405020304" pitchFamily="18" charset="0"/>
                          <a:cs typeface="Times New Roman" panose="02020603050405020304" pitchFamily="18" charset="0"/>
                        </a:rPr>
                        <a:t>Presentations</a:t>
                      </a:r>
                      <a:endParaRPr sz="12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8425" marR="92075" algn="ctr">
                        <a:lnSpc>
                          <a:spcPct val="100000"/>
                        </a:lnSpc>
                        <a:spcBef>
                          <a:spcPts val="295"/>
                        </a:spcBef>
                      </a:pPr>
                      <a:r>
                        <a:rPr lang="en-GB" sz="1200" spc="-5" dirty="0">
                          <a:latin typeface="Times New Roman" panose="02020603050405020304" pitchFamily="18" charset="0"/>
                          <a:cs typeface="Times New Roman" panose="02020603050405020304" pitchFamily="18" charset="0"/>
                        </a:rPr>
                        <a:t>Virtual reality tools such as </a:t>
                      </a:r>
                      <a:br>
                        <a:rPr lang="en-GB" sz="1200" spc="-5" dirty="0">
                          <a:latin typeface="Times New Roman" panose="02020603050405020304" pitchFamily="18" charset="0"/>
                          <a:cs typeface="Times New Roman" panose="02020603050405020304" pitchFamily="18" charset="0"/>
                        </a:rPr>
                      </a:br>
                      <a:r>
                        <a:rPr lang="en-GB" sz="1200" spc="-5" dirty="0">
                          <a:latin typeface="Times New Roman" panose="02020603050405020304" pitchFamily="18" charset="0"/>
                          <a:cs typeface="Times New Roman" panose="02020603050405020304" pitchFamily="18" charset="0"/>
                        </a:rPr>
                        <a:t>1. Hubs</a:t>
                      </a:r>
                    </a:p>
                    <a:p>
                      <a:pPr marL="98425" marR="92075" algn="ctr">
                        <a:lnSpc>
                          <a:spcPct val="100000"/>
                        </a:lnSpc>
                        <a:spcBef>
                          <a:spcPts val="295"/>
                        </a:spcBef>
                      </a:pPr>
                      <a:r>
                        <a:rPr lang="en-GB" sz="1200" spc="-5" dirty="0">
                          <a:latin typeface="Times New Roman" panose="02020603050405020304" pitchFamily="18" charset="0"/>
                          <a:cs typeface="Times New Roman" panose="02020603050405020304" pitchFamily="18" charset="0"/>
                        </a:rPr>
                        <a:t>2. FrameVR</a:t>
                      </a:r>
                    </a:p>
                    <a:p>
                      <a:pPr marL="98425" marR="92075" algn="ctr">
                        <a:lnSpc>
                          <a:spcPct val="100000"/>
                        </a:lnSpc>
                        <a:spcBef>
                          <a:spcPts val="295"/>
                        </a:spcBef>
                      </a:pPr>
                      <a:r>
                        <a:rPr lang="en-GB" sz="1200" spc="-5" dirty="0">
                          <a:latin typeface="Times New Roman" panose="02020603050405020304" pitchFamily="18" charset="0"/>
                          <a:cs typeface="Times New Roman" panose="02020603050405020304" pitchFamily="18" charset="0"/>
                        </a:rPr>
                        <a:t>3. Spatial.io</a:t>
                      </a:r>
                      <a:endParaRPr sz="12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161290" marR="153035" indent="1905" algn="l">
                        <a:lnSpc>
                          <a:spcPct val="100000"/>
                        </a:lnSpc>
                        <a:spcBef>
                          <a:spcPts val="295"/>
                        </a:spcBef>
                      </a:pPr>
                      <a:r>
                        <a:rPr lang="en-GB" sz="1200" dirty="0">
                          <a:latin typeface="Times New Roman" panose="02020603050405020304" pitchFamily="18" charset="0"/>
                          <a:cs typeface="Times New Roman" panose="02020603050405020304" pitchFamily="18" charset="0"/>
                        </a:rPr>
                        <a:t>Limitations provided by these tools such as restricted room space</a:t>
                      </a:r>
                      <a:endParaRPr sz="12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extLst>
                  <a:ext uri="{0D108BD9-81ED-4DB2-BD59-A6C34878D82A}">
                    <a16:rowId xmlns:a16="http://schemas.microsoft.com/office/drawing/2014/main" val="10004"/>
                  </a:ext>
                </a:extLst>
              </a:tr>
            </a:tbl>
          </a:graphicData>
        </a:graphic>
      </p:graphicFrame>
      <p:sp>
        <p:nvSpPr>
          <p:cNvPr id="6" name="TextBox 5">
            <a:extLst>
              <a:ext uri="{FF2B5EF4-FFF2-40B4-BE49-F238E27FC236}">
                <a16:creationId xmlns:a16="http://schemas.microsoft.com/office/drawing/2014/main" id="{DC3D1610-622E-9F78-0548-A4457B0CABF2}"/>
              </a:ext>
            </a:extLst>
          </p:cNvPr>
          <p:cNvSpPr txBox="1"/>
          <p:nvPr/>
        </p:nvSpPr>
        <p:spPr>
          <a:xfrm>
            <a:off x="4356847" y="6472086"/>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4</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9082" y="309426"/>
            <a:ext cx="4105835" cy="530258"/>
          </a:xfrm>
        </p:spPr>
        <p:txBody>
          <a:bodyPr>
            <a:normAutofit fontScale="90000"/>
          </a:bodyPr>
          <a:lstStyle/>
          <a:p>
            <a:pPr algn="ctr"/>
            <a:r>
              <a:rPr lang="en-US" dirty="0">
                <a:solidFill>
                  <a:srgbClr val="C00000"/>
                </a:solidFill>
                <a:latin typeface="+mn-lt"/>
              </a:rPr>
              <a:t>Existing System</a:t>
            </a:r>
            <a:endParaRPr lang="en-IN" dirty="0">
              <a:solidFill>
                <a:srgbClr val="C00000"/>
              </a:solidFill>
              <a:latin typeface="+mn-lt"/>
            </a:endParaRPr>
          </a:p>
        </p:txBody>
      </p:sp>
      <p:sp>
        <p:nvSpPr>
          <p:cNvPr id="3" name="Text Box 2"/>
          <p:cNvSpPr txBox="1"/>
          <p:nvPr/>
        </p:nvSpPr>
        <p:spPr>
          <a:xfrm>
            <a:off x="630000" y="839684"/>
            <a:ext cx="7884000" cy="5626572"/>
          </a:xfrm>
          <a:prstGeom prst="rect">
            <a:avLst/>
          </a:prstGeom>
          <a:noFill/>
        </p:spPr>
        <p:txBody>
          <a:bodyPr wrap="square" rtlCol="0" anchor="t" anchorCtr="0">
            <a:noAutofit/>
          </a:bodyPr>
          <a:lstStyle/>
          <a:p>
            <a:pPr algn="just"/>
            <a:r>
              <a:rPr lang="en-GB" altLang="en-US" sz="2400" b="1" dirty="0"/>
              <a:t>1. VRChat</a:t>
            </a:r>
          </a:p>
          <a:p>
            <a:pPr algn="just"/>
            <a:r>
              <a:rPr lang="en-GB" altLang="en-US" sz="2000" dirty="0"/>
              <a:t>                     VRChat is a social VR platform that allows users to create and customize their own avatars and worlds. While it's primarily known for social interactions and gaming, it's also used for virtual meetings, presentations, and events.</a:t>
            </a:r>
          </a:p>
          <a:p>
            <a:pPr algn="just"/>
            <a:endParaRPr lang="en-GB" altLang="en-US" sz="2000" dirty="0"/>
          </a:p>
          <a:p>
            <a:pPr algn="just"/>
            <a:r>
              <a:rPr lang="en-GB" altLang="en-US" sz="2400" b="1" dirty="0"/>
              <a:t>2.AltspaceVR</a:t>
            </a:r>
            <a:endParaRPr lang="en-GB" altLang="en-US" sz="2000" b="1" dirty="0"/>
          </a:p>
          <a:p>
            <a:pPr algn="just"/>
            <a:r>
              <a:rPr lang="en-GB" altLang="en-US" sz="2000" dirty="0"/>
              <a:t>                          AltspaceVR is a social VR platform that hosts a variety of events, including virtual meetups, conferences, comedy shows, and live performances. It offers customizable avatars, spatial audio, and interactive environments.</a:t>
            </a:r>
          </a:p>
          <a:p>
            <a:pPr algn="just"/>
            <a:endParaRPr lang="en-GB" altLang="en-US" sz="2000" dirty="0"/>
          </a:p>
          <a:p>
            <a:pPr algn="just"/>
            <a:r>
              <a:rPr lang="en-GB" altLang="en-US" sz="2400" b="1" dirty="0"/>
              <a:t>3. Mozilla Hubs</a:t>
            </a:r>
          </a:p>
          <a:p>
            <a:pPr algn="just"/>
            <a:r>
              <a:rPr lang="en-GB" altLang="en-US" sz="2000" dirty="0"/>
              <a:t>                       Mozilla Hubs is a web-based social VR platform that allows users to create and share virtual spaces with others. It's used for virtual meetings, events, and collaborative workspaces. Hubs is accessible via web browsers and supports various VR headsets.</a:t>
            </a:r>
          </a:p>
          <a:p>
            <a:pPr algn="just"/>
            <a:endParaRPr lang="en-GB" altLang="en-US" sz="2000" dirty="0"/>
          </a:p>
        </p:txBody>
      </p:sp>
      <p:sp>
        <p:nvSpPr>
          <p:cNvPr id="5" name="TextBox 4">
            <a:extLst>
              <a:ext uri="{FF2B5EF4-FFF2-40B4-BE49-F238E27FC236}">
                <a16:creationId xmlns:a16="http://schemas.microsoft.com/office/drawing/2014/main" id="{F3DD3E7F-546B-AB4C-A1C6-B9BA6B8BBD1B}"/>
              </a:ext>
            </a:extLst>
          </p:cNvPr>
          <p:cNvSpPr txBox="1"/>
          <p:nvPr/>
        </p:nvSpPr>
        <p:spPr>
          <a:xfrm>
            <a:off x="4338917" y="6466256"/>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5</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7" name="Text Box 6"/>
          <p:cNvSpPr txBox="1"/>
          <p:nvPr/>
        </p:nvSpPr>
        <p:spPr>
          <a:xfrm>
            <a:off x="629285" y="1125855"/>
            <a:ext cx="7884000" cy="4964400"/>
          </a:xfrm>
          <a:prstGeom prst="rect">
            <a:avLst/>
          </a:prstGeom>
          <a:noFill/>
        </p:spPr>
        <p:txBody>
          <a:bodyPr wrap="square" rtlCol="0" anchor="ctr" anchorCtr="0">
            <a:noAutofit/>
          </a:bodyPr>
          <a:lstStyle/>
          <a:p>
            <a:pPr algn="just"/>
            <a:r>
              <a:rPr lang="en-GB" altLang="en-US" sz="2400" dirty="0">
                <a:sym typeface="+mn-ea"/>
              </a:rPr>
              <a:t>The aim of the project is to improve and replace the traditional approaches of online meeting tools with the current innovation. The proposed system utilizes XR technology to create an immersive VR conference room experience through which industrialists, Clients and other working professionals can meet and interact with each other. With the help of servers supporting data storage features and mulitplayer capabilities and development and modelling tools such as Unity3d, blender, sketchup, users can experience the actual Realtime conference environment while staying in their desired place. This maintains the professionalism during a presentation   </a:t>
            </a:r>
            <a:endParaRPr lang="en-GB" altLang="en-US" sz="2000" dirty="0"/>
          </a:p>
        </p:txBody>
      </p:sp>
      <p:sp>
        <p:nvSpPr>
          <p:cNvPr id="4" name="TextBox 3">
            <a:extLst>
              <a:ext uri="{FF2B5EF4-FFF2-40B4-BE49-F238E27FC236}">
                <a16:creationId xmlns:a16="http://schemas.microsoft.com/office/drawing/2014/main" id="{2A9BD05B-C280-3843-7B09-8CBCE126D6C8}"/>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6</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7" name="Text Box 6"/>
          <p:cNvSpPr txBox="1"/>
          <p:nvPr/>
        </p:nvSpPr>
        <p:spPr>
          <a:xfrm>
            <a:off x="629285" y="1125855"/>
            <a:ext cx="7884000" cy="4964400"/>
          </a:xfrm>
          <a:prstGeom prst="rect">
            <a:avLst/>
          </a:prstGeom>
          <a:noFill/>
        </p:spPr>
        <p:txBody>
          <a:bodyPr wrap="square" rtlCol="0" anchor="ctr" anchorCtr="0">
            <a:noAutofit/>
          </a:bodyPr>
          <a:lstStyle/>
          <a:p>
            <a:pPr algn="ctr"/>
            <a:r>
              <a:rPr lang="en-GB" altLang="en-US" sz="2400" b="1" dirty="0"/>
              <a:t>HARDWARE REQUIREMENTS</a:t>
            </a:r>
          </a:p>
          <a:p>
            <a:pPr algn="just"/>
            <a:endParaRPr lang="en-GB" altLang="en-US" sz="2400" b="1" dirty="0"/>
          </a:p>
          <a:p>
            <a:pPr algn="just"/>
            <a:r>
              <a:rPr lang="en-GB" altLang="en-US" sz="2400" b="1" dirty="0"/>
              <a:t>1. Personal Desktop</a:t>
            </a:r>
          </a:p>
          <a:p>
            <a:pPr marL="800100" lvl="1" indent="-342900" algn="just">
              <a:buFont typeface="Wingdings" panose="05000000000000000000" charset="0"/>
              <a:buChar char="§"/>
            </a:pPr>
            <a:r>
              <a:rPr lang="en-GB" altLang="en-US" sz="2000" dirty="0"/>
              <a:t>RAM                       :        16 GB RAM</a:t>
            </a:r>
          </a:p>
          <a:p>
            <a:pPr marL="800100" lvl="1" indent="-342900" algn="just">
              <a:buFont typeface="Wingdings" panose="05000000000000000000" charset="0"/>
              <a:buChar char="§"/>
            </a:pPr>
            <a:r>
              <a:rPr lang="en-GB" altLang="en-US" sz="2000" dirty="0"/>
              <a:t>Graphics Card	      :        Compatible 4 GB Graphics Card</a:t>
            </a:r>
          </a:p>
          <a:p>
            <a:pPr marL="800100" lvl="1" indent="-342900" algn="just">
              <a:buFont typeface="Wingdings" panose="05000000000000000000" charset="0"/>
              <a:buChar char="§"/>
            </a:pPr>
            <a:r>
              <a:rPr lang="en-GB" altLang="en-US" sz="2000" dirty="0"/>
              <a:t>CPU                        :        Ryzen 5 or Intel i5 equivalent CPU or above</a:t>
            </a:r>
          </a:p>
          <a:p>
            <a:pPr algn="just"/>
            <a:endParaRPr lang="en-GB" altLang="en-US" sz="2000" dirty="0"/>
          </a:p>
          <a:p>
            <a:pPr algn="just"/>
            <a:r>
              <a:rPr lang="en-GB" altLang="en-US" sz="2400" b="1" dirty="0"/>
              <a:t>2. Internet Router</a:t>
            </a:r>
          </a:p>
          <a:p>
            <a:pPr marL="800100" lvl="1" indent="-342900" algn="just">
              <a:buFont typeface="Wingdings" panose="05000000000000000000" charset="0"/>
              <a:buChar char="§"/>
            </a:pPr>
            <a:r>
              <a:rPr lang="en-GB" altLang="en-US" sz="2000" dirty="0"/>
              <a:t>Download Speed	        :  25</a:t>
            </a:r>
          </a:p>
          <a:p>
            <a:pPr marL="800100" lvl="1" indent="-342900" algn="just">
              <a:buFont typeface="Wingdings" panose="05000000000000000000" charset="0"/>
              <a:buChar char="§"/>
            </a:pPr>
            <a:r>
              <a:rPr lang="en-GB" altLang="en-US" sz="2000" dirty="0"/>
              <a:t>Mbps, Upload Speed	:  5 Mbps.</a:t>
            </a:r>
          </a:p>
          <a:p>
            <a:pPr marL="800100" lvl="1" indent="-342900" algn="just">
              <a:buFont typeface="Wingdings" panose="05000000000000000000" charset="0"/>
              <a:buChar char="§"/>
            </a:pPr>
            <a:r>
              <a:rPr lang="en-GB" altLang="en-US" sz="2000" dirty="0"/>
              <a:t>Router	                        :  5 Ghz WIFI Router.</a:t>
            </a:r>
          </a:p>
          <a:p>
            <a:pPr algn="just"/>
            <a:endParaRPr lang="en-GB" altLang="en-US" sz="2000" dirty="0"/>
          </a:p>
          <a:p>
            <a:pPr algn="just"/>
            <a:r>
              <a:rPr lang="en-GB" altLang="en-US" sz="2400" b="1" dirty="0"/>
              <a:t>3. Server Requirements</a:t>
            </a:r>
          </a:p>
          <a:p>
            <a:pPr marL="800100" lvl="1" indent="-342900" algn="just">
              <a:buFont typeface="Wingdings" panose="05000000000000000000" charset="0"/>
              <a:buChar char="§"/>
            </a:pPr>
            <a:r>
              <a:rPr lang="en-GB" altLang="en-US" sz="2000" dirty="0"/>
              <a:t>Account Access		:	Oculus, Unity Account Access. </a:t>
            </a:r>
          </a:p>
          <a:p>
            <a:pPr marL="800100" lvl="1" indent="-342900" algn="just">
              <a:buFont typeface="Wingdings" panose="05000000000000000000" charset="0"/>
              <a:buChar char="§"/>
            </a:pPr>
            <a:r>
              <a:rPr lang="en-GB" altLang="en-US" sz="2000" dirty="0"/>
              <a:t>Security Services		:	Access to local networks.</a:t>
            </a:r>
          </a:p>
        </p:txBody>
      </p:sp>
      <p:sp>
        <p:nvSpPr>
          <p:cNvPr id="3" name="TextBox 2">
            <a:extLst>
              <a:ext uri="{FF2B5EF4-FFF2-40B4-BE49-F238E27FC236}">
                <a16:creationId xmlns:a16="http://schemas.microsoft.com/office/drawing/2014/main" id="{E6D89F24-7FBC-DEF6-D488-A8E5BB732888}"/>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7</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968" y="327356"/>
            <a:ext cx="7886700" cy="530258"/>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used</a:t>
            </a:r>
            <a:endParaRPr lang="en-IN" dirty="0">
              <a:solidFill>
                <a:srgbClr val="C00000"/>
              </a:solidFill>
              <a:latin typeface="+mn-lt"/>
            </a:endParaRPr>
          </a:p>
        </p:txBody>
      </p:sp>
      <p:sp>
        <p:nvSpPr>
          <p:cNvPr id="7" name="Text Box 6"/>
          <p:cNvSpPr txBox="1"/>
          <p:nvPr/>
        </p:nvSpPr>
        <p:spPr>
          <a:xfrm>
            <a:off x="629285" y="1125855"/>
            <a:ext cx="7884000" cy="4964400"/>
          </a:xfrm>
          <a:prstGeom prst="rect">
            <a:avLst/>
          </a:prstGeom>
          <a:noFill/>
        </p:spPr>
        <p:txBody>
          <a:bodyPr wrap="square" rtlCol="0" anchor="ctr" anchorCtr="0">
            <a:noAutofit/>
          </a:bodyPr>
          <a:lstStyle/>
          <a:p>
            <a:pPr algn="ctr"/>
            <a:r>
              <a:rPr lang="en-GB" altLang="en-US" sz="2400" b="1" dirty="0"/>
              <a:t>SOFTWARE REQUIREMENTS</a:t>
            </a:r>
          </a:p>
          <a:p>
            <a:pPr algn="just"/>
            <a:endParaRPr lang="en-GB" altLang="en-US" sz="2400" b="1" dirty="0"/>
          </a:p>
          <a:p>
            <a:pPr algn="just"/>
            <a:r>
              <a:rPr lang="en-GB" altLang="en-US" sz="2400" b="1" dirty="0"/>
              <a:t>1. Softwares Used</a:t>
            </a:r>
          </a:p>
          <a:p>
            <a:pPr marL="800100" lvl="1" indent="-342900" algn="just">
              <a:buFont typeface="Wingdings" panose="05000000000000000000" charset="0"/>
              <a:buChar char="§"/>
            </a:pPr>
            <a:r>
              <a:rPr lang="en-GB" altLang="en-US" sz="2000" dirty="0"/>
              <a:t>Unity 3D – version (2021.3.1f1 LTS)</a:t>
            </a:r>
          </a:p>
          <a:p>
            <a:pPr marL="800100" lvl="1" indent="-342900" algn="just">
              <a:buFont typeface="Wingdings" panose="05000000000000000000" charset="0"/>
              <a:buChar char="§"/>
            </a:pPr>
            <a:r>
              <a:rPr lang="en-GB" altLang="en-US" sz="2000" dirty="0"/>
              <a:t>Blender 3D</a:t>
            </a:r>
          </a:p>
          <a:p>
            <a:pPr marL="800100" lvl="1" indent="-342900" algn="just">
              <a:buFont typeface="Wingdings" panose="05000000000000000000" charset="0"/>
              <a:buChar char="§"/>
            </a:pPr>
            <a:r>
              <a:rPr lang="en-GB" altLang="en-US" sz="2000" dirty="0"/>
              <a:t>SketchUp</a:t>
            </a:r>
          </a:p>
          <a:p>
            <a:pPr marL="800100" lvl="1" indent="-342900" algn="just">
              <a:buFont typeface="Wingdings" panose="05000000000000000000" charset="0"/>
              <a:buChar char="§"/>
            </a:pPr>
            <a:r>
              <a:rPr lang="en-GB" altLang="en-US" sz="2000" dirty="0"/>
              <a:t>Oculus Software</a:t>
            </a:r>
          </a:p>
          <a:p>
            <a:pPr marL="800100" lvl="1" indent="-342900" algn="just">
              <a:buFont typeface="Wingdings" panose="05000000000000000000" charset="0"/>
              <a:buChar char="§"/>
            </a:pPr>
            <a:r>
              <a:rPr lang="en-GB" altLang="en-US" sz="2000" dirty="0"/>
              <a:t>SDK: XR Interaction Toolkit</a:t>
            </a:r>
          </a:p>
          <a:p>
            <a:pPr lvl="1" indent="0" algn="just">
              <a:buFont typeface="Wingdings" panose="05000000000000000000" charset="0"/>
              <a:buNone/>
            </a:pPr>
            <a:endParaRPr lang="en-GB" altLang="en-US" sz="2000" dirty="0"/>
          </a:p>
          <a:p>
            <a:pPr algn="just"/>
            <a:r>
              <a:rPr lang="en-GB" altLang="en-US" sz="2400" b="1" dirty="0"/>
              <a:t>2. Packages Used</a:t>
            </a:r>
          </a:p>
          <a:p>
            <a:pPr marL="800100" lvl="1" indent="-342900" algn="just">
              <a:buFont typeface="Wingdings" panose="05000000000000000000" charset="0"/>
              <a:buChar char="§"/>
            </a:pPr>
            <a:r>
              <a:rPr lang="en-GB" altLang="en-US" sz="2000" dirty="0"/>
              <a:t>Asset Store Originals</a:t>
            </a:r>
          </a:p>
          <a:p>
            <a:pPr marL="800100" lvl="1" indent="-342900" algn="just">
              <a:buFont typeface="Wingdings" panose="05000000000000000000" charset="0"/>
              <a:buChar char="§"/>
            </a:pPr>
            <a:r>
              <a:rPr lang="en-GB" altLang="en-US" sz="2000" dirty="0"/>
              <a:t>XR Interaction Toolkit Package</a:t>
            </a:r>
          </a:p>
          <a:p>
            <a:pPr marL="800100" lvl="1" indent="-342900" algn="just">
              <a:buFont typeface="Wingdings" panose="05000000000000000000" charset="0"/>
              <a:buChar char="§"/>
            </a:pPr>
            <a:r>
              <a:rPr lang="en-GB" altLang="en-US" sz="2000" dirty="0"/>
              <a:t>XR Plugin Manager</a:t>
            </a:r>
          </a:p>
          <a:p>
            <a:pPr marL="800100" lvl="1" indent="-342900" algn="just">
              <a:buFont typeface="Wingdings" panose="05000000000000000000" charset="0"/>
              <a:buChar char="§"/>
            </a:pPr>
            <a:r>
              <a:rPr lang="en-GB" altLang="en-US" sz="2000" dirty="0"/>
              <a:t>Oculus XR</a:t>
            </a:r>
          </a:p>
          <a:p>
            <a:pPr marL="800100" lvl="1" indent="-342900" algn="just">
              <a:buFont typeface="Wingdings" panose="05000000000000000000" charset="0"/>
              <a:buChar char="§"/>
            </a:pPr>
            <a:r>
              <a:rPr lang="en-GB" altLang="en-US" sz="2000" dirty="0"/>
              <a:t>Visual Studio</a:t>
            </a:r>
          </a:p>
          <a:p>
            <a:pPr marL="800100" lvl="1" indent="-342900" algn="just">
              <a:buFont typeface="Wingdings" panose="05000000000000000000" charset="0"/>
              <a:buChar char="§"/>
            </a:pPr>
            <a:r>
              <a:rPr lang="en-GB" altLang="en-US" sz="2000" dirty="0"/>
              <a:t>XR hands</a:t>
            </a:r>
          </a:p>
          <a:p>
            <a:pPr algn="just"/>
            <a:endParaRPr lang="en-GB" altLang="en-US" sz="2000" dirty="0"/>
          </a:p>
        </p:txBody>
      </p:sp>
      <p:sp>
        <p:nvSpPr>
          <p:cNvPr id="3" name="TextBox 2">
            <a:extLst>
              <a:ext uri="{FF2B5EF4-FFF2-40B4-BE49-F238E27FC236}">
                <a16:creationId xmlns:a16="http://schemas.microsoft.com/office/drawing/2014/main" id="{64A79B02-E4F8-790F-71DB-48340F9DE468}"/>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8</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874017E-FF39-F5D5-8852-2B8601B8D295}"/>
              </a:ext>
            </a:extLst>
          </p:cNvPr>
          <p:cNvSpPr>
            <a:spLocks noGrp="1"/>
          </p:cNvSpPr>
          <p:nvPr>
            <p:ph type="title"/>
          </p:nvPr>
        </p:nvSpPr>
        <p:spPr>
          <a:xfrm>
            <a:off x="628650" y="365126"/>
            <a:ext cx="7460991" cy="539943"/>
          </a:xfrm>
        </p:spPr>
        <p:txBody>
          <a:bodyPr>
            <a:normAutofit fontScale="90000"/>
          </a:bodyPr>
          <a:lstStyle/>
          <a:p>
            <a:r>
              <a:rPr lang="en-US" dirty="0">
                <a:solidFill>
                  <a:srgbClr val="C00000"/>
                </a:solidFill>
                <a:latin typeface="+mn-lt"/>
              </a:rPr>
              <a:t>Architecture / Methodology used</a:t>
            </a:r>
            <a:endParaRPr lang="en-GB" dirty="0"/>
          </a:p>
        </p:txBody>
      </p:sp>
      <p:sp>
        <p:nvSpPr>
          <p:cNvPr id="11" name="Text Box 6">
            <a:extLst>
              <a:ext uri="{FF2B5EF4-FFF2-40B4-BE49-F238E27FC236}">
                <a16:creationId xmlns:a16="http://schemas.microsoft.com/office/drawing/2014/main" id="{B140A86A-115E-B997-23BC-88C87C04F215}"/>
              </a:ext>
            </a:extLst>
          </p:cNvPr>
          <p:cNvSpPr txBox="1"/>
          <p:nvPr/>
        </p:nvSpPr>
        <p:spPr>
          <a:xfrm>
            <a:off x="629284" y="1125855"/>
            <a:ext cx="8150822" cy="2303145"/>
          </a:xfrm>
          <a:prstGeom prst="rect">
            <a:avLst/>
          </a:prstGeom>
          <a:noFill/>
        </p:spPr>
        <p:txBody>
          <a:bodyPr wrap="square" rtlCol="0" anchor="ctr" anchorCtr="0">
            <a:noAutofit/>
          </a:bodyPr>
          <a:lstStyle/>
          <a:p>
            <a:pPr marL="342900" indent="-342900" algn="just">
              <a:buFont typeface="Arial" panose="020B0604020202020204" pitchFamily="34" charset="0"/>
              <a:buChar char="•"/>
            </a:pPr>
            <a:r>
              <a:rPr lang="en-GB" altLang="en-US" sz="2000" dirty="0"/>
              <a:t>Application is created using the Unity 3D software.</a:t>
            </a:r>
          </a:p>
          <a:p>
            <a:pPr marL="342900" indent="-342900" algn="just">
              <a:buFont typeface="Arial" panose="020B0604020202020204" pitchFamily="34" charset="0"/>
              <a:buChar char="•"/>
            </a:pPr>
            <a:r>
              <a:rPr lang="en-GB" altLang="en-US" sz="2000" dirty="0"/>
              <a:t>Assets are created using the SketchUp and Blender softwares.</a:t>
            </a:r>
          </a:p>
          <a:p>
            <a:pPr marL="342900" indent="-342900" algn="just">
              <a:buFont typeface="Arial" panose="020B0604020202020204" pitchFamily="34" charset="0"/>
              <a:buChar char="•"/>
            </a:pPr>
            <a:r>
              <a:rPr lang="en-GB" altLang="en-US" sz="2000" dirty="0"/>
              <a:t>Authentication of users is done through the Microsoft </a:t>
            </a:r>
            <a:r>
              <a:rPr lang="en-GB" altLang="en-US" sz="2000" dirty="0" err="1"/>
              <a:t>PlayFab</a:t>
            </a:r>
            <a:r>
              <a:rPr lang="en-GB" altLang="en-US" sz="2000" dirty="0"/>
              <a:t> server.</a:t>
            </a:r>
          </a:p>
          <a:p>
            <a:pPr marL="342900" indent="-342900" algn="just">
              <a:buFont typeface="Arial" panose="020B0604020202020204" pitchFamily="34" charset="0"/>
              <a:buChar char="•"/>
            </a:pPr>
            <a:r>
              <a:rPr lang="en-GB" altLang="en-US" sz="2000" dirty="0"/>
              <a:t>Communication between users are done through the Pun server.</a:t>
            </a:r>
          </a:p>
          <a:p>
            <a:pPr marL="342900" indent="-342900" algn="just">
              <a:buFont typeface="Arial" panose="020B0604020202020204" pitchFamily="34" charset="0"/>
              <a:buChar char="•"/>
            </a:pPr>
            <a:r>
              <a:rPr lang="en-GB" altLang="en-US" sz="2000" dirty="0"/>
              <a:t>Rooms are created and joined using the Pun server.</a:t>
            </a:r>
          </a:p>
          <a:p>
            <a:pPr marL="342900" indent="-342900" algn="just">
              <a:buFont typeface="Arial" panose="020B0604020202020204" pitchFamily="34" charset="0"/>
              <a:buChar char="•"/>
            </a:pPr>
            <a:r>
              <a:rPr lang="en-GB" altLang="en-US" sz="2000" dirty="0"/>
              <a:t>Technology used : Metaverse – Virtual Reality</a:t>
            </a:r>
          </a:p>
          <a:p>
            <a:pPr marL="342900" indent="-342900" algn="just">
              <a:buFont typeface="Arial" panose="020B0604020202020204" pitchFamily="34" charset="0"/>
              <a:buChar char="•"/>
            </a:pPr>
            <a:r>
              <a:rPr lang="en-GB" altLang="en-US" sz="2000" dirty="0"/>
              <a:t>Database : </a:t>
            </a:r>
            <a:r>
              <a:rPr lang="en-GB" altLang="en-US" sz="2000" dirty="0" err="1"/>
              <a:t>PlayFab</a:t>
            </a:r>
            <a:r>
              <a:rPr lang="en-GB" altLang="en-US" sz="2000" dirty="0"/>
              <a:t>, Microsoft Excel</a:t>
            </a:r>
          </a:p>
        </p:txBody>
      </p:sp>
      <p:sp>
        <p:nvSpPr>
          <p:cNvPr id="2" name="TextBox 1">
            <a:extLst>
              <a:ext uri="{FF2B5EF4-FFF2-40B4-BE49-F238E27FC236}">
                <a16:creationId xmlns:a16="http://schemas.microsoft.com/office/drawing/2014/main" id="{CC0C48BA-9A65-E21C-164F-A81CACC93260}"/>
              </a:ext>
            </a:extLst>
          </p:cNvPr>
          <p:cNvSpPr txBox="1"/>
          <p:nvPr/>
        </p:nvSpPr>
        <p:spPr>
          <a:xfrm>
            <a:off x="4356847" y="6422322"/>
            <a:ext cx="4572000" cy="369332"/>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defRPr/>
              </a:pPr>
              <a:t>9</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D354E522-3CBF-01A7-D0C6-A7AAD97DBE0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1008" y="3429001"/>
            <a:ext cx="5528290" cy="323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TotalTime>
  <Words>1563</Words>
  <Application>Microsoft Office PowerPoint</Application>
  <PresentationFormat>On-screen Show (4:3)</PresentationFormat>
  <Paragraphs>133</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Arial MT</vt:lpstr>
      <vt:lpstr>Calibri</vt:lpstr>
      <vt:lpstr>Calibri Light</vt:lpstr>
      <vt:lpstr>Times New Roman</vt:lpstr>
      <vt:lpstr>Wingdings</vt:lpstr>
      <vt:lpstr>Office Theme</vt:lpstr>
      <vt:lpstr>1_Office Theme</vt:lpstr>
      <vt:lpstr>PowerPoint Presentation</vt:lpstr>
      <vt:lpstr>Introduction</vt:lpstr>
      <vt:lpstr>Objective of the Project</vt:lpstr>
      <vt:lpstr>Literature Survey</vt:lpstr>
      <vt:lpstr>Existing System</vt:lpstr>
      <vt:lpstr>Proposed System</vt:lpstr>
      <vt:lpstr>Software / Hardware used</vt:lpstr>
      <vt:lpstr>Software / Hardware used</vt:lpstr>
      <vt:lpstr>Architecture / Methodology used</vt:lpstr>
      <vt:lpstr>System Implementation</vt:lpstr>
      <vt:lpstr>CONCLUSION</vt:lpstr>
      <vt:lpstr>FUTURE SCOPE</vt:lpstr>
      <vt:lpstr>Reference Paper/ URL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Kishore MS</cp:lastModifiedBy>
  <cp:revision>113</cp:revision>
  <dcterms:created xsi:type="dcterms:W3CDTF">2020-12-27T14:21:00Z</dcterms:created>
  <dcterms:modified xsi:type="dcterms:W3CDTF">2024-03-24T16:26:06Z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C81EB1BB999C46AD940032C1EAD155AD_12</vt:lpwstr>
  </property>
  <property fmtid="{D5CDD505-2E9C-101B-9397-08002B2CF9AE}" pid="3" name="KSOProductBuildVer">
    <vt:lpwstr>2057-12.2.0.13431</vt:lpwstr>
  </property>
</Properties>
</file>