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XLgUoQ1giM2gcDE2xB7h55Olp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EF94E5-9852-487C-9E91-DCDE3EA2E98D}">
  <a:tblStyle styleId="{DAEF94E5-9852-487C-9E91-DCDE3EA2E98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8"/>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5"/>
          <p:cNvSpPr/>
          <p:nvPr>
            <p:ph idx="2" type="pic"/>
          </p:nvPr>
        </p:nvSpPr>
        <p:spPr>
          <a:xfrm>
            <a:off x="3887391" y="987426"/>
            <a:ext cx="4629150" cy="4873625"/>
          </a:xfrm>
          <a:prstGeom prst="rect">
            <a:avLst/>
          </a:prstGeom>
          <a:noFill/>
          <a:ln>
            <a:noFill/>
          </a:ln>
        </p:spPr>
      </p:sp>
      <p:sp>
        <p:nvSpPr>
          <p:cNvPr id="143" name="Google Shape;143;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3887391" y="987426"/>
            <a:ext cx="4629150" cy="4873625"/>
          </a:xfrm>
          <a:prstGeom prst="rect">
            <a:avLst/>
          </a:prstGeom>
          <a:noFill/>
          <a:ln>
            <a:noFill/>
          </a:ln>
        </p:spPr>
      </p:sp>
      <p:sp>
        <p:nvSpPr>
          <p:cNvPr id="68" name="Google Shape;68;p4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9.png"/><Relationship Id="rId8"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
          <p:cNvPicPr preferRelativeResize="0"/>
          <p:nvPr/>
        </p:nvPicPr>
        <p:blipFill rotWithShape="1">
          <a:blip r:embed="rId3">
            <a:alphaModFix/>
          </a:blip>
          <a:srcRect b="0" l="0" r="0" t="0"/>
          <a:stretch/>
        </p:blipFill>
        <p:spPr>
          <a:xfrm>
            <a:off x="34724" y="222459"/>
            <a:ext cx="1576959" cy="1455124"/>
          </a:xfrm>
          <a:prstGeom prst="rect">
            <a:avLst/>
          </a:prstGeom>
          <a:noFill/>
          <a:ln>
            <a:noFill/>
          </a:ln>
        </p:spPr>
      </p:pic>
      <p:pic>
        <p:nvPicPr>
          <p:cNvPr descr="Anna University - Wikipedia" id="164" name="Google Shape;164;p1"/>
          <p:cNvPicPr preferRelativeResize="0"/>
          <p:nvPr/>
        </p:nvPicPr>
        <p:blipFill rotWithShape="1">
          <a:blip r:embed="rId4">
            <a:alphaModFix/>
          </a:blip>
          <a:srcRect b="0" l="0" r="0" t="0"/>
          <a:stretch/>
        </p:blipFill>
        <p:spPr>
          <a:xfrm>
            <a:off x="7615085" y="128368"/>
            <a:ext cx="1306884" cy="1387443"/>
          </a:xfrm>
          <a:prstGeom prst="rect">
            <a:avLst/>
          </a:prstGeom>
          <a:noFill/>
          <a:ln>
            <a:noFill/>
          </a:ln>
        </p:spPr>
      </p:pic>
      <p:sp>
        <p:nvSpPr>
          <p:cNvPr id="165" name="Google Shape;165;p1"/>
          <p:cNvSpPr txBox="1"/>
          <p:nvPr/>
        </p:nvSpPr>
        <p:spPr>
          <a:xfrm>
            <a:off x="1128419" y="1800692"/>
            <a:ext cx="70200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400"/>
              <a:buFont typeface="Times New Roman"/>
              <a:buNone/>
            </a:pPr>
            <a:r>
              <a:rPr b="1" i="0" lang="en-US"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166" name="Google Shape;166;p1"/>
          <p:cNvSpPr txBox="1"/>
          <p:nvPr/>
        </p:nvSpPr>
        <p:spPr>
          <a:xfrm>
            <a:off x="1699842" y="2529385"/>
            <a:ext cx="5744314"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rgbClr val="0D0D0D"/>
                </a:solidFill>
                <a:latin typeface="Times New Roman"/>
                <a:ea typeface="Times New Roman"/>
                <a:cs typeface="Times New Roman"/>
                <a:sym typeface="Times New Roman"/>
              </a:rPr>
              <a:t>Neural Mark: Harnessing Convolutional Neural Networks for Robust Digital Image Watermarking</a:t>
            </a:r>
            <a:endParaRPr b="1" i="0" sz="2500" u="none" cap="none" strike="noStrike">
              <a:solidFill>
                <a:srgbClr val="000000"/>
              </a:solidFill>
              <a:latin typeface="Times New Roman"/>
              <a:ea typeface="Times New Roman"/>
              <a:cs typeface="Times New Roman"/>
              <a:sym typeface="Times New Roman"/>
            </a:endParaRPr>
          </a:p>
        </p:txBody>
      </p:sp>
      <p:sp>
        <p:nvSpPr>
          <p:cNvPr id="167" name="Google Shape;167;p1"/>
          <p:cNvSpPr txBox="1"/>
          <p:nvPr/>
        </p:nvSpPr>
        <p:spPr>
          <a:xfrm>
            <a:off x="877407" y="5463912"/>
            <a:ext cx="39387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Dr T A Mohanaprakash, </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M.TECH., Ph.D.,</a:t>
            </a:r>
            <a:endParaRPr/>
          </a:p>
        </p:txBody>
      </p:sp>
      <p:sp>
        <p:nvSpPr>
          <p:cNvPr id="168" name="Google Shape;168;p1"/>
          <p:cNvSpPr txBox="1"/>
          <p:nvPr/>
        </p:nvSpPr>
        <p:spPr>
          <a:xfrm>
            <a:off x="2746221" y="4063113"/>
            <a:ext cx="3651555" cy="120682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MOHANRAM A       211420104165</a:t>
            </a:r>
            <a:endParaRPr/>
          </a:p>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PRAKASH J             211420104198</a:t>
            </a:r>
            <a:endParaRPr/>
          </a:p>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KAMESH S              211420104120</a:t>
            </a:r>
            <a:endParaRPr/>
          </a:p>
        </p:txBody>
      </p:sp>
      <p:sp>
        <p:nvSpPr>
          <p:cNvPr id="169" name="Google Shape;169;p1"/>
          <p:cNvSpPr txBox="1"/>
          <p:nvPr/>
        </p:nvSpPr>
        <p:spPr>
          <a:xfrm>
            <a:off x="5015884" y="5452962"/>
            <a:ext cx="3542190"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Dr. G.Senthil Kumar, M.C.A.,M.Phil.,M.B.A., M.E., Ph.D</a:t>
            </a:r>
            <a:endParaRPr/>
          </a:p>
        </p:txBody>
      </p:sp>
      <p:pic>
        <p:nvPicPr>
          <p:cNvPr id="170" name="Google Shape;170;p1"/>
          <p:cNvPicPr preferRelativeResize="0"/>
          <p:nvPr/>
        </p:nvPicPr>
        <p:blipFill rotWithShape="1">
          <a:blip r:embed="rId5">
            <a:alphaModFix/>
          </a:blip>
          <a:srcRect b="0" l="0" r="0" t="0"/>
          <a:stretch/>
        </p:blipFill>
        <p:spPr>
          <a:xfrm>
            <a:off x="1398494" y="290432"/>
            <a:ext cx="6133822" cy="12432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Methodology Overview</a:t>
            </a:r>
            <a:endParaRPr sz="4000">
              <a:solidFill>
                <a:srgbClr val="FF0000"/>
              </a:solidFill>
            </a:endParaRPr>
          </a:p>
        </p:txBody>
      </p:sp>
      <p:sp>
        <p:nvSpPr>
          <p:cNvPr id="232" name="Google Shape;232;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0D0D0D"/>
              </a:buClr>
              <a:buSzPts val="2000"/>
              <a:buNone/>
            </a:pPr>
            <a:r>
              <a:rPr b="1" i="0" lang="en-US" sz="2000">
                <a:solidFill>
                  <a:srgbClr val="0D0D0D"/>
                </a:solidFill>
                <a:latin typeface="Times New Roman"/>
                <a:ea typeface="Times New Roman"/>
                <a:cs typeface="Times New Roman"/>
                <a:sym typeface="Times New Roman"/>
              </a:rPr>
              <a:t>Overview of the Proposed CNN-Based Approach:</a:t>
            </a:r>
            <a:endParaRPr/>
          </a:p>
          <a:p>
            <a:pPr indent="0" lvl="0" marL="0" rtl="0" algn="just">
              <a:lnSpc>
                <a:spcPct val="90000"/>
              </a:lnSpc>
              <a:spcBef>
                <a:spcPts val="1000"/>
              </a:spcBef>
              <a:spcAft>
                <a:spcPts val="0"/>
              </a:spcAft>
              <a:buClr>
                <a:schemeClr val="dk1"/>
              </a:buClr>
              <a:buSzPts val="2000"/>
              <a:buNone/>
            </a:pPr>
            <a:r>
              <a:t/>
            </a:r>
            <a:endParaRPr b="0" i="0" sz="2000">
              <a:solidFill>
                <a:srgbClr val="0D0D0D"/>
              </a:solidFill>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The methodology consists of several key steps, including data preparation, CNN architecture design, training, testing, and evaluation.</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Each step is crucial for developing and validating the CNN-based image watermarking technique.</a:t>
            </a:r>
            <a:endParaRPr/>
          </a:p>
          <a:p>
            <a:pPr indent="-101600" lvl="1" marL="685800" rtl="0" algn="just">
              <a:lnSpc>
                <a:spcPct val="90000"/>
              </a:lnSpc>
              <a:spcBef>
                <a:spcPts val="500"/>
              </a:spcBef>
              <a:spcAft>
                <a:spcPts val="0"/>
              </a:spcAft>
              <a:buClr>
                <a:schemeClr val="dk1"/>
              </a:buClr>
              <a:buSzPts val="2000"/>
              <a:buNone/>
            </a:pPr>
            <a:r>
              <a:t/>
            </a:r>
            <a:endParaRPr b="0" i="0" sz="2000">
              <a:solidFill>
                <a:srgbClr val="0D0D0D"/>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33" name="Google Shape;23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idx="1" type="body"/>
          </p:nvPr>
        </p:nvSpPr>
        <p:spPr>
          <a:xfrm>
            <a:off x="535344" y="1253331"/>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rgbClr val="0D0D0D"/>
              </a:buClr>
              <a:buSzPct val="100000"/>
              <a:buNone/>
            </a:pPr>
            <a:r>
              <a:rPr b="1" i="0" lang="en-US" sz="2200">
                <a:solidFill>
                  <a:srgbClr val="0D0D0D"/>
                </a:solidFill>
                <a:latin typeface="Times New Roman"/>
                <a:ea typeface="Times New Roman"/>
                <a:cs typeface="Times New Roman"/>
                <a:sym typeface="Times New Roman"/>
              </a:rPr>
              <a:t>Steps in the Methodology:</a:t>
            </a:r>
            <a:endParaRPr/>
          </a:p>
          <a:p>
            <a:pPr indent="-285750" lvl="1" marL="742950" rtl="0" algn="just">
              <a:lnSpc>
                <a:spcPct val="90000"/>
              </a:lnSpc>
              <a:spcBef>
                <a:spcPts val="5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Data Preparation: Preprocessing of input images and generation of training data for CNN-based noise modulation.</a:t>
            </a:r>
            <a:endParaRPr/>
          </a:p>
          <a:p>
            <a:pPr indent="-285750" lvl="1" marL="742950" rtl="0" algn="just">
              <a:lnSpc>
                <a:spcPct val="90000"/>
              </a:lnSpc>
              <a:spcBef>
                <a:spcPts val="5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CNN Architecture Design: Designing a suitable CNN architecture tailored for the task of noise modulation, considering factors such as network depth, layer configurations, and activation functions.</a:t>
            </a:r>
            <a:endParaRPr/>
          </a:p>
          <a:p>
            <a:pPr indent="-285750" lvl="1" marL="742950" rtl="0" algn="just">
              <a:lnSpc>
                <a:spcPct val="90000"/>
              </a:lnSpc>
              <a:spcBef>
                <a:spcPts val="5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Training: Training the CNN model using the prepared training data and optimizing the model parameters to learn noise modulation patterns.</a:t>
            </a:r>
            <a:endParaRPr/>
          </a:p>
          <a:p>
            <a:pPr indent="-285750" lvl="1" marL="742950" rtl="0" algn="just">
              <a:lnSpc>
                <a:spcPct val="90000"/>
              </a:lnSpc>
              <a:spcBef>
                <a:spcPts val="5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Testing: Evaluating the trained CNN model on separate test datasets to assess its performance in modulating noise onto host images.</a:t>
            </a:r>
            <a:endParaRPr/>
          </a:p>
          <a:p>
            <a:pPr indent="-285750" lvl="1" marL="742950" rtl="0" algn="just">
              <a:lnSpc>
                <a:spcPct val="90000"/>
              </a:lnSpc>
              <a:spcBef>
                <a:spcPts val="5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Evaluation: Quantitative and qualitative evaluation of the CNN-based approach using standard watermarking metrics and visual inspection of watermarked images.</a:t>
            </a:r>
            <a:endParaRPr/>
          </a:p>
          <a:p>
            <a:pPr indent="-168275" lvl="1" marL="742950" rtl="0" algn="just">
              <a:lnSpc>
                <a:spcPct val="90000"/>
              </a:lnSpc>
              <a:spcBef>
                <a:spcPts val="500"/>
              </a:spcBef>
              <a:spcAft>
                <a:spcPts val="0"/>
              </a:spcAft>
              <a:buClr>
                <a:schemeClr val="dk1"/>
              </a:buClr>
              <a:buSzPct val="100000"/>
              <a:buFont typeface="Arial"/>
              <a:buNone/>
            </a:pPr>
            <a:r>
              <a:t/>
            </a:r>
            <a:endParaRPr b="0" i="0" sz="2000">
              <a:solidFill>
                <a:srgbClr val="0D0D0D"/>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D0D0D"/>
              </a:buClr>
              <a:buSzPct val="100000"/>
              <a:buFont typeface="Arial"/>
              <a:buChar char="•"/>
            </a:pPr>
            <a:r>
              <a:rPr b="0" i="0" lang="en-US" sz="2000">
                <a:solidFill>
                  <a:srgbClr val="0D0D0D"/>
                </a:solidFill>
                <a:latin typeface="Times New Roman"/>
                <a:ea typeface="Times New Roman"/>
                <a:cs typeface="Times New Roman"/>
                <a:sym typeface="Times New Roman"/>
              </a:rPr>
              <a:t>The methodology aims to develop a robust and effective CNN-based image watermarking technique through systematic experimentation and analysis.</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239" name="Google Shape;23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628650" y="365126"/>
            <a:ext cx="7886700" cy="68374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245" name="Google Shape;245;p13"/>
          <p:cNvSpPr/>
          <p:nvPr/>
        </p:nvSpPr>
        <p:spPr>
          <a:xfrm>
            <a:off x="2841812" y="5862918"/>
            <a:ext cx="3594847" cy="22733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3"/>
          <p:cNvSpPr/>
          <p:nvPr/>
        </p:nvSpPr>
        <p:spPr>
          <a:xfrm>
            <a:off x="1766572" y="1151180"/>
            <a:ext cx="5727921" cy="19304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8" name="Google Shape;248;p13"/>
          <p:cNvPicPr preferRelativeResize="0"/>
          <p:nvPr/>
        </p:nvPicPr>
        <p:blipFill rotWithShape="1">
          <a:blip r:embed="rId3">
            <a:alphaModFix/>
          </a:blip>
          <a:srcRect b="0" l="0" r="0" t="0"/>
          <a:stretch/>
        </p:blipFill>
        <p:spPr>
          <a:xfrm>
            <a:off x="1649507" y="1142975"/>
            <a:ext cx="2914650" cy="5276850"/>
          </a:xfrm>
          <a:prstGeom prst="rect">
            <a:avLst/>
          </a:prstGeom>
          <a:noFill/>
          <a:ln>
            <a:noFill/>
          </a:ln>
        </p:spPr>
      </p:pic>
      <p:pic>
        <p:nvPicPr>
          <p:cNvPr descr="The famous Lena image often used as an example in image ..." id="249" name="Google Shape;249;p13"/>
          <p:cNvPicPr preferRelativeResize="0"/>
          <p:nvPr/>
        </p:nvPicPr>
        <p:blipFill rotWithShape="1">
          <a:blip r:embed="rId4">
            <a:alphaModFix/>
          </a:blip>
          <a:srcRect b="0" l="0" r="0" t="0"/>
          <a:stretch/>
        </p:blipFill>
        <p:spPr>
          <a:xfrm>
            <a:off x="886209" y="1319452"/>
            <a:ext cx="1005094" cy="1005094"/>
          </a:xfrm>
          <a:prstGeom prst="rect">
            <a:avLst/>
          </a:prstGeom>
          <a:noFill/>
          <a:ln>
            <a:noFill/>
          </a:ln>
        </p:spPr>
      </p:pic>
      <p:pic>
        <p:nvPicPr>
          <p:cNvPr descr="4 Lessons From the Improbable Rise of QR Codes | by Clive Thompson | OneZero" id="250" name="Google Shape;250;p13"/>
          <p:cNvPicPr preferRelativeResize="0"/>
          <p:nvPr/>
        </p:nvPicPr>
        <p:blipFill rotWithShape="1">
          <a:blip r:embed="rId5">
            <a:alphaModFix/>
          </a:blip>
          <a:srcRect b="0" l="0" r="0" t="0"/>
          <a:stretch/>
        </p:blipFill>
        <p:spPr>
          <a:xfrm>
            <a:off x="1076044" y="2874145"/>
            <a:ext cx="630382" cy="633609"/>
          </a:xfrm>
          <a:prstGeom prst="rect">
            <a:avLst/>
          </a:prstGeom>
          <a:noFill/>
          <a:ln>
            <a:noFill/>
          </a:ln>
        </p:spPr>
      </p:pic>
      <p:pic>
        <p:nvPicPr>
          <p:cNvPr descr="noise Archives - John Paul Caponigro" id="251" name="Google Shape;251;p13"/>
          <p:cNvPicPr preferRelativeResize="0"/>
          <p:nvPr/>
        </p:nvPicPr>
        <p:blipFill rotWithShape="1">
          <a:blip r:embed="rId6">
            <a:alphaModFix/>
          </a:blip>
          <a:srcRect b="0" l="0" r="0" t="0"/>
          <a:stretch/>
        </p:blipFill>
        <p:spPr>
          <a:xfrm>
            <a:off x="1076044" y="3630649"/>
            <a:ext cx="633609" cy="633609"/>
          </a:xfrm>
          <a:prstGeom prst="rect">
            <a:avLst/>
          </a:prstGeom>
          <a:noFill/>
          <a:ln>
            <a:noFill/>
          </a:ln>
        </p:spPr>
      </p:pic>
      <p:pic>
        <p:nvPicPr>
          <p:cNvPr id="252" name="Google Shape;252;p13"/>
          <p:cNvPicPr preferRelativeResize="0"/>
          <p:nvPr/>
        </p:nvPicPr>
        <p:blipFill rotWithShape="1">
          <a:blip r:embed="rId7">
            <a:alphaModFix/>
          </a:blip>
          <a:srcRect b="0" l="0" r="0" t="0"/>
          <a:stretch/>
        </p:blipFill>
        <p:spPr>
          <a:xfrm>
            <a:off x="5238750" y="1590675"/>
            <a:ext cx="2247900" cy="3676650"/>
          </a:xfrm>
          <a:prstGeom prst="rect">
            <a:avLst/>
          </a:prstGeom>
          <a:noFill/>
          <a:ln>
            <a:noFill/>
          </a:ln>
        </p:spPr>
      </p:pic>
      <p:pic>
        <p:nvPicPr>
          <p:cNvPr descr="The famous Lena image often used as an example in image ..." id="253" name="Google Shape;253;p13"/>
          <p:cNvPicPr preferRelativeResize="0"/>
          <p:nvPr/>
        </p:nvPicPr>
        <p:blipFill rotWithShape="1">
          <a:blip r:embed="rId4">
            <a:alphaModFix/>
          </a:blip>
          <a:srcRect b="0" l="0" r="0" t="0"/>
          <a:stretch/>
        </p:blipFill>
        <p:spPr>
          <a:xfrm>
            <a:off x="7730225" y="3429000"/>
            <a:ext cx="1005094" cy="1005094"/>
          </a:xfrm>
          <a:prstGeom prst="rect">
            <a:avLst/>
          </a:prstGeom>
          <a:noFill/>
          <a:ln>
            <a:noFill/>
          </a:ln>
        </p:spPr>
      </p:pic>
      <p:pic>
        <p:nvPicPr>
          <p:cNvPr descr="4 Lessons From the Improbable Rise of QR Codes | by Clive Thompson | OneZero" id="254" name="Google Shape;254;p13"/>
          <p:cNvPicPr preferRelativeResize="0"/>
          <p:nvPr/>
        </p:nvPicPr>
        <p:blipFill rotWithShape="1">
          <a:blip r:embed="rId8">
            <a:alphaModFix/>
          </a:blip>
          <a:srcRect b="0" l="0" r="0" t="0"/>
          <a:stretch/>
        </p:blipFill>
        <p:spPr>
          <a:xfrm>
            <a:off x="7730225" y="2108693"/>
            <a:ext cx="1005094" cy="1010239"/>
          </a:xfrm>
          <a:prstGeom prst="rect">
            <a:avLst/>
          </a:prstGeom>
          <a:noFill/>
          <a:ln>
            <a:noFill/>
          </a:ln>
        </p:spPr>
      </p:pic>
      <p:pic>
        <p:nvPicPr>
          <p:cNvPr descr="noise Archives - John Paul Caponigro" id="255" name="Google Shape;255;p13"/>
          <p:cNvPicPr preferRelativeResize="0"/>
          <p:nvPr/>
        </p:nvPicPr>
        <p:blipFill rotWithShape="1">
          <a:blip r:embed="rId6">
            <a:alphaModFix/>
          </a:blip>
          <a:srcRect b="0" l="0" r="0" t="0"/>
          <a:stretch/>
        </p:blipFill>
        <p:spPr>
          <a:xfrm>
            <a:off x="7876634" y="1189938"/>
            <a:ext cx="633609" cy="6336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628650" y="365126"/>
            <a:ext cx="7886700" cy="9168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System Architecture</a:t>
            </a:r>
            <a:endParaRPr sz="4000"/>
          </a:p>
        </p:txBody>
      </p:sp>
      <p:sp>
        <p:nvSpPr>
          <p:cNvPr id="261" name="Google Shape;261;p14"/>
          <p:cNvSpPr txBox="1"/>
          <p:nvPr>
            <p:ph idx="1" type="body"/>
          </p:nvPr>
        </p:nvSpPr>
        <p:spPr>
          <a:xfrm>
            <a:off x="439271" y="1407459"/>
            <a:ext cx="8076079" cy="476025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D0D0D"/>
              </a:buClr>
              <a:buSzPts val="2000"/>
              <a:buFont typeface="Arial"/>
              <a:buChar char="•"/>
            </a:pPr>
            <a:r>
              <a:rPr b="1" i="0" lang="en-US" sz="2000">
                <a:solidFill>
                  <a:srgbClr val="0D0D0D"/>
                </a:solidFill>
                <a:latin typeface="Times New Roman"/>
                <a:ea typeface="Times New Roman"/>
                <a:cs typeface="Times New Roman"/>
                <a:sym typeface="Times New Roman"/>
              </a:rPr>
              <a:t>Convolutional Neural Network (CNN):</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A CNN is a deep learning model widely used for various image processing tasks, including image classification, object detection, and segmentation.</a:t>
            </a:r>
            <a:endParaRPr/>
          </a:p>
          <a:p>
            <a:pPr indent="-228600" lvl="0" marL="228600" rtl="0" algn="just">
              <a:lnSpc>
                <a:spcPct val="90000"/>
              </a:lnSpc>
              <a:spcBef>
                <a:spcPts val="1000"/>
              </a:spcBef>
              <a:spcAft>
                <a:spcPts val="0"/>
              </a:spcAft>
              <a:buClr>
                <a:srgbClr val="0D0D0D"/>
              </a:buClr>
              <a:buSzPts val="2000"/>
              <a:buFont typeface="Arial"/>
              <a:buChar char="•"/>
            </a:pPr>
            <a:r>
              <a:rPr b="1" i="0" lang="en-US" sz="2000">
                <a:solidFill>
                  <a:srgbClr val="0D0D0D"/>
                </a:solidFill>
                <a:latin typeface="Times New Roman"/>
                <a:ea typeface="Times New Roman"/>
                <a:cs typeface="Times New Roman"/>
                <a:sym typeface="Times New Roman"/>
              </a:rPr>
              <a:t>Design Considerations:</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Network Depth: Determine the number of layers in the CNN architecture, balancing model complexity and computational efficiency.</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Layer Configurations: Specify the configuration of convolutional, pooling, normalization, and activation layers.</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Activation Functions: Choose suitable activation functions, such as ReLU (Rectified Linear Unit), to introduce non-linearity and improve model capacity.</a:t>
            </a:r>
            <a:endParaRPr/>
          </a:p>
        </p:txBody>
      </p:sp>
      <p:sp>
        <p:nvSpPr>
          <p:cNvPr id="262" name="Google Shape;26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628650" y="365126"/>
            <a:ext cx="7886700" cy="8899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System Architecture</a:t>
            </a:r>
            <a:endParaRPr sz="4000"/>
          </a:p>
        </p:txBody>
      </p:sp>
      <p:sp>
        <p:nvSpPr>
          <p:cNvPr id="268" name="Google Shape;268;p15"/>
          <p:cNvSpPr txBox="1"/>
          <p:nvPr>
            <p:ph idx="1" type="body"/>
          </p:nvPr>
        </p:nvSpPr>
        <p:spPr>
          <a:xfrm>
            <a:off x="628650" y="1470212"/>
            <a:ext cx="7886700" cy="4886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D0D0D"/>
              </a:buClr>
              <a:buSzPts val="2000"/>
              <a:buFont typeface="Arial"/>
              <a:buChar char="•"/>
            </a:pPr>
            <a:r>
              <a:rPr b="1" i="0" lang="en-US" sz="2000">
                <a:solidFill>
                  <a:srgbClr val="0D0D0D"/>
                </a:solidFill>
                <a:latin typeface="Times New Roman"/>
                <a:ea typeface="Times New Roman"/>
                <a:cs typeface="Times New Roman"/>
                <a:sym typeface="Times New Roman"/>
              </a:rPr>
              <a:t>CNN Architecture:</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Input Layer: Accept grayscale images as input.</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Convolutional Layers: Extract features from input images through convolution operations.</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Batch Normalization Layers: Normalize the activations of previous layers to stabilize training.</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ReLU Activation Layers: Introduce non-linearity to the model.</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Regression Output Layer: Output the noise-modulated image.</a:t>
            </a:r>
            <a:endParaRPr/>
          </a:p>
          <a:p>
            <a:pPr indent="-228600" lvl="0" marL="228600" rtl="0" algn="just">
              <a:lnSpc>
                <a:spcPct val="90000"/>
              </a:lnSpc>
              <a:spcBef>
                <a:spcPts val="1000"/>
              </a:spcBef>
              <a:spcAft>
                <a:spcPts val="0"/>
              </a:spcAft>
              <a:buClr>
                <a:srgbClr val="0D0D0D"/>
              </a:buClr>
              <a:buSzPts val="2000"/>
              <a:buFont typeface="Arial"/>
              <a:buChar char="•"/>
            </a:pPr>
            <a:r>
              <a:rPr b="1" i="0" lang="en-US" sz="2000">
                <a:solidFill>
                  <a:srgbClr val="0D0D0D"/>
                </a:solidFill>
                <a:latin typeface="Times New Roman"/>
                <a:ea typeface="Times New Roman"/>
                <a:cs typeface="Times New Roman"/>
                <a:sym typeface="Times New Roman"/>
              </a:rPr>
              <a:t>Architecture Optimization:</a:t>
            </a:r>
            <a:endParaRPr/>
          </a:p>
          <a:p>
            <a:pPr indent="-285750" lvl="1" marL="742950" rtl="0" algn="just">
              <a:lnSpc>
                <a:spcPct val="90000"/>
              </a:lnSpc>
              <a:spcBef>
                <a:spcPts val="500"/>
              </a:spcBef>
              <a:spcAft>
                <a:spcPts val="0"/>
              </a:spcAft>
              <a:buClr>
                <a:srgbClr val="0D0D0D"/>
              </a:buClr>
              <a:buSzPts val="2000"/>
              <a:buFont typeface="Arial"/>
              <a:buChar char="•"/>
            </a:pPr>
            <a:r>
              <a:rPr b="0" i="0" lang="en-US" sz="2000">
                <a:solidFill>
                  <a:srgbClr val="0D0D0D"/>
                </a:solidFill>
                <a:latin typeface="Times New Roman"/>
                <a:ea typeface="Times New Roman"/>
                <a:cs typeface="Times New Roman"/>
                <a:sym typeface="Times New Roman"/>
              </a:rPr>
              <a:t>Experiment with different architectures and hyperparameters to find the optimal configuration for noise modulation in image watermarking.</a:t>
            </a:r>
            <a:endParaRPr/>
          </a:p>
        </p:txBody>
      </p:sp>
      <p:sp>
        <p:nvSpPr>
          <p:cNvPr id="269" name="Google Shape;269;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Module Description</a:t>
            </a:r>
            <a:endParaRPr/>
          </a:p>
        </p:txBody>
      </p:sp>
      <p:sp>
        <p:nvSpPr>
          <p:cNvPr id="275" name="Google Shape;275;p16"/>
          <p:cNvSpPr txBox="1"/>
          <p:nvPr/>
        </p:nvSpPr>
        <p:spPr>
          <a:xfrm>
            <a:off x="709967" y="959224"/>
            <a:ext cx="7884000" cy="5139996"/>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Encoding Algorithm: </a:t>
            </a:r>
            <a:r>
              <a:rPr lang="en-US" sz="2000">
                <a:solidFill>
                  <a:schemeClr val="dk1"/>
                </a:solidFill>
                <a:latin typeface="Times New Roman"/>
                <a:ea typeface="Times New Roman"/>
                <a:cs typeface="Times New Roman"/>
                <a:sym typeface="Times New Roman"/>
              </a:rPr>
              <a:t>This module would include the algorithm used to embed the secret data within the video file. There are various techniques that can be used for this purpose, such as LSB (Least Significant Bit) embedding, Spread Spectrum, and Transform Domain Techniques. </a:t>
            </a:r>
            <a:r>
              <a:rPr b="1" lang="en-US" sz="2000">
                <a:solidFill>
                  <a:schemeClr val="dk1"/>
                </a:solidFill>
                <a:latin typeface="Times New Roman"/>
                <a:ea typeface="Times New Roman"/>
                <a:cs typeface="Times New Roman"/>
                <a:sym typeface="Times New Roman"/>
              </a:rPr>
              <a:t>Decoding Algorithm: </a:t>
            </a:r>
            <a:r>
              <a:rPr lang="en-US" sz="2000">
                <a:solidFill>
                  <a:schemeClr val="dk1"/>
                </a:solidFill>
                <a:latin typeface="Times New Roman"/>
                <a:ea typeface="Times New Roman"/>
                <a:cs typeface="Times New Roman"/>
                <a:sym typeface="Times New Roman"/>
              </a:rPr>
              <a:t>This module would include the algorithm used to extract the secret data from the video file. The decoding algorithm should be able to retrieve the hidden information with high accuracy, while avoiding false positives or negatives. </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Security Module: </a:t>
            </a:r>
            <a:r>
              <a:rPr lang="en-US" sz="2000">
                <a:solidFill>
                  <a:schemeClr val="dk1"/>
                </a:solidFill>
                <a:latin typeface="Times New Roman"/>
                <a:ea typeface="Times New Roman"/>
                <a:cs typeface="Times New Roman"/>
                <a:sym typeface="Times New Roman"/>
              </a:rPr>
              <a:t>This module would include security features such as encryption and decryption, password protection, and watermarking. It would ensure that the embedded data is only accessible to authorized parties and prevent unauthorized access or tampering. </a:t>
            </a:r>
            <a:endParaRPr sz="2000">
              <a:solidFill>
                <a:schemeClr val="dk1"/>
              </a:solidFill>
              <a:latin typeface="Times New Roman"/>
              <a:ea typeface="Times New Roman"/>
              <a:cs typeface="Times New Roman"/>
              <a:sym typeface="Times New Roman"/>
            </a:endParaRPr>
          </a:p>
        </p:txBody>
      </p:sp>
      <p:sp>
        <p:nvSpPr>
          <p:cNvPr id="276" name="Google Shape;27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txBox="1"/>
          <p:nvPr>
            <p:ph type="title"/>
          </p:nvPr>
        </p:nvSpPr>
        <p:spPr>
          <a:xfrm>
            <a:off x="547968" y="3273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Software</a:t>
            </a:r>
            <a:r>
              <a:rPr lang="en-US">
                <a:solidFill>
                  <a:srgbClr val="7030A0"/>
                </a:solidFill>
                <a:latin typeface="Calibri"/>
                <a:ea typeface="Calibri"/>
                <a:cs typeface="Calibri"/>
                <a:sym typeface="Calibri"/>
              </a:rPr>
              <a:t> </a:t>
            </a:r>
            <a:r>
              <a:rPr lang="en-US">
                <a:solidFill>
                  <a:srgbClr val="C00000"/>
                </a:solidFill>
                <a:latin typeface="Calibri"/>
                <a:ea typeface="Calibri"/>
                <a:cs typeface="Calibri"/>
                <a:sym typeface="Calibri"/>
              </a:rPr>
              <a:t>/ Hardware used</a:t>
            </a:r>
            <a:endParaRPr>
              <a:solidFill>
                <a:srgbClr val="C00000"/>
              </a:solidFill>
              <a:latin typeface="Calibri"/>
              <a:ea typeface="Calibri"/>
              <a:cs typeface="Calibri"/>
              <a:sym typeface="Calibri"/>
            </a:endParaRPr>
          </a:p>
        </p:txBody>
      </p:sp>
      <p:sp>
        <p:nvSpPr>
          <p:cNvPr id="282" name="Google Shape;282;p10"/>
          <p:cNvSpPr txBox="1"/>
          <p:nvPr/>
        </p:nvSpPr>
        <p:spPr>
          <a:xfrm>
            <a:off x="630000" y="1107926"/>
            <a:ext cx="7884000" cy="496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1.SOFTWARE REQUIREMENTS</a:t>
            </a:r>
            <a:endParaRPr/>
          </a:p>
          <a:p>
            <a:pPr indent="0" lvl="0" marL="0" marR="0" rtl="0" algn="ctr">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Operating System : Windows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Tool   : Matlab 2023</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2. HARDWARE REQUIREMENTS: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Processor : I5</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Hard disk : minimum 500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RAM : minimum 8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
        <p:nvSpPr>
          <p:cNvPr id="283" name="Google Shape;283;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628650" y="442898"/>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Conclusion</a:t>
            </a:r>
            <a:endParaRPr/>
          </a:p>
        </p:txBody>
      </p:sp>
      <p:sp>
        <p:nvSpPr>
          <p:cNvPr id="289" name="Google Shape;289;p17"/>
          <p:cNvSpPr txBox="1"/>
          <p:nvPr/>
        </p:nvSpPr>
        <p:spPr>
          <a:xfrm>
            <a:off x="628650" y="708027"/>
            <a:ext cx="7886700" cy="5082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conclusion, the comparison of evaluation metrics for watermarking and extraction techniques reveals distinct performance disparities among the proposed Convolutional Neural Network (CNN) method and three alternative techniques: HAAR Wavelet, Discrete Cosine Transform (DCT), and Discrete Wavelet Transform (DWT). The proposed CNN method outperforms the other techniques across all evaluated metrics. Specifically, it achieves the highest Peak Signal-toNoise Ratio (PSNR), lowest Bit Error Rate (BER), and lowest Mean Squared Error (MSE) values compared to HAAR Wavelet, DCT, and DWT methods. This indicates that the CNN-based approach offers superior accuracy in watermark extraction and reconstruction tasks. </a:t>
            </a:r>
            <a:endParaRPr b="0" i="0" sz="2000">
              <a:solidFill>
                <a:srgbClr val="374151"/>
              </a:solidFill>
              <a:latin typeface="Times New Roman"/>
              <a:ea typeface="Times New Roman"/>
              <a:cs typeface="Times New Roman"/>
              <a:sym typeface="Times New Roman"/>
            </a:endParaRPr>
          </a:p>
        </p:txBody>
      </p:sp>
      <p:sp>
        <p:nvSpPr>
          <p:cNvPr id="290" name="Google Shape;290;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ph type="title"/>
          </p:nvPr>
        </p:nvSpPr>
        <p:spPr>
          <a:xfrm>
            <a:off x="628650" y="683520"/>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Future Scope</a:t>
            </a:r>
            <a:endParaRPr/>
          </a:p>
        </p:txBody>
      </p:sp>
      <p:sp>
        <p:nvSpPr>
          <p:cNvPr id="296" name="Google Shape;296;p18"/>
          <p:cNvSpPr txBox="1"/>
          <p:nvPr/>
        </p:nvSpPr>
        <p:spPr>
          <a:xfrm>
            <a:off x="628650" y="948649"/>
            <a:ext cx="7886700" cy="496070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HAAR Wavelet, DCT, and DWT techniques, while traditional and widely used, exhibit comparatively lower performance in terms of PSNR, BER, and MSE. These methods may still find utility in certain applications, but the results suggest that the proposed CNN method offers significant advancements in watermarking and extraction tasks, potentially leading to improved robustness and fidelity in digital content protection and authentication. Overall, the findings underscore the efficacy of CNN-based approaches in watermarking and extraction tasks and suggest avenues for further research and development in leveraging deep learning techniques for enhanced multimedia security and copyright protection.</a:t>
            </a:r>
            <a:endParaRPr sz="2000">
              <a:solidFill>
                <a:schemeClr val="dk1"/>
              </a:solidFill>
              <a:latin typeface="Times New Roman"/>
              <a:ea typeface="Times New Roman"/>
              <a:cs typeface="Times New Roman"/>
              <a:sym typeface="Times New Roman"/>
            </a:endParaRPr>
          </a:p>
        </p:txBody>
      </p:sp>
      <p:sp>
        <p:nvSpPr>
          <p:cNvPr id="297" name="Google Shape;29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9"/>
          <p:cNvSpPr txBox="1"/>
          <p:nvPr>
            <p:ph type="title"/>
          </p:nvPr>
        </p:nvSpPr>
        <p:spPr>
          <a:xfrm>
            <a:off x="628650" y="165990"/>
            <a:ext cx="7886700" cy="461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Reference Paper</a:t>
            </a:r>
            <a:endParaRPr sz="4000">
              <a:solidFill>
                <a:srgbClr val="C00000"/>
              </a:solidFill>
              <a:latin typeface="Times New Roman"/>
              <a:ea typeface="Times New Roman"/>
              <a:cs typeface="Times New Roman"/>
              <a:sym typeface="Times New Roman"/>
            </a:endParaRPr>
          </a:p>
        </p:txBody>
      </p:sp>
      <p:sp>
        <p:nvSpPr>
          <p:cNvPr id="303" name="Google Shape;303;p19"/>
          <p:cNvSpPr txBox="1"/>
          <p:nvPr/>
        </p:nvSpPr>
        <p:spPr>
          <a:xfrm>
            <a:off x="877228" y="863538"/>
            <a:ext cx="7389544" cy="4941737"/>
          </a:xfrm>
          <a:prstGeom prst="rect">
            <a:avLst/>
          </a:prstGeom>
          <a:noFill/>
          <a:ln>
            <a:noFill/>
          </a:ln>
        </p:spPr>
        <p:txBody>
          <a:bodyPr anchorCtr="0" anchor="t" bIns="0" lIns="0" spcFirstLastPara="1" rIns="0" wrap="square" tIns="17125">
            <a:spAutoFit/>
          </a:bodyPr>
          <a:lstStyle/>
          <a:p>
            <a:pPr indent="-457200" lvl="0" marL="4572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[1] S. D. Lin and C.-F. Chen, “A robust DCT-based watermarking for copyright protection,” IEEE Trans. Consum. Electron., vol. 46, no. 3, pp. 415–421, 2000.</a:t>
            </a:r>
            <a:endParaRPr/>
          </a:p>
          <a:p>
            <a:pPr indent="-457200" lvl="0" marL="4572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[2] F. Guerrini, M. Okuda, N. Adami, and R. Leonardi, “High dynamic range image watermarking robust against tone-mapping operators,” IEEE Trans. Inf. Forensics Secur., vol. 6, no. 2, pp. 283–295, 2011. </a:t>
            </a:r>
            <a:endParaRPr/>
          </a:p>
          <a:p>
            <a:pPr indent="-457200" lvl="0" marL="4572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[3] M. A. Akhaee, S. M. E. Sahraeian, and C. Jin, “Blind image watermarking using a sample projection approach,” IEEE Trans. Inf. Forensics Secur., vol. 6, no. 3, pp. 883–893, 2011.</a:t>
            </a:r>
            <a:endParaRPr/>
          </a:p>
          <a:p>
            <a:pPr indent="-457200" lvl="0" marL="4572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[4] F. Zhang, W. Liu, W. Lin, and K. N. Ngan, “Spread spectrum image watermarking based on perceptual quality metric,” IEEE Trans. Image Process., vol. 20, no. 11, pp. 3207–3218, 2011.</a:t>
            </a:r>
            <a:endParaRPr/>
          </a:p>
          <a:p>
            <a:pPr indent="-457200" lvl="0" marL="4572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[5] M. Barni, F. Bartolini, and A. Piva, “Improved wavelet-based watermarking through pixel-wise masking,” IEEE Trans. image Process., vol. 10, no. 5, pp.783– 791, 2001. </a:t>
            </a:r>
            <a:endParaRPr/>
          </a:p>
        </p:txBody>
      </p:sp>
      <p:sp>
        <p:nvSpPr>
          <p:cNvPr id="304" name="Google Shape;30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ph type="title"/>
          </p:nvPr>
        </p:nvSpPr>
        <p:spPr>
          <a:xfrm>
            <a:off x="628650" y="452862"/>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Introduction</a:t>
            </a:r>
            <a:endParaRPr>
              <a:solidFill>
                <a:srgbClr val="C00000"/>
              </a:solidFill>
              <a:latin typeface="Times New Roman"/>
              <a:ea typeface="Times New Roman"/>
              <a:cs typeface="Times New Roman"/>
              <a:sym typeface="Times New Roman"/>
            </a:endParaRPr>
          </a:p>
        </p:txBody>
      </p:sp>
      <p:sp>
        <p:nvSpPr>
          <p:cNvPr id="176" name="Google Shape;176;p2"/>
          <p:cNvSpPr txBox="1"/>
          <p:nvPr/>
        </p:nvSpPr>
        <p:spPr>
          <a:xfrm>
            <a:off x="629285" y="1240154"/>
            <a:ext cx="7743750" cy="4891705"/>
          </a:xfrm>
          <a:prstGeom prst="rect">
            <a:avLst/>
          </a:prstGeom>
          <a:noFill/>
          <a:ln>
            <a:noFill/>
          </a:ln>
        </p:spPr>
        <p:txBody>
          <a:bodyPr anchorCtr="0" anchor="ctr" bIns="46975" lIns="91425" spcFirstLastPara="1" rIns="91425" wrap="square" tIns="45700">
            <a:noAutofit/>
          </a:bodyPr>
          <a:lstStyle/>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Introduction to Image Watermarking:</a:t>
            </a:r>
            <a:endParaRPr/>
          </a:p>
          <a:p>
            <a:pPr indent="-285750" lvl="1" marL="7429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Definition: Image watermarking is the process of embedding hidden information, known as a watermark, into digital images to protect intellectual property rights and verify authenticity.</a:t>
            </a:r>
            <a:endParaRPr/>
          </a:p>
          <a:p>
            <a:pPr indent="-285750" lvl="1" marL="7429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Importance: With the proliferation of digital media and online sharing platforms, image watermarking plays a crucial role in copyright protection, content authentication, and tamper detection.</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Challenges in Traditional Watermarking Methods:</a:t>
            </a:r>
            <a:endParaRPr/>
          </a:p>
          <a:p>
            <a:pPr indent="-285750" lvl="1" marL="7429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Manual Design: Traditional methods often involve manual design and parameter tuning of watermarking algorithms, which can be time-consuming and labor-intensive.</a:t>
            </a:r>
            <a:endParaRPr/>
          </a:p>
          <a:p>
            <a:pPr indent="-285750" lvl="1" marL="7429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Limited Robustness: Handcrafted watermarking techniques may lack robustness against common image processing operations and attacks, compromising the integrity and security of watermarked images.</a:t>
            </a:r>
            <a:endParaRPr/>
          </a:p>
        </p:txBody>
      </p:sp>
      <p:sp>
        <p:nvSpPr>
          <p:cNvPr id="177" name="Google Shape;177;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000"/>
              <a:buFont typeface="Times New Roman"/>
              <a:buNone/>
            </a:pPr>
            <a:r>
              <a:rPr lang="en-US" sz="3000">
                <a:solidFill>
                  <a:srgbClr val="C00000"/>
                </a:solidFill>
                <a:latin typeface="Times New Roman"/>
                <a:ea typeface="Times New Roman"/>
                <a:cs typeface="Times New Roman"/>
                <a:sym typeface="Times New Roman"/>
              </a:rPr>
              <a:t>SCREENSHOTS</a:t>
            </a:r>
            <a:endParaRPr sz="3000">
              <a:solidFill>
                <a:srgbClr val="FF0000"/>
              </a:solidFill>
              <a:latin typeface="Times New Roman"/>
              <a:ea typeface="Times New Roman"/>
              <a:cs typeface="Times New Roman"/>
              <a:sym typeface="Times New Roman"/>
            </a:endParaRPr>
          </a:p>
        </p:txBody>
      </p:sp>
      <p:sp>
        <p:nvSpPr>
          <p:cNvPr id="310" name="Google Shape;310;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1" name="Google Shape;311;p20"/>
          <p:cNvPicPr preferRelativeResize="0"/>
          <p:nvPr>
            <p:ph idx="1" type="body"/>
          </p:nvPr>
        </p:nvPicPr>
        <p:blipFill rotWithShape="1">
          <a:blip r:embed="rId3">
            <a:alphaModFix/>
          </a:blip>
          <a:srcRect b="0" l="0" r="0" t="0"/>
          <a:stretch/>
        </p:blipFill>
        <p:spPr>
          <a:xfrm>
            <a:off x="628650" y="1665466"/>
            <a:ext cx="7886700" cy="42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Times New Roman"/>
              <a:buNone/>
            </a:pPr>
            <a:r>
              <a:rPr lang="en-US" sz="3200">
                <a:solidFill>
                  <a:srgbClr val="C00000"/>
                </a:solidFill>
                <a:latin typeface="Times New Roman"/>
                <a:ea typeface="Times New Roman"/>
                <a:cs typeface="Times New Roman"/>
                <a:sym typeface="Times New Roman"/>
              </a:rPr>
              <a:t>SCREENSHOTS</a:t>
            </a:r>
            <a:endParaRPr sz="3200"/>
          </a:p>
        </p:txBody>
      </p:sp>
      <p:sp>
        <p:nvSpPr>
          <p:cNvPr id="317" name="Google Shape;317;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8" name="Google Shape;318;p21"/>
          <p:cNvPicPr preferRelativeResize="0"/>
          <p:nvPr/>
        </p:nvPicPr>
        <p:blipFill rotWithShape="1">
          <a:blip r:embed="rId3">
            <a:alphaModFix/>
          </a:blip>
          <a:srcRect b="0" l="0" r="0" t="0"/>
          <a:stretch/>
        </p:blipFill>
        <p:spPr>
          <a:xfrm>
            <a:off x="1461777" y="1690689"/>
            <a:ext cx="6220446" cy="48726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000"/>
              <a:buFont typeface="Times New Roman"/>
              <a:buNone/>
            </a:pPr>
            <a:r>
              <a:rPr lang="en-US" sz="3000">
                <a:solidFill>
                  <a:srgbClr val="C00000"/>
                </a:solidFill>
                <a:latin typeface="Times New Roman"/>
                <a:ea typeface="Times New Roman"/>
                <a:cs typeface="Times New Roman"/>
                <a:sym typeface="Times New Roman"/>
              </a:rPr>
              <a:t>SCREENSHOTS</a:t>
            </a:r>
            <a:endParaRPr sz="3000"/>
          </a:p>
        </p:txBody>
      </p:sp>
      <p:sp>
        <p:nvSpPr>
          <p:cNvPr id="324" name="Google Shape;32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p22"/>
          <p:cNvPicPr preferRelativeResize="0"/>
          <p:nvPr>
            <p:ph idx="1" type="body"/>
          </p:nvPr>
        </p:nvPicPr>
        <p:blipFill rotWithShape="1">
          <a:blip r:embed="rId3">
            <a:alphaModFix/>
          </a:blip>
          <a:srcRect b="0" l="0" r="0" t="0"/>
          <a:stretch/>
        </p:blipFill>
        <p:spPr>
          <a:xfrm>
            <a:off x="628650" y="1903309"/>
            <a:ext cx="7886700" cy="41959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000"/>
              <a:buFont typeface="Times New Roman"/>
              <a:buNone/>
            </a:pPr>
            <a:r>
              <a:rPr lang="en-US" sz="3000">
                <a:solidFill>
                  <a:srgbClr val="C00000"/>
                </a:solidFill>
                <a:latin typeface="Times New Roman"/>
                <a:ea typeface="Times New Roman"/>
                <a:cs typeface="Times New Roman"/>
                <a:sym typeface="Times New Roman"/>
              </a:rPr>
              <a:t>SCREENSHOTS</a:t>
            </a:r>
            <a:endParaRPr sz="3000"/>
          </a:p>
        </p:txBody>
      </p:sp>
      <p:pic>
        <p:nvPicPr>
          <p:cNvPr id="331" name="Google Shape;331;p23"/>
          <p:cNvPicPr preferRelativeResize="0"/>
          <p:nvPr>
            <p:ph idx="1" type="body"/>
          </p:nvPr>
        </p:nvPicPr>
        <p:blipFill rotWithShape="1">
          <a:blip r:embed="rId3">
            <a:alphaModFix/>
          </a:blip>
          <a:srcRect b="0" l="0" r="0" t="0"/>
          <a:stretch/>
        </p:blipFill>
        <p:spPr>
          <a:xfrm>
            <a:off x="628650" y="1909470"/>
            <a:ext cx="7886700" cy="4183647"/>
          </a:xfrm>
          <a:prstGeom prst="rect">
            <a:avLst/>
          </a:prstGeom>
          <a:noFill/>
          <a:ln>
            <a:noFill/>
          </a:ln>
        </p:spPr>
      </p:pic>
      <p:sp>
        <p:nvSpPr>
          <p:cNvPr id="332" name="Google Shape;33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Abstract</a:t>
            </a:r>
            <a:endParaRPr sz="4000"/>
          </a:p>
        </p:txBody>
      </p:sp>
      <p:sp>
        <p:nvSpPr>
          <p:cNvPr id="183" name="Google Shape;183;p3"/>
          <p:cNvSpPr txBox="1"/>
          <p:nvPr>
            <p:ph idx="1" type="body"/>
          </p:nvPr>
        </p:nvSpPr>
        <p:spPr>
          <a:xfrm>
            <a:off x="628650" y="1253331"/>
            <a:ext cx="78867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 the era of digital communication and multimedia sharing, ensuring the integrity and ownership of digital content has become increasingly crucial. Digital watermarking techniques offer a solution by embedding imperceptible yet detectable signals within multimedia content, serving as a form of copyright protection and authentication. This research presents a novel approach to digital watermarking using convolutional neural networks (CNNs). The proposed technique involves the training of a CNN model to embed binary watermarks into images, followed by a demodulation and extraction process to recover the watermark from watermarked images. Evaluation metrics such as Bit Error Rate (BER), Mean Squared Error (MSE), and Peak Signal-to-Noise Ratio (PSNR) are employed to assess the fidelity of the watermarked images and the accuracy of watermark extraction. Comparative analysis with traditional watermarking techniques demonstrates the effectiveness of the CNN-based approach in terms of robustness and imperceptibility. The results showcase the potential of CNNs in enhancing the security and authenticity of digital content through watermarking, paving the way for advanced applications in digital rights management and content authentication.</a:t>
            </a:r>
            <a:endParaRPr sz="20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628650" y="365126"/>
            <a:ext cx="7789209" cy="791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Literature Survey </a:t>
            </a:r>
            <a:endParaRPr sz="4000"/>
          </a:p>
        </p:txBody>
      </p:sp>
      <p:sp>
        <p:nvSpPr>
          <p:cNvPr id="189" name="Google Shape;189;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90" name="Google Shape;190;p4"/>
          <p:cNvGraphicFramePr/>
          <p:nvPr/>
        </p:nvGraphicFramePr>
        <p:xfrm>
          <a:off x="628650" y="1394930"/>
          <a:ext cx="3000000" cy="3000000"/>
        </p:xfrm>
        <a:graphic>
          <a:graphicData uri="http://schemas.openxmlformats.org/drawingml/2006/table">
            <a:tbl>
              <a:tblPr bandCol="1" bandRow="1" firstCol="1" firstRow="1" lastCol="1" lastRow="1">
                <a:noFill/>
                <a:tableStyleId>{DAEF94E5-9852-487C-9E91-DCDE3EA2E98D}</a:tableStyleId>
              </a:tblPr>
              <a:tblGrid>
                <a:gridCol w="1302450"/>
                <a:gridCol w="690475"/>
                <a:gridCol w="755775"/>
                <a:gridCol w="899575"/>
                <a:gridCol w="1041175"/>
                <a:gridCol w="3097775"/>
              </a:tblGrid>
              <a:tr h="521250">
                <a:tc>
                  <a:txBody>
                    <a:bodyPr/>
                    <a:lstStyle/>
                    <a:p>
                      <a:pPr indent="0" lvl="0" marL="0" marR="249555" rtl="0" algn="r">
                        <a:spcBef>
                          <a:spcPts val="0"/>
                        </a:spcBef>
                        <a:spcAft>
                          <a:spcPts val="0"/>
                        </a:spcAft>
                        <a:buNone/>
                      </a:pPr>
                      <a:r>
                        <a:rPr b="1" lang="en-US" sz="1400" u="none" cap="none" strike="noStrike"/>
                        <a:t>Author</a:t>
                      </a:r>
                      <a:endParaRPr b="1" sz="1400" u="none" cap="none" strike="noStrike">
                        <a:latin typeface="Times New Roman"/>
                        <a:ea typeface="Times New Roman"/>
                        <a:cs typeface="Times New Roman"/>
                        <a:sym typeface="Times New Roman"/>
                      </a:endParaRPr>
                    </a:p>
                  </a:txBody>
                  <a:tcPr marT="0" marB="0" marR="0" marL="0"/>
                </a:tc>
                <a:tc>
                  <a:txBody>
                    <a:bodyPr/>
                    <a:lstStyle/>
                    <a:p>
                      <a:pPr indent="0" lvl="0" marL="127635" marR="0" rtl="0" algn="l">
                        <a:spcBef>
                          <a:spcPts val="0"/>
                        </a:spcBef>
                        <a:spcAft>
                          <a:spcPts val="0"/>
                        </a:spcAft>
                        <a:buNone/>
                      </a:pPr>
                      <a:r>
                        <a:rPr b="1" lang="en-US" sz="1400" u="none" cap="none" strike="noStrike"/>
                        <a:t>year</a:t>
                      </a:r>
                      <a:endParaRPr b="1" sz="1400" u="none" cap="none" strike="noStrike">
                        <a:latin typeface="Times New Roman"/>
                        <a:ea typeface="Times New Roman"/>
                        <a:cs typeface="Times New Roman"/>
                        <a:sym typeface="Times New Roman"/>
                      </a:endParaRPr>
                    </a:p>
                  </a:txBody>
                  <a:tcPr marT="0" marB="0" marR="0" marL="0"/>
                </a:tc>
                <a:tc>
                  <a:txBody>
                    <a:bodyPr/>
                    <a:lstStyle/>
                    <a:p>
                      <a:pPr indent="0" lvl="0" marL="200660" marR="0" rtl="0" algn="l">
                        <a:spcBef>
                          <a:spcPts val="0"/>
                        </a:spcBef>
                        <a:spcAft>
                          <a:spcPts val="0"/>
                        </a:spcAft>
                        <a:buNone/>
                      </a:pPr>
                      <a:r>
                        <a:rPr b="1" lang="en-US" sz="1400" u="none" cap="none" strike="noStrike"/>
                        <a:t>Class</a:t>
                      </a:r>
                      <a:endParaRPr b="1" sz="1400" u="none" cap="none" strike="noStrike">
                        <a:latin typeface="Times New Roman"/>
                        <a:ea typeface="Times New Roman"/>
                        <a:cs typeface="Times New Roman"/>
                        <a:sym typeface="Times New Roman"/>
                      </a:endParaRPr>
                    </a:p>
                  </a:txBody>
                  <a:tcPr marT="0" marB="0" marR="0" marL="0"/>
                </a:tc>
                <a:tc>
                  <a:txBody>
                    <a:bodyPr/>
                    <a:lstStyle/>
                    <a:p>
                      <a:pPr indent="0" lvl="0" marL="240665" marR="0" rtl="0" algn="l">
                        <a:spcBef>
                          <a:spcPts val="0"/>
                        </a:spcBef>
                        <a:spcAft>
                          <a:spcPts val="0"/>
                        </a:spcAft>
                        <a:buNone/>
                      </a:pPr>
                      <a:r>
                        <a:rPr b="1" lang="en-US" sz="1400" u="none" cap="none" strike="noStrike"/>
                        <a:t>Mark</a:t>
                      </a:r>
                      <a:endParaRPr b="1" sz="1400" u="none" cap="none" strike="noStrike">
                        <a:latin typeface="Times New Roman"/>
                        <a:ea typeface="Times New Roman"/>
                        <a:cs typeface="Times New Roman"/>
                        <a:sym typeface="Times New Roman"/>
                      </a:endParaRPr>
                    </a:p>
                  </a:txBody>
                  <a:tcPr marT="0" marB="0" marR="0" marL="0"/>
                </a:tc>
                <a:tc>
                  <a:txBody>
                    <a:bodyPr/>
                    <a:lstStyle/>
                    <a:p>
                      <a:pPr indent="-113030" lvl="0" marL="201295" marR="83820" rtl="0" algn="l">
                        <a:lnSpc>
                          <a:spcPct val="103000"/>
                        </a:lnSpc>
                        <a:spcBef>
                          <a:spcPts val="0"/>
                        </a:spcBef>
                        <a:spcAft>
                          <a:spcPts val="0"/>
                        </a:spcAft>
                        <a:buNone/>
                      </a:pPr>
                      <a:r>
                        <a:rPr b="1" lang="en-US" sz="1400" u="none" cap="none" strike="noStrike"/>
                        <a:t>Embedding </a:t>
                      </a:r>
                      <a:endParaRPr b="1" sz="1400" u="none" cap="none" strike="noStrike"/>
                    </a:p>
                    <a:p>
                      <a:pPr indent="-113030" lvl="0" marL="201295" marR="83820" rtl="0" algn="l">
                        <a:lnSpc>
                          <a:spcPct val="103000"/>
                        </a:lnSpc>
                        <a:spcBef>
                          <a:spcPts val="600"/>
                        </a:spcBef>
                        <a:spcAft>
                          <a:spcPts val="0"/>
                        </a:spcAft>
                        <a:buNone/>
                      </a:pPr>
                      <a:r>
                        <a:t/>
                      </a:r>
                      <a:endParaRPr b="1" sz="1400" u="none" cap="none" strike="noStrike">
                        <a:latin typeface="Times New Roman"/>
                        <a:ea typeface="Times New Roman"/>
                        <a:cs typeface="Times New Roman"/>
                        <a:sym typeface="Times New Roman"/>
                      </a:endParaRPr>
                    </a:p>
                  </a:txBody>
                  <a:tcPr marT="0" marB="0" marR="0" marL="0"/>
                </a:tc>
                <a:tc>
                  <a:txBody>
                    <a:bodyPr/>
                    <a:lstStyle/>
                    <a:p>
                      <a:pPr indent="146050" lvl="0" marL="85725" marR="105410" rtl="0" algn="l">
                        <a:lnSpc>
                          <a:spcPct val="103000"/>
                        </a:lnSpc>
                        <a:spcBef>
                          <a:spcPts val="0"/>
                        </a:spcBef>
                        <a:spcAft>
                          <a:spcPts val="0"/>
                        </a:spcAft>
                        <a:buNone/>
                      </a:pPr>
                      <a:r>
                        <a:rPr b="1" lang="en-US" sz="1400" u="none" cap="none" strike="noStrike"/>
                        <a:t>Authentication information/method</a:t>
                      </a:r>
                      <a:endParaRPr b="1" sz="1400" u="none" cap="none" strike="noStrike">
                        <a:latin typeface="Times New Roman"/>
                        <a:ea typeface="Times New Roman"/>
                        <a:cs typeface="Times New Roman"/>
                        <a:sym typeface="Times New Roman"/>
                      </a:endParaRPr>
                    </a:p>
                  </a:txBody>
                  <a:tcPr marT="0" marB="0" marR="0" marL="0"/>
                </a:tc>
              </a:tr>
              <a:tr h="780250">
                <a:tc>
                  <a:txBody>
                    <a:bodyPr/>
                    <a:lstStyle/>
                    <a:p>
                      <a:pPr indent="0" lvl="0" marL="0" marR="260984" rtl="0" algn="r">
                        <a:spcBef>
                          <a:spcPts val="0"/>
                        </a:spcBef>
                        <a:spcAft>
                          <a:spcPts val="0"/>
                        </a:spcAft>
                        <a:buNone/>
                      </a:pPr>
                      <a:r>
                        <a:rPr lang="en-US" sz="1400" u="none" cap="none" strike="noStrike"/>
                        <a:t>Yiping[60]</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l">
                        <a:spcBef>
                          <a:spcPts val="0"/>
                        </a:spcBef>
                        <a:spcAft>
                          <a:spcPts val="0"/>
                        </a:spcAft>
                        <a:buNone/>
                      </a:pPr>
                      <a:r>
                        <a:rPr lang="en-US" sz="1400" u="none" cap="none" strike="noStrike"/>
                        <a:t>2006</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spcBef>
                          <a:spcPts val="0"/>
                        </a:spcBef>
                        <a:spcAft>
                          <a:spcPts val="0"/>
                        </a:spcAft>
                        <a:buNone/>
                      </a:pPr>
                      <a:r>
                        <a:rPr lang="en-US" sz="1400" u="none" cap="none" strike="noStrike"/>
                        <a:t>Fragile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69850" marR="357505" rtl="0" algn="l">
                        <a:lnSpc>
                          <a:spcPct val="105000"/>
                        </a:lnSpc>
                        <a:spcBef>
                          <a:spcPts val="0"/>
                        </a:spcBef>
                        <a:spcAft>
                          <a:spcPts val="0"/>
                        </a:spcAft>
                        <a:buNone/>
                      </a:pPr>
                      <a:r>
                        <a:rPr lang="en-US" sz="1400" u="none" cap="none" strike="noStrike"/>
                        <a:t>Binary image</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67310" marR="0" rtl="0" algn="l">
                        <a:spcBef>
                          <a:spcPts val="0"/>
                        </a:spcBef>
                        <a:spcAft>
                          <a:spcPts val="0"/>
                        </a:spcAft>
                        <a:buNone/>
                      </a:pPr>
                      <a:r>
                        <a:rPr lang="en-US" sz="1400" u="none" cap="none" strike="noStrike"/>
                        <a:t>Wavelet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0485" marR="52070" rtl="0" algn="just">
                        <a:lnSpc>
                          <a:spcPct val="102000"/>
                        </a:lnSpc>
                        <a:spcBef>
                          <a:spcPts val="0"/>
                        </a:spcBef>
                        <a:spcAft>
                          <a:spcPts val="0"/>
                        </a:spcAft>
                        <a:buNone/>
                      </a:pPr>
                      <a:r>
                        <a:rPr lang="en-US" sz="1400" u="none" cap="none" strike="noStrike"/>
                        <a:t>Secure watermarking for ROI of image authentication based on	foreground extraction.</a:t>
                      </a:r>
                      <a:endParaRPr sz="1400" u="none" cap="none" strike="noStrike">
                        <a:latin typeface="Times New Roman"/>
                        <a:ea typeface="Times New Roman"/>
                        <a:cs typeface="Times New Roman"/>
                        <a:sym typeface="Times New Roman"/>
                      </a:endParaRPr>
                    </a:p>
                  </a:txBody>
                  <a:tcPr marT="0" marB="0" marR="0" marL="0"/>
                </a:tc>
              </a:tr>
              <a:tr h="1043775">
                <a:tc>
                  <a:txBody>
                    <a:bodyPr/>
                    <a:lstStyle/>
                    <a:p>
                      <a:pPr indent="0" lvl="0" marL="0" marR="59055" rtl="0" algn="l">
                        <a:lnSpc>
                          <a:spcPct val="102000"/>
                        </a:lnSpc>
                        <a:spcBef>
                          <a:spcPts val="0"/>
                        </a:spcBef>
                        <a:spcAft>
                          <a:spcPts val="0"/>
                        </a:spcAft>
                        <a:buNone/>
                      </a:pPr>
                      <a:r>
                        <a:rPr lang="en-US" sz="1400" u="none" cap="none" strike="noStrike"/>
                        <a:t>M.Hamad Hassan and S.A.M.Gilani[68]</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l">
                        <a:spcBef>
                          <a:spcPts val="0"/>
                        </a:spcBef>
                        <a:spcAft>
                          <a:spcPts val="0"/>
                        </a:spcAft>
                        <a:buNone/>
                      </a:pPr>
                      <a:r>
                        <a:rPr lang="en-US" sz="1400" u="none" cap="none" strike="noStrike"/>
                        <a:t>2006</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spcBef>
                          <a:spcPts val="0"/>
                        </a:spcBef>
                        <a:spcAft>
                          <a:spcPts val="0"/>
                        </a:spcAft>
                        <a:buNone/>
                      </a:pPr>
                      <a:r>
                        <a:rPr lang="en-US" sz="1400" u="none" cap="none" strike="noStrike"/>
                        <a:t>Fragile</a:t>
                      </a:r>
                      <a:endParaRPr sz="1400">
                        <a:latin typeface="Times New Roman"/>
                        <a:ea typeface="Times New Roman"/>
                        <a:cs typeface="Times New Roman"/>
                        <a:sym typeface="Times New Roman"/>
                      </a:endParaRPr>
                    </a:p>
                  </a:txBody>
                  <a:tcPr marT="0" marB="0" marR="0" marL="0"/>
                </a:tc>
                <a:tc>
                  <a:txBody>
                    <a:bodyPr/>
                    <a:lstStyle/>
                    <a:p>
                      <a:pPr indent="0" lvl="0" marL="69850" marR="0" rtl="0" algn="l">
                        <a:spcBef>
                          <a:spcPts val="0"/>
                        </a:spcBef>
                        <a:spcAft>
                          <a:spcPts val="0"/>
                        </a:spcAft>
                        <a:buNone/>
                      </a:pPr>
                      <a:r>
                        <a:rPr lang="en-US" sz="1400"/>
                        <a:t>T-channel</a:t>
                      </a:r>
                      <a:endParaRPr sz="1400">
                        <a:latin typeface="Times New Roman"/>
                        <a:ea typeface="Times New Roman"/>
                        <a:cs typeface="Times New Roman"/>
                        <a:sym typeface="Times New Roman"/>
                      </a:endParaRPr>
                    </a:p>
                  </a:txBody>
                  <a:tcPr marT="0" marB="0" marR="0" marL="0"/>
                </a:tc>
                <a:tc>
                  <a:txBody>
                    <a:bodyPr/>
                    <a:lstStyle/>
                    <a:p>
                      <a:pPr indent="0" lvl="0" marL="67310" marR="0" rtl="0" algn="l">
                        <a:spcBef>
                          <a:spcPts val="0"/>
                        </a:spcBef>
                        <a:spcAft>
                          <a:spcPts val="0"/>
                        </a:spcAft>
                        <a:buNone/>
                      </a:pPr>
                      <a:r>
                        <a:rPr lang="en-US" sz="1400"/>
                        <a:t>LSB</a:t>
                      </a:r>
                      <a:endParaRPr sz="1400">
                        <a:latin typeface="Times New Roman"/>
                        <a:ea typeface="Times New Roman"/>
                        <a:cs typeface="Times New Roman"/>
                        <a:sym typeface="Times New Roman"/>
                      </a:endParaRPr>
                    </a:p>
                  </a:txBody>
                  <a:tcPr marT="0" marB="0" marR="0" marL="0"/>
                </a:tc>
                <a:tc>
                  <a:txBody>
                    <a:bodyPr/>
                    <a:lstStyle/>
                    <a:p>
                      <a:pPr indent="0" lvl="0" marL="70485" marR="53339" rtl="0" algn="l">
                        <a:lnSpc>
                          <a:spcPct val="102000"/>
                        </a:lnSpc>
                        <a:spcBef>
                          <a:spcPts val="0"/>
                        </a:spcBef>
                        <a:spcAft>
                          <a:spcPts val="0"/>
                        </a:spcAft>
                        <a:buNone/>
                      </a:pPr>
                      <a:r>
                        <a:rPr lang="en-US" sz="1400"/>
                        <a:t>Watermark embedded	into T channel randomly  selected 2´2 blocks LSBs using 2D-Torus Auto-morphism.</a:t>
                      </a:r>
                      <a:endParaRPr sz="1400">
                        <a:latin typeface="Times New Roman"/>
                        <a:ea typeface="Times New Roman"/>
                        <a:cs typeface="Times New Roman"/>
                        <a:sym typeface="Times New Roman"/>
                      </a:endParaRPr>
                    </a:p>
                  </a:txBody>
                  <a:tcPr marT="0" marB="0" marR="0" marL="0"/>
                </a:tc>
              </a:tr>
              <a:tr h="790700">
                <a:tc>
                  <a:txBody>
                    <a:bodyPr/>
                    <a:lstStyle/>
                    <a:p>
                      <a:pPr indent="0" lvl="0" marL="0" marR="59055" rtl="0" algn="l">
                        <a:lnSpc>
                          <a:spcPct val="103000"/>
                        </a:lnSpc>
                        <a:spcBef>
                          <a:spcPts val="0"/>
                        </a:spcBef>
                        <a:spcAft>
                          <a:spcPts val="0"/>
                        </a:spcAft>
                        <a:buNone/>
                      </a:pPr>
                      <a:r>
                        <a:rPr lang="en-US" sz="1400"/>
                        <a:t>Celik,G. Sharma  and  A.M.</a:t>
                      </a:r>
                      <a:endParaRPr sz="1400"/>
                    </a:p>
                    <a:p>
                      <a:pPr indent="0" lvl="0" marL="0" marR="0" rtl="0" algn="l">
                        <a:spcBef>
                          <a:spcPts val="15"/>
                        </a:spcBef>
                        <a:spcAft>
                          <a:spcPts val="0"/>
                        </a:spcAft>
                        <a:buNone/>
                      </a:pPr>
                      <a:r>
                        <a:rPr lang="en-US" sz="1400"/>
                        <a:t>Tekalp[53]</a:t>
                      </a:r>
                      <a:endParaRPr sz="1400">
                        <a:latin typeface="Times New Roman"/>
                        <a:ea typeface="Times New Roman"/>
                        <a:cs typeface="Times New Roman"/>
                        <a:sym typeface="Times New Roman"/>
                      </a:endParaRPr>
                    </a:p>
                  </a:txBody>
                  <a:tcPr marT="0" marB="0" marR="0" marL="0"/>
                </a:tc>
                <a:tc>
                  <a:txBody>
                    <a:bodyPr/>
                    <a:lstStyle/>
                    <a:p>
                      <a:pPr indent="0" lvl="0" marL="78740" marR="0" rtl="0" algn="l">
                        <a:spcBef>
                          <a:spcPts val="0"/>
                        </a:spcBef>
                        <a:spcAft>
                          <a:spcPts val="0"/>
                        </a:spcAft>
                        <a:buNone/>
                      </a:pPr>
                      <a:r>
                        <a:rPr lang="en-US" sz="1400"/>
                        <a:t>2006</a:t>
                      </a:r>
                      <a:endParaRPr sz="1400">
                        <a:latin typeface="Times New Roman"/>
                        <a:ea typeface="Times New Roman"/>
                        <a:cs typeface="Times New Roman"/>
                        <a:sym typeface="Times New Roman"/>
                      </a:endParaRPr>
                    </a:p>
                  </a:txBody>
                  <a:tcPr marT="0" marB="0" marR="0" marL="0"/>
                </a:tc>
                <a:tc>
                  <a:txBody>
                    <a:bodyPr/>
                    <a:lstStyle/>
                    <a:p>
                      <a:pPr indent="0" lvl="0" marL="0" marR="0" rtl="0" algn="l">
                        <a:spcBef>
                          <a:spcPts val="0"/>
                        </a:spcBef>
                        <a:spcAft>
                          <a:spcPts val="0"/>
                        </a:spcAft>
                        <a:buNone/>
                      </a:pPr>
                      <a:r>
                        <a:rPr lang="en-US" sz="1400"/>
                        <a:t>Fragile</a:t>
                      </a:r>
                      <a:endParaRPr sz="1400">
                        <a:latin typeface="Times New Roman"/>
                        <a:ea typeface="Times New Roman"/>
                        <a:cs typeface="Times New Roman"/>
                        <a:sym typeface="Times New Roman"/>
                      </a:endParaRPr>
                    </a:p>
                  </a:txBody>
                  <a:tcPr marT="0" marB="0" marR="0" marL="0"/>
                </a:tc>
                <a:tc>
                  <a:txBody>
                    <a:bodyPr/>
                    <a:lstStyle/>
                    <a:p>
                      <a:pPr indent="0" lvl="0" marL="69850" marR="237490" rtl="0" algn="l">
                        <a:lnSpc>
                          <a:spcPct val="102000"/>
                        </a:lnSpc>
                        <a:spcBef>
                          <a:spcPts val="0"/>
                        </a:spcBef>
                        <a:spcAft>
                          <a:spcPts val="0"/>
                        </a:spcAft>
                        <a:buNone/>
                      </a:pPr>
                      <a:r>
                        <a:rPr lang="en-US" sz="1400"/>
                        <a:t>Digital signature</a:t>
                      </a:r>
                      <a:endParaRPr sz="1400">
                        <a:latin typeface="Times New Roman"/>
                        <a:ea typeface="Times New Roman"/>
                        <a:cs typeface="Times New Roman"/>
                        <a:sym typeface="Times New Roman"/>
                      </a:endParaRPr>
                    </a:p>
                  </a:txBody>
                  <a:tcPr marT="0" marB="0" marR="0" marL="0"/>
                </a:tc>
                <a:tc>
                  <a:txBody>
                    <a:bodyPr/>
                    <a:lstStyle/>
                    <a:p>
                      <a:pPr indent="0" lvl="0" marL="67310" marR="0" rtl="0" algn="l">
                        <a:spcBef>
                          <a:spcPts val="0"/>
                        </a:spcBef>
                        <a:spcAft>
                          <a:spcPts val="0"/>
                        </a:spcAft>
                        <a:buNone/>
                      </a:pPr>
                      <a:r>
                        <a:rPr lang="en-US" sz="1400"/>
                        <a:t>LSB</a:t>
                      </a:r>
                      <a:endParaRPr sz="1400">
                        <a:latin typeface="Times New Roman"/>
                        <a:ea typeface="Times New Roman"/>
                        <a:cs typeface="Times New Roman"/>
                        <a:sym typeface="Times New Roman"/>
                      </a:endParaRPr>
                    </a:p>
                  </a:txBody>
                  <a:tcPr marT="0" marB="0" marR="0" marL="0"/>
                </a:tc>
                <a:tc>
                  <a:txBody>
                    <a:bodyPr/>
                    <a:lstStyle/>
                    <a:p>
                      <a:pPr indent="0" lvl="0" marL="70485" marR="52705" rtl="0" algn="just">
                        <a:lnSpc>
                          <a:spcPct val="103000"/>
                        </a:lnSpc>
                        <a:spcBef>
                          <a:spcPts val="0"/>
                        </a:spcBef>
                        <a:spcAft>
                          <a:spcPts val="0"/>
                        </a:spcAft>
                        <a:buNone/>
                      </a:pPr>
                      <a:r>
                        <a:rPr lang="en-US" sz="1400"/>
                        <a:t>Uses lossless G-LSB data	embedding method.</a:t>
                      </a:r>
                      <a:endParaRPr sz="1400">
                        <a:latin typeface="Times New Roman"/>
                        <a:ea typeface="Times New Roman"/>
                        <a:cs typeface="Times New Roman"/>
                        <a:sym typeface="Times New Roman"/>
                      </a:endParaRPr>
                    </a:p>
                  </a:txBody>
                  <a:tcPr marT="0" marB="0" marR="0" marL="0"/>
                </a:tc>
              </a:tr>
              <a:tr h="1585875">
                <a:tc>
                  <a:txBody>
                    <a:bodyPr/>
                    <a:lstStyle/>
                    <a:p>
                      <a:pPr indent="0" lvl="0" marL="0" marR="0" rtl="0" algn="l">
                        <a:spcBef>
                          <a:spcPts val="0"/>
                        </a:spcBef>
                        <a:spcAft>
                          <a:spcPts val="0"/>
                        </a:spcAft>
                        <a:buNone/>
                      </a:pPr>
                      <a:r>
                        <a:rPr lang="en-US" sz="1400"/>
                        <a:t>Premaratne[61]</a:t>
                      </a:r>
                      <a:endParaRPr sz="1400">
                        <a:latin typeface="Times New Roman"/>
                        <a:ea typeface="Times New Roman"/>
                        <a:cs typeface="Times New Roman"/>
                        <a:sym typeface="Times New Roman"/>
                      </a:endParaRPr>
                    </a:p>
                  </a:txBody>
                  <a:tcPr marT="0" marB="0" marR="0" marL="0"/>
                </a:tc>
                <a:tc>
                  <a:txBody>
                    <a:bodyPr/>
                    <a:lstStyle/>
                    <a:p>
                      <a:pPr indent="0" lvl="0" marL="78740" marR="0" rtl="0" algn="l">
                        <a:spcBef>
                          <a:spcPts val="0"/>
                        </a:spcBef>
                        <a:spcAft>
                          <a:spcPts val="0"/>
                        </a:spcAft>
                        <a:buNone/>
                      </a:pPr>
                      <a:r>
                        <a:rPr lang="en-US" sz="1400"/>
                        <a:t>2007</a:t>
                      </a:r>
                      <a:endParaRPr sz="1400">
                        <a:latin typeface="Times New Roman"/>
                        <a:ea typeface="Times New Roman"/>
                        <a:cs typeface="Times New Roman"/>
                        <a:sym typeface="Times New Roman"/>
                      </a:endParaRPr>
                    </a:p>
                  </a:txBody>
                  <a:tcPr marT="0" marB="0" marR="0" marL="0"/>
                </a:tc>
                <a:tc>
                  <a:txBody>
                    <a:bodyPr/>
                    <a:lstStyle/>
                    <a:p>
                      <a:pPr indent="0" lvl="0" marL="0" marR="0" rtl="0" algn="l">
                        <a:spcBef>
                          <a:spcPts val="0"/>
                        </a:spcBef>
                        <a:spcAft>
                          <a:spcPts val="0"/>
                        </a:spcAft>
                        <a:buNone/>
                      </a:pPr>
                      <a:r>
                        <a:rPr lang="en-US" sz="1400"/>
                        <a:t>Fragile</a:t>
                      </a:r>
                      <a:endParaRPr sz="1400">
                        <a:latin typeface="Times New Roman"/>
                        <a:ea typeface="Times New Roman"/>
                        <a:cs typeface="Times New Roman"/>
                        <a:sym typeface="Times New Roman"/>
                      </a:endParaRPr>
                    </a:p>
                  </a:txBody>
                  <a:tcPr marT="0" marB="0" marR="0" marL="0"/>
                </a:tc>
                <a:tc>
                  <a:txBody>
                    <a:bodyPr/>
                    <a:lstStyle/>
                    <a:p>
                      <a:pPr indent="0" lvl="0" marL="69850" marR="0" rtl="0" algn="l">
                        <a:spcBef>
                          <a:spcPts val="0"/>
                        </a:spcBef>
                        <a:spcAft>
                          <a:spcPts val="0"/>
                        </a:spcAft>
                        <a:buNone/>
                      </a:pPr>
                      <a:r>
                        <a:rPr lang="en-US" sz="1400"/>
                        <a:t>2D barcode</a:t>
                      </a:r>
                      <a:endParaRPr sz="1400">
                        <a:latin typeface="Times New Roman"/>
                        <a:ea typeface="Times New Roman"/>
                        <a:cs typeface="Times New Roman"/>
                        <a:sym typeface="Times New Roman"/>
                      </a:endParaRPr>
                    </a:p>
                  </a:txBody>
                  <a:tcPr marT="0" marB="0" marR="0" marL="0"/>
                </a:tc>
                <a:tc>
                  <a:txBody>
                    <a:bodyPr/>
                    <a:lstStyle/>
                    <a:p>
                      <a:pPr indent="0" lvl="0" marL="67310" marR="0" rtl="0" algn="l">
                        <a:spcBef>
                          <a:spcPts val="0"/>
                        </a:spcBef>
                        <a:spcAft>
                          <a:spcPts val="0"/>
                        </a:spcAft>
                        <a:buNone/>
                      </a:pPr>
                      <a:r>
                        <a:rPr lang="en-US" sz="1400"/>
                        <a:t>Wavelet</a:t>
                      </a:r>
                      <a:endParaRPr sz="1400">
                        <a:latin typeface="Times New Roman"/>
                        <a:ea typeface="Times New Roman"/>
                        <a:cs typeface="Times New Roman"/>
                        <a:sym typeface="Times New Roman"/>
                      </a:endParaRPr>
                    </a:p>
                  </a:txBody>
                  <a:tcPr marT="0" marB="0" marR="0" marL="0"/>
                </a:tc>
                <a:tc>
                  <a:txBody>
                    <a:bodyPr/>
                    <a:lstStyle/>
                    <a:p>
                      <a:pPr indent="0" lvl="0" marL="70485" marR="44450" rtl="0" algn="just">
                        <a:lnSpc>
                          <a:spcPct val="103000"/>
                        </a:lnSpc>
                        <a:spcBef>
                          <a:spcPts val="0"/>
                        </a:spcBef>
                        <a:spcAft>
                          <a:spcPts val="0"/>
                        </a:spcAft>
                        <a:buNone/>
                      </a:pPr>
                      <a:r>
                        <a:rPr lang="en-US" sz="1400"/>
                        <a:t>One barcode is inserted into the low frequency component of the image and a second	barcode watermark is embedded into low pass component of any wavelet decomposition at a specific level</a:t>
                      </a:r>
                      <a:endParaRPr sz="1400">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628650" y="365126"/>
            <a:ext cx="7886700" cy="5959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000"/>
              <a:buFont typeface="Times New Roman"/>
              <a:buNone/>
            </a:pPr>
            <a:r>
              <a:rPr lang="en-US" sz="3000">
                <a:solidFill>
                  <a:srgbClr val="FF0000"/>
                </a:solidFill>
                <a:latin typeface="Times New Roman"/>
                <a:ea typeface="Times New Roman"/>
                <a:cs typeface="Times New Roman"/>
                <a:sym typeface="Times New Roman"/>
              </a:rPr>
              <a:t>Principles of Watermark Schemes </a:t>
            </a:r>
            <a:endParaRPr/>
          </a:p>
        </p:txBody>
      </p:sp>
      <p:sp>
        <p:nvSpPr>
          <p:cNvPr id="196" name="Google Shape;19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5"/>
          <p:cNvPicPr preferRelativeResize="0"/>
          <p:nvPr>
            <p:ph idx="1" type="body"/>
          </p:nvPr>
        </p:nvPicPr>
        <p:blipFill rotWithShape="1">
          <a:blip r:embed="rId3">
            <a:alphaModFix/>
          </a:blip>
          <a:srcRect b="0" l="0" r="0" t="0"/>
          <a:stretch/>
        </p:blipFill>
        <p:spPr>
          <a:xfrm>
            <a:off x="2797531" y="1167315"/>
            <a:ext cx="3362325" cy="4324350"/>
          </a:xfrm>
          <a:prstGeom prst="rect">
            <a:avLst/>
          </a:prstGeom>
          <a:noFill/>
          <a:ln>
            <a:noFill/>
          </a:ln>
        </p:spPr>
      </p:pic>
      <p:sp>
        <p:nvSpPr>
          <p:cNvPr id="198" name="Google Shape;198;p5"/>
          <p:cNvSpPr txBox="1"/>
          <p:nvPr/>
        </p:nvSpPr>
        <p:spPr>
          <a:xfrm>
            <a:off x="1026367" y="5652752"/>
            <a:ext cx="6036906" cy="895117"/>
          </a:xfrm>
          <a:prstGeom prst="rect">
            <a:avLst/>
          </a:prstGeom>
          <a:noFill/>
          <a:ln>
            <a:noFill/>
          </a:ln>
        </p:spPr>
        <p:txBody>
          <a:bodyPr anchorCtr="0" anchor="t" bIns="45700" lIns="91425" spcFirstLastPara="1" rIns="91425" wrap="square" tIns="45700">
            <a:spAutoFit/>
          </a:bodyPr>
          <a:lstStyle/>
          <a:p>
            <a:pPr indent="0" lvl="0" marL="1002030" marR="0" rtl="0" algn="ctr">
              <a:spcBef>
                <a:spcPts val="0"/>
              </a:spcBef>
              <a:spcAft>
                <a:spcPts val="0"/>
              </a:spcAft>
              <a:buNone/>
            </a:pPr>
            <a:r>
              <a:rPr b="1" i="1" lang="en-US" sz="1600" u="none" cap="none" strike="noStrike">
                <a:solidFill>
                  <a:schemeClr val="dk1"/>
                </a:solidFill>
                <a:latin typeface="Times New Roman"/>
                <a:ea typeface="Times New Roman"/>
                <a:cs typeface="Times New Roman"/>
                <a:sym typeface="Times New Roman"/>
              </a:rPr>
              <a:t>Generic fragile watermark scheme </a:t>
            </a:r>
            <a:endParaRPr/>
          </a:p>
          <a:p>
            <a:pPr indent="0" lvl="0" marL="1002030" marR="0" rtl="0" algn="ctr">
              <a:spcBef>
                <a:spcPts val="465"/>
              </a:spcBef>
              <a:spcAft>
                <a:spcPts val="0"/>
              </a:spcAft>
              <a:buNone/>
            </a:pPr>
            <a:r>
              <a:rPr b="1" i="1" lang="en-US" sz="1600" u="none" cap="none" strike="noStrike">
                <a:solidFill>
                  <a:schemeClr val="dk1"/>
                </a:solidFill>
                <a:latin typeface="Times New Roman"/>
                <a:ea typeface="Times New Roman"/>
                <a:cs typeface="Times New Roman"/>
                <a:sym typeface="Times New Roman"/>
              </a:rPr>
              <a:t>(a) Image security. (b) Authenticity</a:t>
            </a:r>
            <a:r>
              <a:rPr b="0" i="0" lang="en-US" sz="1600" u="none" cap="none" strike="noStrike">
                <a:solidFill>
                  <a:schemeClr val="dk1"/>
                </a:solidFill>
                <a:latin typeface="Times New Roman"/>
                <a:ea typeface="Times New Roman"/>
                <a:cs typeface="Times New Roman"/>
                <a:sym typeface="Times New Roman"/>
              </a:rPr>
              <a:t> </a:t>
            </a:r>
            <a:r>
              <a:rPr b="1" i="1" lang="en-US" sz="1600" u="none" cap="none" strike="noStrike">
                <a:solidFill>
                  <a:schemeClr val="dk1"/>
                </a:solidFill>
                <a:latin typeface="Times New Roman"/>
                <a:ea typeface="Times New Roman"/>
                <a:cs typeface="Times New Roman"/>
                <a:sym typeface="Times New Roman"/>
              </a:rPr>
              <a:t>verification</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815788" y="242047"/>
            <a:ext cx="7557247" cy="7413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solidFill>
                <a:srgbClr val="C00000"/>
              </a:solidFill>
              <a:latin typeface="Times New Roman"/>
              <a:ea typeface="Times New Roman"/>
              <a:cs typeface="Times New Roman"/>
              <a:sym typeface="Times New Roman"/>
            </a:endParaRPr>
          </a:p>
        </p:txBody>
      </p:sp>
      <p:sp>
        <p:nvSpPr>
          <p:cNvPr id="204" name="Google Shape;204;p6"/>
          <p:cNvSpPr txBox="1"/>
          <p:nvPr/>
        </p:nvSpPr>
        <p:spPr>
          <a:xfrm>
            <a:off x="652411" y="1058211"/>
            <a:ext cx="7884000" cy="529814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HAAR WAVELET BASED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watermarking model described implements a robust and efficient technique for embedding and extracting watermarks within digital images. Initially, the model loads and resizes both the original color image and the watermark image, ensuring compatibility in dimensions. Employing the Discrete Wavelet Transform (DWT) with the Haar wavelet, the model decomposes both images into four sub bands, facilitating efficient data representation. During watermarking, the model modifies the low-frequency LL sub-band of the host image by adding a scaled version of the watermark's LL sub-band. This process seamlessly integrates the watermark into the host image while preserving its visual integrity. Subsequently, watermark extraction involves subtracting the LL sub-band of the original image from that of the watermarked image, followed by scaling to isolate the embedded watermark. </a:t>
            </a:r>
            <a:endParaRPr sz="2000">
              <a:solidFill>
                <a:schemeClr val="dk1"/>
              </a:solidFill>
              <a:latin typeface="Times New Roman"/>
              <a:ea typeface="Times New Roman"/>
              <a:cs typeface="Times New Roman"/>
              <a:sym typeface="Times New Roman"/>
            </a:endParaRPr>
          </a:p>
        </p:txBody>
      </p:sp>
      <p:sp>
        <p:nvSpPr>
          <p:cNvPr id="205" name="Google Shape;20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type="title"/>
          </p:nvPr>
        </p:nvSpPr>
        <p:spPr>
          <a:xfrm>
            <a:off x="628650" y="233082"/>
            <a:ext cx="7886700" cy="851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latin typeface="Times New Roman"/>
              <a:ea typeface="Times New Roman"/>
              <a:cs typeface="Times New Roman"/>
              <a:sym typeface="Times New Roman"/>
            </a:endParaRPr>
          </a:p>
        </p:txBody>
      </p:sp>
      <p:sp>
        <p:nvSpPr>
          <p:cNvPr id="211" name="Google Shape;211;p7"/>
          <p:cNvSpPr txBox="1"/>
          <p:nvPr>
            <p:ph idx="1" type="body"/>
          </p:nvPr>
        </p:nvSpPr>
        <p:spPr>
          <a:xfrm>
            <a:off x="628650" y="1147482"/>
            <a:ext cx="7886700" cy="514611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Evaluation metrics such as Peak Signal-to-Noise Ratio (PSNR) and Mean Squared Error (MSE) ensure the fidelity of the extracted watermark. Furthermore, post-processing steps, including conversion to grayscale and median filtering, enhance the clarity and robustness of the extracted watermark. This watermarking model presents a comprehensive approach to digital watermarking, offering both embedding and extraction functionalities with considerations for accuracy and resilience against common image processing operations.</a:t>
            </a:r>
            <a:endParaRPr/>
          </a:p>
          <a:p>
            <a:pPr indent="-342900" lvl="0" marL="342900" rtl="0" algn="just">
              <a:lnSpc>
                <a:spcPct val="100000"/>
              </a:lnSpc>
              <a:spcBef>
                <a:spcPts val="1000"/>
              </a:spcBef>
              <a:spcAft>
                <a:spcPts val="0"/>
              </a:spcAft>
              <a:buClr>
                <a:schemeClr val="dk1"/>
              </a:buClr>
              <a:buSzPts val="2000"/>
              <a:buAutoNum type="arabicPeriod"/>
            </a:pPr>
            <a:r>
              <a:rPr lang="en-US" sz="2000">
                <a:latin typeface="Times New Roman"/>
                <a:ea typeface="Times New Roman"/>
                <a:cs typeface="Times New Roman"/>
                <a:sym typeface="Times New Roman"/>
              </a:rPr>
              <a:t>  Load and Resize Images</a:t>
            </a:r>
            <a:endParaRPr/>
          </a:p>
          <a:p>
            <a:pPr indent="-457200" lvl="0" marL="457200" rtl="0" algn="just">
              <a:lnSpc>
                <a:spcPct val="100000"/>
              </a:lnSpc>
              <a:spcBef>
                <a:spcPts val="1000"/>
              </a:spcBef>
              <a:spcAft>
                <a:spcPts val="0"/>
              </a:spcAft>
              <a:buClr>
                <a:schemeClr val="dk1"/>
              </a:buClr>
              <a:buSzPts val="2000"/>
              <a:buAutoNum type="arabicPeriod"/>
            </a:pPr>
            <a:r>
              <a:rPr lang="en-US" sz="2000">
                <a:latin typeface="Times New Roman"/>
                <a:ea typeface="Times New Roman"/>
                <a:cs typeface="Times New Roman"/>
                <a:sym typeface="Times New Roman"/>
              </a:rPr>
              <a:t>Apply DWT (Discrete Wavelet Transform)</a:t>
            </a:r>
            <a:endParaRPr/>
          </a:p>
          <a:p>
            <a:pPr indent="-457200" lvl="0" marL="457200" rtl="0" algn="just">
              <a:lnSpc>
                <a:spcPct val="100000"/>
              </a:lnSpc>
              <a:spcBef>
                <a:spcPts val="1000"/>
              </a:spcBef>
              <a:spcAft>
                <a:spcPts val="0"/>
              </a:spcAft>
              <a:buClr>
                <a:schemeClr val="dk1"/>
              </a:buClr>
              <a:buSzPts val="2000"/>
              <a:buAutoNum type="arabicPeriod"/>
            </a:pPr>
            <a:r>
              <a:rPr lang="en-US" sz="2000">
                <a:latin typeface="Times New Roman"/>
                <a:ea typeface="Times New Roman"/>
                <a:cs typeface="Times New Roman"/>
                <a:sym typeface="Times New Roman"/>
              </a:rPr>
              <a:t>Watermarking</a:t>
            </a:r>
            <a:endParaRPr/>
          </a:p>
          <a:p>
            <a:pPr indent="-457200" lvl="0" marL="457200" rtl="0" algn="just">
              <a:lnSpc>
                <a:spcPct val="100000"/>
              </a:lnSpc>
              <a:spcBef>
                <a:spcPts val="1000"/>
              </a:spcBef>
              <a:spcAft>
                <a:spcPts val="0"/>
              </a:spcAft>
              <a:buClr>
                <a:schemeClr val="dk1"/>
              </a:buClr>
              <a:buSzPts val="2000"/>
              <a:buAutoNum type="arabicPeriod"/>
            </a:pPr>
            <a:r>
              <a:rPr lang="en-US" sz="2000">
                <a:latin typeface="Times New Roman"/>
                <a:ea typeface="Times New Roman"/>
                <a:cs typeface="Times New Roman"/>
                <a:sym typeface="Times New Roman"/>
              </a:rPr>
              <a:t>Reconstruct Watermarked Image</a:t>
            </a:r>
            <a:endParaRPr/>
          </a:p>
          <a:p>
            <a:pPr indent="-457200" lvl="0" marL="457200" rtl="0" algn="just">
              <a:lnSpc>
                <a:spcPct val="100000"/>
              </a:lnSpc>
              <a:spcBef>
                <a:spcPts val="1000"/>
              </a:spcBef>
              <a:spcAft>
                <a:spcPts val="0"/>
              </a:spcAft>
              <a:buClr>
                <a:schemeClr val="dk1"/>
              </a:buClr>
              <a:buSzPts val="2000"/>
              <a:buAutoNum type="arabicPeriod"/>
            </a:pPr>
            <a:r>
              <a:rPr lang="en-US" sz="2000">
                <a:latin typeface="Times New Roman"/>
                <a:ea typeface="Times New Roman"/>
                <a:cs typeface="Times New Roman"/>
                <a:sym typeface="Times New Roman"/>
              </a:rPr>
              <a:t>Display and Save Watermarked Image</a:t>
            </a:r>
            <a:endParaRPr/>
          </a:p>
        </p:txBody>
      </p:sp>
      <p:sp>
        <p:nvSpPr>
          <p:cNvPr id="212" name="Google Shape;21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628650" y="365127"/>
            <a:ext cx="7886700" cy="10781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Aim and Objective </a:t>
            </a:r>
            <a:endParaRPr sz="4000">
              <a:latin typeface="Times New Roman"/>
              <a:ea typeface="Times New Roman"/>
              <a:cs typeface="Times New Roman"/>
              <a:sym typeface="Times New Roman"/>
            </a:endParaRPr>
          </a:p>
        </p:txBody>
      </p:sp>
      <p:sp>
        <p:nvSpPr>
          <p:cNvPr id="218" name="Google Shape;218;p8"/>
          <p:cNvSpPr txBox="1"/>
          <p:nvPr>
            <p:ph idx="1" type="body"/>
          </p:nvPr>
        </p:nvSpPr>
        <p:spPr>
          <a:xfrm>
            <a:off x="628650" y="1343681"/>
            <a:ext cx="7886700" cy="511230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Aim:</a:t>
            </a:r>
            <a:endParaRPr/>
          </a:p>
          <a:p>
            <a:pPr indent="0" lvl="0" marL="0" rtl="0" algn="just">
              <a:lnSpc>
                <a:spcPct val="90000"/>
              </a:lnSpc>
              <a:spcBef>
                <a:spcPts val="1000"/>
              </a:spcBef>
              <a:spcAft>
                <a:spcPts val="0"/>
              </a:spcAft>
              <a:buClr>
                <a:schemeClr val="dk1"/>
              </a:buClr>
              <a:buSzPts val="2000"/>
              <a:buNone/>
            </a:pPr>
            <a:r>
              <a:rPr b="0" i="0" lang="en-US" sz="2000">
                <a:latin typeface="Times New Roman"/>
                <a:ea typeface="Times New Roman"/>
                <a:cs typeface="Times New Roman"/>
                <a:sym typeface="Times New Roman"/>
              </a:rPr>
              <a:t>The aim of the project "Neural Mark" is to develop and implement a robust digital image watermarking technique using Convolutional Neural Networks (CNNs). This aims to address the limitations of traditional watermarking methods by leveraging the power of deep learning algorithms to embed and extract watermarks efficiently while maintaining image quality and robustness against various attacks.</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Objective:</a:t>
            </a:r>
            <a:endParaRPr/>
          </a:p>
          <a:p>
            <a:pPr indent="-228600" lvl="0" marL="228600" rtl="0" algn="just">
              <a:lnSpc>
                <a:spcPct val="90000"/>
              </a:lnSpc>
              <a:spcBef>
                <a:spcPts val="1000"/>
              </a:spcBef>
              <a:spcAft>
                <a:spcPts val="0"/>
              </a:spcAft>
              <a:buClr>
                <a:schemeClr val="dk1"/>
              </a:buClr>
              <a:buSzPts val="2000"/>
              <a:buFont typeface="Calibri"/>
              <a:buAutoNum type="arabicPeriod"/>
            </a:pPr>
            <a:r>
              <a:rPr b="1" i="0" lang="en-US" sz="2000">
                <a:latin typeface="Times New Roman"/>
                <a:ea typeface="Times New Roman"/>
                <a:cs typeface="Times New Roman"/>
                <a:sym typeface="Times New Roman"/>
              </a:rPr>
              <a:t>Research and Analysis:</a:t>
            </a:r>
            <a:r>
              <a:rPr b="0" i="0" lang="en-US" sz="2000">
                <a:latin typeface="Times New Roman"/>
                <a:ea typeface="Times New Roman"/>
                <a:cs typeface="Times New Roman"/>
                <a:sym typeface="Times New Roman"/>
              </a:rPr>
              <a:t> Investigate existing digital image watermarking techniques and analyze CNN capabilities in image processing.</a:t>
            </a:r>
            <a:endParaRPr/>
          </a:p>
          <a:p>
            <a:pPr indent="-228600" lvl="0" marL="228600" rtl="0" algn="just">
              <a:lnSpc>
                <a:spcPct val="90000"/>
              </a:lnSpc>
              <a:spcBef>
                <a:spcPts val="1000"/>
              </a:spcBef>
              <a:spcAft>
                <a:spcPts val="0"/>
              </a:spcAft>
              <a:buClr>
                <a:schemeClr val="dk1"/>
              </a:buClr>
              <a:buSzPts val="2000"/>
              <a:buFont typeface="Calibri"/>
              <a:buAutoNum type="arabicPeriod"/>
            </a:pPr>
            <a:r>
              <a:rPr b="1" i="0" lang="en-US" sz="2000">
                <a:latin typeface="Times New Roman"/>
                <a:ea typeface="Times New Roman"/>
                <a:cs typeface="Times New Roman"/>
                <a:sym typeface="Times New Roman"/>
              </a:rPr>
              <a:t>Model Development:</a:t>
            </a:r>
            <a:r>
              <a:rPr b="0" i="0" lang="en-US" sz="2000">
                <a:latin typeface="Times New Roman"/>
                <a:ea typeface="Times New Roman"/>
                <a:cs typeface="Times New Roman"/>
                <a:sym typeface="Times New Roman"/>
              </a:rPr>
              <a:t> Design and implement a CNN-based architecture optimized for watermark embedding and extraction.</a:t>
            </a:r>
            <a:endParaRPr/>
          </a:p>
          <a:p>
            <a:pPr indent="-228600" lvl="0" marL="228600" rtl="0" algn="just">
              <a:lnSpc>
                <a:spcPct val="90000"/>
              </a:lnSpc>
              <a:spcBef>
                <a:spcPts val="1000"/>
              </a:spcBef>
              <a:spcAft>
                <a:spcPts val="0"/>
              </a:spcAft>
              <a:buClr>
                <a:schemeClr val="dk1"/>
              </a:buClr>
              <a:buSzPts val="2000"/>
              <a:buFont typeface="Calibri"/>
              <a:buAutoNum type="arabicPeriod"/>
            </a:pPr>
            <a:r>
              <a:rPr b="1" i="0" lang="en-US" sz="2000">
                <a:latin typeface="Times New Roman"/>
                <a:ea typeface="Times New Roman"/>
                <a:cs typeface="Times New Roman"/>
                <a:sym typeface="Times New Roman"/>
              </a:rPr>
              <a:t>Robustness Evaluation:</a:t>
            </a:r>
            <a:r>
              <a:rPr b="0" i="0" lang="en-US" sz="2000">
                <a:latin typeface="Times New Roman"/>
                <a:ea typeface="Times New Roman"/>
                <a:cs typeface="Times New Roman"/>
                <a:sym typeface="Times New Roman"/>
              </a:rPr>
              <a:t> Assess the technique's resistance against common image attacks while maintaining imperceptibility.</a:t>
            </a:r>
            <a:endParaRPr/>
          </a:p>
          <a:p>
            <a:pPr indent="-228600" lvl="0" marL="228600" rtl="0" algn="just">
              <a:lnSpc>
                <a:spcPct val="90000"/>
              </a:lnSpc>
              <a:spcBef>
                <a:spcPts val="1000"/>
              </a:spcBef>
              <a:spcAft>
                <a:spcPts val="0"/>
              </a:spcAft>
              <a:buClr>
                <a:schemeClr val="dk1"/>
              </a:buClr>
              <a:buSzPts val="2000"/>
              <a:buFont typeface="Calibri"/>
              <a:buAutoNum type="arabicPeriod"/>
            </a:pPr>
            <a:r>
              <a:rPr b="1" i="0" lang="en-US" sz="2000">
                <a:latin typeface="Times New Roman"/>
                <a:ea typeface="Times New Roman"/>
                <a:cs typeface="Times New Roman"/>
                <a:sym typeface="Times New Roman"/>
              </a:rPr>
              <a:t>Performance Comparison:</a:t>
            </a:r>
            <a:r>
              <a:rPr b="0" i="0" lang="en-US" sz="2000">
                <a:latin typeface="Times New Roman"/>
                <a:ea typeface="Times New Roman"/>
                <a:cs typeface="Times New Roman"/>
                <a:sym typeface="Times New Roman"/>
              </a:rPr>
              <a:t> Compare CNN-based watermarking with traditional methods in terms of robustness and computational efficiency.</a:t>
            </a:r>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19" name="Google Shape;219;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626585" y="59681"/>
            <a:ext cx="7886700" cy="8021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Proposed</a:t>
            </a:r>
            <a:r>
              <a:rPr lang="en-US" sz="4000">
                <a:solidFill>
                  <a:srgbClr val="7030A0"/>
                </a:solidFill>
                <a:latin typeface="Times New Roman"/>
                <a:ea typeface="Times New Roman"/>
                <a:cs typeface="Times New Roman"/>
                <a:sym typeface="Times New Roman"/>
              </a:rPr>
              <a:t> </a:t>
            </a:r>
            <a:r>
              <a:rPr lang="en-US" sz="4000">
                <a:solidFill>
                  <a:srgbClr val="C00000"/>
                </a:solidFill>
                <a:latin typeface="Times New Roman"/>
                <a:ea typeface="Times New Roman"/>
                <a:cs typeface="Times New Roman"/>
                <a:sym typeface="Times New Roman"/>
              </a:rPr>
              <a:t>System</a:t>
            </a:r>
            <a:endParaRPr sz="4000">
              <a:solidFill>
                <a:srgbClr val="C00000"/>
              </a:solidFill>
              <a:latin typeface="Times New Roman"/>
              <a:ea typeface="Times New Roman"/>
              <a:cs typeface="Times New Roman"/>
              <a:sym typeface="Times New Roman"/>
            </a:endParaRPr>
          </a:p>
        </p:txBody>
      </p:sp>
      <p:sp>
        <p:nvSpPr>
          <p:cNvPr id="225" name="Google Shape;225;p9"/>
          <p:cNvSpPr txBox="1"/>
          <p:nvPr/>
        </p:nvSpPr>
        <p:spPr>
          <a:xfrm>
            <a:off x="626585" y="968188"/>
            <a:ext cx="7886700" cy="552225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In the rapidly expanding digital landscape, the protection of intellectual property rights and the prevention of content piracy have become paramount concerns. Traditional watermarking techniques, while effective to a degree, often struggle to cope with the scale and diversity of digital media. To address these challenges, this paper proposes a novel approach leveraging Convolutional Neural Networks (CNNs) for automated noise modulation in image watermarking. Watermark embedding is a fundamental process in digital watermarking, whereby a unique identifier or signal, known as the watermark, is invisibly embedded into the host multimedia content to assert ownership, authenticate the content, or convey additional information. This process is crucial for protecting intellectual property rights, combating content piracy, and ensuring the integrity and authenticity of digital assets.</a:t>
            </a:r>
            <a:r>
              <a:rPr lang="en-US" sz="2000">
                <a:solidFill>
                  <a:schemeClr val="dk1"/>
                </a:solidFill>
                <a:latin typeface="Calibri"/>
                <a:ea typeface="Calibri"/>
                <a:cs typeface="Calibri"/>
                <a:sym typeface="Calibri"/>
              </a:rPr>
              <a:t> </a:t>
            </a:r>
            <a:r>
              <a:rPr lang="en-US" sz="2000">
                <a:solidFill>
                  <a:schemeClr val="dk1"/>
                </a:solidFill>
                <a:latin typeface="Times New Roman"/>
                <a:ea typeface="Times New Roman"/>
                <a:cs typeface="Times New Roman"/>
                <a:sym typeface="Times New Roman"/>
              </a:rPr>
              <a:t>The watermark embedding process involves several key steps to effectively conceal the watermark within the host multimedia content while minimizing perceptible distortion. First, the host content, such as images, videos, or audio files, is preprocessed to prepare it for watermark embedding. </a:t>
            </a:r>
            <a:endParaRPr sz="2000">
              <a:solidFill>
                <a:schemeClr val="dk1"/>
              </a:solidFill>
              <a:latin typeface="Times New Roman"/>
              <a:ea typeface="Times New Roman"/>
              <a:cs typeface="Times New Roman"/>
              <a:sym typeface="Times New Roman"/>
            </a:endParaRPr>
          </a:p>
        </p:txBody>
      </p:sp>
      <p:sp>
        <p:nvSpPr>
          <p:cNvPr id="226" name="Google Shape;226;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2020-12-27T14:21:00Z</dcterms:created>
  <dc:creator>SENTHILKUMAR 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C81EB1BB999C46AD940032C1EAD155AD_12</vt:lpwstr>
  </property>
  <property fmtid="{D5CDD505-2E9C-101B-9397-08002B2CF9AE}" pid="3" name="KSOProductBuildVer">
    <vt:lpwstr>2057-12.2.0.13431</vt:lpwstr>
  </property>
</Properties>
</file>