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66" r:id="rId3"/>
    <p:sldId id="258" r:id="rId4"/>
    <p:sldId id="264" r:id="rId5"/>
    <p:sldId id="263" r:id="rId6"/>
    <p:sldId id="262" r:id="rId7"/>
    <p:sldId id="261" r:id="rId8"/>
    <p:sldId id="260" r:id="rId9"/>
    <p:sldId id="259" r:id="rId10"/>
    <p:sldId id="267" r:id="rId11"/>
    <p:sldId id="268" r:id="rId12"/>
    <p:sldId id="265"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89" autoAdjust="0"/>
  </p:normalViewPr>
  <p:slideViewPr>
    <p:cSldViewPr snapToGrid="0">
      <p:cViewPr varScale="1">
        <p:scale>
          <a:sx n="83" d="100"/>
          <a:sy n="83" d="100"/>
        </p:scale>
        <p:origin x="14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413E1E-C0B8-42BB-B3DF-AF101699ABC0}" type="datetime1">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098013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22DAB-7094-45B8-85D5-D3661D95DC5B}" type="datetime1">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38295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04FD5-78CE-41EC-A6B3-EF4AEB480BBC}" type="datetime1">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999945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31333A-BE4E-400F-A4CA-D41FE49C0AF3}" type="datetime1">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969869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8480F4-017A-4C1F-A28C-40BA672543BC}" type="datetime1">
              <a:rPr lang="en-IN" smtClean="0"/>
              <a:t>24-03-2024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043000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754546-14BA-4044-BB86-079C670A4630}" type="datetime1">
              <a:rPr lang="en-IN" smtClean="0"/>
              <a:t>24-03-2024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9653395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t>24-03-2024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589896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D07454-F2FE-43D6-B9C6-10AC861791CE}" type="datetime1">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4179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D4FC3-D5A8-4EF5-B5C4-3704EAC82C58}" type="datetime1">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86411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862DF-EE3A-4016-8048-F5987F39AF92}" type="datetime1">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104350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985DE-1CE7-448D-B6B1-D24798A54EC2}" type="datetime1">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564323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7A36AF-0262-44FC-A7CD-BD40FED2B2AE}"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7A36AF-0262-44FC-A7CD-BD40FED2B2AE}" type="datetimeFigureOut">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7A36AF-0262-44FC-A7CD-BD40FED2B2AE}" type="datetimeFigureOut">
              <a:rPr lang="en-IN" smtClean="0"/>
              <a:t>24-03-2024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7A36AF-0262-44FC-A7CD-BD40FED2B2AE}" type="datetimeFigureOut">
              <a:rPr lang="en-IN" smtClean="0"/>
              <a:t>24-03-2024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7A36AF-0262-44FC-A7CD-BD40FED2B2AE}" type="datetimeFigureOut">
              <a:rPr lang="en-IN" smtClean="0"/>
              <a:t>24-03-2024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7A36AF-0262-44FC-A7CD-BD40FED2B2AE}" type="datetimeFigureOut">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7A36AF-0262-44FC-A7CD-BD40FED2B2AE}" type="datetimeFigureOut">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7A36AF-0262-44FC-A7CD-BD40FED2B2AE}" type="datetimeFigureOut">
              <a:rPr lang="en-IN" smtClean="0"/>
              <a:t>24-03-2024</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3C924-6359-49B9-9C33-86D2C3D15BE7}" type="datetime1">
              <a:rPr lang="en-IN" smtClean="0"/>
              <a:t>24-03-2024</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3216480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ieeexplore.ieee.org/document/10103681" TargetMode="External"/><Relationship Id="rId2" Type="http://schemas.openxmlformats.org/officeDocument/2006/relationships/hyperlink" Target="projectfppt.ppt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34724" y="222459"/>
            <a:ext cx="1576959" cy="1455124"/>
          </a:xfrm>
          <a:prstGeom prst="rect">
            <a:avLst/>
          </a:prstGeom>
        </p:spPr>
      </p:pic>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5085" y="128368"/>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1128419" y="1800692"/>
            <a:ext cx="7020042" cy="46166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mn-ea"/>
                <a:cs typeface="+mn-cs"/>
              </a:rPr>
              <a:t>Department of Computer Science and Engineering </a:t>
            </a:r>
            <a:endParaRPr kumimoji="0" lang="en-IN" sz="2400" b="1" i="0" u="none" strike="noStrike" kern="1200" cap="none" spc="0" normalizeH="0" baseline="0" noProof="0" dirty="0">
              <a:ln>
                <a:noFill/>
              </a:ln>
              <a:solidFill>
                <a:srgbClr val="7030A0"/>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E2AB4079-B959-438A-8887-B4E86C814C3D}"/>
              </a:ext>
            </a:extLst>
          </p:cNvPr>
          <p:cNvSpPr txBox="1"/>
          <p:nvPr/>
        </p:nvSpPr>
        <p:spPr>
          <a:xfrm>
            <a:off x="994230" y="2385466"/>
            <a:ext cx="7643803"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1" dirty="0">
                <a:solidFill>
                  <a:srgbClr val="FF0000"/>
                </a:solidFill>
                <a:latin typeface="Times New Roman" panose="02020603050405020304" pitchFamily="18" charset="0"/>
                <a:cs typeface="Times New Roman" panose="02020603050405020304" pitchFamily="18" charset="0"/>
              </a:rPr>
              <a:t>Com</a:t>
            </a:r>
            <a:r>
              <a:rPr kumimoji="0" 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prehensive </a:t>
            </a:r>
            <a:r>
              <a:rPr lang="en-US" sz="2400" b="1" dirty="0">
                <a:solidFill>
                  <a:srgbClr val="FF0000"/>
                </a:solidFill>
                <a:latin typeface="Times New Roman" panose="02020603050405020304" pitchFamily="18" charset="0"/>
                <a:cs typeface="Times New Roman" panose="02020603050405020304" pitchFamily="18" charset="0"/>
              </a:rPr>
              <a:t>Data</a:t>
            </a:r>
            <a:r>
              <a:rPr kumimoji="0" 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Integration and Query </a:t>
            </a:r>
            <a:r>
              <a:rPr lang="en-US" sz="2400" b="1" dirty="0">
                <a:solidFill>
                  <a:srgbClr val="FF0000"/>
                </a:solidFill>
                <a:latin typeface="Times New Roman" panose="02020603050405020304" pitchFamily="18" charset="0"/>
                <a:cs typeface="Times New Roman" panose="02020603050405020304" pitchFamily="18" charset="0"/>
              </a:rPr>
              <a:t>System</a:t>
            </a:r>
            <a:r>
              <a:rPr kumimoji="0" 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For </a:t>
            </a:r>
            <a:r>
              <a:rPr lang="en-US" sz="2400" b="1" dirty="0">
                <a:solidFill>
                  <a:srgbClr val="FF0000"/>
                </a:solidFill>
                <a:latin typeface="Times New Roman" panose="02020603050405020304" pitchFamily="18" charset="0"/>
                <a:cs typeface="Times New Roman" panose="02020603050405020304" pitchFamily="18" charset="0"/>
              </a:rPr>
              <a:t>Enhanced</a:t>
            </a:r>
            <a:r>
              <a:rPr kumimoji="0" 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Data </a:t>
            </a:r>
            <a:r>
              <a:rPr lang="en-US" sz="2400" b="1" dirty="0">
                <a:solidFill>
                  <a:srgbClr val="FF0000"/>
                </a:solidFill>
                <a:latin typeface="Times New Roman" panose="02020603050405020304" pitchFamily="18" charset="0"/>
                <a:cs typeface="Times New Roman" panose="02020603050405020304" pitchFamily="18" charset="0"/>
              </a:rPr>
              <a:t>Management </a:t>
            </a:r>
            <a:r>
              <a:rPr kumimoji="0" 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and Scientific </a:t>
            </a:r>
            <a:r>
              <a:rPr lang="en-US" sz="2400" b="1" dirty="0">
                <a:solidFill>
                  <a:srgbClr val="FF0000"/>
                </a:solidFill>
                <a:latin typeface="Times New Roman" panose="02020603050405020304" pitchFamily="18" charset="0"/>
                <a:cs typeface="Times New Roman" panose="02020603050405020304" pitchFamily="18" charset="0"/>
              </a:rPr>
              <a:t>Analysis</a:t>
            </a:r>
            <a:endParaRPr kumimoji="0" lang="en-IN" sz="24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endParaRPr>
          </a:p>
        </p:txBody>
      </p:sp>
      <p:sp>
        <p:nvSpPr>
          <p:cNvPr id="16" name="TextBox 15">
            <a:extLst>
              <a:ext uri="{FF2B5EF4-FFF2-40B4-BE49-F238E27FC236}">
                <a16:creationId xmlns:a16="http://schemas.microsoft.com/office/drawing/2014/main" id="{1330EC8A-088B-458F-9182-920EE3139846}"/>
              </a:ext>
            </a:extLst>
          </p:cNvPr>
          <p:cNvSpPr txBox="1"/>
          <p:nvPr/>
        </p:nvSpPr>
        <p:spPr>
          <a:xfrm>
            <a:off x="616811" y="5433021"/>
            <a:ext cx="4138477" cy="646331"/>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Times New Roman" panose="02020603050405020304" pitchFamily="18" charset="0"/>
                <a:cs typeface="Times New Roman" panose="02020603050405020304" pitchFamily="18" charset="0"/>
              </a:rPr>
              <a:t> </a:t>
            </a:r>
            <a:r>
              <a:rPr lang="en-US" b="1" dirty="0" err="1">
                <a:solidFill>
                  <a:prstClr val="black"/>
                </a:solidFill>
                <a:latin typeface="Times New Roman" panose="02020603050405020304" pitchFamily="18" charset="0"/>
                <a:cs typeface="Times New Roman" panose="02020603050405020304" pitchFamily="18" charset="0"/>
              </a:rPr>
              <a:t>Dr.Mohana</a:t>
            </a:r>
            <a:r>
              <a:rPr lang="en-US" b="1" dirty="0">
                <a:solidFill>
                  <a:prstClr val="black"/>
                </a:solidFill>
                <a:latin typeface="Times New Roman" panose="02020603050405020304" pitchFamily="18" charset="0"/>
                <a:cs typeface="Times New Roman" panose="02020603050405020304" pitchFamily="18" charset="0"/>
              </a:rPr>
              <a:t> Prakash TA,M.Tech.,</a:t>
            </a:r>
            <a:r>
              <a:rPr lang="en-US" b="1" dirty="0" err="1">
                <a:solidFill>
                  <a:prstClr val="black"/>
                </a:solidFill>
                <a:latin typeface="Times New Roman" panose="02020603050405020304" pitchFamily="18" charset="0"/>
                <a:cs typeface="Times New Roman" panose="02020603050405020304" pitchFamily="18" charset="0"/>
              </a:rPr>
              <a:t>Ph.D</a:t>
            </a:r>
            <a:r>
              <a:rPr lang="en-US" b="1" dirty="0">
                <a:solidFill>
                  <a:prstClr val="black"/>
                </a:solidFill>
                <a:latin typeface="Times New Roman" panose="02020603050405020304" pitchFamily="18" charset="0"/>
                <a:cs typeface="Times New Roman" panose="02020603050405020304"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Professor	</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 name="TextBox 1">
            <a:extLst>
              <a:ext uri="{FF2B5EF4-FFF2-40B4-BE49-F238E27FC236}">
                <a16:creationId xmlns:a16="http://schemas.microsoft.com/office/drawing/2014/main" id="{0B14CB2B-BA40-B9F9-16FA-AA5B5E13E8EA}"/>
              </a:ext>
            </a:extLst>
          </p:cNvPr>
          <p:cNvSpPr txBox="1"/>
          <p:nvPr/>
        </p:nvSpPr>
        <p:spPr>
          <a:xfrm>
            <a:off x="2170590" y="3433688"/>
            <a:ext cx="4802820" cy="92333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err="1">
                <a:solidFill>
                  <a:prstClr val="black"/>
                </a:solidFill>
                <a:latin typeface="Times New Roman" panose="02020603050405020304" pitchFamily="18" charset="0"/>
                <a:cs typeface="Times New Roman" panose="02020603050405020304" pitchFamily="18" charset="0"/>
              </a:rPr>
              <a:t>Logasubramani</a:t>
            </a:r>
            <a:r>
              <a:rPr lang="en-US" b="1" dirty="0">
                <a:solidFill>
                  <a:prstClr val="black"/>
                </a:solidFill>
                <a:latin typeface="Times New Roman" panose="02020603050405020304" pitchFamily="18" charset="0"/>
                <a:cs typeface="Times New Roman" panose="02020603050405020304" pitchFamily="18" charset="0"/>
              </a:rPr>
              <a:t> SM 211420104148</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Mohana Krishnan S 211</a:t>
            </a:r>
            <a:r>
              <a:rPr lang="en-US" b="1" dirty="0">
                <a:solidFill>
                  <a:prstClr val="black"/>
                </a:solidFill>
                <a:latin typeface="Times New Roman" panose="02020603050405020304" pitchFamily="18" charset="0"/>
                <a:cs typeface="Times New Roman" panose="02020603050405020304" pitchFamily="18" charset="0"/>
              </a:rPr>
              <a:t>420104163</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Navin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Durai</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SM 211420104182</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 name="TextBox 2">
            <a:extLst>
              <a:ext uri="{FF2B5EF4-FFF2-40B4-BE49-F238E27FC236}">
                <a16:creationId xmlns:a16="http://schemas.microsoft.com/office/drawing/2014/main" id="{8DA7E15F-5577-E472-5EEB-C46481EAA666}"/>
              </a:ext>
            </a:extLst>
          </p:cNvPr>
          <p:cNvSpPr txBox="1"/>
          <p:nvPr/>
        </p:nvSpPr>
        <p:spPr>
          <a:xfrm>
            <a:off x="4721747" y="5433021"/>
            <a:ext cx="4200222"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err="1">
                <a:solidFill>
                  <a:prstClr val="black"/>
                </a:solidFill>
                <a:latin typeface="Times New Roman" panose="02020603050405020304" pitchFamily="18" charset="0"/>
                <a:cs typeface="Times New Roman" panose="02020603050405020304" pitchFamily="18" charset="0"/>
              </a:rPr>
              <a:t>Dr.G.Senthil</a:t>
            </a:r>
            <a:r>
              <a:rPr lang="en-US" b="1" dirty="0">
                <a:solidFill>
                  <a:prstClr val="black"/>
                </a:solidFill>
                <a:latin typeface="Times New Roman" panose="02020603050405020304" pitchFamily="18" charset="0"/>
                <a:cs typeface="Times New Roman" panose="02020603050405020304" pitchFamily="18" charset="0"/>
              </a:rPr>
              <a:t> Kumar,M.C.A.,</a:t>
            </a:r>
            <a:r>
              <a:rPr lang="en-US" b="1" dirty="0" err="1">
                <a:solidFill>
                  <a:prstClr val="black"/>
                </a:solidFill>
                <a:latin typeface="Times New Roman" panose="02020603050405020304" pitchFamily="18" charset="0"/>
                <a:cs typeface="Times New Roman" panose="02020603050405020304" pitchFamily="18" charset="0"/>
              </a:rPr>
              <a:t>M.Phil</a:t>
            </a:r>
            <a:r>
              <a:rPr lang="en-US" b="1" dirty="0">
                <a:solidFill>
                  <a:prstClr val="black"/>
                </a:solidFill>
                <a:latin typeface="Times New Roman" panose="02020603050405020304" pitchFamily="18" charset="0"/>
                <a:cs typeface="Times New Roman" panose="02020603050405020304" pitchFamily="18" charset="0"/>
              </a:rPr>
              <a:t>.,   M.E,M.B.A.,</a:t>
            </a:r>
            <a:r>
              <a:rPr lang="en-US" b="1" dirty="0" err="1">
                <a:solidFill>
                  <a:prstClr val="black"/>
                </a:solidFill>
                <a:latin typeface="Times New Roman" panose="02020603050405020304" pitchFamily="18" charset="0"/>
                <a:cs typeface="Times New Roman" panose="02020603050405020304" pitchFamily="18" charset="0"/>
              </a:rPr>
              <a:t>Ph.D</a:t>
            </a:r>
            <a:r>
              <a:rPr lang="en-US" b="1" dirty="0">
                <a:solidFill>
                  <a:prstClr val="black"/>
                </a:solidFill>
                <a:latin typeface="Times New Roman" panose="02020603050405020304" pitchFamily="18" charset="0"/>
                <a:cs typeface="Times New Roman" panose="02020603050405020304" pitchFamily="18" charset="0"/>
              </a:rPr>
              <a:t>.,</a:t>
            </a:r>
            <a:br>
              <a:rPr lang="en-US" b="1" dirty="0">
                <a:solidFill>
                  <a:prstClr val="black"/>
                </a:solidFill>
                <a:latin typeface="Times New Roman" panose="02020603050405020304" pitchFamily="18" charset="0"/>
                <a:cs typeface="Times New Roman" panose="02020603050405020304" pitchFamily="18" charset="0"/>
              </a:rPr>
            </a:br>
            <a:r>
              <a:rPr lang="en-US" b="1" dirty="0">
                <a:solidFill>
                  <a:prstClr val="black"/>
                </a:solidFill>
                <a:latin typeface="Times New Roman" panose="02020603050405020304" pitchFamily="18" charset="0"/>
                <a:cs typeface="Times New Roman" panose="02020603050405020304" pitchFamily="18" charset="0"/>
              </a:rPr>
              <a:t>Professor</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5" name="Picture 4">
            <a:extLst>
              <a:ext uri="{FF2B5EF4-FFF2-40B4-BE49-F238E27FC236}">
                <a16:creationId xmlns:a16="http://schemas.microsoft.com/office/drawing/2014/main" id="{17ACA5B2-7494-70D8-175E-1A0009147C93}"/>
              </a:ext>
            </a:extLst>
          </p:cNvPr>
          <p:cNvPicPr>
            <a:picLocks noChangeAspect="1"/>
          </p:cNvPicPr>
          <p:nvPr/>
        </p:nvPicPr>
        <p:blipFill>
          <a:blip r:embed="rId4"/>
          <a:stretch>
            <a:fillRect/>
          </a:stretch>
        </p:blipFill>
        <p:spPr>
          <a:xfrm>
            <a:off x="1398494" y="290432"/>
            <a:ext cx="6133822" cy="1243232"/>
          </a:xfrm>
          <a:prstGeom prst="rect">
            <a:avLst/>
          </a:prstGeom>
        </p:spPr>
      </p:pic>
      <p:sp>
        <p:nvSpPr>
          <p:cNvPr id="6" name="Date Placeholder 5">
            <a:extLst>
              <a:ext uri="{FF2B5EF4-FFF2-40B4-BE49-F238E27FC236}">
                <a16:creationId xmlns:a16="http://schemas.microsoft.com/office/drawing/2014/main" id="{EB3F79D1-0796-072A-CD75-B8086F0F9250}"/>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CB503F5-DB0E-4E11-9D2A-893EDB84D48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24-03-2024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 name="Slide Number Placeholder 9">
            <a:extLst>
              <a:ext uri="{FF2B5EF4-FFF2-40B4-BE49-F238E27FC236}">
                <a16:creationId xmlns:a16="http://schemas.microsoft.com/office/drawing/2014/main" id="{1A45000B-3233-04ED-8583-BAA14AF15C75}"/>
              </a:ext>
            </a:extLst>
          </p:cNvPr>
          <p:cNvSpPr>
            <a:spLocks noGrp="1"/>
          </p:cNvSpPr>
          <p:nvPr>
            <p:ph type="sldNum" sz="quarter" idx="12"/>
          </p:nvPr>
        </p:nvSpPr>
        <p:spPr>
          <a:xfrm>
            <a:off x="6457949" y="6356351"/>
            <a:ext cx="2314273"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3FF152-60F5-4862-82F9-1190556AA56F}" type="slidenum">
              <a:rPr kumimoji="0" lang="en-IN" sz="1800" b="1"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688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81FF56-427E-8740-3649-47FE48C1EC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EA3ECF-E78B-73AE-A00F-0B5383A09B28}"/>
              </a:ext>
            </a:extLst>
          </p:cNvPr>
          <p:cNvSpPr>
            <a:spLocks noGrp="1"/>
          </p:cNvSpPr>
          <p:nvPr>
            <p:ph type="title"/>
          </p:nvPr>
        </p:nvSpPr>
        <p:spPr>
          <a:xfrm>
            <a:off x="628650" y="165991"/>
            <a:ext cx="7886700" cy="530258"/>
          </a:xfrm>
        </p:spPr>
        <p:txBody>
          <a:bodyPr>
            <a:normAutofit fontScale="90000"/>
          </a:bodyPr>
          <a:lstStyle/>
          <a:p>
            <a:pPr algn="ctr"/>
            <a:r>
              <a:rPr lang="en-US" dirty="0">
                <a:solidFill>
                  <a:srgbClr val="C00000"/>
                </a:solidFill>
                <a:latin typeface="+mn-lt"/>
              </a:rPr>
              <a:t>Conclusion</a:t>
            </a:r>
            <a:endParaRPr lang="en-IN" dirty="0">
              <a:solidFill>
                <a:srgbClr val="C00000"/>
              </a:solidFill>
              <a:latin typeface="+mn-lt"/>
            </a:endParaRPr>
          </a:p>
        </p:txBody>
      </p:sp>
      <p:sp>
        <p:nvSpPr>
          <p:cNvPr id="4" name="TextBox 3">
            <a:extLst>
              <a:ext uri="{FF2B5EF4-FFF2-40B4-BE49-F238E27FC236}">
                <a16:creationId xmlns:a16="http://schemas.microsoft.com/office/drawing/2014/main" id="{ACC0390B-7554-1208-B9C5-01C8A4D2095A}"/>
              </a:ext>
            </a:extLst>
          </p:cNvPr>
          <p:cNvSpPr txBox="1"/>
          <p:nvPr/>
        </p:nvSpPr>
        <p:spPr>
          <a:xfrm>
            <a:off x="941531" y="1582340"/>
            <a:ext cx="7573819" cy="3693319"/>
          </a:xfrm>
          <a:prstGeom prst="rect">
            <a:avLst/>
          </a:prstGeom>
          <a:noFill/>
        </p:spPr>
        <p:txBody>
          <a:bodyPr wrap="square">
            <a:spAutoFit/>
          </a:bodyPr>
          <a:lstStyle/>
          <a:p>
            <a:pPr algn="just"/>
            <a:r>
              <a:rPr lang="en-IN" dirty="0"/>
              <a:t>In conclusion, the development and implementation of a comprehensive data integration and query system have significantly enhanced data management and scientific analysis capabilities. Through this project, we have successfully addressed the challenges associated with disparate data sources and complex data structures. By integrating various data sources into a unified platform, we have streamlined the process of accessing and </a:t>
            </a:r>
            <a:r>
              <a:rPr lang="en-IN" dirty="0" err="1"/>
              <a:t>analyzing</a:t>
            </a:r>
            <a:r>
              <a:rPr lang="en-IN" dirty="0"/>
              <a:t> data, thereby improving efficiency and productivity in scientific research and </a:t>
            </a:r>
            <a:r>
              <a:rPr lang="en-IN" dirty="0" err="1"/>
              <a:t>analysis.The</a:t>
            </a:r>
            <a:r>
              <a:rPr lang="en-IN" dirty="0"/>
              <a:t> system's robust query capabilities have empowered researchers and analysts to retrieve relevant information quickly and efficiently, facilitating more informed decision-making processes. Additionally, the integration of advanced data management techniques has enhanced data integrity, security, and accessibility, ensuring that data remains reliable and protected throughout its lifecycle.</a:t>
            </a:r>
          </a:p>
        </p:txBody>
      </p:sp>
    </p:spTree>
    <p:extLst>
      <p:ext uri="{BB962C8B-B14F-4D97-AF65-F5344CB8AC3E}">
        <p14:creationId xmlns:p14="http://schemas.microsoft.com/office/powerpoint/2010/main" val="3194213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rmAutofit fontScale="90000"/>
          </a:bodyPr>
          <a:lstStyle/>
          <a:p>
            <a:pPr algn="ctr"/>
            <a:r>
              <a:rPr lang="en-US" dirty="0">
                <a:solidFill>
                  <a:srgbClr val="C00000"/>
                </a:solidFill>
                <a:latin typeface="+mn-lt"/>
              </a:rPr>
              <a:t>Reference Paper/ URL</a:t>
            </a:r>
            <a:endParaRPr lang="en-IN" dirty="0">
              <a:solidFill>
                <a:srgbClr val="C00000"/>
              </a:solidFill>
              <a:latin typeface="+mn-lt"/>
            </a:endParaRPr>
          </a:p>
        </p:txBody>
      </p:sp>
      <p:sp>
        <p:nvSpPr>
          <p:cNvPr id="3" name="Title 1">
            <a:extLst>
              <a:ext uri="{FF2B5EF4-FFF2-40B4-BE49-F238E27FC236}">
                <a16:creationId xmlns:a16="http://schemas.microsoft.com/office/drawing/2014/main" id="{B6D369E8-824B-4704-91D5-7D9A997346C0}"/>
              </a:ext>
            </a:extLst>
          </p:cNvPr>
          <p:cNvSpPr txBox="1">
            <a:spLocks/>
          </p:cNvSpPr>
          <p:nvPr/>
        </p:nvSpPr>
        <p:spPr>
          <a:xfrm>
            <a:off x="390433" y="1587898"/>
            <a:ext cx="7886700" cy="530258"/>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7030A0"/>
                </a:solidFill>
                <a:latin typeface="+mn-lt"/>
              </a:rPr>
              <a:t> </a:t>
            </a:r>
            <a:endParaRPr lang="en-IN" dirty="0">
              <a:solidFill>
                <a:srgbClr val="7030A0"/>
              </a:solidFill>
              <a:latin typeface="+mn-lt"/>
            </a:endParaRPr>
          </a:p>
        </p:txBody>
      </p:sp>
      <p:sp>
        <p:nvSpPr>
          <p:cNvPr id="9" name="TextBox 8">
            <a:extLst>
              <a:ext uri="{FF2B5EF4-FFF2-40B4-BE49-F238E27FC236}">
                <a16:creationId xmlns:a16="http://schemas.microsoft.com/office/drawing/2014/main" id="{BDF519E5-B5B6-FBC0-D721-26A37C0512E0}"/>
              </a:ext>
            </a:extLst>
          </p:cNvPr>
          <p:cNvSpPr txBox="1"/>
          <p:nvPr/>
        </p:nvSpPr>
        <p:spPr>
          <a:xfrm>
            <a:off x="2150614" y="2363474"/>
            <a:ext cx="5260020" cy="369332"/>
          </a:xfrm>
          <a:prstGeom prst="rect">
            <a:avLst/>
          </a:prstGeom>
          <a:noFill/>
        </p:spPr>
        <p:txBody>
          <a:bodyPr wrap="square">
            <a:spAutoFit/>
          </a:bodyPr>
          <a:lstStyle/>
          <a:p>
            <a:pPr marL="285750" indent="-285750">
              <a:buFont typeface="Arial" panose="020B0604020202020204" pitchFamily="34" charset="0"/>
              <a:buChar char="•"/>
            </a:pPr>
            <a:r>
              <a:rPr lang="en-IN" dirty="0">
                <a:hlinkClick r:id="rId2" action="ppaction://hlinkpres?slideindex=1&amp;slidetitle="/>
              </a:rPr>
              <a:t>https://ieeexplore.ieee.org/document/10256189</a:t>
            </a:r>
            <a:endParaRPr lang="en-IN" dirty="0"/>
          </a:p>
        </p:txBody>
      </p:sp>
      <p:sp>
        <p:nvSpPr>
          <p:cNvPr id="11" name="TextBox 10">
            <a:extLst>
              <a:ext uri="{FF2B5EF4-FFF2-40B4-BE49-F238E27FC236}">
                <a16:creationId xmlns:a16="http://schemas.microsoft.com/office/drawing/2014/main" id="{655DB639-BCE7-27A1-A65B-0CC210163EED}"/>
              </a:ext>
            </a:extLst>
          </p:cNvPr>
          <p:cNvSpPr txBox="1"/>
          <p:nvPr/>
        </p:nvSpPr>
        <p:spPr>
          <a:xfrm>
            <a:off x="2150615" y="2978124"/>
            <a:ext cx="5093564" cy="369332"/>
          </a:xfrm>
          <a:prstGeom prst="rect">
            <a:avLst/>
          </a:prstGeom>
          <a:noFill/>
        </p:spPr>
        <p:txBody>
          <a:bodyPr wrap="square">
            <a:spAutoFit/>
          </a:bodyPr>
          <a:lstStyle/>
          <a:p>
            <a:pPr marL="285750" indent="-285750">
              <a:buFont typeface="Arial" panose="020B0604020202020204" pitchFamily="34" charset="0"/>
              <a:buChar char="•"/>
            </a:pPr>
            <a:r>
              <a:rPr lang="en-IN" dirty="0">
                <a:hlinkClick r:id="rId2" action="ppaction://hlinkpres?slideindex=1&amp;slidetitle="/>
              </a:rPr>
              <a:t>https://ieeexplore.ieee.org/document/10320321</a:t>
            </a:r>
            <a:endParaRPr lang="en-IN" dirty="0"/>
          </a:p>
        </p:txBody>
      </p:sp>
      <p:sp>
        <p:nvSpPr>
          <p:cNvPr id="13" name="TextBox 12">
            <a:extLst>
              <a:ext uri="{FF2B5EF4-FFF2-40B4-BE49-F238E27FC236}">
                <a16:creationId xmlns:a16="http://schemas.microsoft.com/office/drawing/2014/main" id="{8B328746-68DC-C959-BA83-9B89904CD4F7}"/>
              </a:ext>
            </a:extLst>
          </p:cNvPr>
          <p:cNvSpPr txBox="1"/>
          <p:nvPr/>
        </p:nvSpPr>
        <p:spPr>
          <a:xfrm>
            <a:off x="2150614" y="3510545"/>
            <a:ext cx="5093563" cy="369332"/>
          </a:xfrm>
          <a:prstGeom prst="rect">
            <a:avLst/>
          </a:prstGeom>
          <a:noFill/>
        </p:spPr>
        <p:txBody>
          <a:bodyPr wrap="square">
            <a:spAutoFit/>
          </a:bodyPr>
          <a:lstStyle/>
          <a:p>
            <a:pPr marL="285750" indent="-285750">
              <a:buFont typeface="Arial" panose="020B0604020202020204" pitchFamily="34" charset="0"/>
              <a:buChar char="•"/>
            </a:pPr>
            <a:r>
              <a:rPr lang="en-IN" dirty="0">
                <a:hlinkClick r:id="rId2" action="ppaction://hlinkpres?slideindex=1&amp;slidetitle="/>
              </a:rPr>
              <a:t>https://ieeexplore.ieee.org/document/9893899</a:t>
            </a:r>
            <a:endParaRPr lang="en-IN" dirty="0"/>
          </a:p>
        </p:txBody>
      </p:sp>
      <p:sp>
        <p:nvSpPr>
          <p:cNvPr id="15" name="TextBox 14">
            <a:extLst>
              <a:ext uri="{FF2B5EF4-FFF2-40B4-BE49-F238E27FC236}">
                <a16:creationId xmlns:a16="http://schemas.microsoft.com/office/drawing/2014/main" id="{5C71D253-5442-68BE-1A9E-9D0F5346B3D0}"/>
              </a:ext>
            </a:extLst>
          </p:cNvPr>
          <p:cNvSpPr txBox="1"/>
          <p:nvPr/>
        </p:nvSpPr>
        <p:spPr>
          <a:xfrm>
            <a:off x="2155609" y="4042966"/>
            <a:ext cx="5088568" cy="369332"/>
          </a:xfrm>
          <a:prstGeom prst="rect">
            <a:avLst/>
          </a:prstGeom>
          <a:noFill/>
        </p:spPr>
        <p:txBody>
          <a:bodyPr wrap="square">
            <a:spAutoFit/>
          </a:bodyPr>
          <a:lstStyle/>
          <a:p>
            <a:pPr marL="285750" indent="-285750">
              <a:buFont typeface="Arial" panose="020B0604020202020204" pitchFamily="34" charset="0"/>
              <a:buChar char="•"/>
            </a:pPr>
            <a:r>
              <a:rPr lang="en-IN" dirty="0">
                <a:hlinkClick r:id="rId3"/>
              </a:rPr>
              <a:t>https://ieeexplore.ieee.org/document/10103681</a:t>
            </a:r>
            <a:endParaRPr lang="en-IN" dirty="0"/>
          </a:p>
        </p:txBody>
      </p:sp>
    </p:spTree>
    <p:extLst>
      <p:ext uri="{BB962C8B-B14F-4D97-AF65-F5344CB8AC3E}">
        <p14:creationId xmlns:p14="http://schemas.microsoft.com/office/powerpoint/2010/main" val="3554452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452862"/>
            <a:ext cx="7886700" cy="525706"/>
          </a:xfrm>
        </p:spPr>
        <p:txBody>
          <a:bodyPr>
            <a:normAutofit fontScale="90000"/>
          </a:bodyPr>
          <a:lstStyle/>
          <a:p>
            <a:pPr algn="ctr"/>
            <a:r>
              <a:rPr lang="en-US" dirty="0">
                <a:solidFill>
                  <a:srgbClr val="C00000"/>
                </a:solidFill>
                <a:latin typeface="+mn-lt"/>
              </a:rPr>
              <a:t>Introduction</a:t>
            </a:r>
            <a:endParaRPr lang="en-IN" dirty="0">
              <a:solidFill>
                <a:srgbClr val="C00000"/>
              </a:solidFill>
              <a:latin typeface="+mn-lt"/>
            </a:endParaRPr>
          </a:p>
        </p:txBody>
      </p:sp>
      <p:sp>
        <p:nvSpPr>
          <p:cNvPr id="5" name="TextBox 4">
            <a:extLst>
              <a:ext uri="{FF2B5EF4-FFF2-40B4-BE49-F238E27FC236}">
                <a16:creationId xmlns:a16="http://schemas.microsoft.com/office/drawing/2014/main" id="{86EC26D8-CC9C-DC81-134E-8941FC7AE5B7}"/>
              </a:ext>
            </a:extLst>
          </p:cNvPr>
          <p:cNvSpPr txBox="1"/>
          <p:nvPr/>
        </p:nvSpPr>
        <p:spPr>
          <a:xfrm>
            <a:off x="1219200" y="2254513"/>
            <a:ext cx="7475621" cy="2308324"/>
          </a:xfrm>
          <a:prstGeom prst="rect">
            <a:avLst/>
          </a:prstGeom>
          <a:noFill/>
        </p:spPr>
        <p:txBody>
          <a:bodyPr wrap="square">
            <a:spAutoFit/>
          </a:bodyPr>
          <a:lstStyle/>
          <a:p>
            <a:pPr marL="285750" indent="-285750">
              <a:buFont typeface="Arial" panose="020B0604020202020204" pitchFamily="34" charset="0"/>
              <a:buChar char="•"/>
            </a:pPr>
            <a:r>
              <a:rPr lang="en-US" dirty="0"/>
              <a:t>In today's data-driven landscape, effective management of diverse datasets is crucial. This project addresses this challenge by developing a comprehensive data management system capable of extracting, transforming, and storing data from CSV, Excel, and other files into a relational database. </a:t>
            </a:r>
          </a:p>
          <a:p>
            <a:pPr marL="285750" indent="-285750">
              <a:buFont typeface="Arial" panose="020B0604020202020204" pitchFamily="34" charset="0"/>
              <a:buChar char="•"/>
            </a:pPr>
            <a:r>
              <a:rPr lang="en-US" dirty="0"/>
              <a:t>The project also emphasizes its role as a robust input source for data science systems, enhancing analytical capabilities and scientific exploration.</a:t>
            </a:r>
            <a:endParaRPr lang="en-IN" dirty="0"/>
          </a:p>
        </p:txBody>
      </p:sp>
    </p:spTree>
    <p:extLst>
      <p:ext uri="{BB962C8B-B14F-4D97-AF65-F5344CB8AC3E}">
        <p14:creationId xmlns:p14="http://schemas.microsoft.com/office/powerpoint/2010/main" val="2944014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255639"/>
            <a:ext cx="7886700" cy="530258"/>
          </a:xfrm>
        </p:spPr>
        <p:txBody>
          <a:bodyPr>
            <a:normAutofit fontScale="90000"/>
          </a:bodyPr>
          <a:lstStyle/>
          <a:p>
            <a:pPr algn="ctr"/>
            <a:r>
              <a:rPr lang="en-US" dirty="0">
                <a:solidFill>
                  <a:srgbClr val="C00000"/>
                </a:solidFill>
                <a:latin typeface="+mn-lt"/>
              </a:rPr>
              <a:t>Objective of the Project</a:t>
            </a:r>
            <a:endParaRPr lang="en-IN" dirty="0">
              <a:solidFill>
                <a:srgbClr val="C00000"/>
              </a:solidFill>
              <a:latin typeface="+mn-lt"/>
            </a:endParaRPr>
          </a:p>
        </p:txBody>
      </p:sp>
      <p:sp>
        <p:nvSpPr>
          <p:cNvPr id="4" name="TextBox 3">
            <a:extLst>
              <a:ext uri="{FF2B5EF4-FFF2-40B4-BE49-F238E27FC236}">
                <a16:creationId xmlns:a16="http://schemas.microsoft.com/office/drawing/2014/main" id="{2619F5A3-9278-ED77-314A-906E3F2C38A6}"/>
              </a:ext>
            </a:extLst>
          </p:cNvPr>
          <p:cNvSpPr txBox="1"/>
          <p:nvPr/>
        </p:nvSpPr>
        <p:spPr>
          <a:xfrm>
            <a:off x="628650" y="919940"/>
            <a:ext cx="8098254" cy="5586145"/>
          </a:xfrm>
          <a:prstGeom prst="rect">
            <a:avLst/>
          </a:prstGeom>
          <a:noFill/>
        </p:spPr>
        <p:txBody>
          <a:bodyPr wrap="square">
            <a:spAutoFit/>
          </a:bodyPr>
          <a:lstStyle/>
          <a:p>
            <a:pPr marL="285750" indent="-285750">
              <a:buFont typeface="Arial" panose="020B0604020202020204" pitchFamily="34" charset="0"/>
              <a:buChar char="•"/>
            </a:pPr>
            <a:r>
              <a:rPr lang="en-US" sz="1700" dirty="0"/>
              <a:t>In today's fast-paced world, collaboration among developers from various domains has become increasingly vital for the success of projects, both within organizations and across the globe. </a:t>
            </a:r>
          </a:p>
          <a:p>
            <a:pPr marL="285750" indent="-285750">
              <a:buFont typeface="Arial" panose="020B0604020202020204" pitchFamily="34" charset="0"/>
              <a:buChar char="•"/>
            </a:pPr>
            <a:r>
              <a:rPr lang="en-US" sz="1700" dirty="0"/>
              <a:t>Our platform serves as a centralized hub where developers can seamlessly integrate and communicate with peers from different domains, facilitating effective collaboration and teamwork. </a:t>
            </a:r>
          </a:p>
          <a:p>
            <a:pPr marL="285750" indent="-285750">
              <a:buFont typeface="Arial" panose="020B0604020202020204" pitchFamily="34" charset="0"/>
              <a:buChar char="•"/>
            </a:pPr>
            <a:r>
              <a:rPr lang="en-US" sz="1700" dirty="0"/>
              <a:t>One of the platform's key features is the creation of a shared to do board, initiated by the project owner, where collaborators can contribute by completing tasks and earning recognition for their contributions.</a:t>
            </a:r>
          </a:p>
          <a:p>
            <a:pPr marL="285750" indent="-285750">
              <a:buFont typeface="Arial" panose="020B0604020202020204" pitchFamily="34" charset="0"/>
              <a:buChar char="•"/>
            </a:pPr>
            <a:r>
              <a:rPr lang="en-US" sz="1700" dirty="0"/>
              <a:t> A primary focus of our platform is to minimize touchpoints and provide a user-friendly experience, ensuring that developers can easily navigate and engage with the project tasks. </a:t>
            </a:r>
          </a:p>
          <a:p>
            <a:pPr marL="285750" indent="-285750">
              <a:buFont typeface="Arial" panose="020B0604020202020204" pitchFamily="34" charset="0"/>
              <a:buChar char="•"/>
            </a:pPr>
            <a:r>
              <a:rPr lang="en-US" sz="1700" dirty="0"/>
              <a:t>To streamline the workflow, users can input data in various formats such as  CSV, PDF, and Excel, which is then automatically fetched and organized into a structured user interface. </a:t>
            </a:r>
          </a:p>
          <a:p>
            <a:pPr marL="285750" indent="-285750">
              <a:buFont typeface="Arial" panose="020B0604020202020204" pitchFamily="34" charset="0"/>
              <a:buChar char="•"/>
            </a:pPr>
            <a:r>
              <a:rPr lang="en-US" sz="1700" dirty="0"/>
              <a:t>This automation not only saves time but also adds significant value by enhancing efficiency and reducing manual effort.</a:t>
            </a:r>
          </a:p>
          <a:p>
            <a:pPr marL="285750" indent="-285750">
              <a:buFont typeface="Arial" panose="020B0604020202020204" pitchFamily="34" charset="0"/>
              <a:buChar char="•"/>
            </a:pPr>
            <a:r>
              <a:rPr lang="en-US" sz="1700" dirty="0"/>
              <a:t>By offering a platform that promotes seamless collaboration, reduces touchpoints, and provides a user-friendly experience, we aim to empower developers to efficiently work together on projects, ultimately driving innovation and success in organizations and communities worldwide.</a:t>
            </a:r>
            <a:endParaRPr lang="en-IN" sz="1700" dirty="0"/>
          </a:p>
        </p:txBody>
      </p:sp>
    </p:spTree>
    <p:extLst>
      <p:ext uri="{BB962C8B-B14F-4D97-AF65-F5344CB8AC3E}">
        <p14:creationId xmlns:p14="http://schemas.microsoft.com/office/powerpoint/2010/main" val="4003226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246673"/>
            <a:ext cx="7886700" cy="530258"/>
          </a:xfrm>
        </p:spPr>
        <p:txBody>
          <a:bodyPr>
            <a:normAutofit fontScale="90000"/>
          </a:bodyPr>
          <a:lstStyle/>
          <a:p>
            <a:pPr algn="ctr"/>
            <a:r>
              <a:rPr lang="en-US" dirty="0">
                <a:solidFill>
                  <a:srgbClr val="C00000"/>
                </a:solidFill>
                <a:latin typeface="+mn-lt"/>
              </a:rPr>
              <a:t>Literature</a:t>
            </a:r>
            <a:r>
              <a:rPr lang="en-US" dirty="0">
                <a:solidFill>
                  <a:srgbClr val="7030A0"/>
                </a:solidFill>
                <a:latin typeface="+mn-lt"/>
              </a:rPr>
              <a:t> </a:t>
            </a:r>
            <a:r>
              <a:rPr lang="en-US" dirty="0">
                <a:solidFill>
                  <a:srgbClr val="C00000"/>
                </a:solidFill>
                <a:latin typeface="+mn-lt"/>
              </a:rPr>
              <a:t>Survey</a:t>
            </a:r>
            <a:endParaRPr lang="en-IN" dirty="0">
              <a:solidFill>
                <a:srgbClr val="C00000"/>
              </a:solidFill>
              <a:latin typeface="+mn-lt"/>
            </a:endParaRPr>
          </a:p>
        </p:txBody>
      </p:sp>
      <p:graphicFrame>
        <p:nvGraphicFramePr>
          <p:cNvPr id="4" name="Table 3">
            <a:extLst>
              <a:ext uri="{FF2B5EF4-FFF2-40B4-BE49-F238E27FC236}">
                <a16:creationId xmlns:a16="http://schemas.microsoft.com/office/drawing/2014/main" id="{04B9E91B-C07F-8BC4-3918-F82F0551253C}"/>
              </a:ext>
            </a:extLst>
          </p:cNvPr>
          <p:cNvGraphicFramePr>
            <a:graphicFrameLocks noGrp="1"/>
          </p:cNvGraphicFramePr>
          <p:nvPr>
            <p:extLst>
              <p:ext uri="{D42A27DB-BD31-4B8C-83A1-F6EECF244321}">
                <p14:modId xmlns:p14="http://schemas.microsoft.com/office/powerpoint/2010/main" val="101733250"/>
              </p:ext>
            </p:extLst>
          </p:nvPr>
        </p:nvGraphicFramePr>
        <p:xfrm>
          <a:off x="812672" y="776931"/>
          <a:ext cx="7518655" cy="5959252"/>
        </p:xfrm>
        <a:graphic>
          <a:graphicData uri="http://schemas.openxmlformats.org/drawingml/2006/table">
            <a:tbl>
              <a:tblPr firstRow="1" bandRow="1">
                <a:tableStyleId>{21E4AEA4-8DFA-4A89-87EB-49C32662AFE0}</a:tableStyleId>
              </a:tblPr>
              <a:tblGrid>
                <a:gridCol w="931424">
                  <a:extLst>
                    <a:ext uri="{9D8B030D-6E8A-4147-A177-3AD203B41FA5}">
                      <a16:colId xmlns:a16="http://schemas.microsoft.com/office/drawing/2014/main" val="3139329779"/>
                    </a:ext>
                  </a:extLst>
                </a:gridCol>
                <a:gridCol w="1772122">
                  <a:extLst>
                    <a:ext uri="{9D8B030D-6E8A-4147-A177-3AD203B41FA5}">
                      <a16:colId xmlns:a16="http://schemas.microsoft.com/office/drawing/2014/main" val="3875526320"/>
                    </a:ext>
                  </a:extLst>
                </a:gridCol>
                <a:gridCol w="1610270">
                  <a:extLst>
                    <a:ext uri="{9D8B030D-6E8A-4147-A177-3AD203B41FA5}">
                      <a16:colId xmlns:a16="http://schemas.microsoft.com/office/drawing/2014/main" val="631258198"/>
                    </a:ext>
                  </a:extLst>
                </a:gridCol>
                <a:gridCol w="1802168">
                  <a:extLst>
                    <a:ext uri="{9D8B030D-6E8A-4147-A177-3AD203B41FA5}">
                      <a16:colId xmlns:a16="http://schemas.microsoft.com/office/drawing/2014/main" val="263514049"/>
                    </a:ext>
                  </a:extLst>
                </a:gridCol>
                <a:gridCol w="1402671">
                  <a:extLst>
                    <a:ext uri="{9D8B030D-6E8A-4147-A177-3AD203B41FA5}">
                      <a16:colId xmlns:a16="http://schemas.microsoft.com/office/drawing/2014/main" val="1619067314"/>
                    </a:ext>
                  </a:extLst>
                </a:gridCol>
              </a:tblGrid>
              <a:tr h="762412">
                <a:tc>
                  <a:txBody>
                    <a:bodyPr/>
                    <a:lstStyle/>
                    <a:p>
                      <a:r>
                        <a:rPr lang="en-US" dirty="0"/>
                        <a:t>YEARS</a:t>
                      </a:r>
                      <a:endParaRPr lang="en-IN" dirty="0"/>
                    </a:p>
                  </a:txBody>
                  <a:tcPr/>
                </a:tc>
                <a:tc>
                  <a:txBody>
                    <a:bodyPr/>
                    <a:lstStyle/>
                    <a:p>
                      <a:r>
                        <a:rPr lang="en-US" dirty="0"/>
                        <a:t>AUTHORS </a:t>
                      </a:r>
                      <a:endParaRPr lang="en-IN" dirty="0"/>
                    </a:p>
                  </a:txBody>
                  <a:tcPr/>
                </a:tc>
                <a:tc>
                  <a:txBody>
                    <a:bodyPr/>
                    <a:lstStyle/>
                    <a:p>
                      <a:r>
                        <a:rPr lang="en-US" dirty="0"/>
                        <a:t>TITLES</a:t>
                      </a:r>
                      <a:endParaRPr lang="en-IN" dirty="0"/>
                    </a:p>
                  </a:txBody>
                  <a:tcPr/>
                </a:tc>
                <a:tc>
                  <a:txBody>
                    <a:bodyPr/>
                    <a:lstStyle/>
                    <a:p>
                      <a:r>
                        <a:rPr lang="en-US" dirty="0"/>
                        <a:t>METHODOLOGY</a:t>
                      </a:r>
                      <a:endParaRPr lang="en-IN" dirty="0"/>
                    </a:p>
                  </a:txBody>
                  <a:tcPr/>
                </a:tc>
                <a:tc>
                  <a:txBody>
                    <a:bodyPr/>
                    <a:lstStyle/>
                    <a:p>
                      <a:r>
                        <a:rPr lang="en-US" dirty="0"/>
                        <a:t>ISSUES</a:t>
                      </a:r>
                      <a:endParaRPr lang="en-IN" dirty="0"/>
                    </a:p>
                  </a:txBody>
                  <a:tcPr/>
                </a:tc>
                <a:extLst>
                  <a:ext uri="{0D108BD9-81ED-4DB2-BD59-A6C34878D82A}">
                    <a16:rowId xmlns:a16="http://schemas.microsoft.com/office/drawing/2014/main" val="861564794"/>
                  </a:ext>
                </a:extLst>
              </a:tr>
              <a:tr h="1039587">
                <a:tc>
                  <a:txBody>
                    <a:bodyPr/>
                    <a:lstStyle/>
                    <a:p>
                      <a:r>
                        <a:rPr lang="en-US" dirty="0"/>
                        <a:t>2022</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Julius </a:t>
                      </a:r>
                      <a:r>
                        <a:rPr lang="en-IN" sz="1400" dirty="0" err="1"/>
                        <a:t>Möller</a:t>
                      </a:r>
                      <a:r>
                        <a:rPr lang="en-IN" sz="1400" dirty="0"/>
                        <a:t>, Dennis Jankowski, Arne </a:t>
                      </a:r>
                      <a:r>
                        <a:rPr lang="en-IN" sz="1400" dirty="0" err="1"/>
                        <a:t>Lamm</a:t>
                      </a:r>
                      <a:endParaRPr lang="en-IN" sz="1400"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Data Management Architecture for Service-Oriented Maritime Testbeds</a:t>
                      </a:r>
                    </a:p>
                    <a:p>
                      <a:endParaRPr lang="en-IN" dirty="0"/>
                    </a:p>
                  </a:txBody>
                  <a:tcPr/>
                </a:tc>
                <a:tc>
                  <a:txBody>
                    <a:bodyPr/>
                    <a:lstStyle/>
                    <a:p>
                      <a:r>
                        <a:rPr lang="en-IN" sz="1400" b="0" dirty="0"/>
                        <a:t>Layer-Based Approach</a:t>
                      </a:r>
                    </a:p>
                  </a:txBody>
                  <a:tcPr/>
                </a:tc>
                <a:tc>
                  <a:txBody>
                    <a:bodyPr/>
                    <a:lstStyle/>
                    <a:p>
                      <a:r>
                        <a:rPr lang="en-IN" sz="1400" dirty="0"/>
                        <a:t>Decentralization Complexity,</a:t>
                      </a:r>
                    </a:p>
                    <a:p>
                      <a:r>
                        <a:rPr lang="en-IN" sz="1400" dirty="0"/>
                        <a:t>Interoperability.</a:t>
                      </a:r>
                    </a:p>
                  </a:txBody>
                  <a:tcPr/>
                </a:tc>
                <a:extLst>
                  <a:ext uri="{0D108BD9-81ED-4DB2-BD59-A6C34878D82A}">
                    <a16:rowId xmlns:a16="http://schemas.microsoft.com/office/drawing/2014/main" val="983286518"/>
                  </a:ext>
                </a:extLst>
              </a:tr>
              <a:tr h="1357239">
                <a:tc>
                  <a:txBody>
                    <a:bodyPr/>
                    <a:lstStyle/>
                    <a:p>
                      <a:r>
                        <a:rPr lang="en-US" dirty="0"/>
                        <a:t>2023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err="1"/>
                        <a:t>Ruiyu</a:t>
                      </a:r>
                      <a:r>
                        <a:rPr lang="en-IN" sz="1400" dirty="0"/>
                        <a:t> Liang, </a:t>
                      </a:r>
                      <a:r>
                        <a:rPr lang="en-IN" sz="1400" dirty="0" err="1"/>
                        <a:t>Chaoran</a:t>
                      </a:r>
                      <a:r>
                        <a:rPr lang="en-IN" sz="1400" dirty="0"/>
                        <a:t> Huang, </a:t>
                      </a:r>
                      <a:r>
                        <a:rPr lang="en-IN" sz="1400" dirty="0" err="1"/>
                        <a:t>Chengguo</a:t>
                      </a:r>
                      <a:r>
                        <a:rPr lang="en-IN" sz="1400" dirty="0"/>
                        <a:t> Zhang</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mn-lt"/>
                          <a:ea typeface="+mn-ea"/>
                          <a:cs typeface="+mn-cs"/>
                        </a:rPr>
                        <a:t>Exploring the Fusion Potentials of Data Visualization and Data Analytics in the Process of Mining Digitalization</a:t>
                      </a:r>
                    </a:p>
                    <a:p>
                      <a:endParaRPr lang="en-IN" dirty="0"/>
                    </a:p>
                  </a:txBody>
                  <a:tcPr/>
                </a:tc>
                <a:tc>
                  <a:txBody>
                    <a:bodyPr/>
                    <a:lstStyle/>
                    <a:p>
                      <a:endParaRPr lang="en-IN" dirty="0"/>
                    </a:p>
                  </a:txBody>
                  <a:tcPr/>
                </a:tc>
                <a:tc>
                  <a:txBody>
                    <a:bodyPr/>
                    <a:lstStyle/>
                    <a:p>
                      <a:r>
                        <a:rPr lang="en-US" sz="1400" dirty="0"/>
                        <a:t>Technical Complexity,</a:t>
                      </a:r>
                    </a:p>
                    <a:p>
                      <a:r>
                        <a:rPr lang="en-US" sz="1400" dirty="0"/>
                        <a:t>Addressing Industry-Specific Challenges.</a:t>
                      </a:r>
                      <a:endParaRPr lang="en-IN" sz="1400" dirty="0"/>
                    </a:p>
                    <a:p>
                      <a:endParaRPr lang="en-IN" dirty="0"/>
                    </a:p>
                  </a:txBody>
                  <a:tcPr/>
                </a:tc>
                <a:extLst>
                  <a:ext uri="{0D108BD9-81ED-4DB2-BD59-A6C34878D82A}">
                    <a16:rowId xmlns:a16="http://schemas.microsoft.com/office/drawing/2014/main" val="3890693476"/>
                  </a:ext>
                </a:extLst>
              </a:tr>
              <a:tr h="1140658">
                <a:tc>
                  <a:txBody>
                    <a:bodyPr/>
                    <a:lstStyle/>
                    <a:p>
                      <a:r>
                        <a:rPr lang="en-US" dirty="0"/>
                        <a:t>2023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err="1"/>
                        <a:t>Yining</a:t>
                      </a:r>
                      <a:r>
                        <a:rPr lang="en-IN" sz="1400" dirty="0"/>
                        <a:t> Wang, Bin Liang, Tian Wang</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mn-lt"/>
                          <a:ea typeface="+mn-ea"/>
                          <a:cs typeface="+mn-cs"/>
                        </a:rPr>
                        <a:t>A Big Data Stream-Driven Risk Recognition Approach for Hospital Accounting Management Systems</a:t>
                      </a:r>
                    </a:p>
                    <a:p>
                      <a:endParaRPr lang="en-IN" dirty="0"/>
                    </a:p>
                  </a:txBody>
                  <a:tcPr/>
                </a:tc>
                <a:tc>
                  <a:txBody>
                    <a:bodyPr/>
                    <a:lstStyle/>
                    <a:p>
                      <a:r>
                        <a:rPr lang="en-US" sz="1400" dirty="0"/>
                        <a:t>ROI Analysis</a:t>
                      </a:r>
                      <a:endParaRPr lang="en-IN" sz="1400" dirty="0"/>
                    </a:p>
                  </a:txBody>
                  <a:tcPr/>
                </a:tc>
                <a:tc>
                  <a:txBody>
                    <a:bodyPr/>
                    <a:lstStyle/>
                    <a:p>
                      <a:r>
                        <a:rPr lang="en-IN" sz="1400" dirty="0"/>
                        <a:t>Algorithmic Complexity</a:t>
                      </a:r>
                    </a:p>
                  </a:txBody>
                  <a:tcPr/>
                </a:tc>
                <a:extLst>
                  <a:ext uri="{0D108BD9-81ED-4DB2-BD59-A6C34878D82A}">
                    <a16:rowId xmlns:a16="http://schemas.microsoft.com/office/drawing/2014/main" val="208267087"/>
                  </a:ext>
                </a:extLst>
              </a:tr>
              <a:tr h="1386116">
                <a:tc>
                  <a:txBody>
                    <a:bodyPr/>
                    <a:lstStyle/>
                    <a:p>
                      <a:r>
                        <a:rPr lang="en-US" dirty="0"/>
                        <a:t>2023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Luis Sánchez, Jorge Lanza, Juan Ramón Santana</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dk1"/>
                          </a:solidFill>
                          <a:effectLst/>
                          <a:latin typeface="+mn-lt"/>
                          <a:ea typeface="+mn-ea"/>
                          <a:cs typeface="+mn-cs"/>
                        </a:rPr>
                        <a:t>Data Enrichment Toolchain: A Data Linking and Enrichment Platform for Heterogeneous Data</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DET (data mapping, data curation, and data enrichment)</a:t>
                      </a:r>
                    </a:p>
                    <a:p>
                      <a:endParaRPr lang="en-IN" dirty="0"/>
                    </a:p>
                  </a:txBody>
                  <a:tcPr/>
                </a:tc>
                <a:tc>
                  <a:txBody>
                    <a:bodyPr/>
                    <a:lstStyle/>
                    <a:p>
                      <a:r>
                        <a:rPr lang="en-US" sz="1400" dirty="0"/>
                        <a:t>Semantic Interoperability,</a:t>
                      </a:r>
                    </a:p>
                    <a:p>
                      <a:r>
                        <a:rPr lang="en-US" sz="1400" dirty="0"/>
                        <a:t>Sustainability and Maintenance</a:t>
                      </a:r>
                      <a:endParaRPr lang="en-IN" sz="1400" dirty="0"/>
                    </a:p>
                  </a:txBody>
                  <a:tcPr/>
                </a:tc>
                <a:extLst>
                  <a:ext uri="{0D108BD9-81ED-4DB2-BD59-A6C34878D82A}">
                    <a16:rowId xmlns:a16="http://schemas.microsoft.com/office/drawing/2014/main" val="12817363"/>
                  </a:ext>
                </a:extLst>
              </a:tr>
            </a:tbl>
          </a:graphicData>
        </a:graphic>
      </p:graphicFrame>
    </p:spTree>
    <p:extLst>
      <p:ext uri="{BB962C8B-B14F-4D97-AF65-F5344CB8AC3E}">
        <p14:creationId xmlns:p14="http://schemas.microsoft.com/office/powerpoint/2010/main" val="3343324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2519082" y="309426"/>
            <a:ext cx="4105835" cy="530258"/>
          </a:xfrm>
        </p:spPr>
        <p:txBody>
          <a:bodyPr>
            <a:normAutofit fontScale="90000"/>
          </a:bodyPr>
          <a:lstStyle/>
          <a:p>
            <a:pPr algn="ctr"/>
            <a:r>
              <a:rPr lang="en-US" dirty="0">
                <a:solidFill>
                  <a:srgbClr val="C00000"/>
                </a:solidFill>
                <a:latin typeface="+mn-lt"/>
              </a:rPr>
              <a:t>Existing System</a:t>
            </a:r>
            <a:endParaRPr lang="en-IN" dirty="0">
              <a:solidFill>
                <a:srgbClr val="C00000"/>
              </a:solidFill>
              <a:latin typeface="+mn-lt"/>
            </a:endParaRPr>
          </a:p>
        </p:txBody>
      </p:sp>
      <p:sp>
        <p:nvSpPr>
          <p:cNvPr id="6" name="TextBox 5">
            <a:extLst>
              <a:ext uri="{FF2B5EF4-FFF2-40B4-BE49-F238E27FC236}">
                <a16:creationId xmlns:a16="http://schemas.microsoft.com/office/drawing/2014/main" id="{8B5CF6F5-BC1D-B6D9-99BD-4880C38D7DDE}"/>
              </a:ext>
            </a:extLst>
          </p:cNvPr>
          <p:cNvSpPr txBox="1"/>
          <p:nvPr/>
        </p:nvSpPr>
        <p:spPr>
          <a:xfrm>
            <a:off x="955595" y="1151453"/>
            <a:ext cx="7587916" cy="5078313"/>
          </a:xfrm>
          <a:prstGeom prst="rect">
            <a:avLst/>
          </a:prstGeom>
          <a:noFill/>
        </p:spPr>
        <p:txBody>
          <a:bodyPr wrap="square">
            <a:spAutoFit/>
          </a:bodyPr>
          <a:lstStyle/>
          <a:p>
            <a:pPr marL="285750" indent="-285750">
              <a:buFont typeface="Arial" panose="020B0604020202020204" pitchFamily="34" charset="0"/>
              <a:buChar char="•"/>
            </a:pPr>
            <a:r>
              <a:rPr lang="en-US" dirty="0"/>
              <a:t>GitHub and Notion are both widely used platforms, albeit serving different purposes in the realm of digital collaboration and productivity. </a:t>
            </a:r>
          </a:p>
          <a:p>
            <a:pPr marL="285750" indent="-285750">
              <a:buFont typeface="Arial" panose="020B0604020202020204" pitchFamily="34" charset="0"/>
              <a:buChar char="•"/>
            </a:pPr>
            <a:r>
              <a:rPr lang="en-US" dirty="0"/>
              <a:t>GitHub functions as a version control system primarily tailored for software development projects.</a:t>
            </a:r>
          </a:p>
          <a:p>
            <a:pPr marL="285750" indent="-285750">
              <a:buFont typeface="Arial" panose="020B0604020202020204" pitchFamily="34" charset="0"/>
              <a:buChar char="•"/>
            </a:pPr>
            <a:r>
              <a:rPr lang="en-US" dirty="0"/>
              <a:t> It offers developers a centralized platform to manage code repositories, track changes, collaborate on projects, and facilitate code review processes through features like pull requests and issue tracking. </a:t>
            </a:r>
          </a:p>
          <a:p>
            <a:pPr marL="285750" indent="-285750">
              <a:buFont typeface="Arial" panose="020B0604020202020204" pitchFamily="34" charset="0"/>
              <a:buChar char="•"/>
            </a:pPr>
            <a:r>
              <a:rPr lang="en-US" dirty="0"/>
              <a:t>With its robust version control capabilities and integrations, GitHub has become an indispensable tool for developers and teams looking to streamline their workflows and foster collaborative coding environments.</a:t>
            </a:r>
          </a:p>
          <a:p>
            <a:pPr marL="285750" indent="-285750">
              <a:buFont typeface="Arial" panose="020B0604020202020204" pitchFamily="34" charset="0"/>
              <a:buChar char="•"/>
            </a:pPr>
            <a:r>
              <a:rPr lang="en-US" dirty="0"/>
              <a:t> GitHub and Notion serve distinct purposes within the realm of digital collaboration and productivity. </a:t>
            </a:r>
          </a:p>
          <a:p>
            <a:pPr marL="285750" indent="-285750">
              <a:buFont typeface="Arial" panose="020B0604020202020204" pitchFamily="34" charset="0"/>
              <a:buChar char="•"/>
            </a:pPr>
            <a:r>
              <a:rPr lang="en-US" dirty="0"/>
              <a:t>While GitHub excels in version control and software development workflows, Notion offers a comprehensive workspace solution for organizing information and facilitating collaboration across diverse projects and teams. </a:t>
            </a:r>
          </a:p>
          <a:p>
            <a:pPr marL="285750" indent="-285750">
              <a:buFont typeface="Arial" panose="020B0604020202020204" pitchFamily="34" charset="0"/>
              <a:buChar char="•"/>
            </a:pPr>
            <a:r>
              <a:rPr lang="en-US" dirty="0"/>
              <a:t>Both platforms continue to evolve to meet the ever-changing needs of developers, knowledge workers, and collaborative teams in the digital age.</a:t>
            </a:r>
            <a:endParaRPr lang="en-IN" dirty="0"/>
          </a:p>
          <a:p>
            <a:endParaRPr lang="en-IN" dirty="0"/>
          </a:p>
        </p:txBody>
      </p:sp>
    </p:spTree>
    <p:extLst>
      <p:ext uri="{BB962C8B-B14F-4D97-AF65-F5344CB8AC3E}">
        <p14:creationId xmlns:p14="http://schemas.microsoft.com/office/powerpoint/2010/main" val="1266654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rmAutofit fontScale="90000"/>
          </a:bodyPr>
          <a:lstStyle/>
          <a:p>
            <a:pPr algn="ctr"/>
            <a:r>
              <a:rPr lang="en-US" dirty="0">
                <a:solidFill>
                  <a:srgbClr val="C00000"/>
                </a:solidFill>
                <a:latin typeface="+mn-lt"/>
              </a:rPr>
              <a:t>Proposed</a:t>
            </a:r>
            <a:r>
              <a:rPr lang="en-US" dirty="0">
                <a:solidFill>
                  <a:srgbClr val="7030A0"/>
                </a:solidFill>
                <a:latin typeface="+mn-lt"/>
              </a:rPr>
              <a:t> </a:t>
            </a:r>
            <a:r>
              <a:rPr lang="en-US" dirty="0">
                <a:solidFill>
                  <a:srgbClr val="C00000"/>
                </a:solidFill>
                <a:latin typeface="+mn-lt"/>
              </a:rPr>
              <a:t>System</a:t>
            </a:r>
            <a:endParaRPr lang="en-IN" dirty="0">
              <a:solidFill>
                <a:srgbClr val="C00000"/>
              </a:solidFill>
              <a:latin typeface="+mn-lt"/>
            </a:endParaRPr>
          </a:p>
        </p:txBody>
      </p:sp>
      <p:sp>
        <p:nvSpPr>
          <p:cNvPr id="4" name="TextBox 3">
            <a:extLst>
              <a:ext uri="{FF2B5EF4-FFF2-40B4-BE49-F238E27FC236}">
                <a16:creationId xmlns:a16="http://schemas.microsoft.com/office/drawing/2014/main" id="{BF0F2B02-AB83-72A2-DECD-743B922E060A}"/>
              </a:ext>
            </a:extLst>
          </p:cNvPr>
          <p:cNvSpPr txBox="1"/>
          <p:nvPr/>
        </p:nvSpPr>
        <p:spPr>
          <a:xfrm>
            <a:off x="1189967" y="2168812"/>
            <a:ext cx="7616992" cy="2308324"/>
          </a:xfrm>
          <a:prstGeom prst="rect">
            <a:avLst/>
          </a:prstGeom>
          <a:noFill/>
        </p:spPr>
        <p:txBody>
          <a:bodyPr wrap="square">
            <a:spAutoFit/>
          </a:bodyPr>
          <a:lstStyle/>
          <a:p>
            <a:pPr marL="285750" indent="-285750">
              <a:buFont typeface="Arial" panose="020B0604020202020204" pitchFamily="34" charset="0"/>
              <a:buChar char="•"/>
            </a:pPr>
            <a:r>
              <a:rPr lang="en-IN" dirty="0"/>
              <a:t>Data Parsing: Identify the data </a:t>
            </a:r>
            <a:r>
              <a:rPr lang="en-IN" dirty="0" err="1"/>
              <a:t>format.Use</a:t>
            </a:r>
            <a:r>
              <a:rPr lang="en-IN" dirty="0"/>
              <a:t> the appropriate parser (Apache POI, </a:t>
            </a:r>
            <a:r>
              <a:rPr lang="en-IN" dirty="0" err="1"/>
              <a:t>OpenCSV</a:t>
            </a:r>
            <a:r>
              <a:rPr lang="en-IN" dirty="0"/>
              <a:t>, </a:t>
            </a:r>
            <a:r>
              <a:rPr lang="en-IN" dirty="0" err="1"/>
              <a:t>Jsoup</a:t>
            </a:r>
            <a:r>
              <a:rPr lang="en-IN" dirty="0"/>
              <a:t>, Apache </a:t>
            </a:r>
            <a:r>
              <a:rPr lang="en-IN" dirty="0" err="1"/>
              <a:t>PDFBox</a:t>
            </a:r>
            <a:r>
              <a:rPr lang="en-IN" dirty="0"/>
              <a:t>) based on the </a:t>
            </a:r>
            <a:r>
              <a:rPr lang="en-IN" dirty="0" err="1"/>
              <a:t>format.Parse</a:t>
            </a:r>
            <a:r>
              <a:rPr lang="en-IN" dirty="0"/>
              <a:t> the data into a standardized </a:t>
            </a:r>
            <a:r>
              <a:rPr lang="en-IN" dirty="0" err="1"/>
              <a:t>format.Send</a:t>
            </a:r>
            <a:r>
              <a:rPr lang="en-IN" dirty="0"/>
              <a:t> the parsed data to the backend for storage.</a:t>
            </a:r>
          </a:p>
          <a:p>
            <a:pPr marL="285750" indent="-285750">
              <a:buFont typeface="Arial" panose="020B0604020202020204" pitchFamily="34" charset="0"/>
              <a:buChar char="•"/>
            </a:pPr>
            <a:r>
              <a:rPr lang="en-IN" dirty="0"/>
              <a:t>Data Storage: Define the database schema using Hibernate </a:t>
            </a:r>
            <a:r>
              <a:rPr lang="en-IN" dirty="0" err="1"/>
              <a:t>annotations.Store</a:t>
            </a:r>
            <a:r>
              <a:rPr lang="en-IN" dirty="0"/>
              <a:t> the parsed data in the database.</a:t>
            </a:r>
          </a:p>
          <a:p>
            <a:pPr marL="285750" indent="-285750">
              <a:buFont typeface="Arial" panose="020B0604020202020204" pitchFamily="34" charset="0"/>
              <a:buChar char="•"/>
            </a:pPr>
            <a:r>
              <a:rPr lang="en-IN" dirty="0" err="1"/>
              <a:t>GraphQL</a:t>
            </a:r>
            <a:r>
              <a:rPr lang="en-IN" dirty="0"/>
              <a:t> Implementation: Define </a:t>
            </a:r>
            <a:r>
              <a:rPr lang="en-IN" dirty="0" err="1"/>
              <a:t>GraphQL</a:t>
            </a:r>
            <a:r>
              <a:rPr lang="en-IN" dirty="0"/>
              <a:t> schemas for queries and </a:t>
            </a:r>
            <a:r>
              <a:rPr lang="en-IN" dirty="0" err="1"/>
              <a:t>mutations.Implement</a:t>
            </a:r>
            <a:r>
              <a:rPr lang="en-IN" dirty="0"/>
              <a:t> </a:t>
            </a:r>
            <a:r>
              <a:rPr lang="en-IN" dirty="0" err="1"/>
              <a:t>GraphQL</a:t>
            </a:r>
            <a:r>
              <a:rPr lang="en-IN" dirty="0"/>
              <a:t> resolvers to handle data </a:t>
            </a:r>
            <a:r>
              <a:rPr lang="en-IN" dirty="0" err="1"/>
              <a:t>retrieval.Use</a:t>
            </a:r>
            <a:r>
              <a:rPr lang="en-IN" dirty="0"/>
              <a:t> </a:t>
            </a:r>
            <a:r>
              <a:rPr lang="en-IN" dirty="0" err="1"/>
              <a:t>GraphQL</a:t>
            </a:r>
            <a:r>
              <a:rPr lang="en-IN" dirty="0"/>
              <a:t> to efficiently retrieve data based on client requests.</a:t>
            </a:r>
          </a:p>
        </p:txBody>
      </p:sp>
    </p:spTree>
    <p:extLst>
      <p:ext uri="{BB962C8B-B14F-4D97-AF65-F5344CB8AC3E}">
        <p14:creationId xmlns:p14="http://schemas.microsoft.com/office/powerpoint/2010/main" val="85330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547968" y="327356"/>
            <a:ext cx="7886700" cy="530258"/>
          </a:xfrm>
        </p:spPr>
        <p:txBody>
          <a:bodyPr>
            <a:normAutofit fontScale="90000"/>
          </a:bodyPr>
          <a:lstStyle/>
          <a:p>
            <a:pPr algn="ctr"/>
            <a:r>
              <a:rPr lang="en-US" dirty="0">
                <a:solidFill>
                  <a:srgbClr val="C00000"/>
                </a:solidFill>
                <a:latin typeface="+mn-lt"/>
              </a:rPr>
              <a:t>Software</a:t>
            </a:r>
            <a:r>
              <a:rPr lang="en-US" dirty="0">
                <a:solidFill>
                  <a:srgbClr val="7030A0"/>
                </a:solidFill>
                <a:latin typeface="+mn-lt"/>
              </a:rPr>
              <a:t> </a:t>
            </a:r>
            <a:r>
              <a:rPr lang="en-US" dirty="0">
                <a:solidFill>
                  <a:srgbClr val="C00000"/>
                </a:solidFill>
                <a:latin typeface="+mn-lt"/>
              </a:rPr>
              <a:t>/ Hardware used</a:t>
            </a:r>
            <a:endParaRPr lang="en-IN" dirty="0">
              <a:solidFill>
                <a:srgbClr val="C00000"/>
              </a:solidFill>
              <a:latin typeface="+mn-lt"/>
            </a:endParaRPr>
          </a:p>
        </p:txBody>
      </p:sp>
      <p:sp>
        <p:nvSpPr>
          <p:cNvPr id="4" name="TextBox 3">
            <a:extLst>
              <a:ext uri="{FF2B5EF4-FFF2-40B4-BE49-F238E27FC236}">
                <a16:creationId xmlns:a16="http://schemas.microsoft.com/office/drawing/2014/main" id="{06EAB04C-ED35-4E50-C683-4F59B65CEB1F}"/>
              </a:ext>
            </a:extLst>
          </p:cNvPr>
          <p:cNvSpPr txBox="1"/>
          <p:nvPr/>
        </p:nvSpPr>
        <p:spPr>
          <a:xfrm>
            <a:off x="2205318" y="1278721"/>
            <a:ext cx="4572000" cy="4801314"/>
          </a:xfrm>
          <a:prstGeom prst="rect">
            <a:avLst/>
          </a:prstGeom>
          <a:noFill/>
        </p:spPr>
        <p:txBody>
          <a:bodyPr wrap="square">
            <a:spAutoFit/>
          </a:bodyPr>
          <a:lstStyle/>
          <a:p>
            <a:pPr marL="285750" indent="-285750">
              <a:buFont typeface="Arial" panose="020B0604020202020204" pitchFamily="34" charset="0"/>
              <a:buChar char="•"/>
            </a:pPr>
            <a:r>
              <a:rPr lang="en-IN" dirty="0"/>
              <a:t>Technologies </a:t>
            </a:r>
            <a:r>
              <a:rPr lang="en-IN" dirty="0" err="1"/>
              <a:t>Used:Java</a:t>
            </a:r>
            <a:r>
              <a:rPr lang="en-IN" dirty="0"/>
              <a:t> for backend development</a:t>
            </a:r>
          </a:p>
          <a:p>
            <a:pPr marL="285750" indent="-285750">
              <a:buFont typeface="Arial" panose="020B0604020202020204" pitchFamily="34" charset="0"/>
              <a:buChar char="•"/>
            </a:pPr>
            <a:r>
              <a:rPr lang="en-IN" dirty="0"/>
              <a:t>Spring Boot for rapid application development</a:t>
            </a:r>
          </a:p>
          <a:p>
            <a:pPr marL="285750" indent="-285750">
              <a:buFont typeface="Arial" panose="020B0604020202020204" pitchFamily="34" charset="0"/>
              <a:buChar char="•"/>
            </a:pPr>
            <a:r>
              <a:rPr lang="en-IN" dirty="0"/>
              <a:t>Hibernate for object-relational mapping</a:t>
            </a:r>
          </a:p>
          <a:p>
            <a:pPr marL="285750" indent="-285750">
              <a:buFont typeface="Arial" panose="020B0604020202020204" pitchFamily="34" charset="0"/>
              <a:buChar char="•"/>
            </a:pPr>
            <a:r>
              <a:rPr lang="en-IN" dirty="0" err="1"/>
              <a:t>GraphQL</a:t>
            </a:r>
            <a:r>
              <a:rPr lang="en-IN" dirty="0"/>
              <a:t> for efficient data retrieval</a:t>
            </a:r>
          </a:p>
          <a:p>
            <a:pPr marL="285750" indent="-285750">
              <a:buFont typeface="Arial" panose="020B0604020202020204" pitchFamily="34" charset="0"/>
              <a:buChar char="•"/>
            </a:pPr>
            <a:r>
              <a:rPr lang="en-IN" dirty="0"/>
              <a:t>Apache POI for Excel parsing</a:t>
            </a:r>
          </a:p>
          <a:p>
            <a:pPr marL="285750" indent="-285750">
              <a:buFont typeface="Arial" panose="020B0604020202020204" pitchFamily="34" charset="0"/>
              <a:buChar char="•"/>
            </a:pPr>
            <a:r>
              <a:rPr lang="en-IN" dirty="0" err="1"/>
              <a:t>OpenCSV</a:t>
            </a:r>
            <a:r>
              <a:rPr lang="en-IN" dirty="0"/>
              <a:t> for CSV parsing</a:t>
            </a:r>
          </a:p>
          <a:p>
            <a:pPr marL="285750" indent="-285750">
              <a:buFont typeface="Arial" panose="020B0604020202020204" pitchFamily="34" charset="0"/>
              <a:buChar char="•"/>
            </a:pPr>
            <a:r>
              <a:rPr lang="en-IN" dirty="0"/>
              <a:t>Apache </a:t>
            </a:r>
            <a:r>
              <a:rPr lang="en-IN" dirty="0" err="1"/>
              <a:t>PDFBox</a:t>
            </a:r>
            <a:r>
              <a:rPr lang="en-IN" dirty="0"/>
              <a:t> for PDF parsing </a:t>
            </a:r>
          </a:p>
          <a:p>
            <a:pPr marL="285750" indent="-285750">
              <a:buFont typeface="Arial" panose="020B0604020202020204" pitchFamily="34" charset="0"/>
              <a:buChar char="•"/>
            </a:pPr>
            <a:r>
              <a:rPr lang="en-IN" dirty="0"/>
              <a:t>MySQL (or another preferred database) for data storage</a:t>
            </a:r>
          </a:p>
          <a:p>
            <a:pPr marL="285750" indent="-285750">
              <a:buFont typeface="Arial" panose="020B0604020202020204" pitchFamily="34" charset="0"/>
              <a:buChar char="•"/>
            </a:pPr>
            <a:r>
              <a:rPr lang="en-IN" dirty="0"/>
              <a:t>Development </a:t>
            </a:r>
            <a:r>
              <a:rPr lang="en-IN" dirty="0" err="1"/>
              <a:t>Tools:Integrated</a:t>
            </a:r>
            <a:r>
              <a:rPr lang="en-IN" dirty="0"/>
              <a:t> Development Environment (IDE) like IntelliJ or </a:t>
            </a:r>
            <a:r>
              <a:rPr lang="en-IN" dirty="0" err="1"/>
              <a:t>EclipseMaven</a:t>
            </a:r>
            <a:r>
              <a:rPr lang="en-IN" dirty="0"/>
              <a:t> or Gradle for project management and </a:t>
            </a:r>
            <a:r>
              <a:rPr lang="en-IN" dirty="0" err="1"/>
              <a:t>dependenciesGit</a:t>
            </a:r>
            <a:r>
              <a:rPr lang="en-IN" dirty="0"/>
              <a:t> for version </a:t>
            </a:r>
            <a:r>
              <a:rPr lang="en-IN" dirty="0" err="1"/>
              <a:t>controlDocker</a:t>
            </a:r>
            <a:r>
              <a:rPr lang="en-IN" dirty="0"/>
              <a:t> for containerization (optional)</a:t>
            </a:r>
          </a:p>
        </p:txBody>
      </p:sp>
    </p:spTree>
    <p:extLst>
      <p:ext uri="{BB962C8B-B14F-4D97-AF65-F5344CB8AC3E}">
        <p14:creationId xmlns:p14="http://schemas.microsoft.com/office/powerpoint/2010/main" val="2070265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rmAutofit fontScale="90000"/>
          </a:bodyPr>
          <a:lstStyle/>
          <a:p>
            <a:pPr algn="ctr"/>
            <a:r>
              <a:rPr lang="en-US" dirty="0">
                <a:solidFill>
                  <a:srgbClr val="C00000"/>
                </a:solidFill>
                <a:latin typeface="+mn-lt"/>
              </a:rPr>
              <a:t>Architecture / Methodology used</a:t>
            </a:r>
            <a:endParaRPr lang="en-IN" dirty="0">
              <a:solidFill>
                <a:srgbClr val="C00000"/>
              </a:solidFill>
              <a:latin typeface="+mn-lt"/>
            </a:endParaRPr>
          </a:p>
        </p:txBody>
      </p:sp>
      <p:sp>
        <p:nvSpPr>
          <p:cNvPr id="4" name="TextBox 3">
            <a:extLst>
              <a:ext uri="{FF2B5EF4-FFF2-40B4-BE49-F238E27FC236}">
                <a16:creationId xmlns:a16="http://schemas.microsoft.com/office/drawing/2014/main" id="{984BF5A1-2094-96C7-AE3F-5AA1E360CAAC}"/>
              </a:ext>
            </a:extLst>
          </p:cNvPr>
          <p:cNvSpPr txBox="1"/>
          <p:nvPr/>
        </p:nvSpPr>
        <p:spPr>
          <a:xfrm>
            <a:off x="1096433" y="2006791"/>
            <a:ext cx="6951133" cy="2585323"/>
          </a:xfrm>
          <a:prstGeom prst="rect">
            <a:avLst/>
          </a:prstGeom>
          <a:noFill/>
        </p:spPr>
        <p:txBody>
          <a:bodyPr wrap="square">
            <a:spAutoFit/>
          </a:bodyPr>
          <a:lstStyle/>
          <a:p>
            <a:pPr marL="285750" indent="-285750">
              <a:buFont typeface="Arial" panose="020B0604020202020204" pitchFamily="34" charset="0"/>
              <a:buChar char="•"/>
            </a:pPr>
            <a:r>
              <a:rPr lang="en-US" dirty="0"/>
              <a:t>High-Level Overview: A three-tier architecture: Presentation layer, Application layer, and Database layer Spring Boot as the backend server handling business logic Frontend (if applicable) interacting with the backend through </a:t>
            </a:r>
            <a:r>
              <a:rPr lang="en-US" dirty="0" err="1"/>
              <a:t>GraphQL</a:t>
            </a:r>
            <a:r>
              <a:rPr lang="en-US" dirty="0"/>
              <a:t> </a:t>
            </a:r>
            <a:r>
              <a:rPr lang="en-US" dirty="0" err="1"/>
              <a:t>queriesHibernate</a:t>
            </a:r>
            <a:r>
              <a:rPr lang="en-US" dirty="0"/>
              <a:t> managing the interaction with the </a:t>
            </a:r>
            <a:r>
              <a:rPr lang="en-US" dirty="0" err="1"/>
              <a:t>database.Each</a:t>
            </a:r>
            <a:r>
              <a:rPr lang="en-US" dirty="0"/>
              <a:t> data parser (Excel, CSV, PDF) is a separate module in the application</a:t>
            </a:r>
          </a:p>
          <a:p>
            <a:pPr marL="285750" indent="-285750">
              <a:buFont typeface="Arial" panose="020B0604020202020204" pitchFamily="34" charset="0"/>
              <a:buChar char="•"/>
            </a:pPr>
            <a:r>
              <a:rPr lang="en-US" dirty="0"/>
              <a:t>Communication: Frontend communicates with the backend through </a:t>
            </a:r>
            <a:r>
              <a:rPr lang="en-US" dirty="0" err="1"/>
              <a:t>GraphQL</a:t>
            </a:r>
            <a:r>
              <a:rPr lang="en-US" dirty="0"/>
              <a:t> queries Data parsers send parsed data to the backend for storage Database communication handled by Hibernate</a:t>
            </a:r>
            <a:endParaRPr lang="en-IN" dirty="0"/>
          </a:p>
        </p:txBody>
      </p:sp>
    </p:spTree>
    <p:extLst>
      <p:ext uri="{BB962C8B-B14F-4D97-AF65-F5344CB8AC3E}">
        <p14:creationId xmlns:p14="http://schemas.microsoft.com/office/powerpoint/2010/main" val="3264071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28B21-D75E-C15C-530A-FEF17C35C8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00B378-7AEC-A460-C984-4BA79582B7BB}"/>
              </a:ext>
            </a:extLst>
          </p:cNvPr>
          <p:cNvSpPr>
            <a:spLocks noGrp="1"/>
          </p:cNvSpPr>
          <p:nvPr>
            <p:ph type="title"/>
          </p:nvPr>
        </p:nvSpPr>
        <p:spPr>
          <a:xfrm>
            <a:off x="628650" y="165991"/>
            <a:ext cx="7886700" cy="530258"/>
          </a:xfrm>
        </p:spPr>
        <p:txBody>
          <a:bodyPr>
            <a:normAutofit fontScale="90000"/>
          </a:bodyPr>
          <a:lstStyle/>
          <a:p>
            <a:pPr algn="ctr"/>
            <a:r>
              <a:rPr lang="en-US" dirty="0">
                <a:solidFill>
                  <a:srgbClr val="C00000"/>
                </a:solidFill>
                <a:latin typeface="+mn-lt"/>
              </a:rPr>
              <a:t>System Implementation</a:t>
            </a:r>
            <a:endParaRPr lang="en-IN" dirty="0">
              <a:solidFill>
                <a:srgbClr val="C00000"/>
              </a:solidFill>
              <a:latin typeface="+mn-lt"/>
            </a:endParaRPr>
          </a:p>
        </p:txBody>
      </p:sp>
      <p:sp>
        <p:nvSpPr>
          <p:cNvPr id="4" name="TextBox 3">
            <a:extLst>
              <a:ext uri="{FF2B5EF4-FFF2-40B4-BE49-F238E27FC236}">
                <a16:creationId xmlns:a16="http://schemas.microsoft.com/office/drawing/2014/main" id="{9BC41DA0-576C-862D-3B73-C00531E30732}"/>
              </a:ext>
            </a:extLst>
          </p:cNvPr>
          <p:cNvSpPr txBox="1"/>
          <p:nvPr/>
        </p:nvSpPr>
        <p:spPr>
          <a:xfrm>
            <a:off x="2221831" y="1737154"/>
            <a:ext cx="4700337" cy="3416320"/>
          </a:xfrm>
          <a:prstGeom prst="rect">
            <a:avLst/>
          </a:prstGeom>
          <a:noFill/>
        </p:spPr>
        <p:txBody>
          <a:bodyPr wrap="square">
            <a:spAutoFit/>
          </a:bodyPr>
          <a:lstStyle/>
          <a:p>
            <a:pPr marL="285750" indent="-285750">
              <a:buFont typeface="Arial" panose="020B0604020202020204" pitchFamily="34" charset="0"/>
              <a:buChar char="•"/>
            </a:pPr>
            <a:r>
              <a:rPr lang="en-IN" dirty="0"/>
              <a:t>Set up the Spring Boot project.</a:t>
            </a:r>
          </a:p>
          <a:p>
            <a:pPr marL="285750" indent="-285750">
              <a:buFont typeface="Arial" panose="020B0604020202020204" pitchFamily="34" charset="0"/>
              <a:buChar char="•"/>
            </a:pPr>
            <a:r>
              <a:rPr lang="en-IN" dirty="0"/>
              <a:t>Configure Spring Boot with Hibernate for database </a:t>
            </a:r>
            <a:r>
              <a:rPr lang="en-IN" dirty="0" err="1"/>
              <a:t>interaction.Implement</a:t>
            </a:r>
            <a:r>
              <a:rPr lang="en-IN" dirty="0"/>
              <a:t> data parsers for Excel, CSV, HTML, and </a:t>
            </a:r>
            <a:r>
              <a:rPr lang="en-IN" dirty="0" err="1"/>
              <a:t>PDF.Develop</a:t>
            </a:r>
            <a:r>
              <a:rPr lang="en-IN" dirty="0"/>
              <a:t> </a:t>
            </a:r>
            <a:r>
              <a:rPr lang="en-IN" dirty="0" err="1"/>
              <a:t>GraphQL</a:t>
            </a:r>
            <a:r>
              <a:rPr lang="en-IN" dirty="0"/>
              <a:t> queries and mutations for data retrieval.</a:t>
            </a:r>
          </a:p>
          <a:p>
            <a:pPr marL="285750" indent="-285750">
              <a:buFont typeface="Arial" panose="020B0604020202020204" pitchFamily="34" charset="0"/>
              <a:buChar char="•"/>
            </a:pPr>
            <a:r>
              <a:rPr lang="en-IN" dirty="0"/>
              <a:t>Integrate data parsing modules with the Spring Boot </a:t>
            </a:r>
            <a:r>
              <a:rPr lang="en-IN" dirty="0" err="1"/>
              <a:t>application.Implement</a:t>
            </a:r>
            <a:r>
              <a:rPr lang="en-IN" dirty="0"/>
              <a:t> error handling and validation.</a:t>
            </a:r>
          </a:p>
          <a:p>
            <a:pPr marL="285750" indent="-285750">
              <a:buFont typeface="Arial" panose="020B0604020202020204" pitchFamily="34" charset="0"/>
              <a:buChar char="•"/>
            </a:pPr>
            <a:r>
              <a:rPr lang="en-IN" dirty="0"/>
              <a:t>Test thoroughly, including unit tests and integration </a:t>
            </a:r>
            <a:r>
              <a:rPr lang="en-IN" dirty="0" err="1"/>
              <a:t>tests.Deploy</a:t>
            </a:r>
            <a:r>
              <a:rPr lang="en-IN" dirty="0"/>
              <a:t> the application (potentially using Docker).</a:t>
            </a:r>
          </a:p>
        </p:txBody>
      </p:sp>
    </p:spTree>
    <p:extLst>
      <p:ext uri="{BB962C8B-B14F-4D97-AF65-F5344CB8AC3E}">
        <p14:creationId xmlns:p14="http://schemas.microsoft.com/office/powerpoint/2010/main" val="8610602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178</TotalTime>
  <Words>1191</Words>
  <Application>Microsoft Office PowerPoint</Application>
  <PresentationFormat>On-screen Show (4:3)</PresentationFormat>
  <Paragraphs>87</Paragraphs>
  <Slides>11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Calibri</vt:lpstr>
      <vt:lpstr>Calibri Light</vt:lpstr>
      <vt:lpstr>Times New Roman</vt:lpstr>
      <vt:lpstr>Office Theme</vt:lpstr>
      <vt:lpstr>1_Office Theme</vt:lpstr>
      <vt:lpstr>PowerPoint Presentation</vt:lpstr>
      <vt:lpstr>Introduction</vt:lpstr>
      <vt:lpstr>Objective of the Project</vt:lpstr>
      <vt:lpstr>Literature Survey</vt:lpstr>
      <vt:lpstr>Existing System</vt:lpstr>
      <vt:lpstr>Proposed System</vt:lpstr>
      <vt:lpstr>Software / Hardware used</vt:lpstr>
      <vt:lpstr>Architecture / Methodology used</vt:lpstr>
      <vt:lpstr>System Implementation</vt:lpstr>
      <vt:lpstr>Conclusion</vt:lpstr>
      <vt:lpstr>Reference Paper/ URL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sarrveshmayan@outlook.com</cp:lastModifiedBy>
  <cp:revision>15</cp:revision>
  <dcterms:created xsi:type="dcterms:W3CDTF">2020-12-27T14:21:20Z</dcterms:created>
  <dcterms:modified xsi:type="dcterms:W3CDTF">2024-03-24T14:07:56Z</dcterms:modified>
</cp:coreProperties>
</file>