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iqM5IcF8gXgdy7+QRZHaeFCoTK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4" name="Google Shape;274;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 name="Google Shape;283;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 name="Google Shape;297;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2"/>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3"/>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4"/>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4"/>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0" name="Shape 90"/>
        <p:cNvGrpSpPr/>
        <p:nvPr/>
      </p:nvGrpSpPr>
      <p:grpSpPr>
        <a:xfrm>
          <a:off x="0" y="0"/>
          <a:ext cx="0" cy="0"/>
          <a:chOff x="0" y="0"/>
          <a:chExt cx="0" cy="0"/>
        </a:xfrm>
      </p:grpSpPr>
      <p:sp>
        <p:nvSpPr>
          <p:cNvPr id="91" name="Google Shape;91;p2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2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6" name="Shape 96"/>
        <p:cNvGrpSpPr/>
        <p:nvPr/>
      </p:nvGrpSpPr>
      <p:grpSpPr>
        <a:xfrm>
          <a:off x="0" y="0"/>
          <a:ext cx="0" cy="0"/>
          <a:chOff x="0" y="0"/>
          <a:chExt cx="0" cy="0"/>
        </a:xfrm>
      </p:grpSpPr>
      <p:sp>
        <p:nvSpPr>
          <p:cNvPr id="97" name="Google Shape;97;p25"/>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5"/>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9" name="Google Shape;99;p2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p26"/>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6"/>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5" name="Google Shape;105;p2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8" name="Shape 108"/>
        <p:cNvGrpSpPr/>
        <p:nvPr/>
      </p:nvGrpSpPr>
      <p:grpSpPr>
        <a:xfrm>
          <a:off x="0" y="0"/>
          <a:ext cx="0" cy="0"/>
          <a:chOff x="0" y="0"/>
          <a:chExt cx="0" cy="0"/>
        </a:xfrm>
      </p:grpSpPr>
      <p:sp>
        <p:nvSpPr>
          <p:cNvPr id="109" name="Google Shape;109;p2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27"/>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27"/>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2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2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5" name="Shape 115"/>
        <p:cNvGrpSpPr/>
        <p:nvPr/>
      </p:nvGrpSpPr>
      <p:grpSpPr>
        <a:xfrm>
          <a:off x="0" y="0"/>
          <a:ext cx="0" cy="0"/>
          <a:chOff x="0" y="0"/>
          <a:chExt cx="0" cy="0"/>
        </a:xfrm>
      </p:grpSpPr>
      <p:sp>
        <p:nvSpPr>
          <p:cNvPr id="116" name="Google Shape;116;p28"/>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8"/>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8" name="Google Shape;118;p28"/>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28"/>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0" name="Google Shape;120;p28"/>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2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2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2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2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2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2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3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3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3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31"/>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31"/>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6" name="Google Shape;136;p31"/>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7" name="Google Shape;137;p3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3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3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p32"/>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32"/>
          <p:cNvSpPr/>
          <p:nvPr>
            <p:ph idx="2" type="pic"/>
          </p:nvPr>
        </p:nvSpPr>
        <p:spPr>
          <a:xfrm>
            <a:off x="3887391" y="987426"/>
            <a:ext cx="4629150" cy="4873625"/>
          </a:xfrm>
          <a:prstGeom prst="rect">
            <a:avLst/>
          </a:prstGeom>
          <a:noFill/>
          <a:ln>
            <a:noFill/>
          </a:ln>
        </p:spPr>
      </p:sp>
      <p:sp>
        <p:nvSpPr>
          <p:cNvPr id="143" name="Google Shape;143;p32"/>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4" name="Google Shape;144;p3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3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3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p3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33"/>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3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3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3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34"/>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34"/>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3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3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3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6"/>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6"/>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7"/>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7"/>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8"/>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8"/>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8"/>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8"/>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8"/>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1"/>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1"/>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1"/>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2"/>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2"/>
          <p:cNvSpPr/>
          <p:nvPr>
            <p:ph idx="2" type="pic"/>
          </p:nvPr>
        </p:nvSpPr>
        <p:spPr>
          <a:xfrm>
            <a:off x="3887391" y="987426"/>
            <a:ext cx="4629150" cy="4873625"/>
          </a:xfrm>
          <a:prstGeom prst="rect">
            <a:avLst/>
          </a:prstGeom>
          <a:noFill/>
          <a:ln>
            <a:noFill/>
          </a:ln>
        </p:spPr>
      </p:sp>
      <p:sp>
        <p:nvSpPr>
          <p:cNvPr id="68" name="Google Shape;68;p42"/>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2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6" name="Google Shape;86;p2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7" name="Google Shape;87;p2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8" name="Google Shape;88;p2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9" name="Google Shape;89;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7.jp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6.jpg"/><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1"/>
          <p:cNvPicPr preferRelativeResize="0"/>
          <p:nvPr/>
        </p:nvPicPr>
        <p:blipFill rotWithShape="1">
          <a:blip r:embed="rId3">
            <a:alphaModFix/>
          </a:blip>
          <a:srcRect b="0" l="0" r="0" t="0"/>
          <a:stretch/>
        </p:blipFill>
        <p:spPr>
          <a:xfrm>
            <a:off x="34724" y="222459"/>
            <a:ext cx="1576959" cy="1455124"/>
          </a:xfrm>
          <a:prstGeom prst="rect">
            <a:avLst/>
          </a:prstGeom>
          <a:noFill/>
          <a:ln>
            <a:noFill/>
          </a:ln>
        </p:spPr>
      </p:pic>
      <p:pic>
        <p:nvPicPr>
          <p:cNvPr descr="Anna University - Wikipedia" id="164" name="Google Shape;164;p1"/>
          <p:cNvPicPr preferRelativeResize="0"/>
          <p:nvPr/>
        </p:nvPicPr>
        <p:blipFill rotWithShape="1">
          <a:blip r:embed="rId4">
            <a:alphaModFix/>
          </a:blip>
          <a:srcRect b="0" l="0" r="0" t="0"/>
          <a:stretch/>
        </p:blipFill>
        <p:spPr>
          <a:xfrm>
            <a:off x="7615085" y="128368"/>
            <a:ext cx="1306884" cy="1387443"/>
          </a:xfrm>
          <a:prstGeom prst="rect">
            <a:avLst/>
          </a:prstGeom>
          <a:noFill/>
          <a:ln>
            <a:noFill/>
          </a:ln>
        </p:spPr>
      </p:pic>
      <p:sp>
        <p:nvSpPr>
          <p:cNvPr id="165" name="Google Shape;165;p1"/>
          <p:cNvSpPr txBox="1"/>
          <p:nvPr/>
        </p:nvSpPr>
        <p:spPr>
          <a:xfrm>
            <a:off x="1128419" y="1800692"/>
            <a:ext cx="702004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030A0"/>
              </a:buClr>
              <a:buSzPts val="2400"/>
              <a:buFont typeface="Times New Roman"/>
              <a:buNone/>
            </a:pPr>
            <a:r>
              <a:rPr b="1" i="0" lang="en-US" sz="2400" u="none" cap="none" strike="noStrike">
                <a:solidFill>
                  <a:srgbClr val="7030A0"/>
                </a:solidFill>
                <a:latin typeface="Times New Roman"/>
                <a:ea typeface="Times New Roman"/>
                <a:cs typeface="Times New Roman"/>
                <a:sym typeface="Times New Roman"/>
              </a:rPr>
              <a:t>Department of Computer Science and Engineering </a:t>
            </a:r>
            <a:endParaRPr b="1" i="0" sz="2400" u="none" cap="none" strike="noStrike">
              <a:solidFill>
                <a:srgbClr val="7030A0"/>
              </a:solidFill>
              <a:latin typeface="Calibri"/>
              <a:ea typeface="Calibri"/>
              <a:cs typeface="Calibri"/>
              <a:sym typeface="Calibri"/>
            </a:endParaRPr>
          </a:p>
        </p:txBody>
      </p:sp>
      <p:sp>
        <p:nvSpPr>
          <p:cNvPr id="166" name="Google Shape;166;p1"/>
          <p:cNvSpPr txBox="1"/>
          <p:nvPr/>
        </p:nvSpPr>
        <p:spPr>
          <a:xfrm>
            <a:off x="1422987" y="2419200"/>
            <a:ext cx="6688152" cy="9541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Calibri"/>
              <a:buNone/>
            </a:pPr>
            <a:r>
              <a:rPr b="1" i="0" lang="en-US" sz="2800" u="sng" cap="none" strike="noStrike">
                <a:solidFill>
                  <a:schemeClr val="dk1"/>
                </a:solidFill>
                <a:latin typeface="Calibri"/>
                <a:ea typeface="Calibri"/>
                <a:cs typeface="Calibri"/>
                <a:sym typeface="Calibri"/>
              </a:rPr>
              <a:t>CEREBRAL STROKE CLASSIFICATION USING SUPERVISED LEARNING APPROACHES</a:t>
            </a:r>
            <a:endParaRPr b="1" i="0" sz="2800" u="none" cap="none" strike="noStrike">
              <a:solidFill>
                <a:srgbClr val="000000"/>
              </a:solidFill>
              <a:latin typeface="Times New Roman"/>
              <a:ea typeface="Times New Roman"/>
              <a:cs typeface="Times New Roman"/>
              <a:sym typeface="Times New Roman"/>
            </a:endParaRPr>
          </a:p>
        </p:txBody>
      </p:sp>
      <p:sp>
        <p:nvSpPr>
          <p:cNvPr id="167" name="Google Shape;167;p1"/>
          <p:cNvSpPr txBox="1"/>
          <p:nvPr/>
        </p:nvSpPr>
        <p:spPr>
          <a:xfrm>
            <a:off x="877407" y="5463912"/>
            <a:ext cx="393872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Mr. M.Mahendran,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M.TECH.</a:t>
            </a:r>
            <a:endParaRPr b="0" i="0" sz="1400" u="none" cap="none" strike="noStrike">
              <a:solidFill>
                <a:srgbClr val="000000"/>
              </a:solidFill>
              <a:latin typeface="Arial"/>
              <a:ea typeface="Arial"/>
              <a:cs typeface="Arial"/>
              <a:sym typeface="Arial"/>
            </a:endParaRPr>
          </a:p>
        </p:txBody>
      </p:sp>
      <p:sp>
        <p:nvSpPr>
          <p:cNvPr id="168" name="Google Shape;168;p1"/>
          <p:cNvSpPr txBox="1"/>
          <p:nvPr/>
        </p:nvSpPr>
        <p:spPr>
          <a:xfrm>
            <a:off x="5015884" y="5452962"/>
            <a:ext cx="3542190" cy="9220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Dr. G.Senthil Kumar, M.C.A.,M.Phil.,M.B.A., M.E., Ph.D</a:t>
            </a:r>
            <a:endParaRPr b="0" i="0" sz="1400" u="none" cap="none" strike="noStrike">
              <a:solidFill>
                <a:srgbClr val="000000"/>
              </a:solidFill>
              <a:latin typeface="Arial"/>
              <a:ea typeface="Arial"/>
              <a:cs typeface="Arial"/>
              <a:sym typeface="Arial"/>
            </a:endParaRPr>
          </a:p>
        </p:txBody>
      </p:sp>
      <p:pic>
        <p:nvPicPr>
          <p:cNvPr id="169" name="Google Shape;169;p1"/>
          <p:cNvPicPr preferRelativeResize="0"/>
          <p:nvPr/>
        </p:nvPicPr>
        <p:blipFill rotWithShape="1">
          <a:blip r:embed="rId5">
            <a:alphaModFix/>
          </a:blip>
          <a:srcRect b="0" l="0" r="0" t="0"/>
          <a:stretch/>
        </p:blipFill>
        <p:spPr>
          <a:xfrm>
            <a:off x="1398494" y="290431"/>
            <a:ext cx="6133822" cy="1387151"/>
          </a:xfrm>
          <a:prstGeom prst="rect">
            <a:avLst/>
          </a:prstGeom>
          <a:noFill/>
          <a:ln>
            <a:noFill/>
          </a:ln>
        </p:spPr>
      </p:pic>
      <p:sp>
        <p:nvSpPr>
          <p:cNvPr id="170" name="Google Shape;170;p1"/>
          <p:cNvSpPr txBox="1"/>
          <p:nvPr/>
        </p:nvSpPr>
        <p:spPr>
          <a:xfrm>
            <a:off x="1611683" y="3906139"/>
            <a:ext cx="5567918"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Times New Roman"/>
                <a:ea typeface="Times New Roman"/>
                <a:cs typeface="Times New Roman"/>
                <a:sym typeface="Times New Roman"/>
              </a:rPr>
              <a:t>KAVILASH   R    					211420104126</a:t>
            </a:r>
            <a:br>
              <a:rPr b="1" i="0" lang="en-US" sz="1800" u="none" cap="none" strike="noStrike">
                <a:solidFill>
                  <a:srgbClr val="000000"/>
                </a:solidFill>
                <a:latin typeface="Times New Roman"/>
                <a:ea typeface="Times New Roman"/>
                <a:cs typeface="Times New Roman"/>
                <a:sym typeface="Times New Roman"/>
              </a:rPr>
            </a:br>
            <a:r>
              <a:rPr b="1" i="0" lang="en-US" sz="1800" u="none" cap="none" strike="noStrike">
                <a:solidFill>
                  <a:srgbClr val="000000"/>
                </a:solidFill>
                <a:latin typeface="Times New Roman"/>
                <a:ea typeface="Times New Roman"/>
                <a:cs typeface="Times New Roman"/>
                <a:sym typeface="Times New Roman"/>
              </a:rPr>
              <a:t>NAVEEN KUMAR  N    			211420104179</a:t>
            </a:r>
            <a:br>
              <a:rPr b="1" i="0" lang="en-US" sz="1800" u="none" cap="none" strike="noStrike">
                <a:solidFill>
                  <a:srgbClr val="000000"/>
                </a:solidFill>
                <a:latin typeface="Times New Roman"/>
                <a:ea typeface="Times New Roman"/>
                <a:cs typeface="Times New Roman"/>
                <a:sym typeface="Times New Roman"/>
              </a:rPr>
            </a:br>
            <a:r>
              <a:rPr b="1" i="0" lang="en-US" sz="1800" u="none" cap="none" strike="noStrike">
                <a:solidFill>
                  <a:srgbClr val="000000"/>
                </a:solidFill>
                <a:latin typeface="Times New Roman"/>
                <a:ea typeface="Times New Roman"/>
                <a:cs typeface="Times New Roman"/>
                <a:sym typeface="Times New Roman"/>
              </a:rPr>
              <a:t>NAVEEN S						211420104178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0"/>
          <p:cNvSpPr txBox="1"/>
          <p:nvPr>
            <p:ph type="title"/>
          </p:nvPr>
        </p:nvSpPr>
        <p:spPr>
          <a:xfrm>
            <a:off x="292748" y="127528"/>
            <a:ext cx="7886700" cy="107819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4000"/>
              <a:buFont typeface="Times New Roman"/>
              <a:buNone/>
            </a:pPr>
            <a:r>
              <a:rPr lang="en-US" sz="4000">
                <a:solidFill>
                  <a:srgbClr val="FF0000"/>
                </a:solidFill>
                <a:latin typeface="Times New Roman"/>
                <a:ea typeface="Times New Roman"/>
                <a:cs typeface="Times New Roman"/>
                <a:sym typeface="Times New Roman"/>
              </a:rPr>
              <a:t>System Architecture:</a:t>
            </a:r>
            <a:endParaRPr/>
          </a:p>
        </p:txBody>
      </p:sp>
      <p:sp>
        <p:nvSpPr>
          <p:cNvPr id="232" name="Google Shape;232;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33" name="Google Shape;233;p10"/>
          <p:cNvPicPr preferRelativeResize="0"/>
          <p:nvPr>
            <p:ph idx="1" type="body"/>
          </p:nvPr>
        </p:nvPicPr>
        <p:blipFill rotWithShape="1">
          <a:blip r:embed="rId3">
            <a:alphaModFix/>
          </a:blip>
          <a:srcRect b="0" l="0" r="0" t="0"/>
          <a:stretch/>
        </p:blipFill>
        <p:spPr>
          <a:xfrm>
            <a:off x="1352938" y="1443319"/>
            <a:ext cx="6484775" cy="447515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1"/>
          <p:cNvSpPr txBox="1"/>
          <p:nvPr>
            <p:ph type="title"/>
          </p:nvPr>
        </p:nvSpPr>
        <p:spPr>
          <a:xfrm>
            <a:off x="547968" y="327356"/>
            <a:ext cx="7886700" cy="53025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FF0000"/>
              </a:buClr>
              <a:buSzPct val="100000"/>
              <a:buFont typeface="Times New Roman"/>
              <a:buNone/>
            </a:pPr>
            <a:r>
              <a:rPr lang="en-US">
                <a:solidFill>
                  <a:srgbClr val="FF0000"/>
                </a:solidFill>
                <a:latin typeface="Times New Roman"/>
                <a:ea typeface="Times New Roman"/>
                <a:cs typeface="Times New Roman"/>
                <a:sym typeface="Times New Roman"/>
              </a:rPr>
              <a:t>Software / Hardware used</a:t>
            </a:r>
            <a:endParaRPr>
              <a:solidFill>
                <a:srgbClr val="FF0000"/>
              </a:solidFill>
              <a:latin typeface="Times New Roman"/>
              <a:ea typeface="Times New Roman"/>
              <a:cs typeface="Times New Roman"/>
              <a:sym typeface="Times New Roman"/>
            </a:endParaRPr>
          </a:p>
        </p:txBody>
      </p:sp>
      <p:sp>
        <p:nvSpPr>
          <p:cNvPr id="239" name="Google Shape;239;p11"/>
          <p:cNvSpPr txBox="1"/>
          <p:nvPr/>
        </p:nvSpPr>
        <p:spPr>
          <a:xfrm>
            <a:off x="620669" y="1107926"/>
            <a:ext cx="7884000" cy="496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1.SOFTWARE REQUIREMENTS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			Operating System  : Windows</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			Tools   			  : Jupyter Notebook, Visula studio code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2. HARDWARE REQUIREMENTS: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Processor : Pentium IV/III</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Hard disk : minimum 100 GB</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RAM : minimum 4 GB</a:t>
            </a:r>
            <a:endParaRPr b="0" i="0" sz="2000" u="none" cap="none" strike="noStrike">
              <a:solidFill>
                <a:schemeClr val="dk1"/>
              </a:solidFill>
              <a:latin typeface="Times New Roman"/>
              <a:ea typeface="Times New Roman"/>
              <a:cs typeface="Times New Roman"/>
              <a:sym typeface="Times New Roman"/>
            </a:endParaRPr>
          </a:p>
          <a:p>
            <a:pPr indent="0" lvl="1" marL="45720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1" marL="457200" marR="0" rtl="0" algn="just">
              <a:lnSpc>
                <a:spcPct val="100000"/>
              </a:lnSpc>
              <a:spcBef>
                <a:spcPts val="0"/>
              </a:spcBef>
              <a:spcAft>
                <a:spcPts val="0"/>
              </a:spcAft>
              <a:buClr>
                <a:schemeClr val="dk1"/>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240" name="Google Shape;240;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2"/>
          <p:cNvSpPr txBox="1"/>
          <p:nvPr>
            <p:ph type="title"/>
          </p:nvPr>
        </p:nvSpPr>
        <p:spPr>
          <a:xfrm>
            <a:off x="628650" y="365126"/>
            <a:ext cx="7886700" cy="68374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FF0000"/>
              </a:buClr>
              <a:buSzPct val="100000"/>
              <a:buFont typeface="Times New Roman"/>
              <a:buNone/>
            </a:pPr>
            <a:r>
              <a:rPr lang="en-US">
                <a:solidFill>
                  <a:srgbClr val="FF0000"/>
                </a:solidFill>
                <a:latin typeface="Times New Roman"/>
                <a:ea typeface="Times New Roman"/>
                <a:cs typeface="Times New Roman"/>
                <a:sym typeface="Times New Roman"/>
              </a:rPr>
              <a:t>LIST OF MODULES:</a:t>
            </a:r>
            <a:endParaRPr>
              <a:solidFill>
                <a:srgbClr val="FF0000"/>
              </a:solidFill>
              <a:latin typeface="Times New Roman"/>
              <a:ea typeface="Times New Roman"/>
              <a:cs typeface="Times New Roman"/>
              <a:sym typeface="Times New Roman"/>
            </a:endParaRPr>
          </a:p>
        </p:txBody>
      </p:sp>
      <p:sp>
        <p:nvSpPr>
          <p:cNvPr id="246" name="Google Shape;246;p12"/>
          <p:cNvSpPr txBox="1"/>
          <p:nvPr/>
        </p:nvSpPr>
        <p:spPr>
          <a:xfrm>
            <a:off x="826509" y="1066800"/>
            <a:ext cx="7884000" cy="4964400"/>
          </a:xfrm>
          <a:prstGeom prst="rect">
            <a:avLst/>
          </a:prstGeom>
          <a:solidFill>
            <a:schemeClr val="lt1"/>
          </a:solidFill>
          <a:ln>
            <a:noFill/>
          </a:ln>
        </p:spPr>
        <p:txBody>
          <a:bodyPr anchorCtr="0" anchor="ctr" bIns="45700" lIns="91425" spcFirstLastPara="1" rIns="91425" wrap="square" tIns="45700">
            <a:noAutofit/>
          </a:bodyPr>
          <a:lstStyle/>
          <a:p>
            <a:pPr indent="-457200" lvl="0" marL="457200" marR="0" rtl="0" algn="l">
              <a:lnSpc>
                <a:spcPct val="150000"/>
              </a:lnSpc>
              <a:spcBef>
                <a:spcPts val="0"/>
              </a:spcBef>
              <a:spcAft>
                <a:spcPts val="0"/>
              </a:spcAft>
              <a:buClr>
                <a:schemeClr val="dk1"/>
              </a:buClr>
              <a:buSzPts val="2000"/>
              <a:buFont typeface="Calibri"/>
              <a:buAutoNum type="arabicPeriod"/>
            </a:pPr>
            <a:r>
              <a:rPr b="0" i="0" lang="en-US" sz="2000" u="none" cap="none" strike="noStrike">
                <a:solidFill>
                  <a:schemeClr val="dk1"/>
                </a:solidFill>
                <a:latin typeface="Times New Roman"/>
                <a:ea typeface="Times New Roman"/>
                <a:cs typeface="Times New Roman"/>
                <a:sym typeface="Times New Roman"/>
              </a:rPr>
              <a:t>Data Pre-processing</a:t>
            </a:r>
            <a:endParaRPr b="0" i="0" sz="2000" u="none" cap="none" strike="noStrike">
              <a:solidFill>
                <a:schemeClr val="dk1"/>
              </a:solidFill>
              <a:latin typeface="Times New Roman"/>
              <a:ea typeface="Times New Roman"/>
              <a:cs typeface="Times New Roman"/>
              <a:sym typeface="Times New Roman"/>
            </a:endParaRPr>
          </a:p>
          <a:p>
            <a:pPr indent="-457200" lvl="0" marL="457200" marR="0" rtl="0" algn="l">
              <a:lnSpc>
                <a:spcPct val="150000"/>
              </a:lnSpc>
              <a:spcBef>
                <a:spcPts val="0"/>
              </a:spcBef>
              <a:spcAft>
                <a:spcPts val="0"/>
              </a:spcAft>
              <a:buClr>
                <a:schemeClr val="dk1"/>
              </a:buClr>
              <a:buSzPts val="2000"/>
              <a:buFont typeface="Calibri"/>
              <a:buAutoNum type="arabicPeriod"/>
            </a:pPr>
            <a:r>
              <a:rPr b="0" i="0" lang="en-US" sz="2000" u="none" cap="none" strike="noStrike">
                <a:solidFill>
                  <a:schemeClr val="dk1"/>
                </a:solidFill>
                <a:latin typeface="Times New Roman"/>
                <a:ea typeface="Times New Roman"/>
                <a:cs typeface="Times New Roman"/>
                <a:sym typeface="Times New Roman"/>
              </a:rPr>
              <a:t>Data Analysis of Visualization</a:t>
            </a:r>
            <a:endParaRPr b="0" i="0" sz="2000" u="none" cap="none" strike="noStrike">
              <a:solidFill>
                <a:schemeClr val="dk1"/>
              </a:solidFill>
              <a:latin typeface="Times New Roman"/>
              <a:ea typeface="Times New Roman"/>
              <a:cs typeface="Times New Roman"/>
              <a:sym typeface="Times New Roman"/>
            </a:endParaRPr>
          </a:p>
          <a:p>
            <a:pPr indent="-457200" lvl="0" marL="457200" marR="0" rtl="0" algn="l">
              <a:lnSpc>
                <a:spcPct val="150000"/>
              </a:lnSpc>
              <a:spcBef>
                <a:spcPts val="0"/>
              </a:spcBef>
              <a:spcAft>
                <a:spcPts val="0"/>
              </a:spcAft>
              <a:buClr>
                <a:schemeClr val="dk1"/>
              </a:buClr>
              <a:buSzPts val="2000"/>
              <a:buFont typeface="Calibri"/>
              <a:buAutoNum type="arabicPeriod"/>
            </a:pPr>
            <a:r>
              <a:rPr b="0" i="0" lang="en-US" sz="2000" u="none" cap="none" strike="noStrike">
                <a:solidFill>
                  <a:schemeClr val="dk1"/>
                </a:solidFill>
                <a:latin typeface="Times New Roman"/>
                <a:ea typeface="Times New Roman"/>
                <a:cs typeface="Times New Roman"/>
                <a:sym typeface="Times New Roman"/>
              </a:rPr>
              <a:t>Implementing Algorithm 1</a:t>
            </a:r>
            <a:endParaRPr b="0" i="0" sz="2000" u="none" cap="none" strike="noStrike">
              <a:solidFill>
                <a:schemeClr val="dk1"/>
              </a:solidFill>
              <a:latin typeface="Times New Roman"/>
              <a:ea typeface="Times New Roman"/>
              <a:cs typeface="Times New Roman"/>
              <a:sym typeface="Times New Roman"/>
            </a:endParaRPr>
          </a:p>
          <a:p>
            <a:pPr indent="-457200" lvl="0" marL="457200" marR="0" rtl="0" algn="l">
              <a:lnSpc>
                <a:spcPct val="150000"/>
              </a:lnSpc>
              <a:spcBef>
                <a:spcPts val="0"/>
              </a:spcBef>
              <a:spcAft>
                <a:spcPts val="0"/>
              </a:spcAft>
              <a:buClr>
                <a:schemeClr val="dk1"/>
              </a:buClr>
              <a:buSzPts val="2000"/>
              <a:buFont typeface="Calibri"/>
              <a:buAutoNum type="arabicPeriod"/>
            </a:pPr>
            <a:r>
              <a:rPr b="0" i="0" lang="en-US" sz="2000" u="none" cap="none" strike="noStrike">
                <a:solidFill>
                  <a:schemeClr val="dk1"/>
                </a:solidFill>
                <a:latin typeface="Times New Roman"/>
                <a:ea typeface="Times New Roman"/>
                <a:cs typeface="Times New Roman"/>
                <a:sym typeface="Times New Roman"/>
              </a:rPr>
              <a:t>Implementing Algorithm 2</a:t>
            </a:r>
            <a:endParaRPr b="0" i="0" sz="2000" u="none" cap="none" strike="noStrike">
              <a:solidFill>
                <a:schemeClr val="dk1"/>
              </a:solidFill>
              <a:latin typeface="Times New Roman"/>
              <a:ea typeface="Times New Roman"/>
              <a:cs typeface="Times New Roman"/>
              <a:sym typeface="Times New Roman"/>
            </a:endParaRPr>
          </a:p>
          <a:p>
            <a:pPr indent="-457200" lvl="0" marL="457200" marR="0" rtl="0" algn="l">
              <a:lnSpc>
                <a:spcPct val="150000"/>
              </a:lnSpc>
              <a:spcBef>
                <a:spcPts val="0"/>
              </a:spcBef>
              <a:spcAft>
                <a:spcPts val="0"/>
              </a:spcAft>
              <a:buClr>
                <a:schemeClr val="dk1"/>
              </a:buClr>
              <a:buSzPts val="2000"/>
              <a:buFont typeface="Calibri"/>
              <a:buAutoNum type="arabicPeriod"/>
            </a:pPr>
            <a:r>
              <a:rPr b="0" i="0" lang="en-US" sz="2000" u="none" cap="none" strike="noStrike">
                <a:solidFill>
                  <a:schemeClr val="dk1"/>
                </a:solidFill>
                <a:latin typeface="Times New Roman"/>
                <a:ea typeface="Times New Roman"/>
                <a:cs typeface="Times New Roman"/>
                <a:sym typeface="Times New Roman"/>
              </a:rPr>
              <a:t>Implementing Algorithm 3</a:t>
            </a:r>
            <a:endParaRPr b="0" i="0" sz="2000" u="none" cap="none" strike="noStrike">
              <a:solidFill>
                <a:schemeClr val="dk1"/>
              </a:solidFill>
              <a:latin typeface="Times New Roman"/>
              <a:ea typeface="Times New Roman"/>
              <a:cs typeface="Times New Roman"/>
              <a:sym typeface="Times New Roman"/>
            </a:endParaRPr>
          </a:p>
          <a:p>
            <a:pPr indent="-457200" lvl="0" marL="457200" marR="0" rtl="0" algn="l">
              <a:lnSpc>
                <a:spcPct val="150000"/>
              </a:lnSpc>
              <a:spcBef>
                <a:spcPts val="0"/>
              </a:spcBef>
              <a:spcAft>
                <a:spcPts val="0"/>
              </a:spcAft>
              <a:buClr>
                <a:schemeClr val="dk1"/>
              </a:buClr>
              <a:buSzPts val="2000"/>
              <a:buFont typeface="Calibri"/>
              <a:buAutoNum type="arabicPeriod"/>
            </a:pPr>
            <a:r>
              <a:rPr b="0" i="0" lang="en-US" sz="2000" u="none" cap="none" strike="noStrike">
                <a:solidFill>
                  <a:schemeClr val="dk1"/>
                </a:solidFill>
                <a:latin typeface="Times New Roman"/>
                <a:ea typeface="Times New Roman"/>
                <a:cs typeface="Times New Roman"/>
                <a:sym typeface="Times New Roman"/>
              </a:rPr>
              <a:t>Deployment</a:t>
            </a:r>
            <a:endParaRPr b="0" i="0" sz="2000" u="none" cap="none" strike="noStrike">
              <a:solidFill>
                <a:schemeClr val="dk1"/>
              </a:solidFill>
              <a:latin typeface="Times New Roman"/>
              <a:ea typeface="Times New Roman"/>
              <a:cs typeface="Times New Roman"/>
              <a:sym typeface="Times New Roman"/>
            </a:endParaRPr>
          </a:p>
        </p:txBody>
      </p:sp>
      <p:sp>
        <p:nvSpPr>
          <p:cNvPr id="247" name="Google Shape;247;p12"/>
          <p:cNvSpPr/>
          <p:nvPr/>
        </p:nvSpPr>
        <p:spPr>
          <a:xfrm>
            <a:off x="2841812" y="5862918"/>
            <a:ext cx="3594847" cy="22733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8" name="Google Shape;248;p12"/>
          <p:cNvSpPr/>
          <p:nvPr/>
        </p:nvSpPr>
        <p:spPr>
          <a:xfrm>
            <a:off x="1766572" y="1151180"/>
            <a:ext cx="5727921" cy="193048"/>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9" name="Google Shape;249;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3"/>
          <p:cNvSpPr txBox="1"/>
          <p:nvPr>
            <p:ph type="title"/>
          </p:nvPr>
        </p:nvSpPr>
        <p:spPr>
          <a:xfrm>
            <a:off x="628650" y="365126"/>
            <a:ext cx="7886700" cy="91682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200"/>
              <a:buFont typeface="Times New Roman"/>
              <a:buNone/>
            </a:pPr>
            <a:r>
              <a:rPr lang="en-US" sz="3200">
                <a:solidFill>
                  <a:srgbClr val="FF0000"/>
                </a:solidFill>
                <a:latin typeface="Times New Roman"/>
                <a:ea typeface="Times New Roman"/>
                <a:cs typeface="Times New Roman"/>
                <a:sym typeface="Times New Roman"/>
              </a:rPr>
              <a:t>MODULE DESCRIPTION</a:t>
            </a:r>
            <a:endParaRPr sz="4000">
              <a:solidFill>
                <a:srgbClr val="FF0000"/>
              </a:solidFill>
              <a:latin typeface="Times New Roman"/>
              <a:ea typeface="Times New Roman"/>
              <a:cs typeface="Times New Roman"/>
              <a:sym typeface="Times New Roman"/>
            </a:endParaRPr>
          </a:p>
        </p:txBody>
      </p:sp>
      <p:sp>
        <p:nvSpPr>
          <p:cNvPr id="255" name="Google Shape;255;p13"/>
          <p:cNvSpPr txBox="1"/>
          <p:nvPr>
            <p:ph idx="1" type="body"/>
          </p:nvPr>
        </p:nvSpPr>
        <p:spPr>
          <a:xfrm>
            <a:off x="439271" y="1407459"/>
            <a:ext cx="8076079" cy="4760259"/>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404040"/>
              </a:buClr>
              <a:buSzPts val="2000"/>
              <a:buNone/>
            </a:pPr>
            <a:r>
              <a:rPr b="1" lang="en-US" sz="2000">
                <a:solidFill>
                  <a:srgbClr val="404040"/>
                </a:solidFill>
                <a:latin typeface="Times New Roman"/>
                <a:ea typeface="Times New Roman"/>
                <a:cs typeface="Times New Roman"/>
                <a:sym typeface="Times New Roman"/>
              </a:rPr>
              <a:t>Data Pre-processing:</a:t>
            </a:r>
            <a:endParaRPr sz="2000">
              <a:latin typeface="Times New Roman"/>
              <a:ea typeface="Times New Roman"/>
              <a:cs typeface="Times New Roman"/>
              <a:sym typeface="Times New Roman"/>
            </a:endParaRPr>
          </a:p>
          <a:p>
            <a:pPr indent="-347472" lvl="0" marL="347472" rtl="0" algn="l">
              <a:lnSpc>
                <a:spcPct val="100000"/>
              </a:lnSpc>
              <a:spcBef>
                <a:spcPts val="1000"/>
              </a:spcBef>
              <a:spcAft>
                <a:spcPts val="0"/>
              </a:spcAft>
              <a:buClr>
                <a:srgbClr val="404040"/>
              </a:buClr>
              <a:buSzPts val="2000"/>
              <a:buChar char="•"/>
            </a:pPr>
            <a:r>
              <a:rPr lang="en-US" sz="2000">
                <a:solidFill>
                  <a:srgbClr val="404040"/>
                </a:solidFill>
                <a:latin typeface="Times New Roman"/>
                <a:ea typeface="Times New Roman"/>
                <a:cs typeface="Times New Roman"/>
                <a:sym typeface="Times New Roman"/>
              </a:rPr>
              <a:t>Validation techniques in machine learning are used to get the error rate of the Machine Learning (ML) model, which can be considered as close to the true error rate of the dataset. If the data volume is large enough to be representative of the population, you may not need the validation techniques. However, in real-world scenarios, to work with samples of data that may not be a true representative of the population of given dataset. </a:t>
            </a:r>
            <a:endParaRPr/>
          </a:p>
          <a:p>
            <a:pPr indent="-347472" lvl="0" marL="347472" rtl="0" algn="l">
              <a:lnSpc>
                <a:spcPct val="100000"/>
              </a:lnSpc>
              <a:spcBef>
                <a:spcPts val="1000"/>
              </a:spcBef>
              <a:spcAft>
                <a:spcPts val="0"/>
              </a:spcAft>
              <a:buClr>
                <a:srgbClr val="404040"/>
              </a:buClr>
              <a:buSzPts val="2000"/>
              <a:buChar char="•"/>
            </a:pPr>
            <a:r>
              <a:rPr lang="en-US" sz="2000">
                <a:solidFill>
                  <a:srgbClr val="404040"/>
                </a:solidFill>
                <a:latin typeface="Times New Roman"/>
                <a:ea typeface="Times New Roman"/>
                <a:cs typeface="Times New Roman"/>
                <a:sym typeface="Times New Roman"/>
              </a:rPr>
              <a:t>To finding the missing value, duplicate value and description of data type whether it is float variable or integer. The sample of data used to provide an unbiased evaluation of a model fit on the training dataset while tuning model hyper parameters.</a:t>
            </a:r>
            <a:endParaRPr sz="2000">
              <a:latin typeface="Times New Roman"/>
              <a:ea typeface="Times New Roman"/>
              <a:cs typeface="Times New Roman"/>
              <a:sym typeface="Times New Roman"/>
            </a:endParaRPr>
          </a:p>
          <a:p>
            <a:pPr indent="0" lvl="0" marL="13334" rtl="0" algn="just">
              <a:lnSpc>
                <a:spcPct val="90000"/>
              </a:lnSpc>
              <a:spcBef>
                <a:spcPts val="1175"/>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sp>
        <p:nvSpPr>
          <p:cNvPr id="256" name="Google Shape;256;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4"/>
          <p:cNvSpPr txBox="1"/>
          <p:nvPr>
            <p:ph type="title"/>
          </p:nvPr>
        </p:nvSpPr>
        <p:spPr>
          <a:xfrm>
            <a:off x="628650" y="365126"/>
            <a:ext cx="7886700" cy="88993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4000"/>
              <a:buFont typeface="Times New Roman"/>
              <a:buNone/>
            </a:pPr>
            <a:r>
              <a:rPr lang="en-US" sz="4000">
                <a:solidFill>
                  <a:srgbClr val="FF0000"/>
                </a:solidFill>
                <a:latin typeface="Times New Roman"/>
                <a:ea typeface="Times New Roman"/>
                <a:cs typeface="Times New Roman"/>
                <a:sym typeface="Times New Roman"/>
              </a:rPr>
              <a:t>Data visualization</a:t>
            </a:r>
            <a:endParaRPr sz="4000">
              <a:solidFill>
                <a:srgbClr val="FF0000"/>
              </a:solidFill>
              <a:latin typeface="Times New Roman"/>
              <a:ea typeface="Times New Roman"/>
              <a:cs typeface="Times New Roman"/>
              <a:sym typeface="Times New Roman"/>
            </a:endParaRPr>
          </a:p>
        </p:txBody>
      </p:sp>
      <p:sp>
        <p:nvSpPr>
          <p:cNvPr id="262" name="Google Shape;262;p14"/>
          <p:cNvSpPr txBox="1"/>
          <p:nvPr>
            <p:ph idx="1" type="body"/>
          </p:nvPr>
        </p:nvSpPr>
        <p:spPr>
          <a:xfrm>
            <a:off x="628650" y="1470212"/>
            <a:ext cx="7886700" cy="4886139"/>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Data visualization is an important skill in applied statistics and machine learning. Statistics does indeed focus on quantitative descriptions and estimations of data. Data visualization provides an important suite of tools for gaining a qualitative understanding.</a:t>
            </a:r>
            <a:endParaRPr/>
          </a:p>
          <a:p>
            <a:pPr indent="-228600" lvl="0" marL="228600" rtl="0" algn="l">
              <a:lnSpc>
                <a:spcPct val="10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 This can be helpful when exploring and getting to know a dataset and can help with identifying patterns, corrupt data, outliers, and much more. With a little domain knowledge, data visualizations can be used to express and demonstrate key relationships in plots and charts that are more visceral and stakeholders than measures of association or significance.</a:t>
            </a:r>
            <a:endParaRPr/>
          </a:p>
          <a:p>
            <a:pPr indent="-228600" lvl="0" marL="228600" rtl="0" algn="l">
              <a:lnSpc>
                <a:spcPct val="10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 Data visualization and exploratory data analysis are whole fields themselves and it will recommend a deeper dive into some the books mentioned at the end.</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t/>
            </a:r>
            <a:endParaRPr/>
          </a:p>
        </p:txBody>
      </p:sp>
      <p:sp>
        <p:nvSpPr>
          <p:cNvPr id="263" name="Google Shape;263;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5"/>
          <p:cNvSpPr txBox="1"/>
          <p:nvPr>
            <p:ph type="title"/>
          </p:nvPr>
        </p:nvSpPr>
        <p:spPr>
          <a:xfrm>
            <a:off x="628650" y="365126"/>
            <a:ext cx="7886700" cy="86303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4000"/>
              <a:buFont typeface="Times New Roman"/>
              <a:buNone/>
            </a:pPr>
            <a:r>
              <a:rPr lang="en-US" sz="4000">
                <a:solidFill>
                  <a:srgbClr val="FF0000"/>
                </a:solidFill>
                <a:latin typeface="Times New Roman"/>
                <a:ea typeface="Times New Roman"/>
                <a:cs typeface="Times New Roman"/>
                <a:sym typeface="Times New Roman"/>
              </a:rPr>
              <a:t>Screen Shots</a:t>
            </a:r>
            <a:endParaRPr sz="4000">
              <a:solidFill>
                <a:srgbClr val="FF0000"/>
              </a:solidFill>
            </a:endParaRPr>
          </a:p>
        </p:txBody>
      </p:sp>
      <p:pic>
        <p:nvPicPr>
          <p:cNvPr id="269" name="Google Shape;269;p15"/>
          <p:cNvPicPr preferRelativeResize="0"/>
          <p:nvPr>
            <p:ph idx="1" type="body"/>
          </p:nvPr>
        </p:nvPicPr>
        <p:blipFill rotWithShape="1">
          <a:blip r:embed="rId3">
            <a:alphaModFix/>
          </a:blip>
          <a:srcRect b="-206" l="0" r="0" t="10371"/>
          <a:stretch/>
        </p:blipFill>
        <p:spPr>
          <a:xfrm>
            <a:off x="1617167" y="1210776"/>
            <a:ext cx="5268825" cy="2316195"/>
          </a:xfrm>
          <a:prstGeom prst="rect">
            <a:avLst/>
          </a:prstGeom>
          <a:noFill/>
          <a:ln>
            <a:noFill/>
          </a:ln>
        </p:spPr>
      </p:pic>
      <p:sp>
        <p:nvSpPr>
          <p:cNvPr id="270" name="Google Shape;270;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71" name="Google Shape;271;p15"/>
          <p:cNvPicPr preferRelativeResize="0"/>
          <p:nvPr/>
        </p:nvPicPr>
        <p:blipFill rotWithShape="1">
          <a:blip r:embed="rId4">
            <a:alphaModFix/>
          </a:blip>
          <a:srcRect b="0" l="0" r="0" t="13091"/>
          <a:stretch/>
        </p:blipFill>
        <p:spPr>
          <a:xfrm>
            <a:off x="1617166" y="3965510"/>
            <a:ext cx="5268825" cy="257340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6"/>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FF0000"/>
              </a:buClr>
              <a:buSzPct val="100000"/>
              <a:buFont typeface="Times New Roman"/>
              <a:buNone/>
            </a:pPr>
            <a:r>
              <a:rPr lang="en-US">
                <a:solidFill>
                  <a:srgbClr val="FF0000"/>
                </a:solidFill>
                <a:latin typeface="Times New Roman"/>
                <a:ea typeface="Times New Roman"/>
                <a:cs typeface="Times New Roman"/>
                <a:sym typeface="Times New Roman"/>
              </a:rPr>
              <a:t>Screen Shots</a:t>
            </a:r>
            <a:endParaRPr/>
          </a:p>
        </p:txBody>
      </p:sp>
      <p:sp>
        <p:nvSpPr>
          <p:cNvPr id="277" name="Google Shape;277;p16"/>
          <p:cNvSpPr txBox="1"/>
          <p:nvPr/>
        </p:nvSpPr>
        <p:spPr>
          <a:xfrm>
            <a:off x="709967" y="959224"/>
            <a:ext cx="7884000" cy="513999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278" name="Google Shape;278;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79" name="Google Shape;279;p16"/>
          <p:cNvPicPr preferRelativeResize="0"/>
          <p:nvPr/>
        </p:nvPicPr>
        <p:blipFill rotWithShape="1">
          <a:blip r:embed="rId3">
            <a:alphaModFix/>
          </a:blip>
          <a:srcRect b="0" l="0" r="0" t="13001"/>
          <a:stretch/>
        </p:blipFill>
        <p:spPr>
          <a:xfrm>
            <a:off x="1627473" y="1008988"/>
            <a:ext cx="5006592" cy="2350032"/>
          </a:xfrm>
          <a:prstGeom prst="rect">
            <a:avLst/>
          </a:prstGeom>
          <a:noFill/>
          <a:ln>
            <a:noFill/>
          </a:ln>
        </p:spPr>
      </p:pic>
      <p:pic>
        <p:nvPicPr>
          <p:cNvPr id="280" name="Google Shape;280;p16"/>
          <p:cNvPicPr preferRelativeResize="0"/>
          <p:nvPr/>
        </p:nvPicPr>
        <p:blipFill rotWithShape="1">
          <a:blip r:embed="rId4">
            <a:alphaModFix/>
          </a:blip>
          <a:srcRect b="0" l="0" r="0" t="0"/>
          <a:stretch/>
        </p:blipFill>
        <p:spPr>
          <a:xfrm>
            <a:off x="1627473" y="3751484"/>
            <a:ext cx="5006593" cy="261071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7"/>
          <p:cNvSpPr txBox="1"/>
          <p:nvPr>
            <p:ph type="title"/>
          </p:nvPr>
        </p:nvSpPr>
        <p:spPr>
          <a:xfrm>
            <a:off x="628650" y="136524"/>
            <a:ext cx="7950574" cy="78684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4000"/>
              <a:buFont typeface="Times New Roman"/>
              <a:buNone/>
            </a:pPr>
            <a:r>
              <a:rPr lang="en-US" sz="4000">
                <a:solidFill>
                  <a:srgbClr val="FF0000"/>
                </a:solidFill>
                <a:latin typeface="Times New Roman"/>
                <a:ea typeface="Times New Roman"/>
                <a:cs typeface="Times New Roman"/>
                <a:sym typeface="Times New Roman"/>
              </a:rPr>
              <a:t>Conclusion:</a:t>
            </a:r>
            <a:endParaRPr/>
          </a:p>
        </p:txBody>
      </p:sp>
      <p:sp>
        <p:nvSpPr>
          <p:cNvPr id="286" name="Google Shape;286;p17"/>
          <p:cNvSpPr txBox="1"/>
          <p:nvPr>
            <p:ph idx="1" type="body"/>
          </p:nvPr>
        </p:nvSpPr>
        <p:spPr>
          <a:xfrm>
            <a:off x="564776" y="923364"/>
            <a:ext cx="8014448" cy="552225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000"/>
              <a:buNone/>
            </a:pPr>
            <a:r>
              <a:t/>
            </a:r>
            <a:endParaRPr sz="2000">
              <a:solidFill>
                <a:srgbClr val="404040"/>
              </a:solidFill>
              <a:latin typeface="Times New Roman"/>
              <a:ea typeface="Times New Roman"/>
              <a:cs typeface="Times New Roman"/>
              <a:sym typeface="Times New Roman"/>
            </a:endParaRPr>
          </a:p>
          <a:p>
            <a:pPr indent="0" lvl="0" marL="0" rtl="0" algn="l">
              <a:lnSpc>
                <a:spcPct val="100000"/>
              </a:lnSpc>
              <a:spcBef>
                <a:spcPts val="1000"/>
              </a:spcBef>
              <a:spcAft>
                <a:spcPts val="0"/>
              </a:spcAft>
              <a:buClr>
                <a:srgbClr val="404040"/>
              </a:buClr>
              <a:buSzPts val="2000"/>
              <a:buNone/>
            </a:pPr>
            <a:r>
              <a:rPr lang="en-US" sz="2000">
                <a:solidFill>
                  <a:srgbClr val="404040"/>
                </a:solidFill>
                <a:latin typeface="Times New Roman"/>
                <a:ea typeface="Times New Roman"/>
                <a:cs typeface="Times New Roman"/>
                <a:sym typeface="Times New Roman"/>
              </a:rPr>
              <a:t>After the literature survey, we came to know various pros and cons of different research papers and thus, proposed a system that helps to predict brain strokes in a cost effective and efficient way by taking few inputs from the user side and predicting accurate results with the help of trained Machine Learning algorithms. </a:t>
            </a:r>
            <a:endParaRPr/>
          </a:p>
          <a:p>
            <a:pPr indent="0" lvl="0" marL="0" rtl="0" algn="l">
              <a:lnSpc>
                <a:spcPct val="100000"/>
              </a:lnSpc>
              <a:spcBef>
                <a:spcPts val="1000"/>
              </a:spcBef>
              <a:spcAft>
                <a:spcPts val="0"/>
              </a:spcAft>
              <a:buClr>
                <a:schemeClr val="dk1"/>
              </a:buClr>
              <a:buSzPts val="2000"/>
              <a:buNone/>
            </a:pPr>
            <a:r>
              <a:t/>
            </a:r>
            <a:endParaRPr sz="2000">
              <a:solidFill>
                <a:srgbClr val="404040"/>
              </a:solidFill>
              <a:latin typeface="Times New Roman"/>
              <a:ea typeface="Times New Roman"/>
              <a:cs typeface="Times New Roman"/>
              <a:sym typeface="Times New Roman"/>
            </a:endParaRPr>
          </a:p>
          <a:p>
            <a:pPr indent="0" lvl="0" marL="0" rtl="0" algn="l">
              <a:lnSpc>
                <a:spcPct val="100000"/>
              </a:lnSpc>
              <a:spcBef>
                <a:spcPts val="1000"/>
              </a:spcBef>
              <a:spcAft>
                <a:spcPts val="0"/>
              </a:spcAft>
              <a:buClr>
                <a:srgbClr val="404040"/>
              </a:buClr>
              <a:buSzPts val="2000"/>
              <a:buNone/>
            </a:pPr>
            <a:r>
              <a:rPr lang="en-US" sz="2000">
                <a:solidFill>
                  <a:srgbClr val="404040"/>
                </a:solidFill>
                <a:latin typeface="Times New Roman"/>
                <a:ea typeface="Times New Roman"/>
                <a:cs typeface="Times New Roman"/>
                <a:sym typeface="Times New Roman"/>
              </a:rPr>
              <a:t>Thus, the Brain Stroke Prediction system has been implemented using the  Machine Learning algorithm given a Best accuracy .</a:t>
            </a:r>
            <a:endParaRPr/>
          </a:p>
          <a:p>
            <a:pPr indent="0" lvl="0" marL="0" rtl="0" algn="l">
              <a:lnSpc>
                <a:spcPct val="100000"/>
              </a:lnSpc>
              <a:spcBef>
                <a:spcPts val="1000"/>
              </a:spcBef>
              <a:spcAft>
                <a:spcPts val="0"/>
              </a:spcAft>
              <a:buClr>
                <a:schemeClr val="dk1"/>
              </a:buClr>
              <a:buSzPts val="2000"/>
              <a:buNone/>
            </a:pPr>
            <a:r>
              <a:t/>
            </a:r>
            <a:endParaRPr sz="2000">
              <a:solidFill>
                <a:srgbClr val="404040"/>
              </a:solidFill>
              <a:latin typeface="Times New Roman"/>
              <a:ea typeface="Times New Roman"/>
              <a:cs typeface="Times New Roman"/>
              <a:sym typeface="Times New Roman"/>
            </a:endParaRPr>
          </a:p>
          <a:p>
            <a:pPr indent="0" lvl="0" marL="0" rtl="0" algn="l">
              <a:lnSpc>
                <a:spcPct val="100000"/>
              </a:lnSpc>
              <a:spcBef>
                <a:spcPts val="1000"/>
              </a:spcBef>
              <a:spcAft>
                <a:spcPts val="0"/>
              </a:spcAft>
              <a:buClr>
                <a:srgbClr val="404040"/>
              </a:buClr>
              <a:buSzPts val="2000"/>
              <a:buNone/>
            </a:pPr>
            <a:r>
              <a:rPr lang="en-US" sz="2000">
                <a:solidFill>
                  <a:srgbClr val="404040"/>
                </a:solidFill>
                <a:latin typeface="Times New Roman"/>
                <a:ea typeface="Times New Roman"/>
                <a:cs typeface="Times New Roman"/>
                <a:sym typeface="Times New Roman"/>
              </a:rPr>
              <a:t> The system is therefore designed providing simple yet efficient User Interface design with an empathetic approach towards their users and patients.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sp>
        <p:nvSpPr>
          <p:cNvPr id="287" name="Google Shape;287;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8"/>
          <p:cNvSpPr txBox="1"/>
          <p:nvPr>
            <p:ph type="title"/>
          </p:nvPr>
        </p:nvSpPr>
        <p:spPr>
          <a:xfrm>
            <a:off x="628650" y="365127"/>
            <a:ext cx="7886700" cy="73743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4000"/>
              <a:buFont typeface="Times New Roman"/>
              <a:buNone/>
            </a:pPr>
            <a:r>
              <a:rPr lang="en-US" sz="4000">
                <a:solidFill>
                  <a:srgbClr val="FF0000"/>
                </a:solidFill>
                <a:latin typeface="Times New Roman"/>
                <a:ea typeface="Times New Roman"/>
                <a:cs typeface="Times New Roman"/>
                <a:sym typeface="Times New Roman"/>
              </a:rPr>
              <a:t>Future Work</a:t>
            </a:r>
            <a:endParaRPr sz="4000">
              <a:solidFill>
                <a:srgbClr val="FF0000"/>
              </a:solidFill>
            </a:endParaRPr>
          </a:p>
        </p:txBody>
      </p:sp>
      <p:sp>
        <p:nvSpPr>
          <p:cNvPr id="293" name="Google Shape;293;p18"/>
          <p:cNvSpPr txBox="1"/>
          <p:nvPr>
            <p:ph idx="1" type="body"/>
          </p:nvPr>
        </p:nvSpPr>
        <p:spPr>
          <a:xfrm>
            <a:off x="628650" y="1281953"/>
            <a:ext cx="7886700" cy="4895010"/>
          </a:xfrm>
          <a:prstGeom prst="rect">
            <a:avLst/>
          </a:prstGeom>
          <a:noFill/>
          <a:ln>
            <a:noFill/>
          </a:ln>
        </p:spPr>
        <p:txBody>
          <a:bodyPr anchorCtr="0" anchor="t" bIns="45700" lIns="91425" spcFirstLastPara="1" rIns="91425" wrap="square" tIns="45700">
            <a:normAutofit/>
          </a:bodyPr>
          <a:lstStyle/>
          <a:p>
            <a:pPr indent="0" lvl="0" marL="0" marR="0" rtl="0" algn="just">
              <a:lnSpc>
                <a:spcPct val="100000"/>
              </a:lnSpc>
              <a:spcBef>
                <a:spcPts val="0"/>
              </a:spcBef>
              <a:spcAft>
                <a:spcPts val="0"/>
              </a:spcAft>
              <a:buNone/>
            </a:pPr>
            <a:r>
              <a:rPr lang="en-US" sz="2000">
                <a:solidFill>
                  <a:srgbClr val="2E2E2E"/>
                </a:solidFill>
                <a:latin typeface="Times New Roman"/>
                <a:ea typeface="Times New Roman"/>
                <a:cs typeface="Times New Roman"/>
                <a:sym typeface="Times New Roman"/>
              </a:rPr>
              <a:t>The added background knowledge from other datasets can also possibly improve the accuracy of stroke prediction models as well.</a:t>
            </a:r>
            <a:endParaRPr/>
          </a:p>
          <a:p>
            <a:pPr indent="-330200" lvl="0" marL="457200" marR="0" rtl="0" algn="just">
              <a:lnSpc>
                <a:spcPct val="100000"/>
              </a:lnSpc>
              <a:spcBef>
                <a:spcPts val="0"/>
              </a:spcBef>
              <a:spcAft>
                <a:spcPts val="0"/>
              </a:spcAft>
              <a:buClr>
                <a:schemeClr val="dk1"/>
              </a:buClr>
              <a:buSzPts val="2000"/>
              <a:buFont typeface="Calibri"/>
              <a:buNone/>
            </a:pPr>
            <a:r>
              <a:t/>
            </a:r>
            <a:endParaRPr sz="2000">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lang="en-US" sz="2000">
                <a:solidFill>
                  <a:srgbClr val="2E2E2E"/>
                </a:solidFill>
                <a:latin typeface="Times New Roman"/>
                <a:ea typeface="Times New Roman"/>
                <a:cs typeface="Times New Roman"/>
                <a:sym typeface="Times New Roman"/>
              </a:rPr>
              <a:t>We intend to collect our institutional dataset for further benchmarking                  of these machine learning methods for stroke prediction.</a:t>
            </a:r>
            <a:endParaRPr/>
          </a:p>
          <a:p>
            <a:pPr indent="-330200" lvl="0" marL="457200" marR="0" rtl="0" algn="just">
              <a:lnSpc>
                <a:spcPct val="100000"/>
              </a:lnSpc>
              <a:spcBef>
                <a:spcPts val="0"/>
              </a:spcBef>
              <a:spcAft>
                <a:spcPts val="0"/>
              </a:spcAft>
              <a:buClr>
                <a:schemeClr val="dk1"/>
              </a:buClr>
              <a:buSzPts val="2000"/>
              <a:buFont typeface="Calibri"/>
              <a:buNone/>
            </a:pPr>
            <a:r>
              <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000">
                <a:solidFill>
                  <a:srgbClr val="2E2E2E"/>
                </a:solidFill>
                <a:latin typeface="Times New Roman"/>
                <a:ea typeface="Times New Roman"/>
                <a:cs typeface="Times New Roman"/>
                <a:sym typeface="Times New Roman"/>
              </a:rPr>
              <a:t>We also plan to perform external validation of our proposed method, as a part of our upcoming planned work.</a:t>
            </a:r>
            <a:endParaRPr/>
          </a:p>
          <a:p>
            <a:pPr indent="-330200" lvl="0" marL="457200" rtl="0" algn="l">
              <a:lnSpc>
                <a:spcPct val="100000"/>
              </a:lnSpc>
              <a:spcBef>
                <a:spcPts val="0"/>
              </a:spcBef>
              <a:spcAft>
                <a:spcPts val="0"/>
              </a:spcAft>
              <a:buClr>
                <a:schemeClr val="dk1"/>
              </a:buClr>
              <a:buSzPts val="2000"/>
              <a:buFont typeface="Calibri"/>
              <a:buNone/>
            </a:pPr>
            <a:r>
              <a:t/>
            </a:r>
            <a:endParaRPr sz="2000">
              <a:solidFill>
                <a:srgbClr val="2E2E2E"/>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000">
                <a:latin typeface="Times New Roman"/>
                <a:ea typeface="Times New Roman"/>
                <a:cs typeface="Times New Roman"/>
                <a:sym typeface="Times New Roman"/>
              </a:rPr>
              <a:t>Implement multidisciplinary stroke care teams to provide comprehensive and coordinated management from acute treatment to rehabilitation.</a:t>
            </a:r>
            <a:endParaRPr/>
          </a:p>
          <a:p>
            <a:pPr indent="-330200" lvl="0" marL="457200" rtl="0" algn="l">
              <a:lnSpc>
                <a:spcPct val="100000"/>
              </a:lnSpc>
              <a:spcBef>
                <a:spcPts val="0"/>
              </a:spcBef>
              <a:spcAft>
                <a:spcPts val="0"/>
              </a:spcAft>
              <a:buClr>
                <a:schemeClr val="dk1"/>
              </a:buClr>
              <a:buSzPts val="2000"/>
              <a:buFont typeface="Calibri"/>
              <a:buNone/>
            </a:pPr>
            <a:r>
              <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000">
                <a:latin typeface="Times New Roman"/>
                <a:ea typeface="Times New Roman"/>
                <a:cs typeface="Times New Roman"/>
                <a:sym typeface="Times New Roman"/>
              </a:rPr>
              <a:t>Explore telemedicine and remote monitoring technologies to improve access to stroke care, particularly in underserved areas.</a:t>
            </a:r>
            <a:endParaRPr sz="2000">
              <a:latin typeface="Times New Roman"/>
              <a:ea typeface="Times New Roman"/>
              <a:cs typeface="Times New Roman"/>
              <a:sym typeface="Times New Roman"/>
            </a:endParaRPr>
          </a:p>
        </p:txBody>
      </p:sp>
      <p:sp>
        <p:nvSpPr>
          <p:cNvPr id="294" name="Google Shape;294;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9"/>
          <p:cNvSpPr txBox="1"/>
          <p:nvPr>
            <p:ph type="title"/>
          </p:nvPr>
        </p:nvSpPr>
        <p:spPr>
          <a:xfrm>
            <a:off x="628650" y="165990"/>
            <a:ext cx="7886700" cy="461539"/>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0000"/>
              </a:buClr>
              <a:buSzPts val="4000"/>
              <a:buFont typeface="Times New Roman"/>
              <a:buNone/>
            </a:pPr>
            <a:r>
              <a:rPr lang="en-US" sz="4000">
                <a:solidFill>
                  <a:srgbClr val="FF0000"/>
                </a:solidFill>
                <a:latin typeface="Times New Roman"/>
                <a:ea typeface="Times New Roman"/>
                <a:cs typeface="Times New Roman"/>
                <a:sym typeface="Times New Roman"/>
              </a:rPr>
              <a:t>Reference Paper/ URL</a:t>
            </a:r>
            <a:endParaRPr sz="4000">
              <a:solidFill>
                <a:srgbClr val="FF0000"/>
              </a:solidFill>
              <a:latin typeface="Times New Roman"/>
              <a:ea typeface="Times New Roman"/>
              <a:cs typeface="Times New Roman"/>
              <a:sym typeface="Times New Roman"/>
            </a:endParaRPr>
          </a:p>
        </p:txBody>
      </p:sp>
      <p:sp>
        <p:nvSpPr>
          <p:cNvPr id="300" name="Google Shape;300;p19"/>
          <p:cNvSpPr txBox="1"/>
          <p:nvPr/>
        </p:nvSpPr>
        <p:spPr>
          <a:xfrm>
            <a:off x="628650" y="788893"/>
            <a:ext cx="7787562" cy="5865067"/>
          </a:xfrm>
          <a:prstGeom prst="rect">
            <a:avLst/>
          </a:prstGeom>
          <a:noFill/>
          <a:ln>
            <a:noFill/>
          </a:ln>
        </p:spPr>
        <p:txBody>
          <a:bodyPr anchorCtr="0" anchor="t" bIns="0" lIns="0" spcFirstLastPara="1" rIns="0" wrap="square" tIns="17125">
            <a:spAutoFit/>
          </a:bodyPr>
          <a:lstStyle/>
          <a:p>
            <a:pPr indent="-457200" lvl="0" marL="457200" marR="0" rtl="0" algn="just">
              <a:lnSpc>
                <a:spcPct val="10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Y. Zhang et al., "Automatic Detection of Cerebral Stroke from MRI Images Using Deep Learning," in IEEE Transactions on MedicalImaging, vol. 39, no. 8, pp. 2676- 2687, Aug. 2020.</a:t>
            </a:r>
            <a:endParaRPr b="0" i="0" sz="1400" u="none" cap="none" strike="noStrike">
              <a:solidFill>
                <a:srgbClr val="000000"/>
              </a:solidFill>
              <a:latin typeface="Arial"/>
              <a:ea typeface="Arial"/>
              <a:cs typeface="Arial"/>
              <a:sym typeface="Arial"/>
            </a:endParaRPr>
          </a:p>
          <a:p>
            <a:pPr indent="-330200" lvl="0" marL="457200" marR="0" rtl="0" algn="just">
              <a:lnSpc>
                <a:spcPct val="100000"/>
              </a:lnSpc>
              <a:spcBef>
                <a:spcPts val="0"/>
              </a:spcBef>
              <a:spcAft>
                <a:spcPts val="0"/>
              </a:spcAft>
              <a:buClr>
                <a:schemeClr val="dk1"/>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457200" lvl="0" marL="457200" marR="0" rtl="0" algn="just">
              <a:lnSpc>
                <a:spcPct val="10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 S. Gupta et al., "Real-time Monitoring of Cerebral Stroke Using Wireless Sensor Networks," in IEEE Transactions on Biomedical Engineering, vol. 66, pp. 786- 794, March 2019. </a:t>
            </a:r>
            <a:endParaRPr b="0" i="0" sz="1400" u="none" cap="none" strike="noStrike">
              <a:solidFill>
                <a:srgbClr val="000000"/>
              </a:solidFill>
              <a:latin typeface="Arial"/>
              <a:ea typeface="Arial"/>
              <a:cs typeface="Arial"/>
              <a:sym typeface="Arial"/>
            </a:endParaRPr>
          </a:p>
          <a:p>
            <a:pPr indent="-330200" lvl="0" marL="457200" marR="0" rtl="0" algn="just">
              <a:lnSpc>
                <a:spcPct val="100000"/>
              </a:lnSpc>
              <a:spcBef>
                <a:spcPts val="0"/>
              </a:spcBef>
              <a:spcAft>
                <a:spcPts val="0"/>
              </a:spcAft>
              <a:buClr>
                <a:schemeClr val="dk1"/>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457200" lvl="0" marL="457200" marR="0" rtl="0" algn="just">
              <a:lnSpc>
                <a:spcPct val="10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H. Kim et al., "Detection of Early Signs of Cerebral Stroke Using Wearable EEG Devices," in IEEE Sensors Journal, vol. 20, no. 10, pp. 5496-5504, May 2020.</a:t>
            </a:r>
            <a:endParaRPr b="0" i="0" sz="1400" u="none" cap="none" strike="noStrike">
              <a:solidFill>
                <a:srgbClr val="000000"/>
              </a:solidFill>
              <a:latin typeface="Arial"/>
              <a:ea typeface="Arial"/>
              <a:cs typeface="Arial"/>
              <a:sym typeface="Arial"/>
            </a:endParaRPr>
          </a:p>
          <a:p>
            <a:pPr indent="-330200" lvl="0" marL="457200" marR="0" rtl="0" algn="just">
              <a:lnSpc>
                <a:spcPct val="100000"/>
              </a:lnSpc>
              <a:spcBef>
                <a:spcPts val="0"/>
              </a:spcBef>
              <a:spcAft>
                <a:spcPts val="0"/>
              </a:spcAft>
              <a:buClr>
                <a:schemeClr val="dk1"/>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457200" lvl="0" marL="457200" marR="0" rtl="0" algn="just">
              <a:lnSpc>
                <a:spcPct val="10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 R. Patel et al., "An IoT-Based Smart System for Remote Monitoring and Diagnosis of Cerebral Stroke," in IEEE Internet of Things Journal, vol. 7, no. 6,pp. 5037- 5046, June 2020.</a:t>
            </a:r>
            <a:endParaRPr b="0" i="0" sz="1400" u="none" cap="none" strike="noStrike">
              <a:solidFill>
                <a:srgbClr val="000000"/>
              </a:solidFill>
              <a:latin typeface="Arial"/>
              <a:ea typeface="Arial"/>
              <a:cs typeface="Arial"/>
              <a:sym typeface="Arial"/>
            </a:endParaRPr>
          </a:p>
          <a:p>
            <a:pPr indent="-330200" lvl="0" marL="457200" marR="0" rtl="0" algn="just">
              <a:lnSpc>
                <a:spcPct val="100000"/>
              </a:lnSpc>
              <a:spcBef>
                <a:spcPts val="0"/>
              </a:spcBef>
              <a:spcAft>
                <a:spcPts val="0"/>
              </a:spcAft>
              <a:buClr>
                <a:schemeClr val="dk1"/>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457200" lvl="0" marL="457200" marR="0" rtl="0" algn="just">
              <a:lnSpc>
                <a:spcPct val="10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 A. Sharma et al., "Deep Reinforcement Learning for Decision Support in Cerebral StrokeTreatment," in IEEE Transactions on NeuralNetworks, vol. 32, no. 9, pp. 3821-3832, Sept. 2021</a:t>
            </a:r>
            <a:endParaRPr b="0" i="0" sz="1800" u="none" cap="none" strike="noStrike">
              <a:solidFill>
                <a:schemeClr val="dk1"/>
              </a:solidFill>
              <a:latin typeface="Calibri"/>
              <a:ea typeface="Calibri"/>
              <a:cs typeface="Calibri"/>
              <a:sym typeface="Calibri"/>
            </a:endParaRPr>
          </a:p>
        </p:txBody>
      </p:sp>
      <p:sp>
        <p:nvSpPr>
          <p:cNvPr id="301" name="Google Shape;301;p1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
          <p:cNvSpPr txBox="1"/>
          <p:nvPr>
            <p:ph type="title"/>
          </p:nvPr>
        </p:nvSpPr>
        <p:spPr>
          <a:xfrm>
            <a:off x="186612" y="485404"/>
            <a:ext cx="7886700" cy="53025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FF0000"/>
              </a:buClr>
              <a:buSzPct val="100000"/>
              <a:buFont typeface="Times New Roman"/>
              <a:buNone/>
            </a:pPr>
            <a:r>
              <a:rPr lang="en-US">
                <a:solidFill>
                  <a:srgbClr val="FF0000"/>
                </a:solidFill>
                <a:latin typeface="Times New Roman"/>
                <a:ea typeface="Times New Roman"/>
                <a:cs typeface="Times New Roman"/>
                <a:sym typeface="Times New Roman"/>
              </a:rPr>
              <a:t>Abstract:</a:t>
            </a:r>
            <a:endParaRPr/>
          </a:p>
        </p:txBody>
      </p:sp>
      <p:sp>
        <p:nvSpPr>
          <p:cNvPr id="176" name="Google Shape;176;p2"/>
          <p:cNvSpPr txBox="1"/>
          <p:nvPr/>
        </p:nvSpPr>
        <p:spPr>
          <a:xfrm>
            <a:off x="629285" y="1240154"/>
            <a:ext cx="7743750" cy="4891705"/>
          </a:xfrm>
          <a:prstGeom prst="rect">
            <a:avLst/>
          </a:prstGeom>
          <a:noFill/>
          <a:ln>
            <a:noFill/>
          </a:ln>
        </p:spPr>
        <p:txBody>
          <a:bodyPr anchorCtr="0" anchor="ctr" bIns="46975" lIns="91425" spcFirstLastPara="1" rIns="91425" wrap="square" tIns="45700">
            <a:no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Cerebral stroke is a life-threatening medical condition that requires immediate diagnosis and intervention to minimize its devastating effects. Timely and accurate classification of stroke subtypes is crucial for determining appropriate treatment strategies and improving patient outcomes. In this research, we explore the application of supervised learning approaches to classify cerebral stroke subtypes based on relevant medical data. The study involves the collection of a diverse dataset comprising anonymized patient records, including clinical indicators, medical history, risk factors, and diagnostic imaging results. The data is carefully pre-processed to handle missing values, normalize numerical features, and address any potential biases. The experimental results demonstrate the effectiveness of supervised learning approaches in accurately classifying cerebral stroke subtypes.</a:t>
            </a:r>
            <a:endParaRPr b="0" i="0" sz="2000" u="none" cap="none" strike="noStrike">
              <a:solidFill>
                <a:schemeClr val="dk1"/>
              </a:solidFill>
              <a:latin typeface="Times New Roman"/>
              <a:ea typeface="Times New Roman"/>
              <a:cs typeface="Times New Roman"/>
              <a:sym typeface="Times New Roman"/>
            </a:endParaRPr>
          </a:p>
        </p:txBody>
      </p:sp>
      <p:sp>
        <p:nvSpPr>
          <p:cNvPr id="177" name="Google Shape;177;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0"/>
          <p:cNvSpPr txBox="1"/>
          <p:nvPr>
            <p:ph idx="1" type="body"/>
          </p:nvPr>
        </p:nvSpPr>
        <p:spPr>
          <a:xfrm>
            <a:off x="628650" y="2637388"/>
            <a:ext cx="78867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0000"/>
              <a:buNone/>
            </a:pPr>
            <a:r>
              <a:rPr lang="en-US" sz="10000">
                <a:latin typeface="Times New Roman"/>
                <a:ea typeface="Times New Roman"/>
                <a:cs typeface="Times New Roman"/>
                <a:sym typeface="Times New Roman"/>
              </a:rPr>
              <a:t>THANK YOU</a:t>
            </a:r>
            <a:endParaRPr/>
          </a:p>
        </p:txBody>
      </p:sp>
      <p:sp>
        <p:nvSpPr>
          <p:cNvPr id="307" name="Google Shape;307;p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
          <p:cNvSpPr txBox="1"/>
          <p:nvPr>
            <p:ph type="title"/>
          </p:nvPr>
        </p:nvSpPr>
        <p:spPr>
          <a:xfrm>
            <a:off x="3063940" y="320674"/>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Times New Roman"/>
              <a:buNone/>
            </a:pPr>
            <a:r>
              <a:rPr lang="en-US">
                <a:solidFill>
                  <a:srgbClr val="FF0000"/>
                </a:solidFill>
                <a:latin typeface="Times New Roman"/>
                <a:ea typeface="Times New Roman"/>
                <a:cs typeface="Times New Roman"/>
                <a:sym typeface="Times New Roman"/>
              </a:rPr>
              <a:t>Introduction</a:t>
            </a:r>
            <a:endParaRPr/>
          </a:p>
        </p:txBody>
      </p:sp>
      <p:sp>
        <p:nvSpPr>
          <p:cNvPr id="183" name="Google Shape;183;p3"/>
          <p:cNvSpPr txBox="1"/>
          <p:nvPr>
            <p:ph idx="1" type="body"/>
          </p:nvPr>
        </p:nvSpPr>
        <p:spPr>
          <a:xfrm>
            <a:off x="423377" y="1461730"/>
            <a:ext cx="7886700" cy="4724465"/>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Strokes are medical emergencies that occur when something goes wrong with the blood supply to the brain. </a:t>
            </a:r>
            <a:endParaRPr/>
          </a:p>
          <a:p>
            <a:pPr indent="-228600" lvl="0" marL="228600" rtl="0" algn="l">
              <a:lnSpc>
                <a:spcPct val="10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Understanding the complex pathophysiology of cerebral stroke is crucial for developing effective prevention, treatment, and rehabilitation approaches.</a:t>
            </a:r>
            <a:endParaRPr/>
          </a:p>
          <a:p>
            <a:pPr indent="-228600" lvl="0" marL="228600" rtl="0" algn="l">
              <a:lnSpc>
                <a:spcPct val="10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Strokes are broadly categorized into two main types:</a:t>
            </a:r>
            <a:endParaRPr/>
          </a:p>
          <a:p>
            <a:pPr indent="-228600" lvl="0" marL="228600" rtl="0" algn="l">
              <a:lnSpc>
                <a:spcPct val="100000"/>
              </a:lnSpc>
              <a:spcBef>
                <a:spcPts val="1000"/>
              </a:spcBef>
              <a:spcAft>
                <a:spcPts val="0"/>
              </a:spcAft>
              <a:buClr>
                <a:schemeClr val="dk1"/>
              </a:buClr>
              <a:buSzPts val="2000"/>
              <a:buChar char="•"/>
            </a:pPr>
            <a:r>
              <a:rPr b="1" lang="en-US" sz="2000">
                <a:latin typeface="Times New Roman"/>
                <a:ea typeface="Times New Roman"/>
                <a:cs typeface="Times New Roman"/>
                <a:sym typeface="Times New Roman"/>
              </a:rPr>
              <a:t>Ischemic Stroke</a:t>
            </a:r>
            <a:r>
              <a:rPr lang="en-US" sz="2000">
                <a:latin typeface="Times New Roman"/>
                <a:ea typeface="Times New Roman"/>
                <a:cs typeface="Times New Roman"/>
                <a:sym typeface="Times New Roman"/>
              </a:rPr>
              <a:t>:</a:t>
            </a:r>
            <a:endParaRPr/>
          </a:p>
          <a:p>
            <a:pPr indent="-228600" lvl="1" marL="685800" rtl="0" algn="l">
              <a:lnSpc>
                <a:spcPct val="100000"/>
              </a:lnSpc>
              <a:spcBef>
                <a:spcPts val="500"/>
              </a:spcBef>
              <a:spcAft>
                <a:spcPts val="0"/>
              </a:spcAft>
              <a:buClr>
                <a:schemeClr val="dk1"/>
              </a:buClr>
              <a:buSzPts val="2000"/>
              <a:buChar char="•"/>
            </a:pPr>
            <a:r>
              <a:rPr lang="en-US" sz="2000">
                <a:latin typeface="Times New Roman"/>
                <a:ea typeface="Times New Roman"/>
                <a:cs typeface="Times New Roman"/>
                <a:sym typeface="Times New Roman"/>
              </a:rPr>
              <a:t>Ischemic strokes occur when a blood clot or plaque blocks an artery, reducing or completely cutting off blood flow to a part of the brain.</a:t>
            </a:r>
            <a:endParaRPr/>
          </a:p>
          <a:p>
            <a:pPr indent="-228600" lvl="0" marL="228600" rtl="0" algn="l">
              <a:lnSpc>
                <a:spcPct val="100000"/>
              </a:lnSpc>
              <a:spcBef>
                <a:spcPts val="1000"/>
              </a:spcBef>
              <a:spcAft>
                <a:spcPts val="0"/>
              </a:spcAft>
              <a:buClr>
                <a:schemeClr val="dk1"/>
              </a:buClr>
              <a:buSzPts val="2000"/>
              <a:buChar char="•"/>
            </a:pPr>
            <a:r>
              <a:rPr b="1" lang="en-US" sz="2000">
                <a:latin typeface="Times New Roman"/>
                <a:ea typeface="Times New Roman"/>
                <a:cs typeface="Times New Roman"/>
                <a:sym typeface="Times New Roman"/>
              </a:rPr>
              <a:t>Hemorrhagic Stroke</a:t>
            </a:r>
            <a:r>
              <a:rPr lang="en-US" sz="2000">
                <a:latin typeface="Times New Roman"/>
                <a:ea typeface="Times New Roman"/>
                <a:cs typeface="Times New Roman"/>
                <a:sym typeface="Times New Roman"/>
              </a:rPr>
              <a:t>:</a:t>
            </a:r>
            <a:endParaRPr/>
          </a:p>
          <a:p>
            <a:pPr indent="-228600" lvl="1" marL="685800" rtl="0" algn="l">
              <a:lnSpc>
                <a:spcPct val="100000"/>
              </a:lnSpc>
              <a:spcBef>
                <a:spcPts val="500"/>
              </a:spcBef>
              <a:spcAft>
                <a:spcPts val="0"/>
              </a:spcAft>
              <a:buClr>
                <a:schemeClr val="dk1"/>
              </a:buClr>
              <a:buSzPts val="2000"/>
              <a:buChar char="•"/>
            </a:pPr>
            <a:r>
              <a:rPr lang="en-US" sz="2000">
                <a:latin typeface="Times New Roman"/>
                <a:ea typeface="Times New Roman"/>
                <a:cs typeface="Times New Roman"/>
                <a:sym typeface="Times New Roman"/>
              </a:rPr>
              <a:t>Hemorrhagic strokes occur when a weakened blood vessel ruptures, causing bleeding into or around the brain.</a:t>
            </a:r>
            <a:endParaRPr sz="2000">
              <a:latin typeface="Times New Roman"/>
              <a:ea typeface="Times New Roman"/>
              <a:cs typeface="Times New Roman"/>
              <a:sym typeface="Times New Roman"/>
            </a:endParaRPr>
          </a:p>
        </p:txBody>
      </p:sp>
      <p:sp>
        <p:nvSpPr>
          <p:cNvPr id="184" name="Google Shape;184;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4"/>
          <p:cNvSpPr txBox="1"/>
          <p:nvPr>
            <p:ph type="title"/>
          </p:nvPr>
        </p:nvSpPr>
        <p:spPr>
          <a:xfrm>
            <a:off x="628650" y="365126"/>
            <a:ext cx="7789209" cy="791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3200"/>
              <a:buFont typeface="Times New Roman"/>
              <a:buNone/>
            </a:pPr>
            <a:r>
              <a:rPr lang="en-US" sz="3200">
                <a:solidFill>
                  <a:srgbClr val="FF0000"/>
                </a:solidFill>
                <a:latin typeface="Times New Roman"/>
                <a:ea typeface="Times New Roman"/>
                <a:cs typeface="Times New Roman"/>
                <a:sym typeface="Times New Roman"/>
              </a:rPr>
              <a:t>AIM AND OBJECTIVE:</a:t>
            </a:r>
            <a:endParaRPr sz="4000">
              <a:solidFill>
                <a:srgbClr val="FF0000"/>
              </a:solidFill>
              <a:latin typeface="Times New Roman"/>
              <a:ea typeface="Times New Roman"/>
              <a:cs typeface="Times New Roman"/>
              <a:sym typeface="Times New Roman"/>
            </a:endParaRPr>
          </a:p>
        </p:txBody>
      </p:sp>
      <p:sp>
        <p:nvSpPr>
          <p:cNvPr id="190" name="Google Shape;190;p4"/>
          <p:cNvSpPr txBox="1"/>
          <p:nvPr>
            <p:ph idx="1" type="body"/>
          </p:nvPr>
        </p:nvSpPr>
        <p:spPr>
          <a:xfrm>
            <a:off x="628650" y="1156446"/>
            <a:ext cx="7886700" cy="5336427"/>
          </a:xfrm>
          <a:prstGeom prst="rect">
            <a:avLst/>
          </a:prstGeom>
          <a:noFill/>
          <a:ln>
            <a:noFill/>
          </a:ln>
        </p:spPr>
        <p:txBody>
          <a:bodyPr anchorCtr="0" anchor="t" bIns="45700" lIns="91425" spcFirstLastPara="1" rIns="91425" wrap="square" tIns="45700">
            <a:normAutofit fontScale="32500" lnSpcReduction="20000"/>
          </a:bodyPr>
          <a:lstStyle/>
          <a:p>
            <a:pPr indent="0" lvl="0" marL="0" rtl="0" algn="l">
              <a:lnSpc>
                <a:spcPct val="90000"/>
              </a:lnSpc>
              <a:spcBef>
                <a:spcPts val="0"/>
              </a:spcBef>
              <a:spcAft>
                <a:spcPts val="0"/>
              </a:spcAft>
              <a:buClr>
                <a:schemeClr val="dk1"/>
              </a:buClr>
              <a:buSzPct val="100000"/>
              <a:buNone/>
            </a:pPr>
            <a:r>
              <a:rPr b="1" lang="en-US" sz="7400">
                <a:latin typeface="Times New Roman"/>
                <a:ea typeface="Times New Roman"/>
                <a:cs typeface="Times New Roman"/>
                <a:sym typeface="Times New Roman"/>
              </a:rPr>
              <a:t>AIM:</a:t>
            </a:r>
            <a:endParaRPr sz="7400">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ct val="100000"/>
              <a:buChar char="•"/>
            </a:pPr>
            <a:r>
              <a:rPr lang="en-US" sz="5400">
                <a:solidFill>
                  <a:schemeClr val="dk1"/>
                </a:solidFill>
                <a:latin typeface="Times New Roman"/>
                <a:ea typeface="Times New Roman"/>
                <a:cs typeface="Times New Roman"/>
                <a:sym typeface="Times New Roman"/>
              </a:rPr>
              <a:t>Stroke prediction is essential and must be treated promptly to avoid irreversible damage or death. With the development of technology in the medical sector, it is now possible to anticipate the onset of a stroke by utilizing ML techniques So this project can easily find out the Attack.</a:t>
            </a:r>
            <a:endParaRPr sz="5400">
              <a:solidFill>
                <a:schemeClr val="dk1"/>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ct val="100000"/>
              <a:buNone/>
            </a:pPr>
            <a:r>
              <a:rPr b="1" lang="en-US" sz="7400">
                <a:latin typeface="Times New Roman"/>
                <a:ea typeface="Times New Roman"/>
                <a:cs typeface="Times New Roman"/>
                <a:sym typeface="Times New Roman"/>
              </a:rPr>
              <a:t>Objectives:</a:t>
            </a:r>
            <a:endParaRPr b="1" i="1" sz="7400">
              <a:latin typeface="Times New Roman"/>
              <a:ea typeface="Times New Roman"/>
              <a:cs typeface="Times New Roman"/>
              <a:sym typeface="Times New Roman"/>
            </a:endParaRPr>
          </a:p>
          <a:p>
            <a:pPr indent="0" lvl="0" marL="0" rtl="0" algn="l">
              <a:lnSpc>
                <a:spcPct val="150000"/>
              </a:lnSpc>
              <a:spcBef>
                <a:spcPts val="1000"/>
              </a:spcBef>
              <a:spcAft>
                <a:spcPts val="0"/>
              </a:spcAft>
              <a:buClr>
                <a:srgbClr val="444444"/>
              </a:buClr>
              <a:buSzPct val="100000"/>
              <a:buNone/>
            </a:pPr>
            <a:r>
              <a:rPr lang="en-US" sz="5400">
                <a:solidFill>
                  <a:srgbClr val="444444"/>
                </a:solidFill>
                <a:latin typeface="Times New Roman"/>
                <a:ea typeface="Times New Roman"/>
                <a:cs typeface="Times New Roman"/>
                <a:sym typeface="Times New Roman"/>
              </a:rPr>
              <a:t>	T</a:t>
            </a:r>
            <a:r>
              <a:rPr lang="en-US" sz="5400">
                <a:solidFill>
                  <a:srgbClr val="000000"/>
                </a:solidFill>
                <a:latin typeface="Times New Roman"/>
                <a:ea typeface="Times New Roman"/>
                <a:cs typeface="Times New Roman"/>
                <a:sym typeface="Times New Roman"/>
              </a:rPr>
              <a:t>he goal of this study is to develop a novel decision-making tool for predicting strokes. This study compares the accuracy, precision, and execution time of convolution neural networks, densenet, and VGG 16 for stroke prediction. The performance of the CNN classifier is superior than Densent and VGG 16, according to the findings of the experiments</a:t>
            </a:r>
            <a:r>
              <a:rPr lang="en-US" sz="5400">
                <a:solidFill>
                  <a:srgbClr val="444444"/>
                </a:solidFill>
                <a:latin typeface="Times New Roman"/>
                <a:ea typeface="Times New Roman"/>
                <a:cs typeface="Times New Roman"/>
                <a:sym typeface="Times New Roman"/>
              </a:rPr>
              <a:t>.</a:t>
            </a:r>
            <a:endParaRPr sz="5400">
              <a:latin typeface="Calibri"/>
              <a:ea typeface="Calibri"/>
              <a:cs typeface="Calibri"/>
              <a:sym typeface="Calibri"/>
            </a:endParaRPr>
          </a:p>
        </p:txBody>
      </p:sp>
      <p:sp>
        <p:nvSpPr>
          <p:cNvPr id="191" name="Google Shape;191;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5"/>
          <p:cNvSpPr txBox="1"/>
          <p:nvPr>
            <p:ph type="title"/>
          </p:nvPr>
        </p:nvSpPr>
        <p:spPr>
          <a:xfrm>
            <a:off x="815788" y="242047"/>
            <a:ext cx="7557247" cy="74136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4000"/>
              <a:buFont typeface="Times New Roman"/>
              <a:buNone/>
            </a:pPr>
            <a:r>
              <a:rPr lang="en-US" sz="4000">
                <a:solidFill>
                  <a:srgbClr val="FF0000"/>
                </a:solidFill>
                <a:latin typeface="Times New Roman"/>
                <a:ea typeface="Times New Roman"/>
                <a:cs typeface="Times New Roman"/>
                <a:sym typeface="Times New Roman"/>
              </a:rPr>
              <a:t>Existing System</a:t>
            </a:r>
            <a:endParaRPr sz="4000">
              <a:solidFill>
                <a:srgbClr val="FF0000"/>
              </a:solidFill>
              <a:latin typeface="Times New Roman"/>
              <a:ea typeface="Times New Roman"/>
              <a:cs typeface="Times New Roman"/>
              <a:sym typeface="Times New Roman"/>
            </a:endParaRPr>
          </a:p>
        </p:txBody>
      </p:sp>
      <p:sp>
        <p:nvSpPr>
          <p:cNvPr id="197" name="Google Shape;197;p5"/>
          <p:cNvSpPr txBox="1"/>
          <p:nvPr/>
        </p:nvSpPr>
        <p:spPr>
          <a:xfrm>
            <a:off x="629285" y="1075765"/>
            <a:ext cx="7884000" cy="529814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Neural-like P systems are membrane computing models inspired by natural computing and are viewed as third-generation neural network models. Although real neurons have complex structures, classical neural-like P systems simplify the structures and corresponding mechanisms tree-based firing and forgetting communications, which limit the real applications of these models. In this paper, we propose a hypergraph-based numerical neural-like (HNN) P system containing five types of neurons to describe the high-order correlations among neuron structures.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Three new kinds of communication mechanisms among neurons are also proposed to address numerical variables and functions.Based on the new neural-like P system, a tumor/organ segmentation model for medical images is developed. The experimental results indicate that the proposed models outperform the state-of-the-art methods based on two hippocampal datasets and a multiple brain metastases dataset, thus verifying the effectiveness of the HNN P system in correctly segmenting tumors/organs.</a:t>
            </a:r>
            <a:endParaRPr b="1" i="0" sz="20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198" name="Google Shape;198;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6"/>
          <p:cNvSpPr txBox="1"/>
          <p:nvPr>
            <p:ph type="title"/>
          </p:nvPr>
        </p:nvSpPr>
        <p:spPr>
          <a:xfrm>
            <a:off x="628650" y="233082"/>
            <a:ext cx="7886700" cy="85164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4000"/>
              <a:buFont typeface="Times New Roman"/>
              <a:buNone/>
            </a:pPr>
            <a:r>
              <a:rPr lang="en-US" sz="4000">
                <a:solidFill>
                  <a:srgbClr val="FF0000"/>
                </a:solidFill>
                <a:latin typeface="Times New Roman"/>
                <a:ea typeface="Times New Roman"/>
                <a:cs typeface="Times New Roman"/>
                <a:sym typeface="Times New Roman"/>
              </a:rPr>
              <a:t>Existing System</a:t>
            </a:r>
            <a:endParaRPr sz="4000">
              <a:solidFill>
                <a:srgbClr val="FF0000"/>
              </a:solidFill>
              <a:latin typeface="Times New Roman"/>
              <a:ea typeface="Times New Roman"/>
              <a:cs typeface="Times New Roman"/>
              <a:sym typeface="Times New Roman"/>
            </a:endParaRPr>
          </a:p>
        </p:txBody>
      </p:sp>
      <p:sp>
        <p:nvSpPr>
          <p:cNvPr id="204" name="Google Shape;204;p6"/>
          <p:cNvSpPr txBox="1"/>
          <p:nvPr>
            <p:ph idx="1" type="body"/>
          </p:nvPr>
        </p:nvSpPr>
        <p:spPr>
          <a:xfrm>
            <a:off x="628650" y="1210235"/>
            <a:ext cx="7886700" cy="51461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000"/>
              <a:buNone/>
            </a:pPr>
            <a:r>
              <a:rPr b="1" lang="en-US" sz="2000">
                <a:latin typeface="Times New Roman"/>
                <a:ea typeface="Times New Roman"/>
                <a:cs typeface="Times New Roman"/>
                <a:sym typeface="Times New Roman"/>
              </a:rPr>
              <a:t>Advantages:</a:t>
            </a:r>
            <a:endParaRPr b="1" sz="2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000"/>
              <a:buNone/>
            </a:pPr>
            <a:r>
              <a:t/>
            </a:r>
            <a:endParaRPr b="1" sz="2000">
              <a:latin typeface="Times New Roman"/>
              <a:ea typeface="Times New Roman"/>
              <a:cs typeface="Times New Roman"/>
              <a:sym typeface="Times New Roman"/>
            </a:endParaRPr>
          </a:p>
          <a:p>
            <a:pPr indent="0" lvl="1" marL="457200" rtl="0" algn="l">
              <a:lnSpc>
                <a:spcPct val="10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1. Versatility</a:t>
            </a:r>
            <a:endParaRPr/>
          </a:p>
          <a:p>
            <a:pPr indent="0" lvl="1" marL="457200" rtl="0" algn="l">
              <a:lnSpc>
                <a:spcPct val="10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2. Implicit Feature Selection</a:t>
            </a:r>
            <a:endParaRPr/>
          </a:p>
          <a:p>
            <a:pPr indent="0" lvl="1" marL="457200" rtl="0" algn="l">
              <a:lnSpc>
                <a:spcPct val="100000"/>
              </a:lnSpc>
              <a:spcBef>
                <a:spcPts val="5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2000"/>
              <a:buNone/>
            </a:pPr>
            <a:r>
              <a:rPr b="1" lang="en-US" sz="2000">
                <a:latin typeface="Times New Roman"/>
                <a:ea typeface="Times New Roman"/>
                <a:cs typeface="Times New Roman"/>
                <a:sym typeface="Times New Roman"/>
              </a:rPr>
              <a:t>Disadvantages:</a:t>
            </a:r>
            <a:endParaRPr/>
          </a:p>
          <a:p>
            <a:pPr indent="0" lvl="0" marL="0" rtl="0" algn="l">
              <a:lnSpc>
                <a:spcPct val="100000"/>
              </a:lnSpc>
              <a:spcBef>
                <a:spcPts val="1000"/>
              </a:spcBef>
              <a:spcAft>
                <a:spcPts val="0"/>
              </a:spcAft>
              <a:buClr>
                <a:schemeClr val="dk1"/>
              </a:buClr>
              <a:buSzPts val="2000"/>
              <a:buNone/>
            </a:pPr>
            <a:r>
              <a:t/>
            </a:r>
            <a:endParaRPr b="1" sz="2000">
              <a:latin typeface="Times New Roman"/>
              <a:ea typeface="Times New Roman"/>
              <a:cs typeface="Times New Roman"/>
              <a:sym typeface="Times New Roman"/>
            </a:endParaRPr>
          </a:p>
          <a:p>
            <a:pPr indent="0" lvl="0" marL="0" rtl="0" algn="l">
              <a:lnSpc>
                <a:spcPct val="100000"/>
              </a:lnSpc>
              <a:spcBef>
                <a:spcPts val="1000"/>
              </a:spcBef>
              <a:spcAft>
                <a:spcPts val="0"/>
              </a:spcAft>
              <a:buClr>
                <a:srgbClr val="000000"/>
              </a:buClr>
              <a:buSzPts val="2000"/>
              <a:buNone/>
            </a:pPr>
            <a:r>
              <a:rPr lang="en-US" sz="2000">
                <a:solidFill>
                  <a:srgbClr val="000000"/>
                </a:solidFill>
                <a:latin typeface="Times New Roman"/>
                <a:ea typeface="Times New Roman"/>
                <a:cs typeface="Times New Roman"/>
                <a:sym typeface="Times New Roman"/>
              </a:rPr>
              <a:t>        1.      </a:t>
            </a:r>
            <a:r>
              <a:rPr lang="en-US" sz="2000">
                <a:latin typeface="Times New Roman"/>
                <a:ea typeface="Times New Roman"/>
                <a:cs typeface="Times New Roman"/>
                <a:sym typeface="Times New Roman"/>
              </a:rPr>
              <a:t>They did not implement the deployment process.</a:t>
            </a:r>
            <a:endParaRPr sz="2000">
              <a:latin typeface="Times New Roman"/>
              <a:ea typeface="Times New Roman"/>
              <a:cs typeface="Times New Roman"/>
              <a:sym typeface="Times New Roman"/>
            </a:endParaRPr>
          </a:p>
          <a:p>
            <a:pPr indent="0" lvl="1" marL="457200" rtl="0" algn="l">
              <a:lnSpc>
                <a:spcPct val="10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 2.       They only disease segmentation.</a:t>
            </a:r>
            <a:endParaRPr sz="2000">
              <a:latin typeface="Times New Roman"/>
              <a:ea typeface="Times New Roman"/>
              <a:cs typeface="Times New Roman"/>
              <a:sym typeface="Times New Roman"/>
            </a:endParaRPr>
          </a:p>
          <a:p>
            <a:pPr indent="0" lvl="1" marL="457200" rtl="0" algn="l">
              <a:lnSpc>
                <a:spcPct val="10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 3.       Accuracy &amp; performance was low.</a:t>
            </a:r>
            <a:endParaRPr sz="2000">
              <a:latin typeface="Times New Roman"/>
              <a:ea typeface="Times New Roman"/>
              <a:cs typeface="Times New Roman"/>
              <a:sym typeface="Times New Roman"/>
            </a:endParaRPr>
          </a:p>
          <a:p>
            <a:pPr indent="0" lvl="1" marL="457200" rtl="0" algn="l">
              <a:lnSpc>
                <a:spcPct val="10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 4.       They did not using machine learning techniques.</a:t>
            </a:r>
            <a:endParaRPr/>
          </a:p>
        </p:txBody>
      </p:sp>
      <p:sp>
        <p:nvSpPr>
          <p:cNvPr id="205" name="Google Shape;205;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7"/>
          <p:cNvSpPr txBox="1"/>
          <p:nvPr>
            <p:ph type="title"/>
          </p:nvPr>
        </p:nvSpPr>
        <p:spPr>
          <a:xfrm>
            <a:off x="770965" y="365126"/>
            <a:ext cx="7422776" cy="791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4000"/>
              <a:buFont typeface="Times New Roman"/>
              <a:buNone/>
            </a:pPr>
            <a:r>
              <a:rPr lang="en-US" sz="4000">
                <a:solidFill>
                  <a:srgbClr val="FF0000"/>
                </a:solidFill>
                <a:latin typeface="Times New Roman"/>
                <a:ea typeface="Times New Roman"/>
                <a:cs typeface="Times New Roman"/>
                <a:sym typeface="Times New Roman"/>
              </a:rPr>
              <a:t>Proposed System</a:t>
            </a:r>
            <a:endParaRPr sz="4000">
              <a:solidFill>
                <a:srgbClr val="FF0000"/>
              </a:solidFill>
            </a:endParaRPr>
          </a:p>
        </p:txBody>
      </p:sp>
      <p:sp>
        <p:nvSpPr>
          <p:cNvPr id="211" name="Google Shape;211;p7"/>
          <p:cNvSpPr txBox="1"/>
          <p:nvPr>
            <p:ph idx="1" type="body"/>
          </p:nvPr>
        </p:nvSpPr>
        <p:spPr>
          <a:xfrm>
            <a:off x="573741" y="1156448"/>
            <a:ext cx="8014447" cy="542364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2000"/>
              <a:buNone/>
            </a:pPr>
            <a:r>
              <a:rPr lang="en-US" sz="2000">
                <a:solidFill>
                  <a:srgbClr val="000000"/>
                </a:solidFill>
                <a:latin typeface="Times New Roman"/>
                <a:ea typeface="Times New Roman"/>
                <a:cs typeface="Times New Roman"/>
                <a:sym typeface="Times New Roman"/>
              </a:rPr>
              <a:t> </a:t>
            </a:r>
            <a:r>
              <a:rPr lang="en-US" sz="2000">
                <a:latin typeface="Times New Roman"/>
                <a:ea typeface="Times New Roman"/>
                <a:cs typeface="Times New Roman"/>
                <a:sym typeface="Times New Roman"/>
              </a:rPr>
              <a:t>The proposed system aims to enhance network security by predicting and pre-emptively detecting various types of network attacks using supervised machine learning techniques. The system leverages a diverse dataset of network traffic, comprising both normal and attack instances, to develop an efficient predictive model. </a:t>
            </a:r>
            <a:endParaRPr/>
          </a:p>
          <a:p>
            <a:pPr indent="0" lvl="0" marL="0" rtl="0" algn="l">
              <a:lnSpc>
                <a:spcPct val="10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The first step involves collecting a comprehensive dataset of network traffic. This dataset should include normal network traffic as well as instances of various attack types, such as DDoS attacks, intrusion attempts, malware activity, etc. The data is then pre-processed to handle missing values, normalize numerical features, and encode categorical variables. </a:t>
            </a:r>
            <a:endParaRPr/>
          </a:p>
          <a:p>
            <a:pPr indent="0" lvl="0" marL="0" rtl="0" algn="l">
              <a:lnSpc>
                <a:spcPct val="10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Several supervised machine learning algorithms are considered for the predictive model. Popular algorithms like Decision Trees, Random Forests, Support Vector Machines (SVM), Neural Networks, and K-Nearest Neighbours (KNN) are evaluated and compared based on their performance metrics using cross-validation techniques.</a:t>
            </a:r>
            <a:endParaRPr sz="2000">
              <a:latin typeface="Times New Roman"/>
              <a:ea typeface="Times New Roman"/>
              <a:cs typeface="Times New Roman"/>
              <a:sym typeface="Times New Roman"/>
            </a:endParaRPr>
          </a:p>
        </p:txBody>
      </p:sp>
      <p:sp>
        <p:nvSpPr>
          <p:cNvPr id="212" name="Google Shape;212;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8"/>
          <p:cNvSpPr txBox="1"/>
          <p:nvPr>
            <p:ph type="title"/>
          </p:nvPr>
        </p:nvSpPr>
        <p:spPr>
          <a:xfrm>
            <a:off x="432707" y="299813"/>
            <a:ext cx="7886700" cy="97957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4000"/>
              <a:buFont typeface="Times New Roman"/>
              <a:buNone/>
            </a:pPr>
            <a:r>
              <a:rPr lang="en-US" sz="4000">
                <a:solidFill>
                  <a:srgbClr val="FF0000"/>
                </a:solidFill>
                <a:latin typeface="Times New Roman"/>
                <a:ea typeface="Times New Roman"/>
                <a:cs typeface="Times New Roman"/>
                <a:sym typeface="Times New Roman"/>
              </a:rPr>
              <a:t>Proposed System</a:t>
            </a:r>
            <a:endParaRPr sz="4000">
              <a:solidFill>
                <a:srgbClr val="FF0000"/>
              </a:solidFill>
            </a:endParaRPr>
          </a:p>
        </p:txBody>
      </p:sp>
      <p:sp>
        <p:nvSpPr>
          <p:cNvPr id="218" name="Google Shape;218;p8"/>
          <p:cNvSpPr txBox="1"/>
          <p:nvPr>
            <p:ph idx="1" type="body"/>
          </p:nvPr>
        </p:nvSpPr>
        <p:spPr>
          <a:xfrm>
            <a:off x="628650" y="1407459"/>
            <a:ext cx="7886700" cy="528917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b="1" lang="en-US" sz="2400">
                <a:latin typeface="Times New Roman"/>
                <a:ea typeface="Times New Roman"/>
                <a:cs typeface="Times New Roman"/>
                <a:sym typeface="Times New Roman"/>
              </a:rPr>
              <a:t>Advantages:</a:t>
            </a:r>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457200" lvl="0" marL="457200" rtl="0" algn="l">
              <a:lnSpc>
                <a:spcPct val="90000"/>
              </a:lnSpc>
              <a:spcBef>
                <a:spcPts val="1000"/>
              </a:spcBef>
              <a:spcAft>
                <a:spcPts val="0"/>
              </a:spcAft>
              <a:buClr>
                <a:schemeClr val="dk1"/>
              </a:buClr>
              <a:buSzPts val="2000"/>
              <a:buFont typeface="Calibri"/>
              <a:buAutoNum type="arabicPeriod"/>
            </a:pPr>
            <a:r>
              <a:rPr lang="en-US" sz="2000">
                <a:latin typeface="Times New Roman"/>
                <a:ea typeface="Times New Roman"/>
                <a:cs typeface="Times New Roman"/>
                <a:sym typeface="Times New Roman"/>
              </a:rPr>
              <a:t>We build framework based application for deployment purposes.</a:t>
            </a:r>
            <a:endParaRPr sz="2000">
              <a:latin typeface="Times New Roman"/>
              <a:ea typeface="Times New Roman"/>
              <a:cs typeface="Times New Roman"/>
              <a:sym typeface="Times New Roman"/>
            </a:endParaRPr>
          </a:p>
          <a:p>
            <a:pPr indent="-457200" lvl="0" marL="457200" rtl="0" algn="l">
              <a:lnSpc>
                <a:spcPct val="90000"/>
              </a:lnSpc>
              <a:spcBef>
                <a:spcPts val="1000"/>
              </a:spcBef>
              <a:spcAft>
                <a:spcPts val="0"/>
              </a:spcAft>
              <a:buClr>
                <a:schemeClr val="dk1"/>
              </a:buClr>
              <a:buSzPts val="2000"/>
              <a:buFont typeface="Calibri"/>
              <a:buAutoNum type="arabicPeriod"/>
            </a:pPr>
            <a:r>
              <a:rPr lang="en-US" sz="2000">
                <a:latin typeface="Times New Roman"/>
                <a:ea typeface="Times New Roman"/>
                <a:cs typeface="Times New Roman"/>
                <a:sym typeface="Times New Roman"/>
              </a:rPr>
              <a:t>We using machine learning techniques to build a predictive model.</a:t>
            </a:r>
            <a:endParaRPr sz="2000">
              <a:latin typeface="Times New Roman"/>
              <a:ea typeface="Times New Roman"/>
              <a:cs typeface="Times New Roman"/>
              <a:sym typeface="Times New Roman"/>
            </a:endParaRPr>
          </a:p>
          <a:p>
            <a:pPr indent="-457200" lvl="0" marL="457200" rtl="0" algn="l">
              <a:lnSpc>
                <a:spcPct val="90000"/>
              </a:lnSpc>
              <a:spcBef>
                <a:spcPts val="1000"/>
              </a:spcBef>
              <a:spcAft>
                <a:spcPts val="0"/>
              </a:spcAft>
              <a:buClr>
                <a:schemeClr val="dk1"/>
              </a:buClr>
              <a:buSzPts val="2000"/>
              <a:buFont typeface="Calibri"/>
              <a:buAutoNum type="arabicPeriod"/>
            </a:pPr>
            <a:r>
              <a:rPr lang="en-US" sz="2000">
                <a:latin typeface="Times New Roman"/>
                <a:ea typeface="Times New Roman"/>
                <a:cs typeface="Times New Roman"/>
                <a:sym typeface="Times New Roman"/>
              </a:rPr>
              <a:t>Accuracy &amp; performance level improved.</a:t>
            </a:r>
            <a:endParaRPr sz="2000">
              <a:latin typeface="Times New Roman"/>
              <a:ea typeface="Times New Roman"/>
              <a:cs typeface="Times New Roman"/>
              <a:sym typeface="Times New Roman"/>
            </a:endParaRPr>
          </a:p>
          <a:p>
            <a:pPr indent="-457200" lvl="0" marL="457200" rtl="0" algn="l">
              <a:lnSpc>
                <a:spcPct val="90000"/>
              </a:lnSpc>
              <a:spcBef>
                <a:spcPts val="1000"/>
              </a:spcBef>
              <a:spcAft>
                <a:spcPts val="0"/>
              </a:spcAft>
              <a:buClr>
                <a:schemeClr val="dk1"/>
              </a:buClr>
              <a:buSzPts val="2000"/>
              <a:buFont typeface="Calibri"/>
              <a:buAutoNum type="arabicPeriod"/>
            </a:pPr>
            <a:r>
              <a:rPr lang="en-US" sz="2000">
                <a:latin typeface="Times New Roman"/>
                <a:ea typeface="Times New Roman"/>
                <a:cs typeface="Times New Roman"/>
                <a:sym typeface="Times New Roman"/>
              </a:rPr>
              <a:t>We implemented the Data analysis process by using histograms, Plots, and Graphs.</a:t>
            </a:r>
            <a:endParaRPr sz="2000">
              <a:latin typeface="Times New Roman"/>
              <a:ea typeface="Times New Roman"/>
              <a:cs typeface="Times New Roman"/>
              <a:sym typeface="Times New Roman"/>
            </a:endParaRPr>
          </a:p>
          <a:p>
            <a:pPr indent="-457200" lvl="0" marL="457200" rtl="0" algn="l">
              <a:lnSpc>
                <a:spcPct val="90000"/>
              </a:lnSpc>
              <a:spcBef>
                <a:spcPts val="1000"/>
              </a:spcBef>
              <a:spcAft>
                <a:spcPts val="0"/>
              </a:spcAft>
              <a:buClr>
                <a:schemeClr val="dk1"/>
              </a:buClr>
              <a:buSzPts val="2000"/>
              <a:buFont typeface="Calibri"/>
              <a:buAutoNum type="arabicPeriod"/>
            </a:pPr>
            <a:r>
              <a:rPr lang="en-US" sz="2000">
                <a:latin typeface="Times New Roman"/>
                <a:ea typeface="Times New Roman"/>
                <a:cs typeface="Times New Roman"/>
                <a:sym typeface="Times New Roman"/>
              </a:rPr>
              <a:t>We compared more than two algorithms to get a better accuracy level.</a:t>
            </a:r>
            <a:endParaRPr sz="2000">
              <a:latin typeface="Times New Roman"/>
              <a:ea typeface="Times New Roman"/>
              <a:cs typeface="Times New Roman"/>
              <a:sym typeface="Times New Roman"/>
            </a:endParaRPr>
          </a:p>
        </p:txBody>
      </p:sp>
      <p:sp>
        <p:nvSpPr>
          <p:cNvPr id="219" name="Google Shape;219;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9"/>
          <p:cNvSpPr txBox="1"/>
          <p:nvPr>
            <p:ph type="title"/>
          </p:nvPr>
        </p:nvSpPr>
        <p:spPr>
          <a:xfrm>
            <a:off x="628650" y="165990"/>
            <a:ext cx="7886700" cy="80219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4000"/>
              <a:buFont typeface="Times New Roman"/>
              <a:buNone/>
            </a:pPr>
            <a:r>
              <a:rPr lang="en-US" sz="4000">
                <a:solidFill>
                  <a:srgbClr val="FF0000"/>
                </a:solidFill>
                <a:latin typeface="Times New Roman"/>
                <a:ea typeface="Times New Roman"/>
                <a:cs typeface="Times New Roman"/>
                <a:sym typeface="Times New Roman"/>
              </a:rPr>
              <a:t>Literature Review</a:t>
            </a:r>
            <a:endParaRPr/>
          </a:p>
        </p:txBody>
      </p:sp>
      <p:sp>
        <p:nvSpPr>
          <p:cNvPr id="225" name="Google Shape;225;p9"/>
          <p:cNvSpPr txBox="1"/>
          <p:nvPr/>
        </p:nvSpPr>
        <p:spPr>
          <a:xfrm>
            <a:off x="626585" y="968188"/>
            <a:ext cx="7886700" cy="5522258"/>
          </a:xfrm>
          <a:prstGeom prst="rect">
            <a:avLst/>
          </a:prstGeom>
          <a:noFill/>
          <a:ln>
            <a:noFill/>
          </a:ln>
        </p:spPr>
        <p:txBody>
          <a:bodyPr anchorCtr="0" anchor="ctr" bIns="45700" lIns="91425" spcFirstLastPara="1" rIns="91425" wrap="square" tIns="45700">
            <a:noAutofit/>
          </a:bodyPr>
          <a:lstStyle/>
          <a:p>
            <a:pPr indent="-457200" lvl="0" marL="457200" marR="0" rtl="0" algn="just">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Title	 : Brain Stroke Prediction Using Machine Learning Approach</a:t>
            </a:r>
            <a:endParaRPr b="0" i="0" sz="20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Author: </a:t>
            </a:r>
            <a:r>
              <a:rPr b="1" i="0" lang="en-US" sz="2000" u="none" cap="none" strike="noStrike">
                <a:solidFill>
                  <a:srgbClr val="000000"/>
                </a:solidFill>
                <a:latin typeface="Times New Roman"/>
                <a:ea typeface="Times New Roman"/>
                <a:cs typeface="Times New Roman"/>
                <a:sym typeface="Times New Roman"/>
              </a:rPr>
              <a:t>DR. AMOL K. KADAM1 , PRIYANKA AGARWAL2</a:t>
            </a:r>
            <a:endParaRPr b="0" i="0" sz="20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100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Year	 : </a:t>
            </a:r>
            <a:r>
              <a:rPr b="0" i="0" lang="en-US" sz="2000" u="none" cap="none" strike="noStrike">
                <a:solidFill>
                  <a:schemeClr val="dk1"/>
                </a:solidFill>
                <a:latin typeface="Times New Roman"/>
                <a:ea typeface="Times New Roman"/>
                <a:cs typeface="Times New Roman"/>
                <a:sym typeface="Times New Roman"/>
              </a:rPr>
              <a:t>2022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100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 Stroke is an ailment that causes harm by tearing the veins in the mind. Stroke may likewise happen when there is a stop in the blood stream and different supplements to the mind. As per the WHO, the World Health Organization, stroke is one of the world's driving reasons for death and incapacity. The majority of the work has been completed on heart stroke forecast however not many works show the gamble of a cerebrum stroke. Subsequently, the AI models are worked to foresee the chance of cerebrum stroke. The project is pointed towards distinguishing the familiarity with being in danger of stroke and its determinant factors amongst victims. </a:t>
            </a:r>
            <a:endParaRPr b="0" i="0" sz="2000" u="none" cap="none" strike="noStrike">
              <a:solidFill>
                <a:schemeClr val="dk1"/>
              </a:solidFill>
              <a:latin typeface="Times New Roman"/>
              <a:ea typeface="Times New Roman"/>
              <a:cs typeface="Times New Roman"/>
              <a:sym typeface="Times New Roman"/>
            </a:endParaRPr>
          </a:p>
        </p:txBody>
      </p:sp>
      <p:sp>
        <p:nvSpPr>
          <p:cNvPr id="226" name="Google Shape;226;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2020-12-27T14:21:00Z</dcterms:created>
  <dc:creator>SENTHILKUMAR G</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C81EB1BB999C46AD940032C1EAD155AD_12</vt:lpwstr>
  </property>
  <property fmtid="{D5CDD505-2E9C-101B-9397-08002B2CF9AE}" pid="3" name="KSOProductBuildVer">
    <vt:lpwstr>2057-12.2.0.13431</vt:lpwstr>
  </property>
</Properties>
</file>