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6" r:id="rId3"/>
    <p:sldId id="258" r:id="rId4"/>
    <p:sldId id="264" r:id="rId5"/>
    <p:sldId id="263" r:id="rId6"/>
    <p:sldId id="270" r:id="rId7"/>
    <p:sldId id="269" r:id="rId8"/>
    <p:sldId id="262" r:id="rId9"/>
    <p:sldId id="261" r:id="rId10"/>
    <p:sldId id="260" r:id="rId11"/>
    <p:sldId id="259" r:id="rId12"/>
    <p:sldId id="267" r:id="rId13"/>
    <p:sldId id="276" r:id="rId14"/>
    <p:sldId id="268" r:id="rId15"/>
    <p:sldId id="272" r:id="rId16"/>
    <p:sldId id="265" r:id="rId17"/>
    <p:sldId id="273" r:id="rId18"/>
    <p:sldId id="274"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1291"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9801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38295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999945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9869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4300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5339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58989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417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86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104350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56432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25-03-2024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25-03-2024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321648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016/j.cppeds.2023.10137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017383E-C6FC-49E7-A521-82BA6750D5ED}"/>
              </a:ext>
            </a:extLst>
          </p:cNvPr>
          <p:cNvPicPr>
            <a:picLocks noChangeAspect="1"/>
          </p:cNvPicPr>
          <p:nvPr/>
        </p:nvPicPr>
        <p:blipFill>
          <a:blip r:embed="rId2"/>
          <a:stretch>
            <a:fillRect/>
          </a:stretch>
        </p:blipFill>
        <p:spPr>
          <a:xfrm>
            <a:off x="34724" y="222459"/>
            <a:ext cx="1576959" cy="1455124"/>
          </a:xfrm>
          <a:prstGeom prst="rect">
            <a:avLst/>
          </a:prstGeom>
        </p:spPr>
      </p:pic>
      <p:pic>
        <p:nvPicPr>
          <p:cNvPr id="1032" name="Picture 8" descr="Anna University - Wikipedia">
            <a:extLst>
              <a:ext uri="{FF2B5EF4-FFF2-40B4-BE49-F238E27FC236}">
                <a16:creationId xmlns:a16="http://schemas.microsoft.com/office/drawing/2014/main" xmlns=""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12836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036F5FA9-0A71-48B8-AEAE-E35B120A096B}"/>
              </a:ext>
            </a:extLst>
          </p:cNvPr>
          <p:cNvSpPr txBox="1"/>
          <p:nvPr/>
        </p:nvSpPr>
        <p:spPr>
          <a:xfrm>
            <a:off x="1128419" y="1800692"/>
            <a:ext cx="702004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mn-cs"/>
              </a:rPr>
              <a:t>  Department </a:t>
            </a:r>
            <a:r>
              <a:rPr kumimoji="0" 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mn-cs"/>
              </a:rPr>
              <a:t>of Computer Science and Engineering </a:t>
            </a:r>
            <a:endParaRPr kumimoji="0" lang="en-IN" sz="24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xmlns="" id="{E2AB4079-B959-438A-8887-B4E86C814C3D}"/>
              </a:ext>
            </a:extLst>
          </p:cNvPr>
          <p:cNvSpPr txBox="1"/>
          <p:nvPr/>
        </p:nvSpPr>
        <p:spPr>
          <a:xfrm>
            <a:off x="2745169" y="2448779"/>
            <a:ext cx="3895816"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dirty="0" smtClean="0">
                <a:solidFill>
                  <a:prstClr val="black"/>
                </a:solidFill>
                <a:latin typeface="Times New Roman" panose="02020603050405020304" pitchFamily="18" charset="0"/>
                <a:cs typeface="Times New Roman" panose="02020603050405020304" pitchFamily="18" charset="0"/>
              </a:rPr>
              <a:t>    Radiance </a:t>
            </a:r>
            <a:r>
              <a:rPr lang="en-US" sz="2800" b="1" dirty="0" smtClean="0">
                <a:solidFill>
                  <a:prstClr val="black"/>
                </a:solidFill>
                <a:latin typeface="Times New Roman" panose="02020603050405020304" pitchFamily="18" charset="0"/>
                <a:cs typeface="Times New Roman" panose="02020603050405020304" pitchFamily="18" charset="0"/>
              </a:rPr>
              <a:t>Guard</a:t>
            </a:r>
            <a:endParaRPr kumimoji="0" lang="en-IN"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xmlns="" id="{1330EC8A-088B-458F-9182-920EE3139846}"/>
              </a:ext>
            </a:extLst>
          </p:cNvPr>
          <p:cNvSpPr txBox="1"/>
          <p:nvPr/>
        </p:nvSpPr>
        <p:spPr>
          <a:xfrm>
            <a:off x="721895" y="5463912"/>
            <a:ext cx="409423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Guide </a:t>
            </a: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Name:</a:t>
            </a:r>
            <a:r>
              <a:rPr kumimoji="0" lang="en-US" sz="1800" b="1"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Mrs. C. </a:t>
            </a:r>
            <a:r>
              <a:rPr kumimoji="0" lang="en-US" sz="1800" b="1" i="0" u="none" strike="noStrike" kern="1200" cap="none" spc="0" normalizeH="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Jackulin</a:t>
            </a:r>
            <a:r>
              <a:rPr kumimoji="0" lang="en-US" sz="1800" b="1"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Assistant Professor.</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xmlns="" id="{0B14CB2B-BA40-B9F9-16FA-AA5B5E13E8EA}"/>
              </a:ext>
            </a:extLst>
          </p:cNvPr>
          <p:cNvSpPr txBox="1"/>
          <p:nvPr/>
        </p:nvSpPr>
        <p:spPr>
          <a:xfrm>
            <a:off x="2083981" y="3525870"/>
            <a:ext cx="4802820" cy="147732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Aakash</a:t>
            </a:r>
            <a:r>
              <a:rPr kumimoji="0" lang="en-US" sz="1800" b="1"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R / 211420104001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b="1" baseline="0" dirty="0" err="1" smtClean="0">
                <a:solidFill>
                  <a:prstClr val="black"/>
                </a:solidFill>
                <a:latin typeface="Times New Roman" panose="02020603050405020304" pitchFamily="18" charset="0"/>
                <a:cs typeface="Times New Roman" panose="02020603050405020304" pitchFamily="18" charset="0"/>
              </a:rPr>
              <a:t>Abinesh</a:t>
            </a:r>
            <a:r>
              <a:rPr lang="en-US" b="1" dirty="0" smtClean="0">
                <a:solidFill>
                  <a:prstClr val="black"/>
                </a:solidFill>
                <a:latin typeface="Times New Roman" panose="02020603050405020304" pitchFamily="18" charset="0"/>
                <a:cs typeface="Times New Roman" panose="02020603050405020304" pitchFamily="18" charset="0"/>
              </a:rPr>
              <a:t> S / 211420104005</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Ajay </a:t>
            </a:r>
            <a:r>
              <a:rPr kumimoji="0" lang="en-US" sz="1800" b="1"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Dhanvanthiri</a:t>
            </a: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V / 211420104011</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b="1" dirty="0">
              <a:solidFill>
                <a:prstClr val="black"/>
              </a:solidFill>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xmlns="" id="{8DA7E15F-5577-E472-5EEB-C46481EAA666}"/>
              </a:ext>
            </a:extLst>
          </p:cNvPr>
          <p:cNvSpPr txBox="1"/>
          <p:nvPr/>
        </p:nvSpPr>
        <p:spPr>
          <a:xfrm>
            <a:off x="4485391" y="5452962"/>
            <a:ext cx="431210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Coordinator </a:t>
            </a: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Name:</a:t>
            </a:r>
            <a:r>
              <a:rPr kumimoji="0" lang="en-US" sz="1800" b="1"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Dr. G. </a:t>
            </a:r>
            <a:r>
              <a:rPr kumimoji="0" lang="en-US" sz="1800" b="1" i="0" u="none" strike="noStrike" kern="1200" cap="none" spc="0" normalizeH="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Senthilkumar</a:t>
            </a:r>
            <a:r>
              <a:rPr kumimoji="0" lang="en-US" sz="1800" b="1"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Professor. </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xmlns="" id="{17ACA5B2-7494-70D8-175E-1A0009147C93}"/>
              </a:ext>
            </a:extLst>
          </p:cNvPr>
          <p:cNvPicPr>
            <a:picLocks noChangeAspect="1"/>
          </p:cNvPicPr>
          <p:nvPr/>
        </p:nvPicPr>
        <p:blipFill>
          <a:blip r:embed="rId4"/>
          <a:stretch>
            <a:fillRect/>
          </a:stretch>
        </p:blipFill>
        <p:spPr>
          <a:xfrm>
            <a:off x="1398494" y="290432"/>
            <a:ext cx="6133822" cy="1243232"/>
          </a:xfrm>
          <a:prstGeom prst="rect">
            <a:avLst/>
          </a:prstGeom>
        </p:spPr>
      </p:pic>
      <p:sp>
        <p:nvSpPr>
          <p:cNvPr id="6" name="Date Placeholder 5">
            <a:extLst>
              <a:ext uri="{FF2B5EF4-FFF2-40B4-BE49-F238E27FC236}">
                <a16:creationId xmlns:a16="http://schemas.microsoft.com/office/drawing/2014/main" xmlns="" id="{EB3F79D1-0796-072A-CD75-B8086F0F925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CB503F5-DB0E-4E11-9D2A-893EDB84D48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Slide Number Placeholder 9">
            <a:extLst>
              <a:ext uri="{FF2B5EF4-FFF2-40B4-BE49-F238E27FC236}">
                <a16:creationId xmlns:a16="http://schemas.microsoft.com/office/drawing/2014/main" xmlns="" id="{1A45000B-3233-04ED-8583-BAA14AF15C75}"/>
              </a:ext>
            </a:extLst>
          </p:cNvPr>
          <p:cNvSpPr>
            <a:spLocks noGrp="1"/>
          </p:cNvSpPr>
          <p:nvPr>
            <p:ph type="sldNum" sz="quarter" idx="12"/>
          </p:nvPr>
        </p:nvSpPr>
        <p:spPr>
          <a:xfrm>
            <a:off x="6457949" y="6356351"/>
            <a:ext cx="2314273"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8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Architecture / Methodology used</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062875" y="972402"/>
            <a:ext cx="4503609" cy="3139321"/>
          </a:xfrm>
          <a:prstGeom prst="rect">
            <a:avLst/>
          </a:prstGeom>
        </p:spPr>
      </p:pic>
      <p:sp>
        <p:nvSpPr>
          <p:cNvPr id="6" name="TextBox 5"/>
          <p:cNvSpPr txBox="1"/>
          <p:nvPr/>
        </p:nvSpPr>
        <p:spPr>
          <a:xfrm>
            <a:off x="331146" y="972402"/>
            <a:ext cx="4096475"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detection of electromagnetic radiation, swiftly processing and transmitting data to a centralized server.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etails stored in database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future analysis</a:t>
            </a:r>
            <a:r>
              <a:rPr lang="en-US"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adiation </a:t>
            </a:r>
            <a:r>
              <a:rPr lang="en-US" dirty="0">
                <a:latin typeface="Times New Roman" panose="02020603050405020304" pitchFamily="18" charset="0"/>
                <a:cs typeface="Times New Roman" panose="02020603050405020304" pitchFamily="18" charset="0"/>
              </a:rPr>
              <a:t>exceeds </a:t>
            </a:r>
            <a:r>
              <a:rPr lang="en-US" dirty="0" smtClean="0">
                <a:latin typeface="Times New Roman" panose="02020603050405020304" pitchFamily="18" charset="0"/>
                <a:cs typeface="Times New Roman" panose="02020603050405020304" pitchFamily="18" charset="0"/>
              </a:rPr>
              <a:t>thresholds</a:t>
            </a:r>
            <a:r>
              <a:rPr lang="en-US" dirty="0">
                <a:latin typeface="Times New Roman" panose="02020603050405020304" pitchFamily="18" charset="0"/>
                <a:cs typeface="Times New Roman" panose="02020603050405020304" pitchFamily="18" charset="0"/>
              </a:rPr>
              <a:t>, real-time mobile alerts are triggered, facilitating prompt responses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31146" y="4015469"/>
            <a:ext cx="8370092"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system's multi-layered communication enhances workplace </a:t>
            </a:r>
            <a:r>
              <a:rPr lang="en-US" dirty="0" smtClean="0">
                <a:latin typeface="Times New Roman" panose="02020603050405020304" pitchFamily="18" charset="0"/>
                <a:cs typeface="Times New Roman" panose="02020603050405020304" pitchFamily="18" charset="0"/>
              </a:rPr>
              <a:t>safety</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onnecting individuals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database.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ddressing </a:t>
            </a:r>
            <a:r>
              <a:rPr lang="en-US" dirty="0">
                <a:latin typeface="Times New Roman" panose="02020603050405020304" pitchFamily="18" charset="0"/>
                <a:cs typeface="Times New Roman" panose="02020603050405020304" pitchFamily="18" charset="0"/>
              </a:rPr>
              <a:t>electromagnetic radiation challenges with a holistic approach.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strategy </a:t>
            </a:r>
            <a:r>
              <a:rPr lang="en-US" dirty="0">
                <a:latin typeface="Times New Roman" panose="02020603050405020304" pitchFamily="18" charset="0"/>
                <a:cs typeface="Times New Roman" panose="02020603050405020304" pitchFamily="18" charset="0"/>
              </a:rPr>
              <a:t>empowers individuals with immediate information and enables </a:t>
            </a:r>
            <a:r>
              <a:rPr lang="en-US" dirty="0" smtClean="0">
                <a:latin typeface="Times New Roman" panose="02020603050405020304" pitchFamily="18" charset="0"/>
                <a:cs typeface="Times New Roman" panose="02020603050405020304" pitchFamily="18" charset="0"/>
              </a:rPr>
              <a:t>well-coordinated </a:t>
            </a:r>
            <a:r>
              <a:rPr lang="en-US" dirty="0">
                <a:latin typeface="Times New Roman" panose="02020603050405020304" pitchFamily="18" charset="0"/>
                <a:cs typeface="Times New Roman" panose="02020603050405020304" pitchFamily="18" charset="0"/>
              </a:rPr>
              <a:t>responses to escalated radiation </a:t>
            </a:r>
            <a:r>
              <a:rPr lang="en-US" dirty="0" smtClean="0">
                <a:latin typeface="Times New Roman" panose="02020603050405020304" pitchFamily="18" charset="0"/>
                <a:cs typeface="Times New Roman" panose="02020603050405020304" pitchFamily="18" charset="0"/>
              </a:rPr>
              <a:t>levels</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nsuring </a:t>
            </a:r>
            <a:r>
              <a:rPr lang="en-US" dirty="0">
                <a:latin typeface="Times New Roman" panose="02020603050405020304" pitchFamily="18" charset="0"/>
                <a:cs typeface="Times New Roman" panose="02020603050405020304" pitchFamily="18" charset="0"/>
              </a:rPr>
              <a:t>comprehensive risk </a:t>
            </a:r>
            <a:r>
              <a:rPr lang="en-US" dirty="0" smtClean="0">
                <a:latin typeface="Times New Roman" panose="02020603050405020304" pitchFamily="18" charset="0"/>
                <a:cs typeface="Times New Roman" panose="02020603050405020304" pitchFamily="18" charset="0"/>
              </a:rPr>
              <a:t>management.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07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A28B21-D75E-C15C-530A-FEF17C35C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B00B378-7AEC-A460-C984-4BA79582B7BB}"/>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System Implementation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62000" y="1028700"/>
            <a:ext cx="7645400"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Hardware Setup</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Hall </a:t>
            </a:r>
            <a:r>
              <a:rPr lang="en-US" dirty="0">
                <a:latin typeface="Times New Roman" panose="02020603050405020304" pitchFamily="18" charset="0"/>
                <a:cs typeface="Times New Roman" panose="02020603050405020304" pitchFamily="18" charset="0"/>
              </a:rPr>
              <a:t>Effect sensor and ESP32 </a:t>
            </a:r>
            <a:r>
              <a:rPr lang="en-US" dirty="0" smtClean="0">
                <a:latin typeface="Times New Roman" panose="02020603050405020304" pitchFamily="18" charset="0"/>
                <a:cs typeface="Times New Roman" panose="02020603050405020304" pitchFamily="18" charset="0"/>
              </a:rPr>
              <a:t>controller.</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Software </a:t>
            </a:r>
            <a:r>
              <a:rPr lang="en-US" b="1" dirty="0">
                <a:latin typeface="Times New Roman" panose="02020603050405020304" pitchFamily="18" charset="0"/>
                <a:cs typeface="Times New Roman" panose="02020603050405020304" pitchFamily="18" charset="0"/>
              </a:rPr>
              <a:t>Development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Arduino </a:t>
            </a:r>
            <a:r>
              <a:rPr lang="en-US" dirty="0">
                <a:latin typeface="Times New Roman" panose="02020603050405020304" pitchFamily="18" charset="0"/>
                <a:cs typeface="Times New Roman" panose="02020603050405020304" pitchFamily="18" charset="0"/>
              </a:rPr>
              <a:t>C++, integrated necessary libraries for sensor interfacing and </a:t>
            </a:r>
            <a:r>
              <a:rPr lang="en-US" dirty="0" smtClean="0">
                <a:latin typeface="Times New Roman" panose="02020603050405020304" pitchFamily="18" charset="0"/>
                <a:cs typeface="Times New Roman" panose="02020603050405020304" pitchFamily="18" charset="0"/>
              </a:rPr>
              <a:t>communication.</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Sensor </a:t>
            </a:r>
            <a:r>
              <a:rPr lang="en-US" b="1" dirty="0">
                <a:latin typeface="Times New Roman" panose="02020603050405020304" pitchFamily="18" charset="0"/>
                <a:cs typeface="Times New Roman" panose="02020603050405020304" pitchFamily="18" charset="0"/>
              </a:rPr>
              <a:t>Calibration</a:t>
            </a:r>
            <a:r>
              <a:rPr lang="en-US" dirty="0">
                <a:latin typeface="Times New Roman" panose="02020603050405020304" pitchFamily="18" charset="0"/>
                <a:cs typeface="Times New Roman" panose="02020603050405020304" pitchFamily="18" charset="0"/>
              </a:rPr>
              <a:t>: Ensured accuracy of EMF readings through calibration </a:t>
            </a:r>
            <a:r>
              <a:rPr lang="en-US" dirty="0" smtClean="0">
                <a:latin typeface="Times New Roman" panose="02020603050405020304" pitchFamily="18" charset="0"/>
                <a:cs typeface="Times New Roman" panose="02020603050405020304" pitchFamily="18" charset="0"/>
              </a:rPr>
              <a:t>techniques.</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Data </a:t>
            </a:r>
            <a:r>
              <a:rPr lang="en-US" b="1" dirty="0">
                <a:latin typeface="Times New Roman" panose="02020603050405020304" pitchFamily="18" charset="0"/>
                <a:cs typeface="Times New Roman" panose="02020603050405020304" pitchFamily="18" charset="0"/>
              </a:rPr>
              <a:t>Processing</a:t>
            </a:r>
            <a:r>
              <a:rPr lang="en-US" dirty="0">
                <a:latin typeface="Times New Roman" panose="02020603050405020304" pitchFamily="18" charset="0"/>
                <a:cs typeface="Times New Roman" panose="02020603050405020304" pitchFamily="18" charset="0"/>
              </a:rPr>
              <a:t>: Extracted </a:t>
            </a:r>
            <a:r>
              <a:rPr lang="en-US" dirty="0" smtClean="0">
                <a:latin typeface="Times New Roman" panose="02020603050405020304" pitchFamily="18" charset="0"/>
                <a:cs typeface="Times New Roman" panose="02020603050405020304" pitchFamily="18" charset="0"/>
              </a:rPr>
              <a:t>radiation </a:t>
            </a:r>
            <a:r>
              <a:rPr lang="en-US" dirty="0">
                <a:latin typeface="Times New Roman" panose="02020603050405020304" pitchFamily="18" charset="0"/>
                <a:cs typeface="Times New Roman" panose="02020603050405020304" pitchFamily="18" charset="0"/>
              </a:rPr>
              <a:t>levels from </a:t>
            </a:r>
            <a:r>
              <a:rPr lang="en-US" dirty="0" smtClean="0">
                <a:latin typeface="Times New Roman" panose="02020603050405020304" pitchFamily="18" charset="0"/>
                <a:cs typeface="Times New Roman" panose="02020603050405020304" pitchFamily="18" charset="0"/>
              </a:rPr>
              <a:t>sensor.</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Wireless </a:t>
            </a:r>
            <a:r>
              <a:rPr lang="en-US" b="1" dirty="0">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Wi-Fi </a:t>
            </a:r>
            <a:r>
              <a:rPr lang="en-US" dirty="0">
                <a:latin typeface="Times New Roman" panose="02020603050405020304" pitchFamily="18" charset="0"/>
                <a:cs typeface="Times New Roman" panose="02020603050405020304" pitchFamily="18" charset="0"/>
              </a:rPr>
              <a:t>connectivity for transmitting data to </a:t>
            </a:r>
            <a:r>
              <a:rPr lang="en-US" dirty="0" err="1">
                <a:latin typeface="Times New Roman" panose="02020603050405020304" pitchFamily="18" charset="0"/>
                <a:cs typeface="Times New Roman" panose="02020603050405020304" pitchFamily="18" charset="0"/>
              </a:rPr>
              <a:t>ThingSpeak</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platform.</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Threshold </a:t>
            </a:r>
            <a:r>
              <a:rPr lang="en-US" b="1" dirty="0">
                <a:latin typeface="Times New Roman" panose="02020603050405020304" pitchFamily="18" charset="0"/>
                <a:cs typeface="Times New Roman" panose="02020603050405020304" pitchFamily="18" charset="0"/>
              </a:rPr>
              <a:t>Monitoring</a:t>
            </a:r>
            <a:r>
              <a:rPr lang="en-US" dirty="0">
                <a:latin typeface="Times New Roman" panose="02020603050405020304" pitchFamily="18" charset="0"/>
                <a:cs typeface="Times New Roman" panose="02020603050405020304" pitchFamily="18" charset="0"/>
              </a:rPr>
              <a:t>: Defined thresholds for radiation levels, implemented logic for triggering </a:t>
            </a:r>
            <a:r>
              <a:rPr lang="en-US" dirty="0" err="1">
                <a:latin typeface="Times New Roman" panose="02020603050405020304" pitchFamily="18" charset="0"/>
                <a:cs typeface="Times New Roman" panose="02020603050405020304" pitchFamily="18" charset="0"/>
              </a:rPr>
              <a:t>Twilio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notifications.</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Integration </a:t>
            </a:r>
            <a:r>
              <a:rPr lang="en-US" b="1" dirty="0">
                <a:latin typeface="Times New Roman" panose="02020603050405020304" pitchFamily="18" charset="0"/>
                <a:cs typeface="Times New Roman" panose="02020603050405020304" pitchFamily="18" charset="0"/>
              </a:rPr>
              <a:t>with </a:t>
            </a:r>
            <a:r>
              <a:rPr lang="en-US" b="1" dirty="0" err="1">
                <a:latin typeface="Times New Roman" panose="02020603050405020304" pitchFamily="18" charset="0"/>
                <a:cs typeface="Times New Roman" panose="02020603050405020304" pitchFamily="18" charset="0"/>
              </a:rPr>
              <a:t>ThingSpeak</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Twilio</a:t>
            </a:r>
            <a:r>
              <a:rPr lang="en-US" dirty="0">
                <a:latin typeface="Times New Roman" panose="02020603050405020304" pitchFamily="18" charset="0"/>
                <a:cs typeface="Times New Roman" panose="02020603050405020304" pitchFamily="18" charset="0"/>
              </a:rPr>
              <a:t>: Configured APIs for seamless data transmission and SMS </a:t>
            </a:r>
            <a:r>
              <a:rPr lang="en-US" dirty="0" smtClean="0">
                <a:latin typeface="Times New Roman" panose="02020603050405020304" pitchFamily="18" charset="0"/>
                <a:cs typeface="Times New Roman" panose="02020603050405020304" pitchFamily="18" charset="0"/>
              </a:rPr>
              <a:t>alerts.</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Testing </a:t>
            </a:r>
            <a:r>
              <a:rPr lang="en-US" b="1" dirty="0">
                <a:latin typeface="Times New Roman" panose="02020603050405020304" pitchFamily="18" charset="0"/>
                <a:cs typeface="Times New Roman" panose="02020603050405020304" pitchFamily="18" charset="0"/>
              </a:rPr>
              <a:t>and Validation</a:t>
            </a:r>
            <a:r>
              <a:rPr lang="en-US" dirty="0">
                <a:latin typeface="Times New Roman" panose="02020603050405020304" pitchFamily="18" charset="0"/>
                <a:cs typeface="Times New Roman" panose="02020603050405020304" pitchFamily="18" charset="0"/>
              </a:rPr>
              <a:t>: Conducted rigorous testing to validate system functionality and </a:t>
            </a:r>
            <a:r>
              <a:rPr lang="en-US" dirty="0" smtClean="0">
                <a:latin typeface="Times New Roman" panose="02020603050405020304" pitchFamily="18" charset="0"/>
                <a:cs typeface="Times New Roman" panose="02020603050405020304" pitchFamily="18" charset="0"/>
              </a:rPr>
              <a:t>performance.</a:t>
            </a:r>
          </a:p>
        </p:txBody>
      </p:sp>
    </p:spTree>
    <p:extLst>
      <p:ext uri="{BB962C8B-B14F-4D97-AF65-F5344CB8AC3E}">
        <p14:creationId xmlns:p14="http://schemas.microsoft.com/office/powerpoint/2010/main" val="86106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rgbClr val="FF0000"/>
                </a:solidFill>
                <a:latin typeface="Times New Roman" panose="02020603050405020304" pitchFamily="18" charset="0"/>
                <a:cs typeface="Times New Roman" panose="02020603050405020304" pitchFamily="18" charset="0"/>
              </a:rPr>
              <a:t>SDG GOALS</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smtClean="0"/>
              <a:t>Goal 3: Good Health and Well-being </a:t>
            </a:r>
            <a:endParaRPr lang="en-IN" sz="1800" dirty="0" smtClean="0"/>
          </a:p>
          <a:p>
            <a:r>
              <a:rPr lang="en-US" sz="1800" dirty="0" smtClean="0"/>
              <a:t>Goal 8: Decent Work and Economic Growth</a:t>
            </a:r>
          </a:p>
          <a:p>
            <a:r>
              <a:rPr lang="en-US" sz="1800" dirty="0" smtClean="0"/>
              <a:t>Goal 9: Industry, Innovation, and Infrastructure</a:t>
            </a:r>
          </a:p>
          <a:p>
            <a:r>
              <a:rPr lang="en-US" sz="1800" dirty="0" smtClean="0"/>
              <a:t>Goal 11: Sustainable Cities and Communities</a:t>
            </a:r>
          </a:p>
          <a:p>
            <a:r>
              <a:rPr lang="en-US" sz="1800" dirty="0" smtClean="0"/>
              <a:t>Goal 12: Responsible Consumption and Production </a:t>
            </a:r>
            <a:endParaRPr lang="en-IN" sz="1800" dirty="0"/>
          </a:p>
        </p:txBody>
      </p:sp>
    </p:spTree>
    <p:extLst>
      <p:ext uri="{BB962C8B-B14F-4D97-AF65-F5344CB8AC3E}">
        <p14:creationId xmlns:p14="http://schemas.microsoft.com/office/powerpoint/2010/main" val="421356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F81FF56-427E-8740-3649-47FE48C1E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7EA3ECF-E78B-73AE-A00F-0B5383A09B28}"/>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Result &amp; Discussion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62013" y="973068"/>
            <a:ext cx="4836394"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Result:</a:t>
            </a:r>
          </a:p>
          <a:p>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a:t>
            </a:r>
            <a:r>
              <a:rPr lang="en-US" dirty="0" smtClean="0">
                <a:latin typeface="Times New Roman" panose="02020603050405020304" pitchFamily="18" charset="0"/>
                <a:cs typeface="Times New Roman" panose="02020603050405020304" pitchFamily="18" charset="0"/>
              </a:rPr>
              <a:t>system, demonstrated </a:t>
            </a:r>
            <a:r>
              <a:rPr lang="en-US" dirty="0">
                <a:latin typeface="Times New Roman" panose="02020603050405020304" pitchFamily="18" charset="0"/>
                <a:cs typeface="Times New Roman" panose="02020603050405020304" pitchFamily="18" charset="0"/>
              </a:rPr>
              <a:t>effectiveness in evaluating general workplace safety and specific EMF radiation levels</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Real-time </a:t>
            </a:r>
            <a:r>
              <a:rPr lang="en-US" dirty="0">
                <a:latin typeface="Times New Roman" panose="02020603050405020304" pitchFamily="18" charset="0"/>
                <a:cs typeface="Times New Roman" panose="02020603050405020304" pitchFamily="18" charset="0"/>
              </a:rPr>
              <a:t>alerts </a:t>
            </a:r>
            <a:r>
              <a:rPr lang="en-US" dirty="0" smtClean="0">
                <a:latin typeface="Times New Roman" panose="02020603050405020304" pitchFamily="18" charset="0"/>
                <a:cs typeface="Times New Roman" panose="02020603050405020304" pitchFamily="18" charset="0"/>
              </a:rPr>
              <a:t>and practical recommendations employees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prolonged </a:t>
            </a:r>
            <a:r>
              <a:rPr lang="en-US" dirty="0">
                <a:latin typeface="Times New Roman" panose="02020603050405020304" pitchFamily="18" charset="0"/>
                <a:cs typeface="Times New Roman" panose="02020603050405020304" pitchFamily="18" charset="0"/>
              </a:rPr>
              <a:t>EMF exposure</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Continuous monitoring pinpointed areas with elevated EMF </a:t>
            </a:r>
            <a:r>
              <a:rPr lang="en-US" dirty="0" smtClean="0">
                <a:latin typeface="Times New Roman" panose="02020603050405020304" pitchFamily="18" charset="0"/>
                <a:cs typeface="Times New Roman" panose="02020603050405020304" pitchFamily="18" charset="0"/>
              </a:rPr>
              <a:t>levels.</a:t>
            </a:r>
            <a:endParaRPr lang="en-IN" dirty="0">
              <a:latin typeface="Times New Roman" panose="02020603050405020304" pitchFamily="18" charset="0"/>
              <a:cs typeface="Times New Roman" panose="02020603050405020304" pitchFamily="18" charset="0"/>
            </a:endParaRPr>
          </a:p>
        </p:txBody>
      </p:sp>
      <p:pic>
        <p:nvPicPr>
          <p:cNvPr id="4" name="Picture 3" descr="E:\final year project\With Emf.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8407" y="1653388"/>
            <a:ext cx="3681964" cy="2620229"/>
          </a:xfrm>
          <a:prstGeom prst="rect">
            <a:avLst/>
          </a:prstGeom>
          <a:noFill/>
          <a:ln>
            <a:noFill/>
          </a:ln>
        </p:spPr>
      </p:pic>
      <p:sp>
        <p:nvSpPr>
          <p:cNvPr id="5" name="TextBox 4"/>
          <p:cNvSpPr txBox="1"/>
          <p:nvPr/>
        </p:nvSpPr>
        <p:spPr>
          <a:xfrm>
            <a:off x="462013" y="4426321"/>
            <a:ext cx="8123722"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nhancing </a:t>
            </a:r>
            <a:r>
              <a:rPr lang="en-US" dirty="0">
                <a:latin typeface="Times New Roman" panose="02020603050405020304" pitchFamily="18" charset="0"/>
                <a:cs typeface="Times New Roman" panose="02020603050405020304" pitchFamily="18" charset="0"/>
              </a:rPr>
              <a:t>overall workplace safety</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efining </a:t>
            </a:r>
            <a:r>
              <a:rPr lang="en-US" dirty="0">
                <a:latin typeface="Times New Roman" panose="02020603050405020304" pitchFamily="18" charset="0"/>
                <a:cs typeface="Times New Roman" panose="02020603050405020304" pitchFamily="18" charset="0"/>
              </a:rPr>
              <a:t>safety protocols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context of EMF radiation exposure.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213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F81FF56-427E-8740-3649-47FE48C1E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7EA3ECF-E78B-73AE-A00F-0B5383A09B28}"/>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Result &amp; Discussion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33138" y="1125046"/>
            <a:ext cx="4765879" cy="313932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Discussion:</a:t>
            </a:r>
          </a:p>
          <a:p>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ystem </a:t>
            </a:r>
            <a:r>
              <a:rPr lang="en-US" dirty="0">
                <a:latin typeface="Times New Roman" panose="02020603050405020304" pitchFamily="18" charset="0"/>
                <a:cs typeface="Times New Roman" panose="02020603050405020304" pitchFamily="18" charset="0"/>
              </a:rPr>
              <a:t>marks a significant step in addressing EMF radiation concerns in workplaces.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Its </a:t>
            </a:r>
            <a:r>
              <a:rPr lang="en-US" dirty="0">
                <a:latin typeface="Times New Roman" panose="02020603050405020304" pitchFamily="18" charset="0"/>
                <a:cs typeface="Times New Roman" panose="02020603050405020304" pitchFamily="18" charset="0"/>
              </a:rPr>
              <a:t>real-time monitoring and protective recommendations </a:t>
            </a:r>
            <a:r>
              <a:rPr lang="en-US" dirty="0" smtClean="0">
                <a:latin typeface="Times New Roman" panose="02020603050405020304" pitchFamily="18" charset="0"/>
                <a:cs typeface="Times New Roman" panose="02020603050405020304" pitchFamily="18" charset="0"/>
              </a:rPr>
              <a:t>provide a approach </a:t>
            </a:r>
            <a:r>
              <a:rPr lang="en-US" dirty="0">
                <a:latin typeface="Times New Roman" panose="02020603050405020304" pitchFamily="18" charset="0"/>
                <a:cs typeface="Times New Roman" panose="02020603050405020304" pitchFamily="18" charset="0"/>
              </a:rPr>
              <a:t>to managing EMF exposure and </a:t>
            </a:r>
            <a:r>
              <a:rPr lang="en-US" dirty="0" smtClean="0">
                <a:latin typeface="Times New Roman" panose="02020603050405020304" pitchFamily="18" charset="0"/>
                <a:cs typeface="Times New Roman" panose="02020603050405020304" pitchFamily="18" charset="0"/>
              </a:rPr>
              <a:t>ensuring employee well-being.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ffectiveness </a:t>
            </a:r>
            <a:r>
              <a:rPr lang="en-US" dirty="0">
                <a:latin typeface="Times New Roman" panose="02020603050405020304" pitchFamily="18" charset="0"/>
                <a:cs typeface="Times New Roman" panose="02020603050405020304" pitchFamily="18" charset="0"/>
              </a:rPr>
              <a:t>is evident in its ability to identify </a:t>
            </a:r>
            <a:r>
              <a:rPr lang="en-US" dirty="0" smtClean="0">
                <a:latin typeface="Times New Roman" panose="02020603050405020304" pitchFamily="18" charset="0"/>
                <a:cs typeface="Times New Roman" panose="02020603050405020304" pitchFamily="18" charset="0"/>
              </a:rPr>
              <a:t>specific </a:t>
            </a:r>
            <a:r>
              <a:rPr lang="en-US" dirty="0">
                <a:latin typeface="Times New Roman" panose="02020603050405020304" pitchFamily="18" charset="0"/>
                <a:cs typeface="Times New Roman" panose="02020603050405020304" pitchFamily="18" charset="0"/>
              </a:rPr>
              <a:t>areas of </a:t>
            </a:r>
            <a:r>
              <a:rPr lang="en-US" dirty="0" smtClean="0">
                <a:latin typeface="Times New Roman" panose="02020603050405020304" pitchFamily="18" charset="0"/>
                <a:cs typeface="Times New Roman" panose="02020603050405020304" pitchFamily="18" charset="0"/>
              </a:rPr>
              <a:t>concern.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ptimizing </a:t>
            </a:r>
            <a:r>
              <a:rPr lang="en-US" dirty="0">
                <a:latin typeface="Times New Roman" panose="02020603050405020304" pitchFamily="18" charset="0"/>
                <a:cs typeface="Times New Roman" panose="02020603050405020304" pitchFamily="18" charset="0"/>
              </a:rPr>
              <a:t>overall workplace safety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33138" y="4013276"/>
            <a:ext cx="8576107" cy="1477328"/>
          </a:xfrm>
          <a:prstGeom prst="rect">
            <a:avLst/>
          </a:prstGeom>
          <a:noFill/>
        </p:spPr>
        <p:txBody>
          <a:bodyPr wrap="square" rtlCol="0">
            <a:spAutoFit/>
          </a:bodyPr>
          <a:lstStyle/>
          <a:p>
            <a:pPr algn="just"/>
            <a:endParaRPr lang="en-US" dirty="0" smtClean="0"/>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recedent </a:t>
            </a:r>
            <a:r>
              <a:rPr lang="en-US" dirty="0">
                <a:latin typeface="Times New Roman" panose="02020603050405020304" pitchFamily="18" charset="0"/>
                <a:cs typeface="Times New Roman" panose="02020603050405020304" pitchFamily="18" charset="0"/>
              </a:rPr>
              <a:t>for comprehensive workplace </a:t>
            </a:r>
            <a:r>
              <a:rPr lang="en-US" dirty="0" smtClean="0">
                <a:latin typeface="Times New Roman" panose="02020603050405020304" pitchFamily="18" charset="0"/>
                <a:cs typeface="Times New Roman" panose="02020603050405020304" pitchFamily="18" charset="0"/>
              </a:rPr>
              <a:t>safety.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rioritizing employee.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romoting </a:t>
            </a:r>
            <a:r>
              <a:rPr lang="en-US" dirty="0">
                <a:latin typeface="Times New Roman" panose="02020603050405020304" pitchFamily="18" charset="0"/>
                <a:cs typeface="Times New Roman" panose="02020603050405020304" pitchFamily="18" charset="0"/>
              </a:rPr>
              <a:t>public health and safety through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monitoring </a:t>
            </a:r>
            <a:r>
              <a:rPr lang="en-US" dirty="0" smtClean="0">
                <a:latin typeface="Times New Roman" panose="02020603050405020304" pitchFamily="18" charset="0"/>
                <a:cs typeface="Times New Roman" panose="02020603050405020304" pitchFamily="18" charset="0"/>
              </a:rPr>
              <a:t>radiation </a:t>
            </a:r>
            <a:r>
              <a:rPr lang="en-US" dirty="0">
                <a:latin typeface="Times New Roman" panose="02020603050405020304" pitchFamily="18" charset="0"/>
                <a:cs typeface="Times New Roman" panose="02020603050405020304" pitchFamily="18" charset="0"/>
              </a:rPr>
              <a:t>exposure risks.</a:t>
            </a:r>
          </a:p>
        </p:txBody>
      </p:sp>
      <p:pic>
        <p:nvPicPr>
          <p:cNvPr id="7" name="Picture 6" descr="E:\final year project\Without Emf.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2857" y="1183822"/>
            <a:ext cx="2952206" cy="1933847"/>
          </a:xfrm>
          <a:prstGeom prst="rect">
            <a:avLst/>
          </a:prstGeom>
          <a:noFill/>
          <a:ln>
            <a:noFill/>
          </a:ln>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9145" y="3178629"/>
            <a:ext cx="1826284" cy="3579222"/>
          </a:xfrm>
          <a:prstGeom prst="rect">
            <a:avLst/>
          </a:prstGeom>
        </p:spPr>
      </p:pic>
    </p:spTree>
    <p:extLst>
      <p:ext uri="{BB962C8B-B14F-4D97-AF65-F5344CB8AC3E}">
        <p14:creationId xmlns:p14="http://schemas.microsoft.com/office/powerpoint/2010/main" val="324204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Reference Paper/ URL</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B6D369E8-824B-4704-91D5-7D9A997346C0}"/>
              </a:ext>
            </a:extLst>
          </p:cNvPr>
          <p:cNvSpPr txBox="1">
            <a:spLocks/>
          </p:cNvSpPr>
          <p:nvPr/>
        </p:nvSpPr>
        <p:spPr>
          <a:xfrm>
            <a:off x="390433" y="1587898"/>
            <a:ext cx="7886700" cy="53025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solidFill>
                <a:srgbClr val="7030A0"/>
              </a:solidFill>
              <a:latin typeface="+mn-lt"/>
            </a:endParaRPr>
          </a:p>
        </p:txBody>
      </p:sp>
      <p:sp>
        <p:nvSpPr>
          <p:cNvPr id="8" name="TextBox 7"/>
          <p:cNvSpPr txBox="1"/>
          <p:nvPr/>
        </p:nvSpPr>
        <p:spPr>
          <a:xfrm>
            <a:off x="390432" y="875628"/>
            <a:ext cx="8410667" cy="6740307"/>
          </a:xfrm>
          <a:prstGeom prst="rect">
            <a:avLst/>
          </a:prstGeom>
          <a:noFill/>
        </p:spPr>
        <p:txBody>
          <a:bodyPr wrap="square" rtlCol="0">
            <a:spAutoFit/>
          </a:bodyPr>
          <a:lstStyle/>
          <a:p>
            <a:pPr algn="just"/>
            <a:r>
              <a:rPr lang="en-IN" dirty="0" smtClean="0"/>
              <a:t>1</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Sharaf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Zorkany</a:t>
            </a:r>
            <a:r>
              <a:rPr lang="en-IN" dirty="0">
                <a:latin typeface="Times New Roman" panose="02020603050405020304" pitchFamily="18" charset="0"/>
                <a:cs typeface="Times New Roman" panose="02020603050405020304" pitchFamily="18" charset="0"/>
              </a:rPr>
              <a:t> , M. </a:t>
            </a:r>
            <a:r>
              <a:rPr lang="en-IN" dirty="0" err="1">
                <a:latin typeface="Times New Roman" panose="02020603050405020304" pitchFamily="18" charset="0"/>
                <a:cs typeface="Times New Roman" panose="02020603050405020304" pitchFamily="18" charset="0"/>
              </a:rPr>
              <a:t>Shiple</a:t>
            </a:r>
            <a:r>
              <a:rPr lang="en-IN" dirty="0">
                <a:latin typeface="Times New Roman" panose="02020603050405020304" pitchFamily="18" charset="0"/>
                <a:cs typeface="Times New Roman" panose="02020603050405020304" pitchFamily="18" charset="0"/>
              </a:rPr>
              <a:t> b High efficient low cost gamma-ray radiation sensor based on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 platform Volume 15, Issue 4, December 2022, 100463 www.journals.elsevier.com/journal-of-radiation-research-and-applied-sciences</a:t>
            </a:r>
          </a:p>
          <a:p>
            <a:pPr algn="just"/>
            <a:endParaRPr lang="en-IN" dirty="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2) </a:t>
            </a:r>
            <a:r>
              <a:rPr lang="en-IN" dirty="0" smtClean="0">
                <a:latin typeface="Times New Roman" panose="02020603050405020304" pitchFamily="18" charset="0"/>
                <a:cs typeface="Times New Roman" panose="02020603050405020304" pitchFamily="18" charset="0"/>
              </a:rPr>
              <a:t> Muhammad </a:t>
            </a:r>
            <a:r>
              <a:rPr lang="en-IN" dirty="0" err="1">
                <a:latin typeface="Times New Roman" panose="02020603050405020304" pitchFamily="18" charset="0"/>
                <a:cs typeface="Times New Roman" panose="02020603050405020304" pitchFamily="18" charset="0"/>
              </a:rPr>
              <a:t>Saifullah</a:t>
            </a:r>
            <a:r>
              <a:rPr lang="en-IN" dirty="0">
                <a:latin typeface="Times New Roman" panose="02020603050405020304" pitchFamily="18" charset="0"/>
                <a:cs typeface="Times New Roman" panose="02020603050405020304" pitchFamily="18" charset="0"/>
              </a:rPr>
              <a:t> , Imran </a:t>
            </a:r>
            <a:r>
              <a:rPr lang="en-IN" dirty="0" err="1">
                <a:latin typeface="Times New Roman" panose="02020603050405020304" pitchFamily="18" charset="0"/>
                <a:cs typeface="Times New Roman" panose="02020603050405020304" pitchFamily="18" charset="0"/>
              </a:rPr>
              <a:t>Sarwar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Bajwa</a:t>
            </a:r>
            <a:r>
              <a:rPr lang="en-IN" dirty="0">
                <a:latin typeface="Times New Roman" panose="02020603050405020304" pitchFamily="18" charset="0"/>
                <a:cs typeface="Times New Roman" panose="02020603050405020304" pitchFamily="18" charset="0"/>
              </a:rPr>
              <a:t> , Muhammad Ibrahim, and </a:t>
            </a:r>
            <a:r>
              <a:rPr lang="en-IN" dirty="0" err="1">
                <a:latin typeface="Times New Roman" panose="02020603050405020304" pitchFamily="18" charset="0"/>
                <a:cs typeface="Times New Roman" panose="02020603050405020304" pitchFamily="18" charset="0"/>
              </a:rPr>
              <a:t>Mutyyba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Asghar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-Enabled Intelligent System for the Radiation Monitoring and Warning Approach, Volume 2022, Article ID 2769958,https://doi.org/10.1155/2022/2769958.</a:t>
            </a:r>
          </a:p>
          <a:p>
            <a:pPr algn="just"/>
            <a:endParaRPr lang="en-IN" dirty="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3) </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Muhtadan</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Abimanyu</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Rizqi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Akmali</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Mahrus</a:t>
            </a:r>
            <a:r>
              <a:rPr lang="en-IN" dirty="0">
                <a:latin typeface="Times New Roman" panose="02020603050405020304" pitchFamily="18" charset="0"/>
                <a:cs typeface="Times New Roman" panose="02020603050405020304" pitchFamily="18" charset="0"/>
              </a:rPr>
              <a:t> Salam , Design of </a:t>
            </a:r>
            <a:r>
              <a:rPr lang="en-IN" dirty="0" err="1">
                <a:latin typeface="Times New Roman" panose="02020603050405020304" pitchFamily="18" charset="0"/>
                <a:cs typeface="Times New Roman" panose="02020603050405020304" pitchFamily="18" charset="0"/>
              </a:rPr>
              <a:t>IoT</a:t>
            </a:r>
            <a:r>
              <a:rPr lang="en-IN" dirty="0">
                <a:latin typeface="Times New Roman" panose="02020603050405020304" pitchFamily="18" charset="0"/>
                <a:cs typeface="Times New Roman" panose="02020603050405020304" pitchFamily="18" charset="0"/>
              </a:rPr>
              <a:t>-based Radiation Monitor Area for Nuclear and Radiological Emergency Preparedness System in Yogyakarta Nuclear Area, 1428 (2020) 012050, doi:10.1088/1742-6596/1428/1/012050.</a:t>
            </a:r>
          </a:p>
          <a:p>
            <a:pPr algn="just"/>
            <a:r>
              <a:rPr lang="en-IN" dirty="0">
                <a:latin typeface="Times New Roman" panose="02020603050405020304" pitchFamily="18" charset="0"/>
                <a:cs typeface="Times New Roman" panose="02020603050405020304" pitchFamily="18" charset="0"/>
              </a:rPr>
              <a:t> </a:t>
            </a:r>
          </a:p>
          <a:p>
            <a:pPr algn="just"/>
            <a:r>
              <a:rPr lang="en-IN" dirty="0" smtClean="0">
                <a:latin typeface="Times New Roman" panose="02020603050405020304" pitchFamily="18" charset="0"/>
                <a:cs typeface="Times New Roman" panose="02020603050405020304" pitchFamily="18" charset="0"/>
              </a:rPr>
              <a:t>4) </a:t>
            </a:r>
            <a:r>
              <a:rPr lang="en-IN" dirty="0" smtClean="0">
                <a:latin typeface="Times New Roman" panose="02020603050405020304" pitchFamily="18" charset="0"/>
                <a:cs typeface="Times New Roman" panose="02020603050405020304" pitchFamily="18" charset="0"/>
              </a:rPr>
              <a:t> F</a:t>
            </a:r>
            <a:r>
              <a:rPr lang="en-IN" dirty="0">
                <a:latin typeface="Times New Roman" panose="02020603050405020304" pitchFamily="18" charset="0"/>
                <a:cs typeface="Times New Roman" panose="02020603050405020304" pitchFamily="18" charset="0"/>
              </a:rPr>
              <a:t>. Torres-</a:t>
            </a:r>
            <a:r>
              <a:rPr lang="en-IN" dirty="0" err="1">
                <a:latin typeface="Times New Roman" panose="02020603050405020304" pitchFamily="18" charset="0"/>
                <a:cs typeface="Times New Roman" panose="02020603050405020304" pitchFamily="18" charset="0"/>
              </a:rPr>
              <a:t>Hoyos</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Baena</a:t>
            </a:r>
            <a:r>
              <a:rPr lang="en-IN" dirty="0">
                <a:latin typeface="Times New Roman" panose="02020603050405020304" pitchFamily="18" charset="0"/>
                <a:cs typeface="Times New Roman" panose="02020603050405020304" pitchFamily="18" charset="0"/>
              </a:rPr>
              <a:t>-Navarro, J. Vergara-</a:t>
            </a:r>
            <a:r>
              <a:rPr lang="en-IN" dirty="0" err="1">
                <a:latin typeface="Times New Roman" panose="02020603050405020304" pitchFamily="18" charset="0"/>
                <a:cs typeface="Times New Roman" panose="02020603050405020304" pitchFamily="18" charset="0"/>
              </a:rPr>
              <a:t>Villadiego</a:t>
            </a:r>
            <a:r>
              <a:rPr lang="en-IN" dirty="0">
                <a:latin typeface="Times New Roman" panose="02020603050405020304" pitchFamily="18" charset="0"/>
                <a:cs typeface="Times New Roman" panose="02020603050405020304" pitchFamily="18" charset="0"/>
              </a:rPr>
              <a:t> &amp; A. Pérez Gómez, Design and assembly of an IOT based device to determine Absorbed dose of gamma and UV radiation in skin, ISSSD 2019, Volume 1</a:t>
            </a:r>
            <a:r>
              <a:rPr lang="en-IN" dirty="0" smtClean="0">
                <a:latin typeface="Times New Roman" panose="02020603050405020304" pitchFamily="18" charset="0"/>
                <a:cs typeface="Times New Roman" panose="02020603050405020304" pitchFamily="18" charset="0"/>
              </a:rPr>
              <a:t>.</a:t>
            </a:r>
          </a:p>
          <a:p>
            <a:pPr algn="just"/>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5) Hiroshi </a:t>
            </a:r>
            <a:r>
              <a:rPr lang="en-IN" dirty="0">
                <a:latin typeface="Times New Roman" panose="02020603050405020304" pitchFamily="18" charset="0"/>
                <a:cs typeface="Times New Roman" panose="02020603050405020304" pitchFamily="18" charset="0"/>
              </a:rPr>
              <a:t>Yasuda * , </a:t>
            </a:r>
            <a:r>
              <a:rPr lang="en-IN" dirty="0" err="1">
                <a:latin typeface="Times New Roman" panose="02020603050405020304" pitchFamily="18" charset="0"/>
                <a:cs typeface="Times New Roman" panose="02020603050405020304" pitchFamily="18" charset="0"/>
              </a:rPr>
              <a:t>Chryzel</a:t>
            </a:r>
            <a:r>
              <a:rPr lang="en-IN" dirty="0">
                <a:latin typeface="Times New Roman" panose="02020603050405020304" pitchFamily="18" charset="0"/>
                <a:cs typeface="Times New Roman" panose="02020603050405020304" pitchFamily="18" charset="0"/>
              </a:rPr>
              <a:t> Angelica B. Gonzales, </a:t>
            </a:r>
            <a:r>
              <a:rPr lang="en-IN" dirty="0" err="1">
                <a:latin typeface="Times New Roman" panose="02020603050405020304" pitchFamily="18" charset="0"/>
                <a:cs typeface="Times New Roman" panose="02020603050405020304" pitchFamily="18" charset="0"/>
              </a:rPr>
              <a:t>Soheil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Aghabaklooei</a:t>
            </a:r>
            <a:r>
              <a:rPr lang="en-IN" dirty="0">
                <a:latin typeface="Times New Roman" panose="02020603050405020304" pitchFamily="18" charset="0"/>
                <a:cs typeface="Times New Roman" panose="02020603050405020304" pitchFamily="18" charset="0"/>
              </a:rPr>
              <a:t>, Radiation Measurements, Volume 166, August 2023, 106964, www.elsevier.com/locate/radmeas.</a:t>
            </a:r>
          </a:p>
          <a:p>
            <a:pPr marL="342900" indent="-342900">
              <a:buAutoNum type="arabicParenR" startAt="4"/>
            </a:pPr>
            <a:endParaRPr lang="en-US"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6) </a:t>
            </a:r>
            <a:r>
              <a:rPr lang="en-IN" dirty="0" smtClean="0">
                <a:latin typeface="Times New Roman" panose="02020603050405020304" pitchFamily="18" charset="0"/>
                <a:cs typeface="Times New Roman" panose="02020603050405020304" pitchFamily="18" charset="0"/>
              </a:rPr>
              <a:t> Nida </a:t>
            </a:r>
            <a:r>
              <a:rPr lang="en-IN" dirty="0" err="1">
                <a:latin typeface="Times New Roman" panose="02020603050405020304" pitchFamily="18" charset="0"/>
                <a:cs typeface="Times New Roman" panose="02020603050405020304" pitchFamily="18" charset="0"/>
              </a:rPr>
              <a:t>Tabassum</a:t>
            </a:r>
            <a:r>
              <a:rPr lang="en-IN" dirty="0">
                <a:latin typeface="Times New Roman" panose="02020603050405020304" pitchFamily="18" charset="0"/>
                <a:cs typeface="Times New Roman" panose="02020603050405020304" pitchFamily="18" charset="0"/>
              </a:rPr>
              <a:t> Khan, Radioactivity: Detection and Measurement, Volume 7 • Issue 2 • 1000135, DOI: 10.4172/2155-9937.1000135.</a:t>
            </a:r>
          </a:p>
          <a:p>
            <a:pPr marL="342900" indent="-342900">
              <a:buAutoNum type="arabicParenR" startAt="4"/>
            </a:pPr>
            <a:endParaRPr lang="en-IN" dirty="0"/>
          </a:p>
          <a:p>
            <a:endParaRPr lang="en-IN" dirty="0"/>
          </a:p>
          <a:p>
            <a:endParaRPr lang="en-IN" dirty="0"/>
          </a:p>
        </p:txBody>
      </p:sp>
    </p:spTree>
    <p:extLst>
      <p:ext uri="{BB962C8B-B14F-4D97-AF65-F5344CB8AC3E}">
        <p14:creationId xmlns:p14="http://schemas.microsoft.com/office/powerpoint/2010/main" val="3554452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Reference Paper/ URL</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B6D369E8-824B-4704-91D5-7D9A997346C0}"/>
              </a:ext>
            </a:extLst>
          </p:cNvPr>
          <p:cNvSpPr txBox="1">
            <a:spLocks/>
          </p:cNvSpPr>
          <p:nvPr/>
        </p:nvSpPr>
        <p:spPr>
          <a:xfrm>
            <a:off x="390433" y="1587898"/>
            <a:ext cx="7886700" cy="53025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solidFill>
                <a:srgbClr val="7030A0"/>
              </a:solidFill>
              <a:latin typeface="+mn-lt"/>
            </a:endParaRPr>
          </a:p>
        </p:txBody>
      </p:sp>
      <p:sp>
        <p:nvSpPr>
          <p:cNvPr id="8" name="TextBox 7"/>
          <p:cNvSpPr txBox="1"/>
          <p:nvPr/>
        </p:nvSpPr>
        <p:spPr>
          <a:xfrm>
            <a:off x="390432" y="549770"/>
            <a:ext cx="8461467" cy="5909310"/>
          </a:xfrm>
          <a:prstGeom prst="rect">
            <a:avLst/>
          </a:prstGeom>
          <a:noFill/>
        </p:spPr>
        <p:txBody>
          <a:bodyPr wrap="square" rtlCol="0">
            <a:spAutoFit/>
          </a:bodyPr>
          <a:lstStyle/>
          <a:p>
            <a:endParaRPr lang="en-IN" dirty="0"/>
          </a:p>
          <a:p>
            <a:pPr algn="just"/>
            <a:endParaRPr lang="en-IN" dirty="0"/>
          </a:p>
          <a:p>
            <a:pPr algn="just"/>
            <a:r>
              <a:rPr lang="en-IN" dirty="0" smtClean="0"/>
              <a:t>7) </a:t>
            </a:r>
            <a:r>
              <a:rPr lang="en-IN" dirty="0" smtClean="0">
                <a:latin typeface="Times New Roman" panose="02020603050405020304" pitchFamily="18" charset="0"/>
                <a:cs typeface="Times New Roman" panose="02020603050405020304" pitchFamily="18" charset="0"/>
              </a:rPr>
              <a:t>F.N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Flakus</a:t>
            </a:r>
            <a:r>
              <a:rPr lang="en-IN" dirty="0">
                <a:latin typeface="Times New Roman" panose="02020603050405020304" pitchFamily="18" charset="0"/>
                <a:cs typeface="Times New Roman" panose="02020603050405020304" pitchFamily="18" charset="0"/>
              </a:rPr>
              <a:t>, Detecting and measuring ionizing radiation, IAEA BULLETIN, VOL </a:t>
            </a:r>
            <a:r>
              <a:rPr lang="en-IN" dirty="0" smtClean="0">
                <a:latin typeface="Times New Roman" panose="02020603050405020304" pitchFamily="18" charset="0"/>
                <a:cs typeface="Times New Roman" panose="02020603050405020304" pitchFamily="18" charset="0"/>
              </a:rPr>
              <a:t>23,No4,https</a:t>
            </a:r>
            <a:r>
              <a:rPr lang="en-IN" dirty="0">
                <a:latin typeface="Times New Roman" panose="02020603050405020304" pitchFamily="18" charset="0"/>
                <a:cs typeface="Times New Roman" panose="02020603050405020304" pitchFamily="18" charset="0"/>
              </a:rPr>
              <a:t>://www.iaea.org/sites/default/files/publications/magazines/bulletin/bull23- 4/23405043136.pdf.</a:t>
            </a:r>
          </a:p>
          <a:p>
            <a:pPr algn="just"/>
            <a:endParaRPr lang="en-US"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8) </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Liudmila</a:t>
            </a:r>
            <a:r>
              <a:rPr lang="en-IN" dirty="0" smtClean="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Liutsko</a:t>
            </a:r>
            <a:r>
              <a:rPr lang="en-IN" dirty="0">
                <a:latin typeface="Times New Roman" panose="02020603050405020304" pitchFamily="18" charset="0"/>
                <a:cs typeface="Times New Roman" panose="02020603050405020304" pitchFamily="18" charset="0"/>
              </a:rPr>
              <a:t>, Deborah </a:t>
            </a:r>
            <a:r>
              <a:rPr lang="en-IN" dirty="0" err="1">
                <a:latin typeface="Times New Roman" panose="02020603050405020304" pitchFamily="18" charset="0"/>
                <a:cs typeface="Times New Roman" panose="02020603050405020304" pitchFamily="18" charset="0"/>
              </a:rPr>
              <a:t>Oughton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Yevgeniya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Tomkiv</a:t>
            </a:r>
            <a:r>
              <a:rPr lang="en-IN" dirty="0">
                <a:latin typeface="Times New Roman" panose="02020603050405020304" pitchFamily="18" charset="0"/>
                <a:cs typeface="Times New Roman" panose="02020603050405020304" pitchFamily="18" charset="0"/>
              </a:rPr>
              <a:t> , Paola </a:t>
            </a:r>
            <a:r>
              <a:rPr lang="en-IN" dirty="0" err="1">
                <a:latin typeface="Times New Roman" panose="02020603050405020304" pitchFamily="18" charset="0"/>
                <a:cs typeface="Times New Roman" panose="02020603050405020304" pitchFamily="18" charset="0"/>
              </a:rPr>
              <a:t>Fattibene</a:t>
            </a:r>
            <a:r>
              <a:rPr lang="en-IN" dirty="0">
                <a:latin typeface="Times New Roman" panose="02020603050405020304" pitchFamily="18" charset="0"/>
                <a:cs typeface="Times New Roman" panose="02020603050405020304" pitchFamily="18" charset="0"/>
              </a:rPr>
              <a:t> , Sara Della Monaca , Cristina </a:t>
            </a:r>
            <a:r>
              <a:rPr lang="en-IN" dirty="0" err="1">
                <a:latin typeface="Times New Roman" panose="02020603050405020304" pitchFamily="18" charset="0"/>
                <a:cs typeface="Times New Roman" panose="02020603050405020304" pitchFamily="18" charset="0"/>
              </a:rPr>
              <a:t>Nuccetelli</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Aya</a:t>
            </a:r>
            <a:r>
              <a:rPr lang="en-IN" dirty="0">
                <a:latin typeface="Times New Roman" panose="02020603050405020304" pitchFamily="18" charset="0"/>
                <a:cs typeface="Times New Roman" panose="02020603050405020304" pitchFamily="18" charset="0"/>
              </a:rPr>
              <a:t> , Takashi </a:t>
            </a:r>
            <a:r>
              <a:rPr lang="en-IN" dirty="0" err="1">
                <a:latin typeface="Times New Roman" panose="02020603050405020304" pitchFamily="18" charset="0"/>
                <a:cs typeface="Times New Roman" panose="02020603050405020304" pitchFamily="18" charset="0"/>
              </a:rPr>
              <a:t>Ohba</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Yuliya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Lyamzina</a:t>
            </a:r>
            <a:r>
              <a:rPr lang="en-IN" dirty="0">
                <a:latin typeface="Times New Roman" panose="02020603050405020304" pitchFamily="18" charset="0"/>
                <a:cs typeface="Times New Roman" panose="02020603050405020304" pitchFamily="18" charset="0"/>
              </a:rPr>
              <a:t>, Koichi </a:t>
            </a:r>
            <a:r>
              <a:rPr lang="en-IN" dirty="0" err="1">
                <a:latin typeface="Times New Roman" panose="02020603050405020304" pitchFamily="18" charset="0"/>
                <a:cs typeface="Times New Roman" panose="02020603050405020304" pitchFamily="18" charset="0"/>
              </a:rPr>
              <a:t>Tanigawa</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Natallia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Novikava</a:t>
            </a:r>
            <a:r>
              <a:rPr lang="en-IN" dirty="0">
                <a:latin typeface="Times New Roman" panose="02020603050405020304" pitchFamily="18" charset="0"/>
                <a:cs typeface="Times New Roman" panose="02020603050405020304" pitchFamily="18" charset="0"/>
              </a:rPr>
              <a:t>, Vadim </a:t>
            </a:r>
            <a:r>
              <a:rPr lang="en-IN" dirty="0" err="1">
                <a:latin typeface="Times New Roman" panose="02020603050405020304" pitchFamily="18" charset="0"/>
                <a:cs typeface="Times New Roman" panose="02020603050405020304" pitchFamily="18" charset="0"/>
              </a:rPr>
              <a:t>Chumak</a:t>
            </a:r>
            <a:r>
              <a:rPr lang="en-IN" dirty="0">
                <a:latin typeface="Times New Roman" panose="02020603050405020304" pitchFamily="18" charset="0"/>
                <a:cs typeface="Times New Roman" panose="02020603050405020304" pitchFamily="18" charset="0"/>
              </a:rPr>
              <a:t>, Philippe </a:t>
            </a:r>
            <a:r>
              <a:rPr lang="en-IN" dirty="0" err="1">
                <a:latin typeface="Times New Roman" panose="02020603050405020304" pitchFamily="18" charset="0"/>
                <a:cs typeface="Times New Roman" panose="02020603050405020304" pitchFamily="18" charset="0"/>
              </a:rPr>
              <a:t>Pirard</a:t>
            </a:r>
            <a:r>
              <a:rPr lang="en-IN" dirty="0">
                <a:latin typeface="Times New Roman" panose="02020603050405020304" pitchFamily="18" charset="0"/>
                <a:cs typeface="Times New Roman" panose="02020603050405020304" pitchFamily="18" charset="0"/>
              </a:rPr>
              <a:t>, Sylvie </a:t>
            </a:r>
            <a:r>
              <a:rPr lang="en-IN" dirty="0" err="1">
                <a:latin typeface="Times New Roman" panose="02020603050405020304" pitchFamily="18" charset="0"/>
                <a:cs typeface="Times New Roman" panose="02020603050405020304" pitchFamily="18" charset="0"/>
              </a:rPr>
              <a:t>Charron</a:t>
            </a:r>
            <a:r>
              <a:rPr lang="en-IN" dirty="0">
                <a:latin typeface="Times New Roman" panose="02020603050405020304" pitchFamily="18" charset="0"/>
                <a:cs typeface="Times New Roman" panose="02020603050405020304" pitchFamily="18" charset="0"/>
              </a:rPr>
              <a:t>, Dominique Laurier, Pascal </a:t>
            </a:r>
            <a:r>
              <a:rPr lang="en-IN" dirty="0" err="1">
                <a:latin typeface="Times New Roman" panose="02020603050405020304" pitchFamily="18" charset="0"/>
                <a:cs typeface="Times New Roman" panose="02020603050405020304" pitchFamily="18" charset="0"/>
              </a:rPr>
              <a:t>Croüail</a:t>
            </a:r>
            <a:r>
              <a:rPr lang="en-IN" dirty="0">
                <a:latin typeface="Times New Roman" panose="02020603050405020304" pitchFamily="18" charset="0"/>
                <a:cs typeface="Times New Roman" panose="02020603050405020304" pitchFamily="18" charset="0"/>
              </a:rPr>
              <a:t> , Thierry Schneider, Joan </a:t>
            </a:r>
            <a:r>
              <a:rPr lang="en-IN" dirty="0" err="1">
                <a:latin typeface="Times New Roman" panose="02020603050405020304" pitchFamily="18" charset="0"/>
                <a:cs typeface="Times New Roman" panose="02020603050405020304" pitchFamily="18" charset="0"/>
              </a:rPr>
              <a:t>Francesc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Barquinero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Adelaida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Sarukhan</a:t>
            </a:r>
            <a:r>
              <a:rPr lang="en-IN" dirty="0">
                <a:latin typeface="Times New Roman" panose="02020603050405020304" pitchFamily="18" charset="0"/>
                <a:cs typeface="Times New Roman" panose="02020603050405020304" pitchFamily="18" charset="0"/>
              </a:rPr>
              <a:t> and Elisabeth </a:t>
            </a:r>
            <a:r>
              <a:rPr lang="en-IN" dirty="0" err="1">
                <a:latin typeface="Times New Roman" panose="02020603050405020304" pitchFamily="18" charset="0"/>
                <a:cs typeface="Times New Roman" panose="02020603050405020304" pitchFamily="18" charset="0"/>
              </a:rPr>
              <a:t>Cardis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SHAMISEN SINGS project), : </a:t>
            </a:r>
            <a:r>
              <a:rPr lang="en-IN" dirty="0" err="1">
                <a:latin typeface="Times New Roman" panose="02020603050405020304" pitchFamily="18" charset="0"/>
                <a:cs typeface="Times New Roman" panose="02020603050405020304" pitchFamily="18" charset="0"/>
              </a:rPr>
              <a:t>Liudmila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Liutsko</a:t>
            </a:r>
            <a:r>
              <a:rPr lang="en-IN" dirty="0">
                <a:latin typeface="Times New Roman" panose="02020603050405020304" pitchFamily="18" charset="0"/>
                <a:cs typeface="Times New Roman" panose="02020603050405020304" pitchFamily="18" charset="0"/>
              </a:rPr>
              <a:t> et al 2023 J. </a:t>
            </a:r>
            <a:r>
              <a:rPr lang="en-IN" dirty="0" err="1">
                <a:latin typeface="Times New Roman" panose="02020603050405020304" pitchFamily="18" charset="0"/>
                <a:cs typeface="Times New Roman" panose="02020603050405020304" pitchFamily="18" charset="0"/>
              </a:rPr>
              <a:t>Radiol</a:t>
            </a:r>
            <a:r>
              <a:rPr lang="en-IN" dirty="0">
                <a:latin typeface="Times New Roman" panose="02020603050405020304" pitchFamily="18" charset="0"/>
                <a:cs typeface="Times New Roman" panose="02020603050405020304" pitchFamily="18" charset="0"/>
              </a:rPr>
              <a:t>. Prot. 43 041511, https://iopscience.iop.org/article/10.1088/1361-6498/ad115a/pdf.</a:t>
            </a:r>
          </a:p>
          <a:p>
            <a:pPr algn="just"/>
            <a:endParaRPr lang="en-US"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9) </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Yabo</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Fu, </a:t>
            </a:r>
            <a:r>
              <a:rPr lang="en-IN" dirty="0" err="1">
                <a:latin typeface="Times New Roman" panose="02020603050405020304" pitchFamily="18" charset="0"/>
                <a:cs typeface="Times New Roman" panose="02020603050405020304" pitchFamily="18" charset="0"/>
              </a:rPr>
              <a:t>Hao</a:t>
            </a:r>
            <a:r>
              <a:rPr lang="en-IN" dirty="0">
                <a:latin typeface="Times New Roman" panose="02020603050405020304" pitchFamily="18" charset="0"/>
                <a:cs typeface="Times New Roman" panose="02020603050405020304" pitchFamily="18" charset="0"/>
              </a:rPr>
              <a:t> Zhang, Eric D. Morris, </a:t>
            </a:r>
            <a:r>
              <a:rPr lang="en-IN" dirty="0" err="1">
                <a:latin typeface="Times New Roman" panose="02020603050405020304" pitchFamily="18" charset="0"/>
                <a:cs typeface="Times New Roman" panose="02020603050405020304" pitchFamily="18" charset="0"/>
              </a:rPr>
              <a:t>Carri</a:t>
            </a:r>
            <a:r>
              <a:rPr lang="en-IN" dirty="0">
                <a:latin typeface="Times New Roman" panose="02020603050405020304" pitchFamily="18" charset="0"/>
                <a:cs typeface="Times New Roman" panose="02020603050405020304" pitchFamily="18" charset="0"/>
              </a:rPr>
              <a:t> K. Glide-Hurst, </a:t>
            </a:r>
            <a:r>
              <a:rPr lang="en-IN" dirty="0" err="1">
                <a:latin typeface="Times New Roman" panose="02020603050405020304" pitchFamily="18" charset="0"/>
                <a:cs typeface="Times New Roman" panose="02020603050405020304" pitchFamily="18" charset="0"/>
              </a:rPr>
              <a:t>Suraj</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Pai</a:t>
            </a:r>
            <a:r>
              <a:rPr lang="en-IN" dirty="0">
                <a:latin typeface="Times New Roman" panose="02020603050405020304" pitchFamily="18" charset="0"/>
                <a:cs typeface="Times New Roman" panose="02020603050405020304" pitchFamily="18" charset="0"/>
              </a:rPr>
              <a:t> , Alberto </a:t>
            </a:r>
            <a:r>
              <a:rPr lang="en-IN" dirty="0" err="1">
                <a:latin typeface="Times New Roman" panose="02020603050405020304" pitchFamily="18" charset="0"/>
                <a:cs typeface="Times New Roman" panose="02020603050405020304" pitchFamily="18" charset="0"/>
              </a:rPr>
              <a:t>Traverso</a:t>
            </a:r>
            <a:r>
              <a:rPr lang="en-IN" dirty="0">
                <a:latin typeface="Times New Roman" panose="02020603050405020304" pitchFamily="18" charset="0"/>
                <a:cs typeface="Times New Roman" panose="02020603050405020304" pitchFamily="18" charset="0"/>
              </a:rPr>
              <a:t>, Leonard Wee , Ibrahim </a:t>
            </a:r>
            <a:r>
              <a:rPr lang="en-IN" dirty="0" err="1">
                <a:latin typeface="Times New Roman" panose="02020603050405020304" pitchFamily="18" charset="0"/>
                <a:cs typeface="Times New Roman" panose="02020603050405020304" pitchFamily="18" charset="0"/>
              </a:rPr>
              <a:t>Hadzic</a:t>
            </a:r>
            <a:r>
              <a:rPr lang="en-IN" dirty="0">
                <a:latin typeface="Times New Roman" panose="02020603050405020304" pitchFamily="18" charset="0"/>
                <a:cs typeface="Times New Roman" panose="02020603050405020304" pitchFamily="18" charset="0"/>
              </a:rPr>
              <a:t> , Per-Ivar </a:t>
            </a:r>
            <a:r>
              <a:rPr lang="en-IN" dirty="0" err="1">
                <a:latin typeface="Times New Roman" panose="02020603050405020304" pitchFamily="18" charset="0"/>
                <a:cs typeface="Times New Roman" panose="02020603050405020304" pitchFamily="18" charset="0"/>
              </a:rPr>
              <a:t>Lønne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Chenyang</a:t>
            </a:r>
            <a:r>
              <a:rPr lang="en-IN" dirty="0">
                <a:latin typeface="Times New Roman" panose="02020603050405020304" pitchFamily="18" charset="0"/>
                <a:cs typeface="Times New Roman" panose="02020603050405020304" pitchFamily="18" charset="0"/>
              </a:rPr>
              <a:t> Shen , Tian Liu, and </a:t>
            </a:r>
            <a:r>
              <a:rPr lang="en-IN" dirty="0" err="1">
                <a:latin typeface="Times New Roman" panose="02020603050405020304" pitchFamily="18" charset="0"/>
                <a:cs typeface="Times New Roman" panose="02020603050405020304" pitchFamily="18" charset="0"/>
              </a:rPr>
              <a:t>Xiaofeng</a:t>
            </a:r>
            <a:r>
              <a:rPr lang="en-IN" dirty="0">
                <a:latin typeface="Times New Roman" panose="02020603050405020304" pitchFamily="18" charset="0"/>
                <a:cs typeface="Times New Roman" panose="02020603050405020304" pitchFamily="18" charset="0"/>
              </a:rPr>
              <a:t> Yang, Artificial Intelligence in Radiation Therapy ,VOL. 6, NO. 2, FEBRUARY 2022, https://ieeexplore.ieee.org/stamp/stamp.jsp?tp=&amp;arnumber=9521554</a:t>
            </a:r>
          </a:p>
          <a:p>
            <a:pPr algn="just"/>
            <a:endParaRPr lang="en-IN" dirty="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10) </a:t>
            </a:r>
            <a:r>
              <a:rPr lang="en-IN" dirty="0" smtClean="0">
                <a:latin typeface="Times New Roman" panose="02020603050405020304" pitchFamily="18" charset="0"/>
                <a:cs typeface="Times New Roman" panose="02020603050405020304" pitchFamily="18" charset="0"/>
              </a:rPr>
              <a:t> B</a:t>
            </a:r>
            <a:r>
              <a:rPr lang="en-IN" dirty="0">
                <a:latin typeface="Times New Roman" panose="02020603050405020304" pitchFamily="18" charset="0"/>
                <a:cs typeface="Times New Roman" panose="02020603050405020304" pitchFamily="18" charset="0"/>
              </a:rPr>
              <a:t>. Blake Levitt, Henry C. Lai and Albert M. Manville II ,Low-level EMF e </a:t>
            </a:r>
            <a:r>
              <a:rPr lang="en-IN" dirty="0" err="1">
                <a:latin typeface="Times New Roman" panose="02020603050405020304" pitchFamily="18" charset="0"/>
                <a:cs typeface="Times New Roman" panose="02020603050405020304" pitchFamily="18" charset="0"/>
              </a:rPr>
              <a:t>ects</a:t>
            </a:r>
            <a:r>
              <a:rPr lang="en-IN" dirty="0">
                <a:latin typeface="Times New Roman" panose="02020603050405020304" pitchFamily="18" charset="0"/>
                <a:cs typeface="Times New Roman" panose="02020603050405020304" pitchFamily="18" charset="0"/>
              </a:rPr>
              <a:t> on wildlife and plants,25 November 2022, Vol 10, ISSN=2296-2565</a:t>
            </a:r>
          </a:p>
          <a:p>
            <a:endParaRPr lang="en-IN" dirty="0"/>
          </a:p>
        </p:txBody>
      </p:sp>
    </p:spTree>
    <p:extLst>
      <p:ext uri="{BB962C8B-B14F-4D97-AF65-F5344CB8AC3E}">
        <p14:creationId xmlns:p14="http://schemas.microsoft.com/office/powerpoint/2010/main" val="1171625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Reference Paper/ URL</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B6D369E8-824B-4704-91D5-7D9A997346C0}"/>
              </a:ext>
            </a:extLst>
          </p:cNvPr>
          <p:cNvSpPr txBox="1">
            <a:spLocks/>
          </p:cNvSpPr>
          <p:nvPr/>
        </p:nvSpPr>
        <p:spPr>
          <a:xfrm>
            <a:off x="390433" y="1587898"/>
            <a:ext cx="7886700" cy="53025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solidFill>
                <a:srgbClr val="7030A0"/>
              </a:solidFill>
              <a:latin typeface="+mn-lt"/>
            </a:endParaRPr>
          </a:p>
        </p:txBody>
      </p:sp>
      <p:sp>
        <p:nvSpPr>
          <p:cNvPr id="8" name="TextBox 7"/>
          <p:cNvSpPr txBox="1"/>
          <p:nvPr/>
        </p:nvSpPr>
        <p:spPr>
          <a:xfrm>
            <a:off x="390433" y="401724"/>
            <a:ext cx="8461467" cy="7017306"/>
          </a:xfrm>
          <a:prstGeom prst="rect">
            <a:avLst/>
          </a:prstGeom>
          <a:noFill/>
        </p:spPr>
        <p:txBody>
          <a:bodyPr wrap="square" rtlCol="0">
            <a:spAutoFit/>
          </a:bodyPr>
          <a:lstStyle/>
          <a:p>
            <a:endParaRPr lang="en-IN" dirty="0"/>
          </a:p>
          <a:p>
            <a:pPr lvl="0"/>
            <a:r>
              <a:rPr lang="en-US" dirty="0" smtClean="0"/>
              <a:t>11)	</a:t>
            </a:r>
            <a:r>
              <a:rPr lang="en-US" dirty="0" err="1" smtClean="0">
                <a:latin typeface="Times New Roman" panose="02020603050405020304" pitchFamily="18" charset="0"/>
                <a:cs typeface="Times New Roman" panose="02020603050405020304" pitchFamily="18" charset="0"/>
              </a:rPr>
              <a:t>Devra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Davis, Linda Birnbaum, Paul Ben-</a:t>
            </a:r>
            <a:r>
              <a:rPr lang="en-US" dirty="0" err="1">
                <a:latin typeface="Times New Roman" panose="02020603050405020304" pitchFamily="18" charset="0"/>
                <a:cs typeface="Times New Roman" panose="02020603050405020304" pitchFamily="18" charset="0"/>
              </a:rPr>
              <a:t>Ishai</a:t>
            </a:r>
            <a:r>
              <a:rPr lang="en-US" dirty="0">
                <a:latin typeface="Times New Roman" panose="02020603050405020304" pitchFamily="18" charset="0"/>
                <a:cs typeface="Times New Roman" panose="02020603050405020304" pitchFamily="18" charset="0"/>
              </a:rPr>
              <a:t>, Hugh Taylor, Meg Sears, Tom Butler, Theodora </a:t>
            </a:r>
            <a:r>
              <a:rPr lang="en-US" dirty="0" err="1">
                <a:latin typeface="Times New Roman" panose="02020603050405020304" pitchFamily="18" charset="0"/>
                <a:cs typeface="Times New Roman" panose="02020603050405020304" pitchFamily="18" charset="0"/>
              </a:rPr>
              <a:t>Scarato</a:t>
            </a:r>
            <a:r>
              <a:rPr lang="en-US" dirty="0">
                <a:latin typeface="Times New Roman" panose="02020603050405020304" pitchFamily="18" charset="0"/>
                <a:cs typeface="Times New Roman" panose="02020603050405020304" pitchFamily="18" charset="0"/>
              </a:rPr>
              <a:t>, Wireless technologies, non-ionizing electromagnetic fields and children: Identifying and reducing health risks, Current Problems in Pediatric and Adolescent Health Care, Volume 53, Issue 2, 2023, 101374, ISSN 1538-5442, </a:t>
            </a:r>
            <a:r>
              <a:rPr lang="en-US" u="sng" dirty="0">
                <a:latin typeface="Times New Roman" panose="02020603050405020304" pitchFamily="18" charset="0"/>
                <a:cs typeface="Times New Roman" panose="02020603050405020304" pitchFamily="18" charset="0"/>
                <a:hlinkClick r:id="rId2"/>
              </a:rPr>
              <a:t>https://doi.org/10.1016/j.cppeds.2023.101374</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12)	 Chen</a:t>
            </a:r>
            <a:r>
              <a:rPr lang="en-US" dirty="0">
                <a:latin typeface="Times New Roman" panose="02020603050405020304" pitchFamily="18" charset="0"/>
                <a:cs typeface="Times New Roman" panose="02020603050405020304" pitchFamily="18" charset="0"/>
              </a:rPr>
              <a:t>, H.; Liu, Q.; Li, Y.; Huang, C.; Zhang, H.; Xu, Y. Research on the Method of Near-Field Measurement and Modeling of Powerful Electromagnetic Equipment Radiation Based on Field Distribution Characteristics. Energies 2023, 16, 2005. https://doi.org/10.3390/en16042005</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13)	</a:t>
            </a:r>
            <a:r>
              <a:rPr lang="en-US" dirty="0" err="1" smtClean="0">
                <a:latin typeface="Times New Roman" panose="02020603050405020304" pitchFamily="18" charset="0"/>
                <a:cs typeface="Times New Roman" panose="02020603050405020304" pitchFamily="18" charset="0"/>
              </a:rPr>
              <a:t>Agbakhamen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Eco, Prof. </a:t>
            </a:r>
            <a:r>
              <a:rPr lang="en-US" dirty="0" err="1">
                <a:latin typeface="Times New Roman" panose="02020603050405020304" pitchFamily="18" charset="0"/>
                <a:cs typeface="Times New Roman" panose="02020603050405020304" pitchFamily="18" charset="0"/>
              </a:rPr>
              <a:t>Okeke</a:t>
            </a:r>
            <a:r>
              <a:rPr lang="en-US" dirty="0">
                <a:latin typeface="Times New Roman" panose="02020603050405020304" pitchFamily="18" charset="0"/>
                <a:cs typeface="Times New Roman" panose="02020603050405020304" pitchFamily="18" charset="0"/>
              </a:rPr>
              <a:t> Gerald </a:t>
            </a:r>
            <a:r>
              <a:rPr lang="en-US" dirty="0" err="1">
                <a:latin typeface="Times New Roman" panose="02020603050405020304" pitchFamily="18" charset="0"/>
                <a:cs typeface="Times New Roman" panose="02020603050405020304" pitchFamily="18" charset="0"/>
              </a:rPr>
              <a:t>Ndubuisi</a:t>
            </a:r>
            <a:r>
              <a:rPr lang="en-US" dirty="0">
                <a:latin typeface="Times New Roman" panose="02020603050405020304" pitchFamily="18" charset="0"/>
                <a:cs typeface="Times New Roman" panose="02020603050405020304" pitchFamily="18" charset="0"/>
              </a:rPr>
              <a:t>. Biological hazard of electromagnetic radiation: A Comprehensive analysis using mobile phones as a case study, Vol. 2 No. 01 (2024): IPHO-Journal of Advance Research in Science And Engineering.</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14)	Kaur</a:t>
            </a:r>
            <a:r>
              <a:rPr lang="en-US" dirty="0">
                <a:latin typeface="Times New Roman" panose="02020603050405020304" pitchFamily="18" charset="0"/>
                <a:cs typeface="Times New Roman" panose="02020603050405020304" pitchFamily="18" charset="0"/>
              </a:rPr>
              <a:t>, P.; Rai, U.; Singh, R. Genotoxic Risks to Male Reproductive Health from Radiofrequency Radiation. Cells 2023, 12, 594. https://doi.org/10.3390/cells12040594</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15)	</a:t>
            </a:r>
            <a:r>
              <a:rPr lang="en-US" dirty="0" err="1" smtClean="0">
                <a:latin typeface="Times New Roman" panose="02020603050405020304" pitchFamily="18" charset="0"/>
                <a:cs typeface="Times New Roman" panose="02020603050405020304" pitchFamily="18" charset="0"/>
              </a:rPr>
              <a:t>Leszczynski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Dariusz</a:t>
            </a:r>
            <a:r>
              <a:rPr lang="en-US" dirty="0">
                <a:latin typeface="Times New Roman" panose="02020603050405020304" pitchFamily="18" charset="0"/>
                <a:cs typeface="Times New Roman" panose="02020603050405020304" pitchFamily="18" charset="0"/>
              </a:rPr>
              <a:t>. "The lack of international and national health policies to protect persons with self-declared electromagnetic hypersensitivity" Reviews on Environmental Health, 2022. https://doi.org/10.1515/reveh-2022-0108</a:t>
            </a:r>
            <a:endParaRPr lang="en-IN" dirty="0">
              <a:latin typeface="Times New Roman" panose="02020603050405020304" pitchFamily="18" charset="0"/>
              <a:cs typeface="Times New Roman" panose="02020603050405020304" pitchFamily="18" charset="0"/>
            </a:endParaRPr>
          </a:p>
          <a:p>
            <a:r>
              <a:rPr lang="en-US" dirty="0"/>
              <a:t> </a:t>
            </a:r>
            <a:endParaRPr lang="en-IN" dirty="0"/>
          </a:p>
          <a:p>
            <a:endParaRPr lang="en-IN" dirty="0"/>
          </a:p>
        </p:txBody>
      </p:sp>
    </p:spTree>
    <p:extLst>
      <p:ext uri="{BB962C8B-B14F-4D97-AF65-F5344CB8AC3E}">
        <p14:creationId xmlns:p14="http://schemas.microsoft.com/office/powerpoint/2010/main" val="154440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Reference Paper/ URL</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B6D369E8-824B-4704-91D5-7D9A997346C0}"/>
              </a:ext>
            </a:extLst>
          </p:cNvPr>
          <p:cNvSpPr txBox="1">
            <a:spLocks/>
          </p:cNvSpPr>
          <p:nvPr/>
        </p:nvSpPr>
        <p:spPr>
          <a:xfrm>
            <a:off x="390433" y="1587898"/>
            <a:ext cx="7886700" cy="53025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solidFill>
                <a:srgbClr val="7030A0"/>
              </a:solidFill>
              <a:latin typeface="+mn-lt"/>
            </a:endParaRPr>
          </a:p>
        </p:txBody>
      </p:sp>
      <p:sp>
        <p:nvSpPr>
          <p:cNvPr id="8" name="TextBox 7"/>
          <p:cNvSpPr txBox="1"/>
          <p:nvPr/>
        </p:nvSpPr>
        <p:spPr>
          <a:xfrm>
            <a:off x="390433" y="877028"/>
            <a:ext cx="8461467" cy="5078313"/>
          </a:xfrm>
          <a:prstGeom prst="rect">
            <a:avLst/>
          </a:prstGeom>
          <a:noFill/>
        </p:spPr>
        <p:txBody>
          <a:bodyPr wrap="square" rtlCol="0">
            <a:spAutoFit/>
          </a:bodyPr>
          <a:lstStyle/>
          <a:p>
            <a:pPr lvl="0"/>
            <a:r>
              <a:rPr lang="en-US" dirty="0" smtClean="0"/>
              <a:t>16)	</a:t>
            </a:r>
            <a:r>
              <a:rPr lang="en-US" dirty="0" smtClean="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Kai, T. Homma, J. </a:t>
            </a:r>
            <a:r>
              <a:rPr lang="en-US" dirty="0" err="1">
                <a:latin typeface="Times New Roman" panose="02020603050405020304" pitchFamily="18" charset="0"/>
                <a:cs typeface="Times New Roman" panose="02020603050405020304" pitchFamily="18" charset="0"/>
              </a:rPr>
              <a:t>Lochard</a:t>
            </a:r>
            <a:r>
              <a:rPr lang="en-US" dirty="0">
                <a:latin typeface="Times New Roman" panose="02020603050405020304" pitchFamily="18" charset="0"/>
                <a:cs typeface="Times New Roman" panose="02020603050405020304" pitchFamily="18" charset="0"/>
              </a:rPr>
              <a:t>, T. Schneider, J.F. </a:t>
            </a:r>
            <a:r>
              <a:rPr lang="en-US" dirty="0" err="1">
                <a:latin typeface="Times New Roman" panose="02020603050405020304" pitchFamily="18" charset="0"/>
                <a:cs typeface="Times New Roman" panose="02020603050405020304" pitchFamily="18" charset="0"/>
              </a:rPr>
              <a:t>Lecomte</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Nisbet</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Shinkarev</a:t>
            </a:r>
            <a:r>
              <a:rPr lang="en-US" dirty="0">
                <a:latin typeface="Times New Roman" panose="02020603050405020304" pitchFamily="18" charset="0"/>
                <a:cs typeface="Times New Roman" panose="02020603050405020304" pitchFamily="18" charset="0"/>
              </a:rPr>
              <a:t>, V. </a:t>
            </a:r>
            <a:r>
              <a:rPr lang="en-US" dirty="0" err="1">
                <a:latin typeface="Times New Roman" panose="02020603050405020304" pitchFamily="18" charset="0"/>
                <a:cs typeface="Times New Roman" panose="02020603050405020304" pitchFamily="18" charset="0"/>
              </a:rPr>
              <a:t>Averin</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Lazo</a:t>
            </a:r>
            <a:r>
              <a:rPr lang="en-US" dirty="0">
                <a:latin typeface="Times New Roman" panose="02020603050405020304" pitchFamily="18" charset="0"/>
                <a:cs typeface="Times New Roman" panose="02020603050405020304" pitchFamily="18" charset="0"/>
              </a:rPr>
              <a:t>; CRP, 2020. Radiological protection of people and the environment in the event of a large nuclear accident: update of ICRP Publications 109 and 111. ICRP Publication 146.Ann. ICRP 49(4).</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17)	</a:t>
            </a:r>
            <a:r>
              <a:rPr lang="en-US" dirty="0" err="1" smtClean="0">
                <a:latin typeface="Times New Roman" panose="02020603050405020304" pitchFamily="18" charset="0"/>
                <a:cs typeface="Times New Roman" panose="02020603050405020304" pitchFamily="18" charset="0"/>
              </a:rPr>
              <a:t>María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Ángeles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Ontalba</a:t>
            </a:r>
            <a:r>
              <a:rPr lang="en-US" dirty="0">
                <a:latin typeface="Times New Roman" panose="02020603050405020304" pitchFamily="18" charset="0"/>
                <a:cs typeface="Times New Roman" panose="02020603050405020304" pitchFamily="18" charset="0"/>
              </a:rPr>
              <a:t>, José </a:t>
            </a:r>
            <a:r>
              <a:rPr lang="en-US" dirty="0" err="1">
                <a:latin typeface="Times New Roman" panose="02020603050405020304" pitchFamily="18" charset="0"/>
                <a:cs typeface="Times New Roman" panose="02020603050405020304" pitchFamily="18" charset="0"/>
              </a:rPr>
              <a:t>Ángel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Corbacho</a:t>
            </a:r>
            <a:r>
              <a:rPr lang="en-US" dirty="0">
                <a:latin typeface="Times New Roman" panose="02020603050405020304" pitchFamily="18" charset="0"/>
                <a:cs typeface="Times New Roman" panose="02020603050405020304" pitchFamily="18" charset="0"/>
              </a:rPr>
              <a:t>, Antonio </a:t>
            </a:r>
            <a:r>
              <a:rPr lang="en-US" dirty="0" err="1">
                <a:latin typeface="Times New Roman" panose="02020603050405020304" pitchFamily="18" charset="0"/>
                <a:cs typeface="Times New Roman" panose="02020603050405020304" pitchFamily="18" charset="0"/>
              </a:rPr>
              <a:t>Baeza</a:t>
            </a:r>
            <a:r>
              <a:rPr lang="en-US" dirty="0">
                <a:latin typeface="Times New Roman" panose="02020603050405020304" pitchFamily="18" charset="0"/>
                <a:cs typeface="Times New Roman" panose="02020603050405020304" pitchFamily="18" charset="0"/>
              </a:rPr>
              <a:t>, José Vasco, José Manuel Caballero, David Valencia, Juan Antonio </a:t>
            </a:r>
            <a:r>
              <a:rPr lang="en-US" dirty="0" err="1">
                <a:latin typeface="Times New Roman" panose="02020603050405020304" pitchFamily="18" charset="0"/>
                <a:cs typeface="Times New Roman" panose="02020603050405020304" pitchFamily="18" charset="0"/>
              </a:rPr>
              <a:t>Baeza</a:t>
            </a:r>
            <a:r>
              <a:rPr lang="en-US" dirty="0">
                <a:latin typeface="Times New Roman" panose="02020603050405020304" pitchFamily="18" charset="0"/>
                <a:cs typeface="Times New Roman" panose="02020603050405020304" pitchFamily="18" charset="0"/>
              </a:rPr>
              <a:t>, Radiological Alert Network of Extremadura (</a:t>
            </a:r>
            <a:r>
              <a:rPr lang="en-US" dirty="0" err="1">
                <a:latin typeface="Times New Roman" panose="02020603050405020304" pitchFamily="18" charset="0"/>
                <a:cs typeface="Times New Roman" panose="02020603050405020304" pitchFamily="18" charset="0"/>
              </a:rPr>
              <a:t>RAREx</a:t>
            </a:r>
            <a:r>
              <a:rPr lang="en-US" dirty="0">
                <a:latin typeface="Times New Roman" panose="02020603050405020304" pitchFamily="18" charset="0"/>
                <a:cs typeface="Times New Roman" panose="02020603050405020304" pitchFamily="18" charset="0"/>
              </a:rPr>
              <a:t>) at 2021:30 years of development and current performance of real-time monitoring, Nuclear Engineering and Technology, Volume 54, Issue 2, 2022, Pages 770-780, ISSN 1738-5733, https://doi.org/10.1016/j.net.2021.08.007.</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18)	</a:t>
            </a:r>
            <a:r>
              <a:rPr lang="en-US" dirty="0" err="1" smtClean="0">
                <a:latin typeface="Times New Roman" panose="02020603050405020304" pitchFamily="18" charset="0"/>
                <a:cs typeface="Times New Roman" panose="02020603050405020304" pitchFamily="18" charset="0"/>
              </a:rPr>
              <a:t>Arpit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Patel et </a:t>
            </a:r>
            <a:r>
              <a:rPr lang="en-US" dirty="0" err="1">
                <a:latin typeface="Times New Roman" panose="02020603050405020304" pitchFamily="18" charset="0"/>
                <a:cs typeface="Times New Roman" panose="02020603050405020304" pitchFamily="18" charset="0"/>
              </a:rPr>
              <a:t>al,A</a:t>
            </a:r>
            <a:r>
              <a:rPr lang="en-US" dirty="0">
                <a:latin typeface="Times New Roman" panose="02020603050405020304" pitchFamily="18" charset="0"/>
                <a:cs typeface="Times New Roman" panose="02020603050405020304" pitchFamily="18" charset="0"/>
              </a:rPr>
              <a:t> review on Radiation Detectors for Various Radiation Detection Applications, 2023,J. Rad. Nucl.Appl.8, No. 2, 93-111 / http://www.naturalspublishing.com/Journals.asp.</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19)	Ahmad</a:t>
            </a:r>
            <a:r>
              <a:rPr lang="en-US" dirty="0">
                <a:latin typeface="Times New Roman" panose="02020603050405020304" pitchFamily="18" charset="0"/>
                <a:cs typeface="Times New Roman" panose="02020603050405020304" pitchFamily="18" charset="0"/>
              </a:rPr>
              <a:t>, M.I.; Ab. Rahim, M.H.; </a:t>
            </a:r>
            <a:r>
              <a:rPr lang="en-US" dirty="0" err="1">
                <a:latin typeface="Times New Roman" panose="02020603050405020304" pitchFamily="18" charset="0"/>
                <a:cs typeface="Times New Roman" panose="02020603050405020304" pitchFamily="18" charset="0"/>
              </a:rPr>
              <a:t>Nordin</a:t>
            </a:r>
            <a:r>
              <a:rPr lang="en-US" dirty="0">
                <a:latin typeface="Times New Roman" panose="02020603050405020304" pitchFamily="18" charset="0"/>
                <a:cs typeface="Times New Roman" panose="02020603050405020304" pitchFamily="18" charset="0"/>
              </a:rPr>
              <a:t>, R.; Mohamed, F.; Abu-</a:t>
            </a:r>
            <a:r>
              <a:rPr lang="en-US" dirty="0" err="1">
                <a:latin typeface="Times New Roman" panose="02020603050405020304" pitchFamily="18" charset="0"/>
                <a:cs typeface="Times New Roman" panose="02020603050405020304" pitchFamily="18" charset="0"/>
              </a:rPr>
              <a:t>Samah</a:t>
            </a:r>
            <a:r>
              <a:rPr lang="en-US" dirty="0">
                <a:latin typeface="Times New Roman" panose="02020603050405020304" pitchFamily="18" charset="0"/>
                <a:cs typeface="Times New Roman" panose="02020603050405020304" pitchFamily="18" charset="0"/>
              </a:rPr>
              <a:t>, A.; Abdullah, N.F. Ionizing Radiation Monitoring Technology at the Verge of Internet of Things. Sensors 2021, 21, 7629. https://doi.org/10.3390/s21227629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66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452862"/>
            <a:ext cx="7886700" cy="530258"/>
          </a:xfrm>
        </p:spPr>
        <p:txBody>
          <a:bodyPr>
            <a:normAutofit fontScale="90000"/>
          </a:bodyPr>
          <a:lstStyle/>
          <a:p>
            <a:pPr algn="ctr"/>
            <a:r>
              <a:rPr lang="en-US" dirty="0" smtClean="0">
                <a:solidFill>
                  <a:srgbClr val="C00000"/>
                </a:solidFill>
                <a:latin typeface="Times New Roman" panose="02020603050405020304" pitchFamily="18" charset="0"/>
                <a:cs typeface="Times New Roman" panose="02020603050405020304" pitchFamily="18" charset="0"/>
              </a:rPr>
              <a:t>Introduction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126067" y="1549399"/>
            <a:ext cx="7120466"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lectronic </a:t>
            </a:r>
            <a:r>
              <a:rPr lang="en-US" dirty="0">
                <a:latin typeface="Times New Roman" panose="02020603050405020304" pitchFamily="18" charset="0"/>
                <a:cs typeface="Times New Roman" panose="02020603050405020304" pitchFamily="18" charset="0"/>
              </a:rPr>
              <a:t>devices raises concerns about the diverse radiation they </a:t>
            </a:r>
            <a:r>
              <a:rPr lang="en-US" dirty="0" smtClean="0">
                <a:latin typeface="Times New Roman" panose="02020603050405020304" pitchFamily="18" charset="0"/>
                <a:cs typeface="Times New Roman" panose="02020603050405020304" pitchFamily="18" charset="0"/>
              </a:rPr>
              <a:t>emit.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proactive </a:t>
            </a:r>
            <a:r>
              <a:rPr lang="en-US" dirty="0">
                <a:latin typeface="Times New Roman" panose="02020603050405020304" pitchFamily="18" charset="0"/>
                <a:cs typeface="Times New Roman" panose="02020603050405020304" pitchFamily="18" charset="0"/>
              </a:rPr>
              <a:t>monitoring system is </a:t>
            </a:r>
            <a:r>
              <a:rPr lang="en-US" dirty="0" smtClean="0">
                <a:latin typeface="Times New Roman" panose="02020603050405020304" pitchFamily="18" charset="0"/>
                <a:cs typeface="Times New Roman" panose="02020603050405020304" pitchFamily="18" charset="0"/>
              </a:rPr>
              <a:t>proposed.</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eal-time </a:t>
            </a:r>
            <a:r>
              <a:rPr lang="en-US" dirty="0">
                <a:latin typeface="Times New Roman" panose="02020603050405020304" pitchFamily="18" charset="0"/>
                <a:cs typeface="Times New Roman" panose="02020603050405020304" pitchFamily="18" charset="0"/>
              </a:rPr>
              <a:t>assessments and timely alerts for radiation </a:t>
            </a:r>
            <a:r>
              <a:rPr lang="en-US" dirty="0" smtClean="0">
                <a:latin typeface="Times New Roman" panose="02020603050405020304" pitchFamily="18" charset="0"/>
                <a:cs typeface="Times New Roman" panose="02020603050405020304" pitchFamily="18" charset="0"/>
              </a:rPr>
              <a:t>exposure.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entral </a:t>
            </a:r>
            <a:r>
              <a:rPr lang="en-US" dirty="0">
                <a:latin typeface="Times New Roman" panose="02020603050405020304" pitchFamily="18" charset="0"/>
                <a:cs typeface="Times New Roman" panose="02020603050405020304" pitchFamily="18" charset="0"/>
              </a:rPr>
              <a:t>goal is to enhance </a:t>
            </a:r>
            <a:r>
              <a:rPr lang="en-US" dirty="0" smtClean="0">
                <a:latin typeface="Times New Roman" panose="02020603050405020304" pitchFamily="18" charset="0"/>
                <a:cs typeface="Times New Roman" panose="02020603050405020304" pitchFamily="18" charset="0"/>
              </a:rPr>
              <a:t>well-being.</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Contribute </a:t>
            </a:r>
            <a:r>
              <a:rPr lang="en-US" dirty="0">
                <a:latin typeface="Times New Roman" panose="02020603050405020304" pitchFamily="18" charset="0"/>
                <a:cs typeface="Times New Roman" panose="02020603050405020304" pitchFamily="18" charset="0"/>
              </a:rPr>
              <a:t>to understanding the broader environmental consequences of electronic device </a:t>
            </a:r>
            <a:r>
              <a:rPr lang="en-US" dirty="0" smtClean="0">
                <a:latin typeface="Times New Roman" panose="02020603050405020304" pitchFamily="18" charset="0"/>
                <a:cs typeface="Times New Roman" panose="02020603050405020304" pitchFamily="18" charset="0"/>
              </a:rPr>
              <a:t>emissions</a:t>
            </a:r>
            <a:r>
              <a:rPr lang="en-US" dirty="0" smtClean="0"/>
              <a:t>.</a:t>
            </a:r>
            <a:endParaRPr lang="en-IN" dirty="0"/>
          </a:p>
        </p:txBody>
      </p:sp>
    </p:spTree>
    <p:extLst>
      <p:ext uri="{BB962C8B-B14F-4D97-AF65-F5344CB8AC3E}">
        <p14:creationId xmlns:p14="http://schemas.microsoft.com/office/powerpoint/2010/main" val="294401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255639"/>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Objective of the Project</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924025" y="1472664"/>
            <a:ext cx="7199697"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rimary </a:t>
            </a:r>
            <a:r>
              <a:rPr lang="en-US" dirty="0">
                <a:latin typeface="Times New Roman" panose="02020603050405020304" pitchFamily="18" charset="0"/>
                <a:cs typeface="Times New Roman" panose="02020603050405020304" pitchFamily="18" charset="0"/>
              </a:rPr>
              <a:t>goal is to </a:t>
            </a:r>
            <a:r>
              <a:rPr lang="en-US" dirty="0" smtClean="0">
                <a:latin typeface="Times New Roman" panose="02020603050405020304" pitchFamily="18" charset="0"/>
                <a:cs typeface="Times New Roman" panose="02020603050405020304" pitchFamily="18" charset="0"/>
              </a:rPr>
              <a:t>protect </a:t>
            </a:r>
            <a:r>
              <a:rPr lang="en-US" dirty="0">
                <a:latin typeface="Times New Roman" panose="02020603050405020304" pitchFamily="18" charset="0"/>
                <a:cs typeface="Times New Roman" panose="02020603050405020304" pitchFamily="18" charset="0"/>
              </a:rPr>
              <a:t>workers from harmful </a:t>
            </a:r>
            <a:r>
              <a:rPr lang="en-US" dirty="0" smtClean="0">
                <a:latin typeface="Times New Roman" panose="02020603050405020304" pitchFamily="18" charset="0"/>
                <a:cs typeface="Times New Roman" panose="02020603050405020304" pitchFamily="18" charset="0"/>
              </a:rPr>
              <a:t>radiation.</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Implementing </a:t>
            </a:r>
            <a:r>
              <a:rPr lang="en-US" dirty="0">
                <a:latin typeface="Times New Roman" panose="02020603050405020304" pitchFamily="18" charset="0"/>
                <a:cs typeface="Times New Roman" panose="02020603050405020304" pitchFamily="18" charset="0"/>
              </a:rPr>
              <a:t>real-time </a:t>
            </a:r>
            <a:r>
              <a:rPr lang="en-US" dirty="0" smtClean="0">
                <a:latin typeface="Times New Roman" panose="02020603050405020304" pitchFamily="18" charset="0"/>
                <a:cs typeface="Times New Roman" panose="02020603050405020304" pitchFamily="18" charset="0"/>
              </a:rPr>
              <a:t>EMF and ELF monitoring.</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Project prioritizes the </a:t>
            </a:r>
            <a:r>
              <a:rPr lang="en-US" dirty="0">
                <a:latin typeface="Times New Roman" panose="02020603050405020304" pitchFamily="18" charset="0"/>
                <a:cs typeface="Times New Roman" panose="02020603050405020304" pitchFamily="18" charset="0"/>
              </a:rPr>
              <a:t>establishment of emergency </a:t>
            </a:r>
            <a:r>
              <a:rPr lang="en-US" dirty="0" smtClean="0">
                <a:latin typeface="Times New Roman" panose="02020603050405020304" pitchFamily="18" charset="0"/>
                <a:cs typeface="Times New Roman" panose="02020603050405020304" pitchFamily="18" charset="0"/>
              </a:rPr>
              <a:t>response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nsuring </a:t>
            </a:r>
            <a:r>
              <a:rPr lang="en-US" dirty="0">
                <a:latin typeface="Times New Roman" panose="02020603050405020304" pitchFamily="18" charset="0"/>
                <a:cs typeface="Times New Roman" panose="02020603050405020304" pitchFamily="18" charset="0"/>
              </a:rPr>
              <a:t>a proactive and adaptable framework.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roject </a:t>
            </a:r>
            <a:r>
              <a:rPr lang="en-US" dirty="0">
                <a:latin typeface="Times New Roman" panose="02020603050405020304" pitchFamily="18" charset="0"/>
                <a:cs typeface="Times New Roman" panose="02020603050405020304" pitchFamily="18" charset="0"/>
              </a:rPr>
              <a:t>aims to create a dynamic </a:t>
            </a:r>
            <a:r>
              <a:rPr lang="en-US" dirty="0" smtClean="0">
                <a:latin typeface="Times New Roman" panose="02020603050405020304" pitchFamily="18" charset="0"/>
                <a:cs typeface="Times New Roman" panose="02020603050405020304" pitchFamily="18" charset="0"/>
              </a:rPr>
              <a:t>system to </a:t>
            </a:r>
            <a:r>
              <a:rPr lang="en-US" dirty="0">
                <a:latin typeface="Times New Roman" panose="02020603050405020304" pitchFamily="18" charset="0"/>
                <a:cs typeface="Times New Roman" panose="02020603050405020304" pitchFamily="18" charset="0"/>
              </a:rPr>
              <a:t>an enhanced level of workplace safety</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Aims </a:t>
            </a:r>
            <a:r>
              <a:rPr lang="en-US" dirty="0">
                <a:latin typeface="Times New Roman" panose="02020603050405020304" pitchFamily="18" charset="0"/>
                <a:cs typeface="Times New Roman" panose="02020603050405020304" pitchFamily="18" charset="0"/>
              </a:rPr>
              <a:t>to educate the public about the potential health </a:t>
            </a:r>
            <a:r>
              <a:rPr lang="en-US" dirty="0" smtClean="0">
                <a:latin typeface="Times New Roman" panose="02020603050405020304" pitchFamily="18" charset="0"/>
                <a:cs typeface="Times New Roman" panose="02020603050405020304" pitchFamily="18" charset="0"/>
              </a:rPr>
              <a:t>risks </a:t>
            </a:r>
            <a:r>
              <a:rPr lang="en-US" dirty="0">
                <a:latin typeface="Times New Roman" panose="02020603050405020304" pitchFamily="18" charset="0"/>
                <a:cs typeface="Times New Roman" panose="02020603050405020304" pitchFamily="18" charset="0"/>
              </a:rPr>
              <a:t>with </a:t>
            </a:r>
            <a:r>
              <a:rPr lang="en-US" dirty="0" smtClean="0">
                <a:latin typeface="Times New Roman" panose="02020603050405020304" pitchFamily="18" charset="0"/>
                <a:cs typeface="Times New Roman" panose="02020603050405020304" pitchFamily="18" charset="0"/>
              </a:rPr>
              <a:t>excessive radiation exposure.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246673"/>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Literature</a:t>
            </a:r>
            <a:r>
              <a:rPr lang="en-US" dirty="0">
                <a:solidFill>
                  <a:srgbClr val="7030A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Survey</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981776" y="1443790"/>
            <a:ext cx="7170821" cy="369332"/>
          </a:xfrm>
          <a:prstGeom prst="rect">
            <a:avLst/>
          </a:prstGeom>
          <a:noFill/>
        </p:spPr>
        <p:txBody>
          <a:bodyPr wrap="square" rtlCol="0">
            <a:spAutoFit/>
          </a:bodyPr>
          <a:lstStyle/>
          <a:p>
            <a:endParaRPr lang="en-IN" dirty="0"/>
          </a:p>
        </p:txBody>
      </p:sp>
      <p:sp>
        <p:nvSpPr>
          <p:cNvPr id="4" name="TextBox 3"/>
          <p:cNvSpPr txBox="1"/>
          <p:nvPr/>
        </p:nvSpPr>
        <p:spPr>
          <a:xfrm>
            <a:off x="876300" y="1443789"/>
            <a:ext cx="7584306"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recent years, there has been a significant surge in research exploring various facets of radiation detection, exposure estimation, and response strategies. Yasuda et al. (2023) proposed and tested a method utilizing SAPANS glass for estimating the time elapsed after unnoticed radiation exposure, offering a practical solution for retrospective dose assessment even months after the event</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parallel, </a:t>
            </a:r>
            <a:r>
              <a:rPr lang="en-US" dirty="0" err="1">
                <a:latin typeface="Times New Roman" panose="02020603050405020304" pitchFamily="18" charset="0"/>
                <a:cs typeface="Times New Roman" panose="02020603050405020304" pitchFamily="18" charset="0"/>
              </a:rPr>
              <a:t>Sharaf</a:t>
            </a:r>
            <a:r>
              <a:rPr lang="en-US" dirty="0">
                <a:latin typeface="Times New Roman" panose="02020603050405020304" pitchFamily="18" charset="0"/>
                <a:cs typeface="Times New Roman" panose="02020603050405020304" pitchFamily="18" charset="0"/>
              </a:rPr>
              <a:t> et al. (2022) delved into the design and implementation of a high-efficiency, low-cost gamma-ray radiation sensor integrated into an Internet of Things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platform. Their work showcases the development of an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radiation monitoring system that efficiently detects gamma radiation remotely, using cost-effective metal–oxide–semiconductor field-effect transistors (MOSFETs). The fully realized prototype of this system has been rigorously tested across a range of radiation doses, providing a comprehensive solution for real-world applications.</a:t>
            </a:r>
            <a:endParaRPr lang="en-IN" dirty="0">
              <a:latin typeface="Times New Roman" panose="02020603050405020304" pitchFamily="18" charset="0"/>
              <a:cs typeface="Times New Roman" panose="02020603050405020304" pitchFamily="18" charset="0"/>
            </a:endParaRPr>
          </a:p>
          <a:p>
            <a:pPr algn="just"/>
            <a:r>
              <a:rPr lang="en-US" dirty="0"/>
              <a:t> </a:t>
            </a:r>
            <a:endParaRPr lang="en-IN" dirty="0"/>
          </a:p>
        </p:txBody>
      </p:sp>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246673"/>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Literature</a:t>
            </a:r>
            <a:r>
              <a:rPr lang="en-US" dirty="0">
                <a:solidFill>
                  <a:srgbClr val="7030A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Survey</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981776" y="1443790"/>
            <a:ext cx="7170821" cy="369332"/>
          </a:xfrm>
          <a:prstGeom prst="rect">
            <a:avLst/>
          </a:prstGeom>
          <a:noFill/>
        </p:spPr>
        <p:txBody>
          <a:bodyPr wrap="square" rtlCol="0">
            <a:spAutoFit/>
          </a:bodyPr>
          <a:lstStyle/>
          <a:p>
            <a:endParaRPr lang="en-IN" dirty="0"/>
          </a:p>
        </p:txBody>
      </p:sp>
      <p:sp>
        <p:nvSpPr>
          <p:cNvPr id="4" name="TextBox 3"/>
          <p:cNvSpPr txBox="1"/>
          <p:nvPr/>
        </p:nvSpPr>
        <p:spPr>
          <a:xfrm>
            <a:off x="847023" y="1309035"/>
            <a:ext cx="7613583" cy="535531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Addressing the broader societal implications of potential radiological or nuclear accidents, </a:t>
            </a:r>
            <a:r>
              <a:rPr lang="en-US" dirty="0" err="1">
                <a:latin typeface="Times New Roman" panose="02020603050405020304" pitchFamily="18" charset="0"/>
                <a:cs typeface="Times New Roman" panose="02020603050405020304" pitchFamily="18" charset="0"/>
              </a:rPr>
              <a:t>Liutsko</a:t>
            </a:r>
            <a:r>
              <a:rPr lang="en-US" dirty="0">
                <a:latin typeface="Times New Roman" panose="02020603050405020304" pitchFamily="18" charset="0"/>
                <a:cs typeface="Times New Roman" panose="02020603050405020304" pitchFamily="18" charset="0"/>
              </a:rPr>
              <a:t> et al. (2023) investigated the general public's response to such incidents. Their research involved gathering statistical information on participants' preferred sources of information, their level of knowledge regarding radiation, and their opinions on ideal mobile apps for dose measurements and health indicators. The authors not only present valuable insights into public perceptions but also discuss the implications of their findings, providing recommendations for policymakers and researchers to enhance public education and preparedness for radiological or nuclear events.</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Shifting the focus to analytical methods, Khan et al. (2017) explored various approaches for both qualitative and quantitative analysis of high and low levels of radioactivity. The authors comprehensively discussed Geiger counters, liquid scintillation counting, ionization chambers, and other methods, elucidating the benefits and drawbacks of each technique and emphasizing the importance of choosing an appropriate detection method based on the type of particle emitted from the contaminated sample.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13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246673"/>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Literature</a:t>
            </a:r>
            <a:r>
              <a:rPr lang="en-US" dirty="0">
                <a:solidFill>
                  <a:srgbClr val="7030A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Survey</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981776" y="1443790"/>
            <a:ext cx="7170821" cy="369332"/>
          </a:xfrm>
          <a:prstGeom prst="rect">
            <a:avLst/>
          </a:prstGeom>
          <a:noFill/>
        </p:spPr>
        <p:txBody>
          <a:bodyPr wrap="square" rtlCol="0">
            <a:spAutoFit/>
          </a:bodyPr>
          <a:lstStyle/>
          <a:p>
            <a:endParaRPr lang="en-IN" dirty="0"/>
          </a:p>
        </p:txBody>
      </p:sp>
      <p:sp>
        <p:nvSpPr>
          <p:cNvPr id="4" name="TextBox 3"/>
          <p:cNvSpPr txBox="1"/>
          <p:nvPr/>
        </p:nvSpPr>
        <p:spPr>
          <a:xfrm>
            <a:off x="750771" y="1549666"/>
            <a:ext cx="7825338"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 different vein, Henry et al. (2022) examined the effects of non-ionizing electromagnetic fields (EMF) on non-human species, presenting evidence that rising anthropogenic EMF levels may be detrimental to flora and fauna at an ecosystem and biosphere level. The authors underscored the current limitations of exposure standards, which predominantly focus on human safety and lack protective measures for other species, thereby raising important ecological considerations.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Finally</a:t>
            </a:r>
            <a:r>
              <a:rPr lang="en-US" dirty="0">
                <a:latin typeface="Times New Roman" panose="02020603050405020304" pitchFamily="18" charset="0"/>
                <a:cs typeface="Times New Roman" panose="02020603050405020304" pitchFamily="18" charset="0"/>
              </a:rPr>
              <a:t>, Eric et al. (2022) contributed to the integration of artificial intelligence (AI) techniques in radiation therapy. Their discussion encompassed the use of AI, particularly generative adversarial networks (GANs), for segmenting substructures of organs at risk (OARs) and adapting radiation therapy. Emphasizing techniques suitable for representing unpaired data without requiring one-to-one correspondences between modalities, the authors provided valuable insights into the evolving landscape of AI applications in the realm of radiation therapy. Collectively, these diverse studies contribute significantly to the multidimensional understanding of radiation science and its practical applications.</a:t>
            </a:r>
          </a:p>
        </p:txBody>
      </p:sp>
    </p:spTree>
    <p:extLst>
      <p:ext uri="{BB962C8B-B14F-4D97-AF65-F5344CB8AC3E}">
        <p14:creationId xmlns:p14="http://schemas.microsoft.com/office/powerpoint/2010/main" val="34386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2519082" y="309426"/>
            <a:ext cx="4105835"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Existing System</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60396" y="1424539"/>
            <a:ext cx="785421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adiation </a:t>
            </a:r>
            <a:r>
              <a:rPr lang="en-US" dirty="0" smtClean="0">
                <a:latin typeface="Times New Roman" panose="02020603050405020304" pitchFamily="18" charset="0"/>
                <a:cs typeface="Times New Roman" panose="02020603050405020304" pitchFamily="18" charset="0"/>
              </a:rPr>
              <a:t>detectors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a:t>
            </a:r>
            <a:r>
              <a:rPr lang="en-US" dirty="0" smtClean="0">
                <a:latin typeface="Times New Roman" panose="02020603050405020304" pitchFamily="18" charset="0"/>
                <a:cs typeface="Times New Roman" panose="02020603050405020304" pitchFamily="18" charset="0"/>
              </a:rPr>
              <a:t>identification </a:t>
            </a:r>
            <a:r>
              <a:rPr lang="en-US" dirty="0">
                <a:latin typeface="Times New Roman" panose="02020603050405020304" pitchFamily="18" charset="0"/>
                <a:cs typeface="Times New Roman" panose="02020603050405020304" pitchFamily="18" charset="0"/>
              </a:rPr>
              <a:t>and measurement of various types of radiation.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Geiger-Muller </a:t>
            </a:r>
            <a:r>
              <a:rPr lang="en-US" dirty="0">
                <a:latin typeface="Times New Roman" panose="02020603050405020304" pitchFamily="18" charset="0"/>
                <a:cs typeface="Times New Roman" panose="02020603050405020304" pitchFamily="18" charset="0"/>
              </a:rPr>
              <a:t>Counters </a:t>
            </a:r>
            <a:r>
              <a:rPr lang="en-US" dirty="0" smtClean="0">
                <a:latin typeface="Times New Roman" panose="02020603050405020304" pitchFamily="18" charset="0"/>
                <a:cs typeface="Times New Roman" panose="02020603050405020304" pitchFamily="18" charset="0"/>
              </a:rPr>
              <a:t>- ionizing radiation.</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Scintillation </a:t>
            </a:r>
            <a:r>
              <a:rPr lang="en-US" dirty="0">
                <a:latin typeface="Times New Roman" panose="02020603050405020304" pitchFamily="18" charset="0"/>
                <a:cs typeface="Times New Roman" panose="02020603050405020304" pitchFamily="18" charset="0"/>
              </a:rPr>
              <a:t>Counters </a:t>
            </a:r>
            <a:r>
              <a:rPr lang="en-US" dirty="0" smtClean="0">
                <a:latin typeface="Times New Roman" panose="02020603050405020304" pitchFamily="18" charset="0"/>
                <a:cs typeface="Times New Roman" panose="02020603050405020304" pitchFamily="18" charset="0"/>
              </a:rPr>
              <a:t>- light </a:t>
            </a:r>
            <a:r>
              <a:rPr lang="en-US" dirty="0">
                <a:latin typeface="Times New Roman" panose="02020603050405020304" pitchFamily="18" charset="0"/>
                <a:cs typeface="Times New Roman" panose="02020603050405020304" pitchFamily="18" charset="0"/>
              </a:rPr>
              <a:t>flashes.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Dosimeters - cumulative </a:t>
            </a:r>
            <a:r>
              <a:rPr lang="en-US" dirty="0">
                <a:latin typeface="Times New Roman" panose="02020603050405020304" pitchFamily="18" charset="0"/>
                <a:cs typeface="Times New Roman" panose="02020603050405020304" pitchFamily="18" charset="0"/>
              </a:rPr>
              <a:t>radiation exposure in real-time.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system also incorporates EMF meters to quantify electromagnetic field strength, addressing concerns related to potential exposure from power lines and electronic devices.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Proposed</a:t>
            </a:r>
            <a:r>
              <a:rPr lang="en-US" dirty="0">
                <a:solidFill>
                  <a:srgbClr val="7030A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System</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39015" y="1082075"/>
            <a:ext cx="4591251"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Precision </a:t>
            </a:r>
            <a:r>
              <a:rPr lang="en-US" dirty="0">
                <a:latin typeface="Times New Roman" panose="02020603050405020304" pitchFamily="18" charset="0"/>
                <a:cs typeface="Times New Roman" panose="02020603050405020304" pitchFamily="18" charset="0"/>
              </a:rPr>
              <a:t>in identifying radiation, specifically from sources like </a:t>
            </a:r>
            <a:r>
              <a:rPr lang="en-US" dirty="0" smtClean="0">
                <a:latin typeface="Times New Roman" panose="02020603050405020304" pitchFamily="18" charset="0"/>
                <a:cs typeface="Times New Roman" panose="02020603050405020304" pitchFamily="18" charset="0"/>
              </a:rPr>
              <a:t>power generators.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Radiation level exceeds the </a:t>
            </a:r>
            <a:r>
              <a:rPr lang="en-US" dirty="0">
                <a:latin typeface="Times New Roman" panose="02020603050405020304" pitchFamily="18" charset="0"/>
                <a:cs typeface="Times New Roman" panose="02020603050405020304" pitchFamily="18" charset="0"/>
              </a:rPr>
              <a:t>thresholds, the device triggers both an audible alert through a buzzer and a notification to promptly inform the user.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mmediate </a:t>
            </a:r>
            <a:r>
              <a:rPr lang="en-US" dirty="0">
                <a:latin typeface="Times New Roman" panose="02020603050405020304" pitchFamily="18" charset="0"/>
                <a:cs typeface="Times New Roman" panose="02020603050405020304" pitchFamily="18" charset="0"/>
              </a:rPr>
              <a:t>alerts by recording and storing radiation level data for future </a:t>
            </a:r>
            <a:r>
              <a:rPr lang="en-US" dirty="0" smtClean="0">
                <a:latin typeface="Times New Roman" panose="02020603050405020304" pitchFamily="18" charset="0"/>
                <a:cs typeface="Times New Roman" panose="02020603050405020304" pitchFamily="18" charset="0"/>
              </a:rPr>
              <a:t>analysis. </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39015" y="3667398"/>
            <a:ext cx="4591252"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otification </a:t>
            </a:r>
            <a:r>
              <a:rPr lang="en-US" dirty="0">
                <a:latin typeface="Times New Roman" panose="02020603050405020304" pitchFamily="18" charset="0"/>
                <a:cs typeface="Times New Roman" panose="02020603050405020304" pitchFamily="18" charset="0"/>
              </a:rPr>
              <a:t>system provides clear information </a:t>
            </a:r>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potential actions.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device also features </a:t>
            </a:r>
            <a:r>
              <a:rPr lang="en-US" dirty="0" smtClean="0">
                <a:latin typeface="Times New Roman" panose="02020603050405020304" pitchFamily="18" charset="0"/>
                <a:cs typeface="Times New Roman" panose="02020603050405020304" pitchFamily="18" charset="0"/>
              </a:rPr>
              <a:t>proactive </a:t>
            </a:r>
            <a:r>
              <a:rPr lang="en-US" dirty="0">
                <a:latin typeface="Times New Roman" panose="02020603050405020304" pitchFamily="18" charset="0"/>
                <a:cs typeface="Times New Roman" panose="02020603050405020304" pitchFamily="18" charset="0"/>
              </a:rPr>
              <a:t>measures for user safety in our technology-driven environment.</a:t>
            </a:r>
            <a:endParaRPr lang="en-IN" dirty="0">
              <a:latin typeface="Times New Roman" panose="02020603050405020304" pitchFamily="18" charset="0"/>
              <a:cs typeface="Times New Roman" panose="02020603050405020304" pitchFamily="18" charset="0"/>
            </a:endParaRPr>
          </a:p>
          <a:p>
            <a:pPr algn="just"/>
            <a:endParaRPr lang="en-IN" dirty="0"/>
          </a:p>
        </p:txBody>
      </p:sp>
      <p:pic>
        <p:nvPicPr>
          <p:cNvPr id="2050" name="Picture 2" descr="E:\final year project\IMG\architecture dia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0525" y="1183092"/>
            <a:ext cx="3385122" cy="46168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80895" y="6033254"/>
            <a:ext cx="2184381" cy="369332"/>
          </a:xfrm>
          <a:prstGeom prst="rect">
            <a:avLst/>
          </a:prstGeom>
          <a:noFill/>
        </p:spPr>
        <p:txBody>
          <a:bodyPr wrap="none" rtlCol="0">
            <a:spAutoFit/>
          </a:bodyPr>
          <a:lstStyle/>
          <a:p>
            <a:r>
              <a:rPr lang="en-US" dirty="0" smtClean="0"/>
              <a:t>Architecture Diagram</a:t>
            </a:r>
            <a:endParaRPr lang="en-IN" dirty="0"/>
          </a:p>
        </p:txBody>
      </p:sp>
    </p:spTree>
    <p:extLst>
      <p:ext uri="{BB962C8B-B14F-4D97-AF65-F5344CB8AC3E}">
        <p14:creationId xmlns:p14="http://schemas.microsoft.com/office/powerpoint/2010/main" val="8533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547968" y="327356"/>
            <a:ext cx="7886700" cy="530258"/>
          </a:xfrm>
        </p:spPr>
        <p:txBody>
          <a:bodyPr>
            <a:normAutofit fontScale="90000"/>
          </a:bodyPr>
          <a:lstStyle/>
          <a:p>
            <a:pPr algn="ctr"/>
            <a:r>
              <a:rPr lang="en-US" dirty="0">
                <a:solidFill>
                  <a:srgbClr val="C00000"/>
                </a:solidFill>
                <a:latin typeface="Times New Roman" panose="02020603050405020304" pitchFamily="18" charset="0"/>
                <a:cs typeface="Times New Roman" panose="02020603050405020304" pitchFamily="18" charset="0"/>
              </a:rPr>
              <a:t>Software</a:t>
            </a:r>
            <a:r>
              <a:rPr lang="en-US" dirty="0">
                <a:solidFill>
                  <a:srgbClr val="7030A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 Hardware used</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1026" name="Picture 2" descr="E:\final year project\IMG\microcontroller im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9378" y="3642628"/>
            <a:ext cx="3764280" cy="27497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9764" y="1366787"/>
            <a:ext cx="3416969"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Hardware: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ESP32 Microprocessor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Linear Hall Effect Sensor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Battery</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Buzzer</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Software: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Arduino IDE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Thingspeak</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Twilio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2654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661</TotalTime>
  <Words>1544</Words>
  <Application>Microsoft Office PowerPoint</Application>
  <PresentationFormat>On-screen Show (4:3)</PresentationFormat>
  <Paragraphs>145</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Times New Roman</vt:lpstr>
      <vt:lpstr>Office Theme</vt:lpstr>
      <vt:lpstr>1_Office Theme</vt:lpstr>
      <vt:lpstr>PowerPoint Presentation</vt:lpstr>
      <vt:lpstr>Introduction</vt:lpstr>
      <vt:lpstr>Objective of the Project</vt:lpstr>
      <vt:lpstr>Literature Survey</vt:lpstr>
      <vt:lpstr>Literature Survey</vt:lpstr>
      <vt:lpstr>Literature Survey</vt:lpstr>
      <vt:lpstr>Existing System</vt:lpstr>
      <vt:lpstr>Proposed System</vt:lpstr>
      <vt:lpstr>Software / Hardware used</vt:lpstr>
      <vt:lpstr>Architecture / Methodology used</vt:lpstr>
      <vt:lpstr>System Implementation</vt:lpstr>
      <vt:lpstr>SDG GOALS</vt:lpstr>
      <vt:lpstr>Result &amp; Discussion</vt:lpstr>
      <vt:lpstr>Result &amp; Discussion</vt:lpstr>
      <vt:lpstr>Reference Paper/ URL</vt:lpstr>
      <vt:lpstr>Reference Paper/ URL</vt:lpstr>
      <vt:lpstr>Reference Paper/ URL</vt:lpstr>
      <vt:lpstr>Reference Paper/ URL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Microsoft account</cp:lastModifiedBy>
  <cp:revision>57</cp:revision>
  <dcterms:created xsi:type="dcterms:W3CDTF">2020-12-27T14:21:20Z</dcterms:created>
  <dcterms:modified xsi:type="dcterms:W3CDTF">2024-03-25T13:40:49Z</dcterms:modified>
</cp:coreProperties>
</file>