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58" r:id="rId4"/>
    <p:sldId id="264" r:id="rId5"/>
    <p:sldId id="263" r:id="rId6"/>
    <p:sldId id="262" r:id="rId7"/>
    <p:sldId id="261" r:id="rId8"/>
    <p:sldId id="260" r:id="rId9"/>
    <p:sldId id="259" r:id="rId10"/>
    <p:sldId id="267" r:id="rId11"/>
    <p:sldId id="268"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44" autoAdjust="0"/>
    <p:restoredTop sz="94301" autoAdjust="0"/>
  </p:normalViewPr>
  <p:slideViewPr>
    <p:cSldViewPr snapToGrid="0">
      <p:cViewPr varScale="1">
        <p:scale>
          <a:sx n="49" d="100"/>
          <a:sy n="49" d="100"/>
        </p:scale>
        <p:origin x="4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9801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38295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9994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986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43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533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58989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417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86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104350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5643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24-03-2024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24-03-2024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321648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017383E-C6FC-49E7-A521-82BA6750D5ED}"/>
              </a:ext>
            </a:extLst>
          </p:cNvPr>
          <p:cNvPicPr>
            <a:picLocks noChangeAspect="1"/>
          </p:cNvPicPr>
          <p:nvPr/>
        </p:nvPicPr>
        <p:blipFill>
          <a:blip r:embed="rId2"/>
          <a:stretch>
            <a:fillRect/>
          </a:stretch>
        </p:blipFill>
        <p:spPr>
          <a:xfrm>
            <a:off x="34724" y="222459"/>
            <a:ext cx="1576959" cy="1455124"/>
          </a:xfrm>
          <a:prstGeom prst="rect">
            <a:avLst/>
          </a:prstGeom>
        </p:spPr>
      </p:pic>
      <p:pic>
        <p:nvPicPr>
          <p:cNvPr id="1032" name="Picture 8" descr="Anna University - Wikipedia">
            <a:extLst>
              <a:ext uri="{FF2B5EF4-FFF2-40B4-BE49-F238E27FC236}">
                <a16:creationId xmlns:a16="http://schemas.microsoft.com/office/drawing/2014/main" xmlns=""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12836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036F5FA9-0A71-48B8-AEAE-E35B120A096B}"/>
              </a:ext>
            </a:extLst>
          </p:cNvPr>
          <p:cNvSpPr txBox="1"/>
          <p:nvPr/>
        </p:nvSpPr>
        <p:spPr>
          <a:xfrm>
            <a:off x="1128419" y="1800692"/>
            <a:ext cx="702004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mn-cs"/>
              </a:rPr>
              <a:t>Department of Computer Science and Engineering </a:t>
            </a:r>
            <a:endParaRPr kumimoji="0" lang="en-IN" sz="24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xmlns="" id="{E2AB4079-B959-438A-8887-B4E86C814C3D}"/>
              </a:ext>
            </a:extLst>
          </p:cNvPr>
          <p:cNvSpPr txBox="1"/>
          <p:nvPr/>
        </p:nvSpPr>
        <p:spPr>
          <a:xfrm>
            <a:off x="-1809657" y="2262357"/>
            <a:ext cx="12896193" cy="1938992"/>
          </a:xfrm>
          <a:prstGeom prst="rect">
            <a:avLst/>
          </a:prstGeom>
          <a:noFill/>
        </p:spPr>
        <p:txBody>
          <a:bodyPr wrap="square" rtlCol="0">
            <a:spAutoFit/>
          </a:bodyPr>
          <a:lstStyle/>
          <a:p>
            <a:pPr marL="114300" indent="0" algn="ctr">
              <a:buNone/>
            </a:pPr>
            <a:r>
              <a:rPr lang="en-IN" sz="2400" dirty="0">
                <a:latin typeface="Times New Roman" panose="02020603050405020304" pitchFamily="18" charset="0"/>
                <a:cs typeface="Times New Roman" panose="02020603050405020304" pitchFamily="18" charset="0"/>
              </a:rPr>
              <a:t>THE PNEUMONIA, COVID, TUBERCULOSIS AND</a:t>
            </a:r>
          </a:p>
          <a:p>
            <a:pPr marL="114300" indent="0" algn="ctr">
              <a:buNone/>
            </a:pPr>
            <a:r>
              <a:rPr lang="en-IN" sz="2400" dirty="0">
                <a:latin typeface="Times New Roman" panose="02020603050405020304" pitchFamily="18" charset="0"/>
                <a:cs typeface="Times New Roman" panose="02020603050405020304" pitchFamily="18" charset="0"/>
              </a:rPr>
              <a:t>NORMAL X-RAY IMAGES CLASSIFICATION AND</a:t>
            </a:r>
          </a:p>
          <a:p>
            <a:pPr marL="114300" indent="0" algn="ctr">
              <a:buNone/>
            </a:pPr>
            <a:r>
              <a:rPr lang="en-IN" sz="2400" dirty="0">
                <a:latin typeface="Times New Roman" panose="02020603050405020304" pitchFamily="18" charset="0"/>
                <a:cs typeface="Times New Roman" panose="02020603050405020304" pitchFamily="18" charset="0"/>
              </a:rPr>
              <a:t>SEGMENTATION</a:t>
            </a:r>
          </a:p>
          <a:p>
            <a:pPr marL="114300" algn="ctr"/>
            <a:r>
              <a:rPr lang="en-US"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By,</a:t>
            </a:r>
            <a:endParaRPr lang="en-IN" altLang="en-US" sz="2400" dirty="0">
              <a:solidFill>
                <a:schemeClr val="tx1">
                  <a:lumMod val="75000"/>
                  <a:lumOff val="25000"/>
                </a:schemeClr>
              </a:solidFill>
            </a:endParaRPr>
          </a:p>
          <a:p>
            <a:pPr marL="114300" indent="0" algn="ctr">
              <a:buNone/>
            </a:pPr>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1330EC8A-088B-458F-9182-920EE3139846}"/>
              </a:ext>
            </a:extLst>
          </p:cNvPr>
          <p:cNvSpPr txBox="1"/>
          <p:nvPr/>
        </p:nvSpPr>
        <p:spPr>
          <a:xfrm>
            <a:off x="893173" y="5463912"/>
            <a:ext cx="393872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Guide Name &amp; Designation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Mr.A</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b="1"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KARTHIKEYAN,</a:t>
            </a:r>
            <a:r>
              <a:rPr lang="en-IN" sz="1800" b="1"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M.Tech</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xmlns="" id="{0B14CB2B-BA40-B9F9-16FA-AA5B5E13E8EA}"/>
              </a:ext>
            </a:extLst>
          </p:cNvPr>
          <p:cNvSpPr txBox="1"/>
          <p:nvPr/>
        </p:nvSpPr>
        <p:spPr>
          <a:xfrm>
            <a:off x="2237029" y="3733128"/>
            <a:ext cx="4802820" cy="923330"/>
          </a:xfrm>
          <a:prstGeom prst="rect">
            <a:avLst/>
          </a:prstGeom>
          <a:noFill/>
        </p:spPr>
        <p:txBody>
          <a:bodyPr wrap="square" rtlCol="0">
            <a:spAutoFit/>
          </a:bodyPr>
          <a:lstStyle/>
          <a:p>
            <a:pPr marL="0" indent="0" algn="ctr" fontAlgn="auto">
              <a:buNone/>
              <a:defRPr/>
            </a:pPr>
            <a:r>
              <a:rPr lang="en-IN" altLang="en-US" dirty="0">
                <a:solidFill>
                  <a:schemeClr val="tx1">
                    <a:lumMod val="75000"/>
                    <a:lumOff val="25000"/>
                  </a:schemeClr>
                </a:solidFill>
                <a:latin typeface="Times New Roman" panose="02020603050405020304" pitchFamily="18" charset="0"/>
                <a:cs typeface="Times New Roman" panose="02020603050405020304" pitchFamily="18" charset="0"/>
              </a:rPr>
              <a:t>Jose Selvam H (211420104114)</a:t>
            </a:r>
          </a:p>
          <a:p>
            <a:pPr marL="0" indent="0" algn="ctr" fontAlgn="auto">
              <a:buNone/>
              <a:defRPr/>
            </a:pPr>
            <a:r>
              <a:rPr lang="en-IN" altLang="en-US" dirty="0" err="1">
                <a:solidFill>
                  <a:schemeClr val="tx1">
                    <a:lumMod val="75000"/>
                    <a:lumOff val="25000"/>
                  </a:schemeClr>
                </a:solidFill>
                <a:latin typeface="Times New Roman" panose="02020603050405020304" pitchFamily="18" charset="0"/>
                <a:cs typeface="Times New Roman" panose="02020603050405020304" pitchFamily="18" charset="0"/>
              </a:rPr>
              <a:t>Nithish</a:t>
            </a:r>
            <a:r>
              <a:rPr lang="en-IN" altLang="en-US" dirty="0">
                <a:solidFill>
                  <a:schemeClr val="tx1">
                    <a:lumMod val="75000"/>
                    <a:lumOff val="25000"/>
                  </a:schemeClr>
                </a:solidFill>
                <a:latin typeface="Times New Roman" panose="02020603050405020304" pitchFamily="18" charset="0"/>
                <a:cs typeface="Times New Roman" panose="02020603050405020304" pitchFamily="18" charset="0"/>
              </a:rPr>
              <a:t> Kumar S(21142010184)</a:t>
            </a:r>
          </a:p>
          <a:p>
            <a:pPr marL="0" indent="0" algn="ctr" fontAlgn="auto">
              <a:buNone/>
              <a:defRPr/>
            </a:pPr>
            <a:r>
              <a:rPr lang="en-IN" altLang="en-US" dirty="0">
                <a:solidFill>
                  <a:schemeClr val="tx1">
                    <a:lumMod val="75000"/>
                    <a:lumOff val="25000"/>
                  </a:schemeClr>
                </a:solidFill>
                <a:latin typeface="Times New Roman" panose="02020603050405020304" pitchFamily="18" charset="0"/>
                <a:cs typeface="Times New Roman" panose="02020603050405020304" pitchFamily="18" charset="0"/>
              </a:rPr>
              <a:t>Naveen Prasath U(211420104181)</a:t>
            </a:r>
            <a:endParaRPr lang="en-IN" altLang="en-US" dirty="0">
              <a:solidFill>
                <a:schemeClr val="tx1">
                  <a:lumMod val="75000"/>
                  <a:lumOff val="25000"/>
                </a:schemeClr>
              </a:solidFill>
            </a:endParaRPr>
          </a:p>
        </p:txBody>
      </p:sp>
      <p:sp>
        <p:nvSpPr>
          <p:cNvPr id="3" name="TextBox 2">
            <a:extLst>
              <a:ext uri="{FF2B5EF4-FFF2-40B4-BE49-F238E27FC236}">
                <a16:creationId xmlns:a16="http://schemas.microsoft.com/office/drawing/2014/main" xmlns="" id="{8DA7E15F-5577-E472-5EEB-C46481EAA666}"/>
              </a:ext>
            </a:extLst>
          </p:cNvPr>
          <p:cNvSpPr txBox="1"/>
          <p:nvPr/>
        </p:nvSpPr>
        <p:spPr>
          <a:xfrm>
            <a:off x="5015884" y="5452962"/>
            <a:ext cx="3542190"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Coordinator Name &amp; Designation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err="1">
                <a:effectLst/>
                <a:latin typeface="Times New Roman" panose="02020603050405020304" pitchFamily="18" charset="0"/>
                <a:ea typeface="Times New Roman" panose="02020603050405020304" pitchFamily="18" charset="0"/>
              </a:rPr>
              <a:t>Dr.</a:t>
            </a:r>
            <a:r>
              <a:rPr lang="en-IN" sz="1800" b="1" spc="-85"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G.</a:t>
            </a:r>
            <a:r>
              <a:rPr lang="en-IN" sz="1800" b="1" spc="-85"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SENTHILKUMAR,</a:t>
            </a:r>
            <a:r>
              <a:rPr lang="en-IN" sz="1800" b="1" spc="-8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M.C.A.,</a:t>
            </a:r>
            <a:r>
              <a:rPr lang="en-IN" sz="1800" b="1" spc="-85"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M.Phil.,</a:t>
            </a:r>
            <a:r>
              <a:rPr lang="en-IN" sz="1800" b="1" spc="-85"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M.B.A,</a:t>
            </a:r>
            <a:r>
              <a:rPr lang="en-IN" sz="1800" b="1" spc="-85"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M.E.,</a:t>
            </a:r>
            <a:r>
              <a:rPr lang="en-IN" sz="1800" b="1" spc="-8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Ph.D</a:t>
            </a:r>
            <a:r>
              <a:rPr lang="en-IN" sz="1800" dirty="0">
                <a:effectLst/>
                <a:latin typeface="Times New Roman" panose="02020603050405020304" pitchFamily="18" charset="0"/>
                <a:ea typeface="Times New Roman" panose="02020603050405020304" pitchFamily="18" charset="0"/>
              </a:rPr>
              <a:t>.,</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xmlns="" id="{17ACA5B2-7494-70D8-175E-1A0009147C93}"/>
              </a:ext>
            </a:extLst>
          </p:cNvPr>
          <p:cNvPicPr>
            <a:picLocks noChangeAspect="1"/>
          </p:cNvPicPr>
          <p:nvPr/>
        </p:nvPicPr>
        <p:blipFill>
          <a:blip r:embed="rId4"/>
          <a:stretch>
            <a:fillRect/>
          </a:stretch>
        </p:blipFill>
        <p:spPr>
          <a:xfrm>
            <a:off x="1398494" y="290432"/>
            <a:ext cx="6133822" cy="1243232"/>
          </a:xfrm>
          <a:prstGeom prst="rect">
            <a:avLst/>
          </a:prstGeom>
        </p:spPr>
      </p:pic>
      <p:sp>
        <p:nvSpPr>
          <p:cNvPr id="6" name="Date Placeholder 5">
            <a:extLst>
              <a:ext uri="{FF2B5EF4-FFF2-40B4-BE49-F238E27FC236}">
                <a16:creationId xmlns:a16="http://schemas.microsoft.com/office/drawing/2014/main" xmlns="" id="{EB3F79D1-0796-072A-CD75-B8086F0F92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CB503F5-DB0E-4E11-9D2A-893EDB84D48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24-03-2024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xmlns="" id="{1A45000B-3233-04ED-8583-BAA14AF15C75}"/>
              </a:ext>
            </a:extLst>
          </p:cNvPr>
          <p:cNvSpPr>
            <a:spLocks noGrp="1"/>
          </p:cNvSpPr>
          <p:nvPr>
            <p:ph type="sldNum" sz="quarter" idx="12"/>
          </p:nvPr>
        </p:nvSpPr>
        <p:spPr>
          <a:xfrm>
            <a:off x="6457949" y="6356351"/>
            <a:ext cx="2314273"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8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F81FF56-427E-8740-3649-47FE48C1E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7EA3ECF-E78B-73AE-A00F-0B5383A09B28}"/>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Result &amp; Discussion</a:t>
            </a:r>
            <a:endParaRPr lang="en-IN" dirty="0">
              <a:solidFill>
                <a:srgbClr val="C00000"/>
              </a:solidFill>
              <a:latin typeface="+mn-lt"/>
            </a:endParaRPr>
          </a:p>
        </p:txBody>
      </p:sp>
      <p:pic>
        <p:nvPicPr>
          <p:cNvPr id="3" name="Picture 2"/>
          <p:cNvPicPr>
            <a:picLocks noChangeAspect="1"/>
          </p:cNvPicPr>
          <p:nvPr/>
        </p:nvPicPr>
        <p:blipFill>
          <a:blip r:embed="rId2"/>
          <a:stretch>
            <a:fillRect/>
          </a:stretch>
        </p:blipFill>
        <p:spPr>
          <a:xfrm>
            <a:off x="1809344" y="1104810"/>
            <a:ext cx="5525311" cy="2398601"/>
          </a:xfrm>
          <a:prstGeom prst="rect">
            <a:avLst/>
          </a:prstGeom>
        </p:spPr>
      </p:pic>
      <p:pic>
        <p:nvPicPr>
          <p:cNvPr id="4" name="Picture 3"/>
          <p:cNvPicPr>
            <a:picLocks noChangeAspect="1"/>
          </p:cNvPicPr>
          <p:nvPr/>
        </p:nvPicPr>
        <p:blipFill>
          <a:blip r:embed="rId3"/>
          <a:stretch>
            <a:fillRect/>
          </a:stretch>
        </p:blipFill>
        <p:spPr>
          <a:xfrm>
            <a:off x="1809344" y="4202349"/>
            <a:ext cx="5525311" cy="2426552"/>
          </a:xfrm>
          <a:prstGeom prst="rect">
            <a:avLst/>
          </a:prstGeom>
        </p:spPr>
      </p:pic>
    </p:spTree>
    <p:extLst>
      <p:ext uri="{BB962C8B-B14F-4D97-AF65-F5344CB8AC3E}">
        <p14:creationId xmlns:p14="http://schemas.microsoft.com/office/powerpoint/2010/main" val="3194213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Reference Paper/ URL</a:t>
            </a:r>
            <a:endParaRPr lang="en-IN" dirty="0">
              <a:solidFill>
                <a:srgbClr val="C00000"/>
              </a:solidFill>
              <a:latin typeface="+mn-lt"/>
            </a:endParaRPr>
          </a:p>
        </p:txBody>
      </p:sp>
      <p:sp>
        <p:nvSpPr>
          <p:cNvPr id="3" name="Title 1">
            <a:extLst>
              <a:ext uri="{FF2B5EF4-FFF2-40B4-BE49-F238E27FC236}">
                <a16:creationId xmlns:a16="http://schemas.microsoft.com/office/drawing/2014/main" xmlns=""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srgbClr val="7030A0"/>
              </a:solidFill>
              <a:latin typeface="+mn-lt"/>
            </a:endParaRPr>
          </a:p>
          <a:p>
            <a:pPr algn="ctr"/>
            <a:r>
              <a:rPr lang="en-US" dirty="0">
                <a:solidFill>
                  <a:srgbClr val="7030A0"/>
                </a:solidFill>
                <a:latin typeface="+mn-lt"/>
              </a:rPr>
              <a:t> </a:t>
            </a:r>
            <a:endParaRPr lang="en-IN" dirty="0">
              <a:solidFill>
                <a:srgbClr val="7030A0"/>
              </a:solidFill>
              <a:latin typeface="+mn-lt"/>
            </a:endParaRPr>
          </a:p>
        </p:txBody>
      </p:sp>
      <p:sp>
        <p:nvSpPr>
          <p:cNvPr id="4" name="Rectangle 3"/>
          <p:cNvSpPr/>
          <p:nvPr/>
        </p:nvSpPr>
        <p:spPr>
          <a:xfrm>
            <a:off x="817233" y="1092849"/>
            <a:ext cx="8073847" cy="3662541"/>
          </a:xfrm>
          <a:prstGeom prst="rect">
            <a:avLst/>
          </a:prstGeom>
        </p:spPr>
        <p:txBody>
          <a:bodyPr wrap="square">
            <a:spAutoFit/>
          </a:bodyPr>
          <a:lstStyle/>
          <a:p>
            <a:endParaRPr lang="en-IN" sz="1600" dirty="0">
              <a:solidFill>
                <a:srgbClr val="000000"/>
              </a:solidFill>
              <a:latin typeface="Times New Roman" panose="02020603050405020304" pitchFamily="18" charset="0"/>
            </a:endParaRPr>
          </a:p>
          <a:p>
            <a:r>
              <a:rPr lang="en-US" dirty="0" smtClean="0">
                <a:solidFill>
                  <a:srgbClr val="000000"/>
                </a:solidFill>
                <a:latin typeface="Times New Roman" panose="02020603050405020304" pitchFamily="18" charset="0"/>
              </a:rPr>
              <a:t>[1] T</a:t>
            </a:r>
            <a:r>
              <a:rPr lang="en-US" dirty="0">
                <a:solidFill>
                  <a:srgbClr val="000000"/>
                </a:solidFill>
                <a:latin typeface="Times New Roman" panose="02020603050405020304" pitchFamily="18" charset="0"/>
              </a:rPr>
              <a:t>. Ai et al., “Correlation of chest CT and RT-PCR testing for coronavirus </a:t>
            </a:r>
            <a:r>
              <a:rPr lang="en-US" dirty="0" smtClean="0">
                <a:solidFill>
                  <a:srgbClr val="000000"/>
                </a:solidFill>
                <a:latin typeface="Times New Roman" panose="02020603050405020304" pitchFamily="18" charset="0"/>
              </a:rPr>
              <a:t>disease2019 </a:t>
            </a:r>
            <a:r>
              <a:rPr lang="en-US" dirty="0">
                <a:solidFill>
                  <a:srgbClr val="000000"/>
                </a:solidFill>
                <a:latin typeface="Times New Roman" panose="02020603050405020304" pitchFamily="18" charset="0"/>
              </a:rPr>
              <a:t>(COVID-19) in China: A report of 1014 cases,” Radiology, vol. 296, no. 2, pp.E32–E40, 2020. </a:t>
            </a:r>
          </a:p>
          <a:p>
            <a:r>
              <a:rPr lang="en-US" dirty="0" smtClean="0">
                <a:solidFill>
                  <a:srgbClr val="000000"/>
                </a:solidFill>
                <a:latin typeface="Times New Roman" panose="02020603050405020304" pitchFamily="18" charset="0"/>
              </a:rPr>
              <a:t>[2] T</a:t>
            </a:r>
            <a:r>
              <a:rPr lang="en-US" dirty="0">
                <a:solidFill>
                  <a:srgbClr val="000000"/>
                </a:solidFill>
                <a:latin typeface="Times New Roman" panose="02020603050405020304" pitchFamily="18" charset="0"/>
              </a:rPr>
              <a:t>. Liang, Handbook of COVID-19 Prevention and Treatment. Hangzhou, </a:t>
            </a:r>
            <a:r>
              <a:rPr lang="en-US" dirty="0" err="1">
                <a:solidFill>
                  <a:srgbClr val="000000"/>
                </a:solidFill>
                <a:latin typeface="Times New Roman" panose="02020603050405020304" pitchFamily="18" charset="0"/>
              </a:rPr>
              <a:t>China:Zhejiang</a:t>
            </a:r>
            <a:r>
              <a:rPr lang="en-US" dirty="0">
                <a:solidFill>
                  <a:srgbClr val="000000"/>
                </a:solidFill>
                <a:latin typeface="Times New Roman" panose="02020603050405020304" pitchFamily="18" charset="0"/>
              </a:rPr>
              <a:t> Univ. School Med., 2020. </a:t>
            </a:r>
          </a:p>
          <a:p>
            <a:r>
              <a:rPr lang="en-US" dirty="0" smtClean="0">
                <a:solidFill>
                  <a:srgbClr val="000000"/>
                </a:solidFill>
                <a:latin typeface="Times New Roman" panose="02020603050405020304" pitchFamily="18" charset="0"/>
              </a:rPr>
              <a:t>[3] Y</a:t>
            </a:r>
            <a:r>
              <a:rPr lang="en-US" dirty="0">
                <a:solidFill>
                  <a:srgbClr val="000000"/>
                </a:solidFill>
                <a:latin typeface="Times New Roman" panose="02020603050405020304" pitchFamily="18" charset="0"/>
              </a:rPr>
              <a:t>. C. Fang et al., “Sensitivity of chest CT for COVID-19: Comparison to RT-</a:t>
            </a:r>
            <a:r>
              <a:rPr lang="en-US" dirty="0" err="1">
                <a:solidFill>
                  <a:srgbClr val="000000"/>
                </a:solidFill>
                <a:latin typeface="Times New Roman" panose="02020603050405020304" pitchFamily="18" charset="0"/>
              </a:rPr>
              <a:t>PCR,”Radiology</a:t>
            </a:r>
            <a:r>
              <a:rPr lang="en-US" dirty="0">
                <a:solidFill>
                  <a:srgbClr val="000000"/>
                </a:solidFill>
                <a:latin typeface="Times New Roman" panose="02020603050405020304" pitchFamily="18" charset="0"/>
              </a:rPr>
              <a:t>, vol. 296, no. 2, pp. E115–E117, 2020. </a:t>
            </a:r>
          </a:p>
          <a:p>
            <a:r>
              <a:rPr lang="en-US" dirty="0" smtClean="0">
                <a:solidFill>
                  <a:srgbClr val="000000"/>
                </a:solidFill>
                <a:latin typeface="Times New Roman" panose="02020603050405020304" pitchFamily="18" charset="0"/>
              </a:rPr>
              <a:t>[4] Q</a:t>
            </a:r>
            <a:r>
              <a:rPr lang="en-US" dirty="0">
                <a:solidFill>
                  <a:srgbClr val="000000"/>
                </a:solidFill>
                <a:latin typeface="Times New Roman" panose="02020603050405020304" pitchFamily="18" charset="0"/>
              </a:rPr>
              <a:t>. J. Hu et al., “Early CT features and temporal lung changes in COVID- 19pneumonia in Wuhan, China,” Eur. J. </a:t>
            </a:r>
            <a:r>
              <a:rPr lang="en-US" dirty="0" err="1">
                <a:solidFill>
                  <a:srgbClr val="000000"/>
                </a:solidFill>
                <a:latin typeface="Times New Roman" panose="02020603050405020304" pitchFamily="18" charset="0"/>
              </a:rPr>
              <a:t>Radiol</a:t>
            </a:r>
            <a:r>
              <a:rPr lang="en-US" dirty="0">
                <a:solidFill>
                  <a:srgbClr val="000000"/>
                </a:solidFill>
                <a:latin typeface="Times New Roman" panose="02020603050405020304" pitchFamily="18" charset="0"/>
              </a:rPr>
              <a:t>., vol. 128, 2020, Art. no. 109017. </a:t>
            </a:r>
          </a:p>
          <a:p>
            <a:r>
              <a:rPr lang="en-US" dirty="0" smtClean="0">
                <a:solidFill>
                  <a:srgbClr val="000000"/>
                </a:solidFill>
                <a:latin typeface="Times New Roman" panose="02020603050405020304" pitchFamily="18" charset="0"/>
              </a:rPr>
              <a:t>[5] H</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Macmahon</a:t>
            </a:r>
            <a:r>
              <a:rPr lang="en-US" dirty="0">
                <a:solidFill>
                  <a:srgbClr val="000000"/>
                </a:solidFill>
                <a:latin typeface="Times New Roman" panose="02020603050405020304" pitchFamily="18" charset="0"/>
              </a:rPr>
              <a:t> et al., “Guidelines for management of incidental pulmonary nodules detected on CT images: From the </a:t>
            </a:r>
            <a:r>
              <a:rPr lang="en-US" dirty="0" err="1">
                <a:solidFill>
                  <a:srgbClr val="000000"/>
                </a:solidFill>
                <a:latin typeface="Times New Roman" panose="02020603050405020304" pitchFamily="18" charset="0"/>
              </a:rPr>
              <a:t>Fleischner</a:t>
            </a:r>
            <a:r>
              <a:rPr lang="en-US" dirty="0">
                <a:solidFill>
                  <a:srgbClr val="000000"/>
                </a:solidFill>
                <a:latin typeface="Times New Roman" panose="02020603050405020304" pitchFamily="18" charset="0"/>
              </a:rPr>
              <a:t> Society 2017,” Radiology, vol. 284, no. 1,pp. 228–243, 2017. </a:t>
            </a:r>
          </a:p>
        </p:txBody>
      </p:sp>
    </p:spTree>
    <p:extLst>
      <p:ext uri="{BB962C8B-B14F-4D97-AF65-F5344CB8AC3E}">
        <p14:creationId xmlns:p14="http://schemas.microsoft.com/office/powerpoint/2010/main" val="3554452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452862"/>
            <a:ext cx="7886700" cy="530258"/>
          </a:xfrm>
        </p:spPr>
        <p:txBody>
          <a:bodyPr>
            <a:normAutofit fontScale="90000"/>
          </a:bodyPr>
          <a:lstStyle/>
          <a:p>
            <a:pPr algn="ctr"/>
            <a:r>
              <a:rPr lang="en-US" dirty="0">
                <a:solidFill>
                  <a:srgbClr val="C00000"/>
                </a:solidFill>
                <a:latin typeface="+mn-lt"/>
              </a:rPr>
              <a:t>Introduction</a:t>
            </a:r>
            <a:endParaRPr lang="en-IN" dirty="0">
              <a:solidFill>
                <a:srgbClr val="C00000"/>
              </a:solidFill>
              <a:latin typeface="+mn-lt"/>
            </a:endParaRPr>
          </a:p>
        </p:txBody>
      </p:sp>
      <p:sp>
        <p:nvSpPr>
          <p:cNvPr id="3" name="Rectangle 2"/>
          <p:cNvSpPr/>
          <p:nvPr/>
        </p:nvSpPr>
        <p:spPr>
          <a:xfrm>
            <a:off x="899808" y="1491604"/>
            <a:ext cx="8049639" cy="4247317"/>
          </a:xfrm>
          <a:prstGeom prst="rect">
            <a:avLst/>
          </a:prstGeom>
        </p:spPr>
        <p:txBody>
          <a:bodyPr wrap="square">
            <a:spAutoFit/>
          </a:bodyPr>
          <a:lstStyle/>
          <a:p>
            <a:r>
              <a:rPr lang="en-US" dirty="0"/>
              <a:t>In the realm of medical imaging, the classification and segmentation of X-ray images play a pivotal role in diagnosing respiratory conditions, particularly pneumonia, COVID-19, and normal lung states. Leveraging data science techniques in this domain holds immense potential for enhancing diagnostic accuracy, treatment planning, and overall patient care. By integrating machine learning algorithms and image processing methods, researchers aim to develop robust models capable of autonomously distinguishing between pneumonia, COVID-19, and normal lung conditions based on X-ray </a:t>
            </a:r>
            <a:r>
              <a:rPr lang="en-US" dirty="0" err="1"/>
              <a:t>images.Despite</a:t>
            </a:r>
            <a:r>
              <a:rPr lang="en-US" dirty="0"/>
              <a:t> the undeniable advantages of data science in medical imaging, ethical considerations and the responsible use of patient data remain paramount. Striking a balance between technological innovation and patient privacy ensures that advancements in pneumonia, COVID-19, and normal X-ray image classification are not only scientifically robust but also ethically sound. This ethical framework becomes an integral part of the ongoing dialogue surrounding the responsible deployment of data science in healthcare.</a:t>
            </a:r>
            <a:endParaRPr lang="en-IN" dirty="0"/>
          </a:p>
          <a:p>
            <a:endParaRPr lang="en-AU" dirty="0"/>
          </a:p>
        </p:txBody>
      </p:sp>
    </p:spTree>
    <p:extLst>
      <p:ext uri="{BB962C8B-B14F-4D97-AF65-F5344CB8AC3E}">
        <p14:creationId xmlns:p14="http://schemas.microsoft.com/office/powerpoint/2010/main" val="2944014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255639"/>
            <a:ext cx="7886700" cy="530258"/>
          </a:xfrm>
        </p:spPr>
        <p:txBody>
          <a:bodyPr>
            <a:normAutofit fontScale="90000"/>
          </a:bodyPr>
          <a:lstStyle/>
          <a:p>
            <a:pPr algn="ctr"/>
            <a:r>
              <a:rPr lang="en-US" dirty="0">
                <a:solidFill>
                  <a:srgbClr val="C00000"/>
                </a:solidFill>
                <a:latin typeface="+mn-lt"/>
              </a:rPr>
              <a:t>Objective of the Project</a:t>
            </a:r>
            <a:endParaRPr lang="en-IN" dirty="0">
              <a:solidFill>
                <a:srgbClr val="C00000"/>
              </a:solidFill>
              <a:latin typeface="+mn-lt"/>
            </a:endParaRPr>
          </a:p>
        </p:txBody>
      </p:sp>
      <p:sp>
        <p:nvSpPr>
          <p:cNvPr id="3" name="Rectangle 2"/>
          <p:cNvSpPr/>
          <p:nvPr/>
        </p:nvSpPr>
        <p:spPr>
          <a:xfrm>
            <a:off x="899808" y="1353105"/>
            <a:ext cx="7344383" cy="4801314"/>
          </a:xfrm>
          <a:prstGeom prst="rect">
            <a:avLst/>
          </a:prstGeom>
        </p:spPr>
        <p:txBody>
          <a:bodyPr wrap="square">
            <a:spAutoFit/>
          </a:bodyPr>
          <a:lstStyle/>
          <a:p>
            <a:r>
              <a:rPr lang="en-US" dirty="0"/>
              <a:t>The current global Covid-19 pandemic is related to an acute respiratory disease caused by a new coronavirus (SARS-CoV-2), which is highly contagious and whose evolution is still little known. Considering the current case definition, based on the diagnosis of pneumonia, more than 100,000 cases of Covid-19 infection have been confirmed worldwide, and the associated mortality rate has fluctuated around 2%. Currently, available laboratory tests might not be widely accessible to a growing infected population, but new screening strategies are necessary. Chest CT as a screening tool has yet to be determined, recent studies have demonstrated a central role of CT in the early detection and management of Covid-19 pulmonary manifestations. It has shown high sensitivity but limited specificity. We present a Neural Network in </a:t>
            </a:r>
            <a:r>
              <a:rPr lang="en-US" dirty="0" err="1"/>
              <a:t>TensorFlow</a:t>
            </a:r>
            <a:r>
              <a:rPr lang="en-US" dirty="0"/>
              <a:t> and </a:t>
            </a:r>
            <a:r>
              <a:rPr lang="en-US" dirty="0" err="1"/>
              <a:t>Keras</a:t>
            </a:r>
            <a:r>
              <a:rPr lang="en-US" dirty="0"/>
              <a:t> based on Covid-19 and Pneumonia classification. It is predicted that the success of the obtained results will increase. If the CNN method is supported by adding extra feature extraction methods and images to classify successfully by covid-19 or Pneumonia or tuberculosis.</a:t>
            </a:r>
            <a:endParaRPr lang="en-IN" dirty="0"/>
          </a:p>
          <a:p>
            <a:r>
              <a:rPr lang="en-US" b="1" u="sng" dirty="0"/>
              <a:t>Keywords:</a:t>
            </a:r>
            <a:r>
              <a:rPr lang="en-US" b="1" dirty="0"/>
              <a:t> Deep Learning, </a:t>
            </a:r>
            <a:r>
              <a:rPr lang="en-US" b="1" dirty="0" err="1"/>
              <a:t>TensorFlow</a:t>
            </a:r>
            <a:r>
              <a:rPr lang="en-US" b="1" dirty="0"/>
              <a:t>, </a:t>
            </a:r>
            <a:r>
              <a:rPr lang="en-US" b="1" dirty="0" err="1"/>
              <a:t>Keras</a:t>
            </a:r>
            <a:r>
              <a:rPr lang="en-US" b="1" dirty="0"/>
              <a:t>, CNN</a:t>
            </a:r>
            <a:endParaRPr lang="en-IN" dirty="0"/>
          </a:p>
        </p:txBody>
      </p:sp>
    </p:spTree>
    <p:extLst>
      <p:ext uri="{BB962C8B-B14F-4D97-AF65-F5344CB8AC3E}">
        <p14:creationId xmlns:p14="http://schemas.microsoft.com/office/powerpoint/2010/main" val="4003226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246673"/>
            <a:ext cx="7886700" cy="530258"/>
          </a:xfrm>
        </p:spPr>
        <p:txBody>
          <a:bodyPr>
            <a:normAutofit fontScale="90000"/>
          </a:bodyPr>
          <a:lstStyle/>
          <a:p>
            <a:pPr algn="ctr"/>
            <a:r>
              <a:rPr lang="en-US" dirty="0">
                <a:solidFill>
                  <a:srgbClr val="C00000"/>
                </a:solidFill>
                <a:latin typeface="+mn-lt"/>
              </a:rPr>
              <a:t>Literature</a:t>
            </a:r>
            <a:r>
              <a:rPr lang="en-US" dirty="0">
                <a:solidFill>
                  <a:srgbClr val="7030A0"/>
                </a:solidFill>
                <a:latin typeface="+mn-lt"/>
              </a:rPr>
              <a:t> </a:t>
            </a:r>
            <a:r>
              <a:rPr lang="en-US" dirty="0">
                <a:solidFill>
                  <a:srgbClr val="C00000"/>
                </a:solidFill>
                <a:latin typeface="+mn-lt"/>
              </a:rPr>
              <a:t>Survey</a:t>
            </a:r>
            <a:endParaRPr lang="en-IN" dirty="0">
              <a:solidFill>
                <a:srgbClr val="C00000"/>
              </a:solidFill>
              <a:latin typeface="+mn-lt"/>
            </a:endParaRPr>
          </a:p>
        </p:txBody>
      </p:sp>
      <p:sp>
        <p:nvSpPr>
          <p:cNvPr id="3" name="Rectangle 2"/>
          <p:cNvSpPr/>
          <p:nvPr/>
        </p:nvSpPr>
        <p:spPr>
          <a:xfrm>
            <a:off x="899808" y="1222499"/>
            <a:ext cx="7344383" cy="5909310"/>
          </a:xfrm>
          <a:prstGeom prst="rect">
            <a:avLst/>
          </a:prstGeom>
        </p:spPr>
        <p:txBody>
          <a:bodyPr wrap="square">
            <a:spAutoFit/>
          </a:bodyPr>
          <a:lstStyle/>
          <a:p>
            <a:pPr algn="just"/>
            <a:r>
              <a:rPr lang="en-US" b="1" dirty="0"/>
              <a:t>Title</a:t>
            </a:r>
            <a:r>
              <a:rPr lang="en-US" dirty="0"/>
              <a:t>	  : AI help in screening Viral and COVID-19 pneumonia</a:t>
            </a:r>
            <a:endParaRPr lang="en-IN" dirty="0"/>
          </a:p>
          <a:p>
            <a:pPr algn="just"/>
            <a:r>
              <a:rPr lang="en-US" b="1" dirty="0"/>
              <a:t>Author</a:t>
            </a:r>
            <a:r>
              <a:rPr lang="en-US" dirty="0"/>
              <a:t> : Muhammad E. H. Chowdhury1 , </a:t>
            </a:r>
            <a:r>
              <a:rPr lang="en-US" dirty="0" err="1"/>
              <a:t>Tawsifur</a:t>
            </a:r>
            <a:r>
              <a:rPr lang="en-US" dirty="0"/>
              <a:t> Rahman</a:t>
            </a:r>
            <a:endParaRPr lang="en-IN" dirty="0"/>
          </a:p>
          <a:p>
            <a:pPr algn="just"/>
            <a:r>
              <a:rPr lang="en-US" b="1" dirty="0"/>
              <a:t>Year</a:t>
            </a:r>
            <a:r>
              <a:rPr lang="en-US" dirty="0"/>
              <a:t>	 : 2021</a:t>
            </a:r>
            <a:endParaRPr lang="en-IN" dirty="0"/>
          </a:p>
          <a:p>
            <a:pPr algn="just"/>
            <a:r>
              <a:rPr lang="en-US" dirty="0"/>
              <a:t>Coronavirus disease (COVID-19) is a pandemic disease, which has already caused thousands of causalities and infected several millions of people worldwide. Any technological tool enabling rapid screening of the COVID-19 infection with high accuracy can be crucially helpful to the healthcare professionals. The main clinical tool currently in use for the diagnosis of COVID-19 is the Reverse transcription polymerase chain reaction (RT-PCR), which is expensive, less-sensitive and requires specialized medical personnel. X-ray imaging is an easily accessible tool that can be an excellent alternative in the COVID-19 diagnosis. This research was taken to investigate the utility of artificial intelligence (AI) in the rapid and accurate detection of COVID-19 from chest X-ray images. The aim of this paper is to propose a robust technique for automatic detection of COVID-19 pneumonia from digital chest X-ray images applying pre-trained deep-learning algorithms while maximizing the detection accuracy. A public database was created by the authors combining several public databases and also by collecting images from recently published articles.</a:t>
            </a:r>
            <a:endParaRPr lang="en-IN" dirty="0"/>
          </a:p>
          <a:p>
            <a:pPr algn="just"/>
            <a:r>
              <a:rPr lang="en-US" dirty="0"/>
              <a:t> </a:t>
            </a:r>
            <a:endParaRPr lang="en-IN" dirty="0"/>
          </a:p>
          <a:p>
            <a:pPr marL="114300" indent="0" algn="just">
              <a:buNone/>
            </a:pPr>
            <a:endParaRPr lang="en-IN" dirty="0"/>
          </a:p>
        </p:txBody>
      </p:sp>
    </p:spTree>
    <p:extLst>
      <p:ext uri="{BB962C8B-B14F-4D97-AF65-F5344CB8AC3E}">
        <p14:creationId xmlns:p14="http://schemas.microsoft.com/office/powerpoint/2010/main" val="3343324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2519082" y="309426"/>
            <a:ext cx="4105835" cy="530258"/>
          </a:xfrm>
        </p:spPr>
        <p:txBody>
          <a:bodyPr>
            <a:normAutofit fontScale="90000"/>
          </a:bodyPr>
          <a:lstStyle/>
          <a:p>
            <a:pPr algn="ctr"/>
            <a:r>
              <a:rPr lang="en-US" dirty="0">
                <a:solidFill>
                  <a:srgbClr val="C00000"/>
                </a:solidFill>
                <a:latin typeface="+mn-lt"/>
              </a:rPr>
              <a:t>Existing System</a:t>
            </a:r>
            <a:endParaRPr lang="en-IN" dirty="0">
              <a:solidFill>
                <a:srgbClr val="C00000"/>
              </a:solidFill>
              <a:latin typeface="+mn-lt"/>
            </a:endParaRPr>
          </a:p>
        </p:txBody>
      </p:sp>
      <p:sp>
        <p:nvSpPr>
          <p:cNvPr id="3" name="Rectangle 2"/>
          <p:cNvSpPr/>
          <p:nvPr/>
        </p:nvSpPr>
        <p:spPr>
          <a:xfrm>
            <a:off x="899807" y="1311882"/>
            <a:ext cx="7344383" cy="4801314"/>
          </a:xfrm>
          <a:prstGeom prst="rect">
            <a:avLst/>
          </a:prstGeom>
        </p:spPr>
        <p:txBody>
          <a:bodyPr wrap="square">
            <a:spAutoFit/>
          </a:bodyPr>
          <a:lstStyle/>
          <a:p>
            <a:pPr algn="just"/>
            <a:r>
              <a:rPr lang="en-US" dirty="0"/>
              <a:t>The joint TBN model for dual-task application scenarios of image segmentation and classification such as CT-based COVID-19 diagnosis, in which pixel-level lesion segmentation and slice-level infection classification branches are simultaneously trained via lesion attention, and individual-level diagnosis branch aggregates slice-level outputs for COVID-19 screening. Second, we propose a novel hybrid semi-supervised learning method to make full use of unlabeled data, combining a new double-threshold pseudo labeling method specifically designed to the joint model and a new inter-slice consistency regularization method specifically tailored to CT images. Besides two publicly available external datasets, we collect internal and our own external datasets including 210,395 images (1,420 cases versus 498 controls) from ten hospitals. Experimental results show that the proposed method achieves state-of-the-art performance in COVID-19 classification with limited annotated data even if lesions are subtle, and that segmentation results promote interpretability for diagnosis, suggesting the potential of the SS-TBN in early screening in insufficient labeled data situations at the early stage of a pandemic outbreak like COVID-19.</a:t>
            </a:r>
            <a:endParaRPr lang="en-IN" dirty="0"/>
          </a:p>
        </p:txBody>
      </p:sp>
    </p:spTree>
    <p:extLst>
      <p:ext uri="{BB962C8B-B14F-4D97-AF65-F5344CB8AC3E}">
        <p14:creationId xmlns:p14="http://schemas.microsoft.com/office/powerpoint/2010/main" val="1266654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Proposed</a:t>
            </a:r>
            <a:r>
              <a:rPr lang="en-US" dirty="0">
                <a:solidFill>
                  <a:srgbClr val="7030A0"/>
                </a:solidFill>
                <a:latin typeface="+mn-lt"/>
              </a:rPr>
              <a:t> </a:t>
            </a:r>
            <a:r>
              <a:rPr lang="en-US" dirty="0">
                <a:solidFill>
                  <a:srgbClr val="C00000"/>
                </a:solidFill>
                <a:latin typeface="+mn-lt"/>
              </a:rPr>
              <a:t>System</a:t>
            </a:r>
            <a:endParaRPr lang="en-IN" dirty="0">
              <a:solidFill>
                <a:srgbClr val="C00000"/>
              </a:solidFill>
              <a:latin typeface="+mn-lt"/>
            </a:endParaRPr>
          </a:p>
        </p:txBody>
      </p:sp>
      <p:sp>
        <p:nvSpPr>
          <p:cNvPr id="3" name="Rectangle 2"/>
          <p:cNvSpPr/>
          <p:nvPr/>
        </p:nvSpPr>
        <p:spPr>
          <a:xfrm>
            <a:off x="628650" y="880198"/>
            <a:ext cx="8515350" cy="5632311"/>
          </a:xfrm>
          <a:prstGeom prst="rect">
            <a:avLst/>
          </a:prstGeom>
        </p:spPr>
        <p:txBody>
          <a:bodyPr wrap="square">
            <a:spAutoFit/>
          </a:bodyPr>
          <a:lstStyle/>
          <a:p>
            <a:pPr algn="just"/>
            <a:r>
              <a:rPr lang="en-US" dirty="0"/>
              <a:t>The proposed system aims to utilize Convolutional Neural Networks (CNNs) for the classification of pneumonia, specifically focusing on COVID-19 cases, using medical imaging data such as chest radiographs or computed tomography (CT) scans. The system leverages the power of CNNs in image analysis to accurately identify and distinguish pneumonia cases, including those related to COVID-19. The proposed CNN-based system enhances the classification of pneumonia, including COVID-19 cases, based on medical imaging data. By leveraging CNNs' capabilities in image analysis, the system provides accurate and timely identification and differentiation of pneumonia cases, aiding in effective diagnosis, treatment, and management. Ongoing research and development efforts are necessary to refine the system's performance, address challenges specific to COVID-19 classification, and ensure seamless integration into clinical workflows for real-world applications. The trained CNN model is tested on unseen medical images to classify pneumonia and identify COVID-19 cases. The system takes new images as input and utilizes the trained CNN model to predict whether the patient has pneumonia and whether it is related to COVID-19.The results can be visualized or communicated to relevant healthcare professionals for further analysis and clinical decision-making. The proposed system can incorporate a feedback loop to continuously improve the CNN model's performance. New medical imaging data, including COVID-19 cases, can be collected, allowing for model updates and retraining to adapt to evolving patterns and enhance classification accuracy.</a:t>
            </a:r>
            <a:endParaRPr lang="en-IN" dirty="0"/>
          </a:p>
        </p:txBody>
      </p:sp>
    </p:spTree>
    <p:extLst>
      <p:ext uri="{BB962C8B-B14F-4D97-AF65-F5344CB8AC3E}">
        <p14:creationId xmlns:p14="http://schemas.microsoft.com/office/powerpoint/2010/main" val="85330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547968" y="327356"/>
            <a:ext cx="7886700" cy="530258"/>
          </a:xfrm>
        </p:spPr>
        <p:txBody>
          <a:bodyPr>
            <a:normAutofit fontScale="90000"/>
          </a:bodyPr>
          <a:lstStyle/>
          <a:p>
            <a:pPr algn="ctr"/>
            <a:r>
              <a:rPr lang="en-US" dirty="0">
                <a:solidFill>
                  <a:srgbClr val="C00000"/>
                </a:solidFill>
                <a:latin typeface="+mn-lt"/>
              </a:rPr>
              <a:t>Software</a:t>
            </a:r>
            <a:r>
              <a:rPr lang="en-US" dirty="0">
                <a:solidFill>
                  <a:srgbClr val="7030A0"/>
                </a:solidFill>
                <a:latin typeface="+mn-lt"/>
              </a:rPr>
              <a:t> </a:t>
            </a:r>
            <a:r>
              <a:rPr lang="en-US" dirty="0">
                <a:solidFill>
                  <a:srgbClr val="C00000"/>
                </a:solidFill>
                <a:latin typeface="+mn-lt"/>
              </a:rPr>
              <a:t>/ Hardware used</a:t>
            </a:r>
            <a:endParaRPr lang="en-IN" dirty="0">
              <a:solidFill>
                <a:srgbClr val="C00000"/>
              </a:solidFill>
              <a:latin typeface="+mn-lt"/>
            </a:endParaRPr>
          </a:p>
        </p:txBody>
      </p:sp>
      <p:sp>
        <p:nvSpPr>
          <p:cNvPr id="3" name="Rectangle 2"/>
          <p:cNvSpPr/>
          <p:nvPr/>
        </p:nvSpPr>
        <p:spPr>
          <a:xfrm>
            <a:off x="1031132" y="1556427"/>
            <a:ext cx="7403536" cy="2677656"/>
          </a:xfrm>
          <a:prstGeom prst="rect">
            <a:avLst/>
          </a:prstGeom>
        </p:spPr>
        <p:txBody>
          <a:bodyPr wrap="square">
            <a:spAutoFit/>
          </a:bodyPr>
          <a:lstStyle/>
          <a:p>
            <a:pPr algn="just"/>
            <a:r>
              <a:rPr lang="en-IN" sz="2000" b="1" dirty="0"/>
              <a:t>1. Software Requirements:</a:t>
            </a:r>
          </a:p>
          <a:p>
            <a:r>
              <a:rPr lang="en-IN" dirty="0"/>
              <a:t>Operating System 	: Windows </a:t>
            </a:r>
            <a:endParaRPr lang="en-US" dirty="0"/>
          </a:p>
          <a:p>
            <a:r>
              <a:rPr lang="en-IN" dirty="0"/>
              <a:t>Tool   		: Anaconda with </a:t>
            </a:r>
            <a:r>
              <a:rPr lang="en-IN" dirty="0" err="1"/>
              <a:t>Jupyter</a:t>
            </a:r>
            <a:r>
              <a:rPr lang="en-IN" dirty="0"/>
              <a:t> Notebook</a:t>
            </a:r>
          </a:p>
          <a:p>
            <a:r>
              <a:rPr lang="en-IN" dirty="0"/>
              <a:t>Language		: Python</a:t>
            </a:r>
            <a:endParaRPr lang="en-US" dirty="0"/>
          </a:p>
          <a:p>
            <a:pPr algn="just"/>
            <a:endParaRPr lang="en-US" sz="2000" dirty="0">
              <a:solidFill>
                <a:srgbClr val="FFFF00"/>
              </a:solidFill>
            </a:endParaRPr>
          </a:p>
          <a:p>
            <a:pPr algn="just"/>
            <a:r>
              <a:rPr lang="en-IN" sz="2000" b="1" dirty="0"/>
              <a:t>2. Hardware requirements:</a:t>
            </a:r>
            <a:endParaRPr lang="en-US" sz="2000" b="1" dirty="0"/>
          </a:p>
          <a:p>
            <a:r>
              <a:rPr lang="en-IN" dirty="0"/>
              <a:t>Processor   		: </a:t>
            </a:r>
            <a:r>
              <a:rPr lang="en-US" dirty="0"/>
              <a:t>minimum i3 and above</a:t>
            </a:r>
          </a:p>
          <a:p>
            <a:r>
              <a:rPr lang="en-IN" dirty="0"/>
              <a:t>Hard disk   		: minimum 300 GB</a:t>
            </a:r>
            <a:endParaRPr lang="en-US" dirty="0"/>
          </a:p>
          <a:p>
            <a:r>
              <a:rPr lang="en-IN" dirty="0"/>
              <a:t>RAM        		: minimum 4 GB</a:t>
            </a:r>
            <a:endParaRPr lang="en-US" dirty="0"/>
          </a:p>
        </p:txBody>
      </p:sp>
    </p:spTree>
    <p:extLst>
      <p:ext uri="{BB962C8B-B14F-4D97-AF65-F5344CB8AC3E}">
        <p14:creationId xmlns:p14="http://schemas.microsoft.com/office/powerpoint/2010/main" val="2070265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Architecture / Methodology used</a:t>
            </a:r>
            <a:endParaRPr lang="en-IN" dirty="0">
              <a:solidFill>
                <a:srgbClr val="C00000"/>
              </a:solidFill>
              <a:latin typeface="+mn-lt"/>
            </a:endParaRPr>
          </a:p>
        </p:txBody>
      </p:sp>
      <p:sp>
        <p:nvSpPr>
          <p:cNvPr id="3" name="Rectangle 2"/>
          <p:cNvSpPr/>
          <p:nvPr/>
        </p:nvSpPr>
        <p:spPr>
          <a:xfrm>
            <a:off x="928991" y="1230791"/>
            <a:ext cx="7728626" cy="3970318"/>
          </a:xfrm>
          <a:prstGeom prst="rect">
            <a:avLst/>
          </a:prstGeom>
        </p:spPr>
        <p:txBody>
          <a:bodyPr wrap="square">
            <a:spAutoFit/>
          </a:bodyPr>
          <a:lstStyle/>
          <a:p>
            <a:pPr marL="114300" indent="0" algn="just">
              <a:buNone/>
            </a:pPr>
            <a:r>
              <a:rPr lang="en-US" dirty="0"/>
              <a:t>Preprocessing and Training the model (CNN): The dataset is preprocessed such as Image reshaping, resizing and conversion to an array form. Similar processing is also done on the test image. A dataset consisting of about 4 different brain tumor is obtained, out of which any image can be used as a test image for the software. </a:t>
            </a:r>
          </a:p>
          <a:p>
            <a:pPr marL="114300" indent="0" algn="just">
              <a:buNone/>
            </a:pPr>
            <a:endParaRPr lang="en-US" dirty="0"/>
          </a:p>
          <a:p>
            <a:pPr marL="114300" indent="0" algn="just">
              <a:buNone/>
            </a:pPr>
            <a:r>
              <a:rPr lang="en-US" dirty="0"/>
              <a:t>	The train dataset is used to train the model (CNN) so that it can identify the test image and the disease it has CNN has different layers that are Dense, Dropout, Activation, Flatten, Convolution2D, and MaxPooling2D. After the model is trained successfully, the software can identify the </a:t>
            </a:r>
            <a:r>
              <a:rPr lang="en-US" dirty="0" err="1"/>
              <a:t>covid</a:t>
            </a:r>
            <a:r>
              <a:rPr lang="en-US" dirty="0"/>
              <a:t> pneumonia Classification image contained in the dataset. After successful training and preprocessing, comparison of the test image and trained model takes place to predict the brain </a:t>
            </a:r>
            <a:r>
              <a:rPr lang="en-US" dirty="0" err="1"/>
              <a:t>covid</a:t>
            </a:r>
            <a:r>
              <a:rPr lang="en-US" dirty="0"/>
              <a:t>, pneumonia</a:t>
            </a:r>
          </a:p>
          <a:p>
            <a:pPr marL="114300" indent="0" algn="just">
              <a:buNone/>
            </a:pPr>
            <a:r>
              <a:rPr lang="en-US" dirty="0"/>
              <a:t>	</a:t>
            </a:r>
            <a:endParaRPr lang="en-IN" dirty="0"/>
          </a:p>
        </p:txBody>
      </p:sp>
    </p:spTree>
    <p:extLst>
      <p:ext uri="{BB962C8B-B14F-4D97-AF65-F5344CB8AC3E}">
        <p14:creationId xmlns:p14="http://schemas.microsoft.com/office/powerpoint/2010/main" val="3264071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A28B21-D75E-C15C-530A-FEF17C35C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B00B378-7AEC-A460-C984-4BA79582B7BB}"/>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System Implementation</a:t>
            </a:r>
            <a:endParaRPr lang="en-IN" dirty="0">
              <a:solidFill>
                <a:srgbClr val="C00000"/>
              </a:solidFill>
              <a:latin typeface="+mn-lt"/>
            </a:endParaRPr>
          </a:p>
        </p:txBody>
      </p:sp>
      <p:sp>
        <p:nvSpPr>
          <p:cNvPr id="3" name="Rectangle 2"/>
          <p:cNvSpPr/>
          <p:nvPr/>
        </p:nvSpPr>
        <p:spPr>
          <a:xfrm>
            <a:off x="175099" y="948690"/>
            <a:ext cx="8968901" cy="5909310"/>
          </a:xfrm>
          <a:prstGeom prst="rect">
            <a:avLst/>
          </a:prstGeom>
        </p:spPr>
        <p:txBody>
          <a:bodyPr wrap="square">
            <a:spAutoFit/>
          </a:bodyPr>
          <a:lstStyle/>
          <a:p>
            <a:r>
              <a:rPr lang="en-IN" dirty="0"/>
              <a:t>The implementation of a system for the classification and segmentation of pneumonia, COVID-19, tuberculosis, and normal X-ray images involves several key steps. First, a dataset containing a sufficient number of X-ray images for each category needs to be collected and </a:t>
            </a:r>
            <a:r>
              <a:rPr lang="en-IN" dirty="0" err="1"/>
              <a:t>preprocessed</a:t>
            </a:r>
            <a:r>
              <a:rPr lang="en-IN" dirty="0"/>
              <a:t>. This </a:t>
            </a:r>
            <a:r>
              <a:rPr lang="en-IN" dirty="0" err="1"/>
              <a:t>preprocessing</a:t>
            </a:r>
            <a:r>
              <a:rPr lang="en-IN" dirty="0"/>
              <a:t> step may involve resizing images, adjusting contrast, and removing any noise to ensure uniformity and quality across the dataset.</a:t>
            </a:r>
          </a:p>
          <a:p>
            <a:endParaRPr lang="en-IN" dirty="0"/>
          </a:p>
          <a:p>
            <a:r>
              <a:rPr lang="en-IN" dirty="0"/>
              <a:t>Next, a deep learning model architecture needs to be selected or designed specifically for this task. Convolutional neural networks (CNNs) are commonly used for image classification and segmentation tasks due to their ability to effectively learn hierarchical features. The selected model should be trained on the prepared dataset using techniques such as transfer learning, where pre-trained models are fine-tuned on the specific dataset to leverage existing knowledge.</a:t>
            </a:r>
          </a:p>
          <a:p>
            <a:endParaRPr lang="en-IN" dirty="0"/>
          </a:p>
          <a:p>
            <a:endParaRPr lang="en-IN" dirty="0"/>
          </a:p>
          <a:p>
            <a:r>
              <a:rPr lang="en-IN" dirty="0"/>
              <a:t>Finally, the trained model can be deployed in a real-world setting where it can classify and segment X-ray images into the specified categories automatically. This deployment might involve building a user-friendly interface for clinicians to interact with the system, integrating it into existing healthcare infrastructure, and ensuring compliance with relevant regulations and ethical considerations regarding patient data privacy and security. Regular monitoring and updates to the system may also be necessary to maintain its performance and adapt to changes in the X-ray image data or clinical practices.</a:t>
            </a:r>
          </a:p>
        </p:txBody>
      </p:sp>
    </p:spTree>
    <p:extLst>
      <p:ext uri="{BB962C8B-B14F-4D97-AF65-F5344CB8AC3E}">
        <p14:creationId xmlns:p14="http://schemas.microsoft.com/office/powerpoint/2010/main" val="861060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1384</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1_Office Theme</vt:lpstr>
      <vt:lpstr>PowerPoint Presentation</vt:lpstr>
      <vt:lpstr>Introduction</vt:lpstr>
      <vt:lpstr>Objective of the Project</vt:lpstr>
      <vt:lpstr>Literature Survey</vt:lpstr>
      <vt:lpstr>Existing System</vt:lpstr>
      <vt:lpstr>Proposed System</vt:lpstr>
      <vt:lpstr>Software / Hardware used</vt:lpstr>
      <vt:lpstr>Architecture / Methodology used</vt:lpstr>
      <vt:lpstr>System Implementation</vt:lpstr>
      <vt:lpstr>Result &amp; Discussion</vt:lpstr>
      <vt:lpstr>Reference Paper/ URL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Microsoft account</cp:lastModifiedBy>
  <cp:revision>11</cp:revision>
  <dcterms:created xsi:type="dcterms:W3CDTF">2020-12-27T14:21:20Z</dcterms:created>
  <dcterms:modified xsi:type="dcterms:W3CDTF">2024-03-24T13:38:49Z</dcterms:modified>
</cp:coreProperties>
</file>