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4660"/>
  </p:normalViewPr>
  <p:slideViewPr>
    <p:cSldViewPr snapToGrid="0">
      <p:cViewPr varScale="1">
        <p:scale>
          <a:sx n="54" d="100"/>
          <a:sy n="54" d="100"/>
        </p:scale>
        <p:origin x="180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6D27-4BCC-CE1A-8F00-7D0ADF7149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0713ECB-F595-D24F-9A3A-CF1862F70B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4820F5E-30FB-B995-6E37-DBCA20CB1D01}"/>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5" name="Footer Placeholder 4">
            <a:extLst>
              <a:ext uri="{FF2B5EF4-FFF2-40B4-BE49-F238E27FC236}">
                <a16:creationId xmlns:a16="http://schemas.microsoft.com/office/drawing/2014/main" id="{02677032-A938-7D11-713C-180945014F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1D9D69-5631-5BE6-D7A1-30A79E34734B}"/>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1899774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ADD53-FF29-699B-3F3F-12E09EDF1FC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FE4AA0-8708-7F52-647D-D2D024E1D8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EFEE2B-919B-4D63-EEA9-BE58AE1B5F3C}"/>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5" name="Footer Placeholder 4">
            <a:extLst>
              <a:ext uri="{FF2B5EF4-FFF2-40B4-BE49-F238E27FC236}">
                <a16:creationId xmlns:a16="http://schemas.microsoft.com/office/drawing/2014/main" id="{9461C81E-6A81-50C9-9F24-FD205F6203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A9F49C-E4FE-8FAC-2B85-D684B937D0C1}"/>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1945713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283092-81F1-4646-388B-48210306C5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94B8DC-55CE-C254-07E3-5A3BA858A0A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C3C00F-AE1D-6C1E-0828-23F82ED2BEB5}"/>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5" name="Footer Placeholder 4">
            <a:extLst>
              <a:ext uri="{FF2B5EF4-FFF2-40B4-BE49-F238E27FC236}">
                <a16:creationId xmlns:a16="http://schemas.microsoft.com/office/drawing/2014/main" id="{CD04CB46-EA15-62D8-F9AB-21C558FC23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43F0177-75F0-397F-92E0-B4CC4F3E0CA4}"/>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194323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3F1BC-C381-D07A-8227-CEA14721E6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0304E15-CDDB-6319-308E-225D79A0F9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647037-83AB-216D-9CCB-0DCF0DB6352D}"/>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5" name="Footer Placeholder 4">
            <a:extLst>
              <a:ext uri="{FF2B5EF4-FFF2-40B4-BE49-F238E27FC236}">
                <a16:creationId xmlns:a16="http://schemas.microsoft.com/office/drawing/2014/main" id="{C31DB270-2121-A26C-5DCC-AD40F9B78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F8FCBA-375B-AB4F-73B4-7633016EDE85}"/>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1068068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EA1B-19AB-547E-1345-62B0AA0EE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EB56B9-97C0-887C-7FAF-CE0185EA18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C5FB2B-7597-007E-D614-D96601C0F1F8}"/>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5" name="Footer Placeholder 4">
            <a:extLst>
              <a:ext uri="{FF2B5EF4-FFF2-40B4-BE49-F238E27FC236}">
                <a16:creationId xmlns:a16="http://schemas.microsoft.com/office/drawing/2014/main" id="{7E1396D5-00F8-17CA-17AD-011B13D93C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83EED7-D5E5-373C-B21E-4B9EA7D49203}"/>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160084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0C54-A2E7-FADF-1501-9474427606B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D62F42-32B3-E0DA-A88A-BA5BDAEDDE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8DF08B5-B1F8-4581-EE9A-F1519F1A29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C7FDEC-3339-5699-5135-6E89ECB4070D}"/>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6" name="Footer Placeholder 5">
            <a:extLst>
              <a:ext uri="{FF2B5EF4-FFF2-40B4-BE49-F238E27FC236}">
                <a16:creationId xmlns:a16="http://schemas.microsoft.com/office/drawing/2014/main" id="{B7530C5C-0E7D-671C-BDB4-F0825C53DE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B5BE51-C224-6371-9121-6F0CEFB29691}"/>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2265691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D70F9-8BE7-FA2E-F399-A3610FF4BE8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F046FE-CD87-FA47-30D9-A13A3726E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26CADA-E033-8E3A-9393-AECCF991F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0630969-CA96-4EBC-8565-8CB5D9C64E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20A768-A9CC-7D1C-CBC8-2EE19AAA46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E10965-CCC6-6A53-F877-F171CAB12CC2}"/>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8" name="Footer Placeholder 7">
            <a:extLst>
              <a:ext uri="{FF2B5EF4-FFF2-40B4-BE49-F238E27FC236}">
                <a16:creationId xmlns:a16="http://schemas.microsoft.com/office/drawing/2014/main" id="{39546192-2642-946F-B56B-DE3F7E6307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C0771A-FE25-45EE-6430-C201D0964636}"/>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285449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3FB77-4E67-B5E6-4917-25050B0170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92B498C-96B9-EEC7-813F-3B6FE7443AA0}"/>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4" name="Footer Placeholder 3">
            <a:extLst>
              <a:ext uri="{FF2B5EF4-FFF2-40B4-BE49-F238E27FC236}">
                <a16:creationId xmlns:a16="http://schemas.microsoft.com/office/drawing/2014/main" id="{366F2D34-1C2C-9EA8-1D5C-1623A655629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D24806-BB5E-A578-8132-75B962B7A1C0}"/>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382947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A8AD20-EDB7-1D79-D99B-1BD4AF4834EA}"/>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3" name="Footer Placeholder 2">
            <a:extLst>
              <a:ext uri="{FF2B5EF4-FFF2-40B4-BE49-F238E27FC236}">
                <a16:creationId xmlns:a16="http://schemas.microsoft.com/office/drawing/2014/main" id="{F6AE2E0A-4F82-E623-184F-DC87F78EAC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05E88BD-53C9-A194-AC29-A60DA548D60C}"/>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1211424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047CD-D2CB-234B-C2D7-2355CCFF7A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17FFF5-0B55-CDCB-AC17-4AB73C7567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F50467-1A13-BD79-BB55-AA33A05B40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B9509-D8F2-556F-B5F9-AC48560B2360}"/>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6" name="Footer Placeholder 5">
            <a:extLst>
              <a:ext uri="{FF2B5EF4-FFF2-40B4-BE49-F238E27FC236}">
                <a16:creationId xmlns:a16="http://schemas.microsoft.com/office/drawing/2014/main" id="{D2029ABC-4234-D6BB-E014-BB36432033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4A6AD4-991F-C5F6-6975-6992E174BE5F}"/>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374803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C7FE9-9B8E-7F9D-B6AC-7F10C36676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C9716AA-935B-BF5A-5B21-7DF4EF6166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665EBBF-694F-96C4-634B-B0CDF9FC42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50FE1A-4104-ADEA-9B16-77B8C66E9DAF}"/>
              </a:ext>
            </a:extLst>
          </p:cNvPr>
          <p:cNvSpPr>
            <a:spLocks noGrp="1"/>
          </p:cNvSpPr>
          <p:nvPr>
            <p:ph type="dt" sz="half" idx="10"/>
          </p:nvPr>
        </p:nvSpPr>
        <p:spPr/>
        <p:txBody>
          <a:bodyPr/>
          <a:lstStyle/>
          <a:p>
            <a:fld id="{BB439A2B-37FC-4269-BB9C-EC3BA4B6D234}" type="datetimeFigureOut">
              <a:rPr lang="en-IN" smtClean="0"/>
              <a:t>25-03-2024</a:t>
            </a:fld>
            <a:endParaRPr lang="en-IN"/>
          </a:p>
        </p:txBody>
      </p:sp>
      <p:sp>
        <p:nvSpPr>
          <p:cNvPr id="6" name="Footer Placeholder 5">
            <a:extLst>
              <a:ext uri="{FF2B5EF4-FFF2-40B4-BE49-F238E27FC236}">
                <a16:creationId xmlns:a16="http://schemas.microsoft.com/office/drawing/2014/main" id="{0B96B307-EB37-D030-0D4E-C313E07780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E95E32-9A42-2852-9D46-01AA808EDDA4}"/>
              </a:ext>
            </a:extLst>
          </p:cNvPr>
          <p:cNvSpPr>
            <a:spLocks noGrp="1"/>
          </p:cNvSpPr>
          <p:nvPr>
            <p:ph type="sldNum" sz="quarter" idx="12"/>
          </p:nvPr>
        </p:nvSpPr>
        <p:spPr/>
        <p:txBody>
          <a:bodyPr/>
          <a:lstStyle/>
          <a:p>
            <a:fld id="{AE803B94-A24A-4EF6-BDFB-AFAF08D4F4DF}" type="slidenum">
              <a:rPr lang="en-IN" smtClean="0"/>
              <a:t>‹#›</a:t>
            </a:fld>
            <a:endParaRPr lang="en-IN"/>
          </a:p>
        </p:txBody>
      </p:sp>
    </p:spTree>
    <p:extLst>
      <p:ext uri="{BB962C8B-B14F-4D97-AF65-F5344CB8AC3E}">
        <p14:creationId xmlns:p14="http://schemas.microsoft.com/office/powerpoint/2010/main" val="4075617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486F07-0ADB-88D9-2260-073046D896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8BEBA3-46B5-C8F0-3C28-266E3D932D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959309-B41B-E6BD-BE87-B7710B658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439A2B-37FC-4269-BB9C-EC3BA4B6D234}" type="datetimeFigureOut">
              <a:rPr lang="en-IN" smtClean="0"/>
              <a:t>25-03-2024</a:t>
            </a:fld>
            <a:endParaRPr lang="en-IN"/>
          </a:p>
        </p:txBody>
      </p:sp>
      <p:sp>
        <p:nvSpPr>
          <p:cNvPr id="5" name="Footer Placeholder 4">
            <a:extLst>
              <a:ext uri="{FF2B5EF4-FFF2-40B4-BE49-F238E27FC236}">
                <a16:creationId xmlns:a16="http://schemas.microsoft.com/office/drawing/2014/main" id="{28F9E308-6415-599D-CC06-85756A8060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7099B2B-0B5F-5E01-8CCD-2A05EDED29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803B94-A24A-4EF6-BDFB-AFAF08D4F4DF}" type="slidenum">
              <a:rPr lang="en-IN" smtClean="0"/>
              <a:t>‹#›</a:t>
            </a:fld>
            <a:endParaRPr lang="en-IN"/>
          </a:p>
        </p:txBody>
      </p:sp>
    </p:spTree>
    <p:extLst>
      <p:ext uri="{BB962C8B-B14F-4D97-AF65-F5344CB8AC3E}">
        <p14:creationId xmlns:p14="http://schemas.microsoft.com/office/powerpoint/2010/main" val="514090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A875C-2074-116A-74BF-F83C22573687}"/>
              </a:ext>
            </a:extLst>
          </p:cNvPr>
          <p:cNvSpPr>
            <a:spLocks noGrp="1"/>
          </p:cNvSpPr>
          <p:nvPr>
            <p:ph type="ctrTitle"/>
          </p:nvPr>
        </p:nvSpPr>
        <p:spPr/>
        <p:txBody>
          <a:bodyPr/>
          <a:lstStyle/>
          <a:p>
            <a:r>
              <a:rPr lang="en-US" dirty="0"/>
              <a:t>  </a:t>
            </a:r>
            <a:endParaRPr lang="en-IN" dirty="0"/>
          </a:p>
        </p:txBody>
      </p:sp>
      <p:sp>
        <p:nvSpPr>
          <p:cNvPr id="3" name="Subtitle 2">
            <a:extLst>
              <a:ext uri="{FF2B5EF4-FFF2-40B4-BE49-F238E27FC236}">
                <a16:creationId xmlns:a16="http://schemas.microsoft.com/office/drawing/2014/main" id="{8BF93E08-76EF-BF92-CFC3-1054B0E1BE66}"/>
              </a:ext>
            </a:extLst>
          </p:cNvPr>
          <p:cNvSpPr>
            <a:spLocks noGrp="1"/>
          </p:cNvSpPr>
          <p:nvPr>
            <p:ph type="subTitle" idx="1"/>
          </p:nvPr>
        </p:nvSpPr>
        <p:spPr/>
        <p:txBody>
          <a:bodyPr/>
          <a:lstStyle/>
          <a:p>
            <a:r>
              <a:rPr lang="en-US" dirty="0"/>
              <a:t>  </a:t>
            </a:r>
            <a:endParaRPr lang="en-IN" dirty="0"/>
          </a:p>
        </p:txBody>
      </p:sp>
      <p:grpSp>
        <p:nvGrpSpPr>
          <p:cNvPr id="4" name="object 3">
            <a:extLst>
              <a:ext uri="{FF2B5EF4-FFF2-40B4-BE49-F238E27FC236}">
                <a16:creationId xmlns:a16="http://schemas.microsoft.com/office/drawing/2014/main" id="{060F864D-5464-C3C7-52BD-F532D954755B}"/>
              </a:ext>
            </a:extLst>
          </p:cNvPr>
          <p:cNvGrpSpPr/>
          <p:nvPr/>
        </p:nvGrpSpPr>
        <p:grpSpPr>
          <a:xfrm>
            <a:off x="1418490" y="192961"/>
            <a:ext cx="10656277" cy="1524000"/>
            <a:chOff x="1298447" y="128015"/>
            <a:chExt cx="7592695" cy="1524000"/>
          </a:xfrm>
        </p:grpSpPr>
        <p:pic>
          <p:nvPicPr>
            <p:cNvPr id="5" name="object 4">
              <a:extLst>
                <a:ext uri="{FF2B5EF4-FFF2-40B4-BE49-F238E27FC236}">
                  <a16:creationId xmlns:a16="http://schemas.microsoft.com/office/drawing/2014/main" id="{2B09E4D8-AABB-F0E0-2AB2-17B7406BA1ED}"/>
                </a:ext>
              </a:extLst>
            </p:cNvPr>
            <p:cNvPicPr/>
            <p:nvPr/>
          </p:nvPicPr>
          <p:blipFill>
            <a:blip r:embed="rId2" cstate="print"/>
            <a:stretch>
              <a:fillRect/>
            </a:stretch>
          </p:blipFill>
          <p:spPr>
            <a:xfrm>
              <a:off x="7583424" y="195072"/>
              <a:ext cx="1307592" cy="1389888"/>
            </a:xfrm>
            <a:prstGeom prst="rect">
              <a:avLst/>
            </a:prstGeom>
          </p:spPr>
        </p:pic>
        <p:pic>
          <p:nvPicPr>
            <p:cNvPr id="6" name="object 5">
              <a:extLst>
                <a:ext uri="{FF2B5EF4-FFF2-40B4-BE49-F238E27FC236}">
                  <a16:creationId xmlns:a16="http://schemas.microsoft.com/office/drawing/2014/main" id="{6CC8469A-9E5C-538C-CC1B-2C8E3D03703E}"/>
                </a:ext>
              </a:extLst>
            </p:cNvPr>
            <p:cNvPicPr/>
            <p:nvPr/>
          </p:nvPicPr>
          <p:blipFill>
            <a:blip r:embed="rId3" cstate="print"/>
            <a:stretch>
              <a:fillRect/>
            </a:stretch>
          </p:blipFill>
          <p:spPr>
            <a:xfrm>
              <a:off x="1298447" y="128015"/>
              <a:ext cx="6284976" cy="1524000"/>
            </a:xfrm>
            <a:prstGeom prst="rect">
              <a:avLst/>
            </a:prstGeom>
          </p:spPr>
        </p:pic>
      </p:grpSp>
      <p:pic>
        <p:nvPicPr>
          <p:cNvPr id="7" name="object 2">
            <a:extLst>
              <a:ext uri="{FF2B5EF4-FFF2-40B4-BE49-F238E27FC236}">
                <a16:creationId xmlns:a16="http://schemas.microsoft.com/office/drawing/2014/main" id="{70EE61A9-54DF-CD79-F868-51249EAF2622}"/>
              </a:ext>
            </a:extLst>
          </p:cNvPr>
          <p:cNvPicPr/>
          <p:nvPr/>
        </p:nvPicPr>
        <p:blipFill>
          <a:blip r:embed="rId4" cstate="print"/>
          <a:stretch>
            <a:fillRect/>
          </a:stretch>
        </p:blipFill>
        <p:spPr>
          <a:xfrm>
            <a:off x="234694" y="128015"/>
            <a:ext cx="1594105" cy="1653893"/>
          </a:xfrm>
          <a:prstGeom prst="rect">
            <a:avLst/>
          </a:prstGeom>
        </p:spPr>
      </p:pic>
      <p:sp>
        <p:nvSpPr>
          <p:cNvPr id="8" name="Rectangle 7">
            <a:extLst>
              <a:ext uri="{FF2B5EF4-FFF2-40B4-BE49-F238E27FC236}">
                <a16:creationId xmlns:a16="http://schemas.microsoft.com/office/drawing/2014/main" id="{0AA95F7E-286D-ACC3-8058-DD17D7023891}"/>
              </a:ext>
            </a:extLst>
          </p:cNvPr>
          <p:cNvSpPr/>
          <p:nvPr/>
        </p:nvSpPr>
        <p:spPr>
          <a:xfrm>
            <a:off x="2482004" y="1743780"/>
            <a:ext cx="6435971" cy="430887"/>
          </a:xfrm>
          <a:prstGeom prst="rect">
            <a:avLst/>
          </a:prstGeom>
        </p:spPr>
        <p:txBody>
          <a:bodyPr wrap="square">
            <a:spAutoFit/>
          </a:bodyPr>
          <a:lstStyle/>
          <a:p>
            <a:pPr marL="12700">
              <a:lnSpc>
                <a:spcPct val="100000"/>
              </a:lnSpc>
              <a:spcBef>
                <a:spcPts val="110"/>
              </a:spcBef>
            </a:pPr>
            <a:r>
              <a:rPr lang="en-US" sz="2200" b="1" dirty="0">
                <a:solidFill>
                  <a:srgbClr val="C00000"/>
                </a:solidFill>
                <a:latin typeface="Times New Roman"/>
                <a:cs typeface="Times New Roman"/>
              </a:rPr>
              <a:t>Department</a:t>
            </a:r>
            <a:r>
              <a:rPr lang="en-US" sz="2200" b="1" spc="-35" dirty="0">
                <a:solidFill>
                  <a:srgbClr val="C00000"/>
                </a:solidFill>
                <a:latin typeface="Times New Roman"/>
                <a:cs typeface="Times New Roman"/>
              </a:rPr>
              <a:t> </a:t>
            </a:r>
            <a:r>
              <a:rPr lang="en-US" sz="2200" b="1" dirty="0">
                <a:solidFill>
                  <a:srgbClr val="C00000"/>
                </a:solidFill>
                <a:latin typeface="Times New Roman"/>
                <a:cs typeface="Times New Roman"/>
              </a:rPr>
              <a:t>of</a:t>
            </a:r>
            <a:r>
              <a:rPr lang="en-US" sz="2200" b="1" spc="-10" dirty="0">
                <a:solidFill>
                  <a:srgbClr val="C00000"/>
                </a:solidFill>
                <a:latin typeface="Times New Roman"/>
                <a:cs typeface="Times New Roman"/>
              </a:rPr>
              <a:t> </a:t>
            </a:r>
            <a:r>
              <a:rPr lang="en-US" sz="2200" b="1" dirty="0">
                <a:solidFill>
                  <a:srgbClr val="C00000"/>
                </a:solidFill>
                <a:latin typeface="Times New Roman"/>
                <a:cs typeface="Times New Roman"/>
              </a:rPr>
              <a:t>Computer</a:t>
            </a:r>
            <a:r>
              <a:rPr lang="en-US" sz="2200" b="1" spc="-80" dirty="0">
                <a:solidFill>
                  <a:srgbClr val="C00000"/>
                </a:solidFill>
                <a:latin typeface="Times New Roman"/>
                <a:cs typeface="Times New Roman"/>
              </a:rPr>
              <a:t> </a:t>
            </a:r>
            <a:r>
              <a:rPr lang="en-US" sz="2200" b="1" spc="5" dirty="0">
                <a:solidFill>
                  <a:srgbClr val="C00000"/>
                </a:solidFill>
                <a:latin typeface="Times New Roman"/>
                <a:cs typeface="Times New Roman"/>
              </a:rPr>
              <a:t>Science</a:t>
            </a:r>
            <a:r>
              <a:rPr lang="en-US" sz="2200" b="1" spc="-70" dirty="0">
                <a:solidFill>
                  <a:srgbClr val="C00000"/>
                </a:solidFill>
                <a:latin typeface="Times New Roman"/>
                <a:cs typeface="Times New Roman"/>
              </a:rPr>
              <a:t> </a:t>
            </a:r>
            <a:r>
              <a:rPr lang="en-US" sz="2200" b="1" spc="5" dirty="0">
                <a:solidFill>
                  <a:srgbClr val="C00000"/>
                </a:solidFill>
                <a:latin typeface="Times New Roman"/>
                <a:cs typeface="Times New Roman"/>
              </a:rPr>
              <a:t>and</a:t>
            </a:r>
            <a:r>
              <a:rPr lang="en-US" sz="2200" b="1" spc="-5" dirty="0">
                <a:solidFill>
                  <a:srgbClr val="C00000"/>
                </a:solidFill>
                <a:latin typeface="Times New Roman"/>
                <a:cs typeface="Times New Roman"/>
              </a:rPr>
              <a:t> </a:t>
            </a:r>
            <a:r>
              <a:rPr lang="en-US" sz="2200" b="1" dirty="0">
                <a:solidFill>
                  <a:srgbClr val="C00000"/>
                </a:solidFill>
                <a:latin typeface="Times New Roman"/>
                <a:cs typeface="Times New Roman"/>
              </a:rPr>
              <a:t>Engineering</a:t>
            </a:r>
            <a:endParaRPr lang="en-US" sz="2200" dirty="0">
              <a:latin typeface="Times New Roman"/>
              <a:cs typeface="Times New Roman"/>
            </a:endParaRPr>
          </a:p>
        </p:txBody>
      </p:sp>
      <p:sp>
        <p:nvSpPr>
          <p:cNvPr id="9" name="Rectangle 8">
            <a:extLst>
              <a:ext uri="{FF2B5EF4-FFF2-40B4-BE49-F238E27FC236}">
                <a16:creationId xmlns:a16="http://schemas.microsoft.com/office/drawing/2014/main" id="{CABB90DF-F680-8137-2D41-138AADD6CB9E}"/>
              </a:ext>
            </a:extLst>
          </p:cNvPr>
          <p:cNvSpPr/>
          <p:nvPr/>
        </p:nvSpPr>
        <p:spPr>
          <a:xfrm>
            <a:off x="2117559" y="2564396"/>
            <a:ext cx="7860630" cy="523220"/>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PIXEL FORGED DEVICE DRIVER PLATFORM</a:t>
            </a:r>
            <a:endParaRPr lang="en-IN" sz="2800"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53C8529B-A7C5-F603-6AEE-0FD72E048938}"/>
              </a:ext>
            </a:extLst>
          </p:cNvPr>
          <p:cNvSpPr/>
          <p:nvPr/>
        </p:nvSpPr>
        <p:spPr>
          <a:xfrm>
            <a:off x="3596983" y="3206262"/>
            <a:ext cx="4206011" cy="1238801"/>
          </a:xfrm>
          <a:prstGeom prst="rect">
            <a:avLst/>
          </a:prstGeom>
        </p:spPr>
        <p:txBody>
          <a:bodyPr wrap="square">
            <a:spAutoFit/>
          </a:bodyPr>
          <a:lstStyle/>
          <a:p>
            <a:pPr marL="381635" marR="5080" indent="-369570">
              <a:lnSpc>
                <a:spcPct val="100000"/>
              </a:lnSpc>
              <a:spcBef>
                <a:spcPts val="100"/>
              </a:spcBef>
            </a:pPr>
            <a:r>
              <a:rPr lang="en-US" b="1" spc="-50" dirty="0">
                <a:latin typeface="Times New Roman"/>
                <a:cs typeface="Times New Roman"/>
              </a:rPr>
              <a:t>Team</a:t>
            </a:r>
            <a:r>
              <a:rPr lang="en-US" b="1" spc="-15" dirty="0">
                <a:latin typeface="Times New Roman"/>
                <a:cs typeface="Times New Roman"/>
              </a:rPr>
              <a:t> </a:t>
            </a:r>
            <a:r>
              <a:rPr lang="en-US" b="1" spc="-30" dirty="0">
                <a:latin typeface="Times New Roman"/>
                <a:cs typeface="Times New Roman"/>
              </a:rPr>
              <a:t>Members</a:t>
            </a:r>
            <a:r>
              <a:rPr lang="en-US" b="1" spc="140" dirty="0">
                <a:latin typeface="Times New Roman"/>
                <a:cs typeface="Times New Roman"/>
              </a:rPr>
              <a:t> </a:t>
            </a:r>
            <a:r>
              <a:rPr lang="en-US" b="1" spc="-40" dirty="0">
                <a:latin typeface="Times New Roman"/>
                <a:cs typeface="Times New Roman"/>
              </a:rPr>
              <a:t>Name</a:t>
            </a:r>
            <a:r>
              <a:rPr lang="en-US" b="1" spc="110" dirty="0">
                <a:latin typeface="Times New Roman"/>
                <a:cs typeface="Times New Roman"/>
              </a:rPr>
              <a:t> </a:t>
            </a:r>
            <a:r>
              <a:rPr lang="en-US" b="1" dirty="0">
                <a:latin typeface="Times New Roman"/>
                <a:cs typeface="Times New Roman"/>
              </a:rPr>
              <a:t>/ </a:t>
            </a:r>
            <a:r>
              <a:rPr lang="en-US" b="1" spc="-5" dirty="0">
                <a:latin typeface="Times New Roman"/>
                <a:cs typeface="Times New Roman"/>
              </a:rPr>
              <a:t>Register</a:t>
            </a:r>
            <a:r>
              <a:rPr lang="en-US" b="1" spc="-75" dirty="0">
                <a:latin typeface="Times New Roman"/>
                <a:cs typeface="Times New Roman"/>
              </a:rPr>
              <a:t> </a:t>
            </a:r>
            <a:r>
              <a:rPr lang="en-US" b="1" spc="-45" dirty="0">
                <a:latin typeface="Times New Roman"/>
                <a:cs typeface="Times New Roman"/>
              </a:rPr>
              <a:t>Number </a:t>
            </a:r>
          </a:p>
          <a:p>
            <a:pPr marL="381635" marR="5080" indent="-369570">
              <a:lnSpc>
                <a:spcPct val="100000"/>
              </a:lnSpc>
              <a:spcBef>
                <a:spcPts val="100"/>
              </a:spcBef>
            </a:pPr>
            <a:r>
              <a:rPr lang="en-US" b="1" spc="-45" dirty="0">
                <a:latin typeface="Times New Roman"/>
                <a:cs typeface="Times New Roman"/>
              </a:rPr>
              <a:t>       ARAVIND P K(211420104021)</a:t>
            </a:r>
          </a:p>
          <a:p>
            <a:pPr marL="381635" marR="5080" indent="-369570">
              <a:lnSpc>
                <a:spcPct val="100000"/>
              </a:lnSpc>
              <a:spcBef>
                <a:spcPts val="100"/>
              </a:spcBef>
            </a:pPr>
            <a:r>
              <a:rPr lang="en-US" b="1" spc="-45" dirty="0">
                <a:latin typeface="Times New Roman"/>
                <a:cs typeface="Times New Roman"/>
              </a:rPr>
              <a:t>  AMBAREESHAN N (211420104025)</a:t>
            </a:r>
            <a:r>
              <a:rPr lang="en-US" b="1" spc="-434" dirty="0">
                <a:latin typeface="Times New Roman"/>
                <a:cs typeface="Times New Roman"/>
              </a:rPr>
              <a:t> </a:t>
            </a:r>
          </a:p>
          <a:p>
            <a:pPr marL="381635" marR="5080" indent="-369570">
              <a:lnSpc>
                <a:spcPct val="100000"/>
              </a:lnSpc>
              <a:spcBef>
                <a:spcPts val="100"/>
              </a:spcBef>
            </a:pPr>
            <a:r>
              <a:rPr lang="en-US" b="1" spc="-434" dirty="0">
                <a:latin typeface="Times New Roman"/>
                <a:cs typeface="Times New Roman"/>
              </a:rPr>
              <a:t> </a:t>
            </a:r>
          </a:p>
        </p:txBody>
      </p:sp>
      <p:sp>
        <p:nvSpPr>
          <p:cNvPr id="11" name="TextBox 10">
            <a:extLst>
              <a:ext uri="{FF2B5EF4-FFF2-40B4-BE49-F238E27FC236}">
                <a16:creationId xmlns:a16="http://schemas.microsoft.com/office/drawing/2014/main" id="{14EC553B-59F7-5252-7CEF-E7D3B6971592}"/>
              </a:ext>
            </a:extLst>
          </p:cNvPr>
          <p:cNvSpPr txBox="1"/>
          <p:nvPr/>
        </p:nvSpPr>
        <p:spPr>
          <a:xfrm>
            <a:off x="4021016" y="3785262"/>
            <a:ext cx="2711063" cy="646331"/>
          </a:xfrm>
          <a:prstGeom prst="rect">
            <a:avLst/>
          </a:prstGeom>
          <a:noFill/>
        </p:spPr>
        <p:txBody>
          <a:bodyPr wrap="none" rtlCol="0">
            <a:spAutoFit/>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ARIN R S(211420104023)</a:t>
            </a:r>
            <a:endParaRPr lang="en-IN" b="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7B40FFCE-8AA1-C87B-271E-1EB27279BD65}"/>
              </a:ext>
            </a:extLst>
          </p:cNvPr>
          <p:cNvSpPr/>
          <p:nvPr/>
        </p:nvSpPr>
        <p:spPr>
          <a:xfrm>
            <a:off x="234694" y="5328829"/>
            <a:ext cx="5228260" cy="751488"/>
          </a:xfrm>
          <a:prstGeom prst="rect">
            <a:avLst/>
          </a:prstGeom>
        </p:spPr>
        <p:txBody>
          <a:bodyPr wrap="square">
            <a:spAutoFit/>
          </a:bodyPr>
          <a:lstStyle/>
          <a:p>
            <a:pPr marL="12700">
              <a:lnSpc>
                <a:spcPct val="100000"/>
              </a:lnSpc>
              <a:spcBef>
                <a:spcPts val="100"/>
              </a:spcBef>
            </a:pPr>
            <a:r>
              <a:rPr lang="en-IN" b="1" spc="-10" dirty="0">
                <a:latin typeface="Times New Roman"/>
                <a:cs typeface="Times New Roman"/>
              </a:rPr>
              <a:t>Guide</a:t>
            </a:r>
            <a:r>
              <a:rPr lang="en-IN" b="1" spc="-15" dirty="0">
                <a:latin typeface="Times New Roman"/>
                <a:cs typeface="Times New Roman"/>
              </a:rPr>
              <a:t> </a:t>
            </a:r>
            <a:r>
              <a:rPr lang="en-IN" b="1" spc="-40" dirty="0">
                <a:latin typeface="Times New Roman"/>
                <a:cs typeface="Times New Roman"/>
              </a:rPr>
              <a:t>Name</a:t>
            </a:r>
            <a:r>
              <a:rPr lang="en-IN" b="1" spc="105" dirty="0">
                <a:latin typeface="Times New Roman"/>
                <a:cs typeface="Times New Roman"/>
              </a:rPr>
              <a:t> </a:t>
            </a:r>
            <a:r>
              <a:rPr lang="en-IN" b="1" dirty="0">
                <a:latin typeface="Times New Roman"/>
                <a:cs typeface="Times New Roman"/>
              </a:rPr>
              <a:t>&amp;</a:t>
            </a:r>
            <a:r>
              <a:rPr lang="en-IN" b="1" spc="-40" dirty="0">
                <a:latin typeface="Times New Roman"/>
                <a:cs typeface="Times New Roman"/>
              </a:rPr>
              <a:t> </a:t>
            </a:r>
            <a:r>
              <a:rPr lang="en-IN" b="1" spc="-10" dirty="0">
                <a:latin typeface="Times New Roman"/>
                <a:cs typeface="Times New Roman"/>
              </a:rPr>
              <a:t>Designation</a:t>
            </a:r>
            <a:endParaRPr lang="en-IN" dirty="0">
              <a:latin typeface="Times New Roman"/>
              <a:cs typeface="Times New Roman"/>
            </a:endParaRPr>
          </a:p>
          <a:p>
            <a:pPr marL="12700">
              <a:lnSpc>
                <a:spcPct val="100000"/>
              </a:lnSpc>
              <a:spcBef>
                <a:spcPts val="100"/>
              </a:spcBef>
            </a:pPr>
            <a:r>
              <a:rPr lang="en-IN" sz="2400" spc="-40" dirty="0">
                <a:latin typeface="Times New Roman"/>
                <a:cs typeface="Times New Roman"/>
              </a:rPr>
              <a:t>Mr N SASIKUMAR </a:t>
            </a:r>
            <a:r>
              <a:rPr lang="en-IN" sz="2400" dirty="0">
                <a:latin typeface="Arial MT"/>
                <a:cs typeface="Arial MT"/>
              </a:rPr>
              <a:t>M.E.</a:t>
            </a:r>
          </a:p>
        </p:txBody>
      </p:sp>
      <p:sp>
        <p:nvSpPr>
          <p:cNvPr id="13" name="Rectangle 12">
            <a:extLst>
              <a:ext uri="{FF2B5EF4-FFF2-40B4-BE49-F238E27FC236}">
                <a16:creationId xmlns:a16="http://schemas.microsoft.com/office/drawing/2014/main" id="{FC3EB20D-A8A3-5383-B44E-01EF6BFA4AC9}"/>
              </a:ext>
            </a:extLst>
          </p:cNvPr>
          <p:cNvSpPr/>
          <p:nvPr/>
        </p:nvSpPr>
        <p:spPr>
          <a:xfrm>
            <a:off x="7191396" y="5237522"/>
            <a:ext cx="6096000" cy="1246495"/>
          </a:xfrm>
          <a:prstGeom prst="rect">
            <a:avLst/>
          </a:prstGeom>
        </p:spPr>
        <p:txBody>
          <a:bodyPr>
            <a:spAutoFit/>
          </a:bodyPr>
          <a:lstStyle/>
          <a:p>
            <a:pPr marL="241300">
              <a:lnSpc>
                <a:spcPct val="100000"/>
              </a:lnSpc>
              <a:spcBef>
                <a:spcPts val="100"/>
              </a:spcBef>
            </a:pPr>
            <a:r>
              <a:rPr lang="en-IN" b="1" spc="-15" dirty="0">
                <a:latin typeface="Times New Roman"/>
                <a:cs typeface="Times New Roman"/>
              </a:rPr>
              <a:t>Coordinator</a:t>
            </a:r>
            <a:r>
              <a:rPr lang="en-IN" b="1" spc="25" dirty="0">
                <a:latin typeface="Times New Roman"/>
                <a:cs typeface="Times New Roman"/>
              </a:rPr>
              <a:t> </a:t>
            </a:r>
            <a:r>
              <a:rPr lang="en-IN" b="1" spc="-40" dirty="0">
                <a:latin typeface="Times New Roman"/>
                <a:cs typeface="Times New Roman"/>
              </a:rPr>
              <a:t>Name</a:t>
            </a:r>
            <a:r>
              <a:rPr lang="en-IN" b="1" spc="120" dirty="0">
                <a:latin typeface="Times New Roman"/>
                <a:cs typeface="Times New Roman"/>
              </a:rPr>
              <a:t> </a:t>
            </a:r>
            <a:r>
              <a:rPr lang="en-IN" b="1" dirty="0">
                <a:latin typeface="Times New Roman"/>
                <a:cs typeface="Times New Roman"/>
              </a:rPr>
              <a:t>&amp;</a:t>
            </a:r>
            <a:r>
              <a:rPr lang="en-IN" b="1" spc="-30" dirty="0">
                <a:latin typeface="Times New Roman"/>
                <a:cs typeface="Times New Roman"/>
              </a:rPr>
              <a:t> </a:t>
            </a:r>
            <a:r>
              <a:rPr lang="en-IN" b="1" spc="-10" dirty="0">
                <a:latin typeface="Times New Roman"/>
                <a:cs typeface="Times New Roman"/>
              </a:rPr>
              <a:t>Designation</a:t>
            </a:r>
            <a:endParaRPr lang="en-IN" dirty="0">
              <a:latin typeface="Times New Roman"/>
              <a:cs typeface="Times New Roman"/>
            </a:endParaRPr>
          </a:p>
          <a:p>
            <a:pPr marL="12700">
              <a:lnSpc>
                <a:spcPct val="100000"/>
              </a:lnSpc>
            </a:pPr>
            <a:r>
              <a:rPr lang="en-IN" sz="2400" spc="-55" dirty="0" err="1">
                <a:latin typeface="Times New Roman" panose="02020603050405020304" pitchFamily="18" charset="0"/>
                <a:cs typeface="Times New Roman" panose="02020603050405020304" pitchFamily="18" charset="0"/>
              </a:rPr>
              <a:t>Dr.</a:t>
            </a:r>
            <a:r>
              <a:rPr lang="en-IN" sz="2400" spc="-4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SENTHIL KUMAR G,</a:t>
            </a:r>
            <a:r>
              <a:rPr lang="en-IN" sz="2400" spc="-85"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PhD.</a:t>
            </a:r>
          </a:p>
          <a:p>
            <a:pPr marR="334645" algn="r">
              <a:lnSpc>
                <a:spcPct val="100000"/>
              </a:lnSpc>
              <a:spcBef>
                <a:spcPts val="1755"/>
              </a:spcBef>
            </a:pPr>
            <a:endParaRPr lang="en-IN" dirty="0">
              <a:latin typeface="Calibri"/>
              <a:cs typeface="Calibri"/>
            </a:endParaRPr>
          </a:p>
        </p:txBody>
      </p:sp>
      <p:sp>
        <p:nvSpPr>
          <p:cNvPr id="14" name="Footer Placeholder 16">
            <a:extLst>
              <a:ext uri="{FF2B5EF4-FFF2-40B4-BE49-F238E27FC236}">
                <a16:creationId xmlns:a16="http://schemas.microsoft.com/office/drawing/2014/main" id="{AFCE0F8A-0346-E731-281F-3505E461C170}"/>
              </a:ext>
            </a:extLst>
          </p:cNvPr>
          <p:cNvSpPr>
            <a:spLocks noGrp="1"/>
          </p:cNvSpPr>
          <p:nvPr>
            <p:ph type="ftr" sz="quarter" idx="11"/>
          </p:nvPr>
        </p:nvSpPr>
        <p:spPr>
          <a:xfrm>
            <a:off x="812801" y="6248207"/>
            <a:ext cx="7228111" cy="365125"/>
          </a:xfrm>
        </p:spPr>
        <p:txBody>
          <a:bodyPr/>
          <a:lstStyle/>
          <a:p>
            <a:r>
              <a:rPr lang="en-US" dirty="0"/>
              <a:t>1</a:t>
            </a:r>
          </a:p>
        </p:txBody>
      </p:sp>
    </p:spTree>
    <p:extLst>
      <p:ext uri="{BB962C8B-B14F-4D97-AF65-F5344CB8AC3E}">
        <p14:creationId xmlns:p14="http://schemas.microsoft.com/office/powerpoint/2010/main" val="13949389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54711-B5AE-BC32-9DDE-36ECFEB503B4}"/>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MODULES</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798E38-D0A4-560C-89F6-0FA91828342A}"/>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Open CV</a:t>
            </a:r>
          </a:p>
          <a:p>
            <a:pPr marL="0" indent="0">
              <a:buNone/>
            </a:pPr>
            <a:r>
              <a:rPr lang="en-US" sz="2400" dirty="0">
                <a:latin typeface="Times New Roman" panose="02020603050405020304" pitchFamily="18" charset="0"/>
                <a:cs typeface="Times New Roman" panose="02020603050405020304" pitchFamily="18" charset="0"/>
              </a:rPr>
              <a:t>Python</a:t>
            </a:r>
          </a:p>
          <a:p>
            <a:pPr marL="0" indent="0">
              <a:buNone/>
            </a:pPr>
            <a:endParaRPr lang="en-IN" dirty="0"/>
          </a:p>
        </p:txBody>
      </p:sp>
    </p:spTree>
    <p:extLst>
      <p:ext uri="{BB962C8B-B14F-4D97-AF65-F5344CB8AC3E}">
        <p14:creationId xmlns:p14="http://schemas.microsoft.com/office/powerpoint/2010/main" val="35830837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799F6-B909-DD66-C036-D24A318A3F0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SOFTWARE AND HARDWARE REQUIRMENT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9A2135-0BBE-431A-4587-0AB94F040532}"/>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HARDWARE:</a:t>
            </a:r>
          </a:p>
          <a:p>
            <a:pPr marL="0" indent="0">
              <a:buNone/>
            </a:pPr>
            <a:r>
              <a:rPr lang="en-US" sz="2400" dirty="0">
                <a:latin typeface="Times New Roman" panose="02020603050405020304" pitchFamily="18" charset="0"/>
                <a:cs typeface="Times New Roman" panose="02020603050405020304" pitchFamily="18" charset="0"/>
              </a:rPr>
              <a:t>I3 Intel</a:t>
            </a:r>
          </a:p>
          <a:p>
            <a:pPr marL="0" indent="0">
              <a:buNone/>
            </a:pPr>
            <a:r>
              <a:rPr lang="en-US" sz="2400" dirty="0">
                <a:latin typeface="Times New Roman" panose="02020603050405020304" pitchFamily="18" charset="0"/>
                <a:cs typeface="Times New Roman" panose="02020603050405020304" pitchFamily="18" charset="0"/>
              </a:rPr>
              <a:t>RAM &gt;8GB</a:t>
            </a:r>
          </a:p>
          <a:p>
            <a:pPr marL="0" indent="0">
              <a:buNone/>
            </a:pPr>
            <a:r>
              <a:rPr lang="en-US" sz="2400" dirty="0">
                <a:latin typeface="Times New Roman" panose="02020603050405020304" pitchFamily="18" charset="0"/>
                <a:cs typeface="Times New Roman" panose="02020603050405020304" pitchFamily="18" charset="0"/>
              </a:rPr>
              <a:t>GPU:MX230 NVIDIA</a:t>
            </a:r>
          </a:p>
          <a:p>
            <a:pPr marL="0" indent="0">
              <a:buNone/>
            </a:pPr>
            <a:r>
              <a:rPr lang="en-US" sz="2400" dirty="0">
                <a:latin typeface="Times New Roman" panose="02020603050405020304" pitchFamily="18" charset="0"/>
                <a:cs typeface="Times New Roman" panose="02020603050405020304" pitchFamily="18" charset="0"/>
              </a:rPr>
              <a:t>SOFTWARE:</a:t>
            </a:r>
          </a:p>
          <a:p>
            <a:pPr marL="0" indent="0">
              <a:buNone/>
            </a:pPr>
            <a:r>
              <a:rPr lang="en-US" sz="2400" dirty="0">
                <a:latin typeface="Times New Roman" panose="02020603050405020304" pitchFamily="18" charset="0"/>
                <a:cs typeface="Times New Roman" panose="02020603050405020304" pitchFamily="18" charset="0"/>
              </a:rPr>
              <a:t>OS: windows</a:t>
            </a:r>
          </a:p>
          <a:p>
            <a:pPr marL="0" indent="0">
              <a:buNone/>
            </a:pPr>
            <a:r>
              <a:rPr lang="en-US" sz="2400" dirty="0">
                <a:latin typeface="Times New Roman" panose="02020603050405020304" pitchFamily="18" charset="0"/>
                <a:cs typeface="Times New Roman" panose="02020603050405020304" pitchFamily="18" charset="0"/>
              </a:rPr>
              <a:t>Tool: python, idle, notepad, Open CV</a:t>
            </a:r>
          </a:p>
          <a:p>
            <a:pPr marL="0" indent="0">
              <a:buNone/>
            </a:pPr>
            <a:endParaRPr lang="en-US" dirty="0"/>
          </a:p>
          <a:p>
            <a:pPr marL="0" indent="0">
              <a:buNone/>
            </a:pPr>
            <a:endParaRPr lang="en-US" dirty="0"/>
          </a:p>
          <a:p>
            <a:endParaRPr lang="en-IN" dirty="0"/>
          </a:p>
        </p:txBody>
      </p:sp>
    </p:spTree>
    <p:extLst>
      <p:ext uri="{BB962C8B-B14F-4D97-AF65-F5344CB8AC3E}">
        <p14:creationId xmlns:p14="http://schemas.microsoft.com/office/powerpoint/2010/main" val="2304117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E2C6-03F2-653B-5F43-4233B7ECA277}"/>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CONCLSION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CC28A5-2794-C7A1-68C2-3399DC1046F2}"/>
              </a:ext>
            </a:extLst>
          </p:cNvPr>
          <p:cNvSpPr>
            <a:spLocks noGrp="1"/>
          </p:cNvSpPr>
          <p:nvPr>
            <p:ph idx="1"/>
          </p:nvPr>
        </p:nvSpPr>
        <p:spPr/>
        <p:txBody>
          <a:bodyPr>
            <a:normAutofit/>
          </a:bodyPr>
          <a:lstStyle/>
          <a:p>
            <a:r>
              <a:rPr lang="en-US" sz="2400" dirty="0">
                <a:effectLst/>
                <a:latin typeface="Times New Roman" panose="02020603050405020304" pitchFamily="18" charset="0"/>
                <a:ea typeface="Calibri" panose="020F0502020204030204" pitchFamily="34" charset="0"/>
              </a:rPr>
              <a:t>Summarize the key findings and results obtained from the project. Reflect on the achievements and limitations of the system. Discuss the implications of the results and their significance in the context of face detection and recognition technology.</a:t>
            </a:r>
          </a:p>
          <a:p>
            <a:r>
              <a:rPr lang="en-US" sz="2400" dirty="0" err="1">
                <a:latin typeface="Times New Roman" panose="02020603050405020304" pitchFamily="18" charset="0"/>
                <a:ea typeface="Calibri" panose="020F0502020204030204" pitchFamily="34" charset="0"/>
              </a:rPr>
              <a:t>Github:https</a:t>
            </a:r>
            <a:r>
              <a:rPr lang="en-US" sz="2400" dirty="0">
                <a:latin typeface="Times New Roman" panose="02020603050405020304" pitchFamily="18" charset="0"/>
                <a:ea typeface="Calibri" panose="020F0502020204030204" pitchFamily="34" charset="0"/>
              </a:rPr>
              <a:t>://github.com/</a:t>
            </a:r>
            <a:r>
              <a:rPr lang="en-US" sz="2400" dirty="0" err="1">
                <a:latin typeface="Times New Roman" panose="02020603050405020304" pitchFamily="18" charset="0"/>
                <a:ea typeface="Calibri" panose="020F0502020204030204" pitchFamily="34" charset="0"/>
              </a:rPr>
              <a:t>Drugbullets</a:t>
            </a:r>
            <a:r>
              <a:rPr lang="en-US" sz="2400" dirty="0">
                <a:latin typeface="Times New Roman" panose="02020603050405020304" pitchFamily="18" charset="0"/>
                <a:ea typeface="Calibri" panose="020F0502020204030204" pitchFamily="34" charset="0"/>
              </a:rPr>
              <a:t>/</a:t>
            </a:r>
            <a:r>
              <a:rPr lang="en-US" sz="2400">
                <a:latin typeface="Times New Roman" panose="02020603050405020304" pitchFamily="18" charset="0"/>
                <a:ea typeface="Calibri" panose="020F0502020204030204" pitchFamily="34" charset="0"/>
              </a:rPr>
              <a:t>person_detection</a:t>
            </a:r>
            <a:endParaRPr lang="en-IN" sz="2400" dirty="0"/>
          </a:p>
        </p:txBody>
      </p:sp>
    </p:spTree>
    <p:extLst>
      <p:ext uri="{BB962C8B-B14F-4D97-AF65-F5344CB8AC3E}">
        <p14:creationId xmlns:p14="http://schemas.microsoft.com/office/powerpoint/2010/main" val="879427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625C0-252D-60B3-77BE-520499670CA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D5E6ECC-13A9-874F-4439-10FA53D7DDD4}"/>
              </a:ext>
            </a:extLst>
          </p:cNvPr>
          <p:cNvSpPr>
            <a:spLocks noGrp="1"/>
          </p:cNvSpPr>
          <p:nvPr>
            <p:ph idx="1"/>
          </p:nvPr>
        </p:nvSpPr>
        <p:spPr/>
        <p:txBody>
          <a:bodyPr/>
          <a:lstStyle/>
          <a:p>
            <a:r>
              <a:rPr lang="en-US" dirty="0"/>
              <a:t>This system deals with the enhances system of camera were the person faces are been recorded in the database for finding </a:t>
            </a:r>
            <a:r>
              <a:rPr lang="en-US" dirty="0" err="1"/>
              <a:t>wether</a:t>
            </a:r>
            <a:r>
              <a:rPr lang="en-US" dirty="0"/>
              <a:t> the person is known or unknown person. </a:t>
            </a:r>
          </a:p>
          <a:p>
            <a:r>
              <a:rPr lang="en-US" dirty="0"/>
              <a:t>If the person appears on the camera, the detection program detects the human face matches it with the database and then it shows the person is known.</a:t>
            </a:r>
          </a:p>
          <a:p>
            <a:r>
              <a:rPr lang="en-US" dirty="0"/>
              <a:t>If unknown person appears then it shows not matched.</a:t>
            </a:r>
            <a:endParaRPr lang="en-IN" dirty="0"/>
          </a:p>
        </p:txBody>
      </p:sp>
    </p:spTree>
    <p:extLst>
      <p:ext uri="{BB962C8B-B14F-4D97-AF65-F5344CB8AC3E}">
        <p14:creationId xmlns:p14="http://schemas.microsoft.com/office/powerpoint/2010/main" val="894751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35EF-3CCD-3B7C-4823-499B6D749012}"/>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OBJECTIVEOF THE PROJECT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8EA6062-15BE-E3B4-CE0A-3ED7BE4C1113}"/>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objective of the system is to have the system to identify the human face and match with the database.</a:t>
            </a:r>
          </a:p>
          <a:p>
            <a:r>
              <a:rPr lang="en-US" sz="2400" dirty="0">
                <a:latin typeface="Times New Roman" panose="02020603050405020304" pitchFamily="18" charset="0"/>
                <a:cs typeface="Times New Roman" panose="02020603050405020304" pitchFamily="18" charset="0"/>
              </a:rPr>
              <a:t>For training the database we should feed multiple number of images to get the accurate result.</a:t>
            </a:r>
          </a:p>
          <a:p>
            <a:r>
              <a:rPr lang="en-US" sz="2400" dirty="0">
                <a:latin typeface="Times New Roman" panose="02020603050405020304" pitchFamily="18" charset="0"/>
                <a:cs typeface="Times New Roman" panose="02020603050405020304" pitchFamily="18" charset="0"/>
              </a:rPr>
              <a:t>The model will get trained with multiple images.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680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AD03E-A32D-081C-DCB1-9085F1935FE0}"/>
              </a:ext>
            </a:extLst>
          </p:cNvPr>
          <p:cNvSpPr>
            <a:spLocks noGrp="1"/>
          </p:cNvSpPr>
          <p:nvPr>
            <p:ph type="title"/>
          </p:nvPr>
        </p:nvSpPr>
        <p:spPr/>
        <p:txBody>
          <a:bodyPr/>
          <a:lstStyle/>
          <a:p>
            <a:r>
              <a:rPr lang="en-US" dirty="0"/>
              <a:t>ABSTRACT</a:t>
            </a:r>
            <a:endParaRPr lang="en-IN" dirty="0"/>
          </a:p>
        </p:txBody>
      </p:sp>
      <p:sp>
        <p:nvSpPr>
          <p:cNvPr id="3" name="Content Placeholder 2">
            <a:extLst>
              <a:ext uri="{FF2B5EF4-FFF2-40B4-BE49-F238E27FC236}">
                <a16:creationId xmlns:a16="http://schemas.microsoft.com/office/drawing/2014/main" id="{658F248C-2979-4F63-E4D6-5335105FDDB3}"/>
              </a:ext>
            </a:extLst>
          </p:cNvPr>
          <p:cNvSpPr>
            <a:spLocks noGrp="1"/>
          </p:cNvSpPr>
          <p:nvPr>
            <p:ph idx="1"/>
          </p:nvPr>
        </p:nvSpPr>
        <p:spPr>
          <a:xfrm>
            <a:off x="838200" y="1267326"/>
            <a:ext cx="10515600" cy="4909637"/>
          </a:xfrm>
        </p:spPr>
        <p:txBody>
          <a:bodyPr>
            <a:normAutofit fontScale="92500"/>
          </a:bodyPr>
          <a:lstStyle/>
          <a:p>
            <a:pPr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This innovative project harnesses the power of Artificial Intelligence (AI) and Machine Learning (ML) to create a robust system for real-time personnel tracking and identification. By leveraging advanced computer vision algorithms, the system can accurately detect and recognize individuals within a camera feed, enabling seamless monitoring of their entry and exit times. </a:t>
            </a:r>
          </a:p>
          <a:p>
            <a:pPr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Through sophisticated facial recognition techniques, known individuals are swiftly identified, with their names automatically linked to the corresponding timestamps. The system's adaptability is one of its key strengths. In scenarios where an unknown individual is detected, the system intelligently flags the occurrence as "not matching.“</a:t>
            </a:r>
          </a:p>
          <a:p>
            <a:pPr algn="just">
              <a:lnSpc>
                <a:spcPct val="150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This prompts user intervention, allowing personnel to promptly input the unidentified individual's identity. By continuously updating its database with newly provided information, the system enhances its recognition capabilities over time, ensuring improved accuracy and reliability in future detections. Moreover, the system's user interface is designed for intuitive interaction, facilitating streamlined management of personnel movement. </a:t>
            </a:r>
            <a:endParaRPr lang="en-IN" dirty="0"/>
          </a:p>
        </p:txBody>
      </p:sp>
    </p:spTree>
    <p:extLst>
      <p:ext uri="{BB962C8B-B14F-4D97-AF65-F5344CB8AC3E}">
        <p14:creationId xmlns:p14="http://schemas.microsoft.com/office/powerpoint/2010/main" val="32965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DE28-6F42-5836-67C9-A213BF288A2F}"/>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PROBLEM STATEMENT</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FF0DC9-C32F-7741-6F9D-B9A3841050BA}"/>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The face identification should be done properly to give the accurate output for that the model needs to be trained in such a way that the person should be identified properly.</a:t>
            </a:r>
          </a:p>
          <a:p>
            <a:r>
              <a:rPr lang="en-US" sz="2400" dirty="0">
                <a:latin typeface="Times New Roman" panose="02020603050405020304" pitchFamily="18" charset="0"/>
                <a:cs typeface="Times New Roman" panose="02020603050405020304" pitchFamily="18" charset="0"/>
              </a:rPr>
              <a:t>The person entry and the exit time should be noted in the detection log properly.</a:t>
            </a:r>
          </a:p>
          <a:p>
            <a:r>
              <a:rPr lang="en-IN" sz="2400" dirty="0">
                <a:latin typeface="Times New Roman" panose="02020603050405020304" pitchFamily="18" charset="0"/>
                <a:cs typeface="Times New Roman" panose="02020603050405020304" pitchFamily="18" charset="0"/>
              </a:rPr>
              <a:t>Multiple faces should be detected in same time</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8795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DD0F-DDFE-98AF-16F0-714108B35D5E}"/>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EXISTING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9FAD99-37CA-ACDC-4896-B1FBD76F9A5C}"/>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Detection of person using their shirt print , for finding the type of the persons who will cause chaos in a situation.</a:t>
            </a:r>
          </a:p>
          <a:p>
            <a:r>
              <a:rPr lang="en-US" sz="2400" dirty="0" err="1">
                <a:latin typeface="Times New Roman" panose="02020603050405020304" pitchFamily="18" charset="0"/>
                <a:cs typeface="Times New Roman" panose="02020603050405020304" pitchFamily="18" charset="0"/>
              </a:rPr>
              <a:t>Survillance</a:t>
            </a:r>
            <a:r>
              <a:rPr lang="en-US" sz="2400" dirty="0">
                <a:latin typeface="Times New Roman" panose="02020603050405020304" pitchFamily="18" charset="0"/>
                <a:cs typeface="Times New Roman" panose="02020603050405020304" pitchFamily="18" charset="0"/>
              </a:rPr>
              <a:t> of criminal </a:t>
            </a:r>
            <a:r>
              <a:rPr lang="en-US" sz="2400" dirty="0" err="1">
                <a:latin typeface="Times New Roman" panose="02020603050405020304" pitchFamily="18" charset="0"/>
                <a:cs typeface="Times New Roman" panose="02020603050405020304" pitchFamily="18" charset="0"/>
              </a:rPr>
              <a:t>activites</a:t>
            </a:r>
            <a:r>
              <a:rPr lang="en-US" sz="2400" dirty="0">
                <a:latin typeface="Times New Roman" panose="02020603050405020304" pitchFamily="18" charset="0"/>
                <a:cs typeface="Times New Roman" panose="02020603050405020304" pitchFamily="18" charset="0"/>
              </a:rPr>
              <a:t> in a containment zone and avoid the further development of problem.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910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073DD-FE62-7B96-31A2-8B9A706DFFCD}"/>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DISADVANTAGE OF EXHISTING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C5A3A5-8387-C6CD-EDAA-208D2959F91A}"/>
              </a:ext>
            </a:extLst>
          </p:cNvPr>
          <p:cNvSpPr>
            <a:spLocks noGrp="1"/>
          </p:cNvSpPr>
          <p:nvPr>
            <p:ph idx="1"/>
          </p:nvPr>
        </p:nvSpPr>
        <p:spPr/>
        <p:txBody>
          <a:bodyPr/>
          <a:lstStyle/>
          <a:p>
            <a:pPr marL="342900" indent="-342900">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Conversion will be late.</a:t>
            </a:r>
          </a:p>
          <a:p>
            <a:pPr marL="342900" indent="-342900">
              <a:buFont typeface="Arial" panose="020B0604020202020204" pitchFamily="34" charset="0"/>
              <a:buChar char="•"/>
            </a:pPr>
            <a:endParaRPr lang="en-GB" alt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It takes long time to solve the data set.</a:t>
            </a:r>
          </a:p>
          <a:p>
            <a:pPr marL="342900" indent="-342900">
              <a:buFont typeface="Arial" panose="020B0604020202020204" pitchFamily="34" charset="0"/>
              <a:buChar char="•"/>
            </a:pPr>
            <a:endParaRPr lang="en-GB" alt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It is a long process for filter the data.</a:t>
            </a:r>
          </a:p>
          <a:p>
            <a:pPr marL="342900" indent="-342900">
              <a:buFont typeface="Arial" panose="020B0604020202020204" pitchFamily="34" charset="0"/>
              <a:buChar char="•"/>
            </a:pPr>
            <a:endParaRPr lang="en-GB" altLang="en-US" sz="2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altLang="en-US" sz="2800" dirty="0">
                <a:latin typeface="Times New Roman" panose="02020603050405020304" pitchFamily="18" charset="0"/>
                <a:cs typeface="Times New Roman" panose="02020603050405020304" pitchFamily="18" charset="0"/>
              </a:rPr>
              <a:t>Low redundancy to perform the prediction</a:t>
            </a:r>
            <a:endParaRPr lang="en-IN" dirty="0"/>
          </a:p>
        </p:txBody>
      </p:sp>
    </p:spTree>
    <p:extLst>
      <p:ext uri="{BB962C8B-B14F-4D97-AF65-F5344CB8AC3E}">
        <p14:creationId xmlns:p14="http://schemas.microsoft.com/office/powerpoint/2010/main" val="2662492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243BF-F108-5786-1A6F-468693DEB40B}"/>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ADVANTAGE OF PROPOSED SYSTEM</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4B9659-1612-3640-8690-33AFCCE321AF}"/>
              </a:ext>
            </a:extLst>
          </p:cNvPr>
          <p:cNvSpPr>
            <a:spLocks noGrp="1"/>
          </p:cNvSpPr>
          <p:nvPr>
            <p:ph idx="1"/>
          </p:nvPr>
        </p:nvSpPr>
        <p:spPr/>
        <p:txBody>
          <a:bodyPr/>
          <a:lstStyle/>
          <a:p>
            <a:r>
              <a:rPr lang="en-US" dirty="0"/>
              <a:t>This is published as an open source so any one can use the service.</a:t>
            </a:r>
          </a:p>
          <a:p>
            <a:r>
              <a:rPr lang="en-US" dirty="0"/>
              <a:t>It supports all the platforms in software.</a:t>
            </a:r>
          </a:p>
          <a:p>
            <a:r>
              <a:rPr lang="en-US" dirty="0"/>
              <a:t>Accuracy to a greater instinct </a:t>
            </a:r>
            <a:endParaRPr lang="en-IN" dirty="0"/>
          </a:p>
        </p:txBody>
      </p:sp>
    </p:spTree>
    <p:extLst>
      <p:ext uri="{BB962C8B-B14F-4D97-AF65-F5344CB8AC3E}">
        <p14:creationId xmlns:p14="http://schemas.microsoft.com/office/powerpoint/2010/main" val="84149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B1B4-E454-1739-08D5-484603B72B10}"/>
              </a:ext>
            </a:extLst>
          </p:cNvPr>
          <p:cNvSpPr>
            <a:spLocks noGrp="1"/>
          </p:cNvSpPr>
          <p:nvPr>
            <p:ph type="title"/>
          </p:nvPr>
        </p:nvSpPr>
        <p:spPr/>
        <p:txBody>
          <a:bodyPr>
            <a:normAutofit/>
          </a:bodyPr>
          <a:lstStyle/>
          <a:p>
            <a:r>
              <a:rPr lang="en-US" sz="2800" dirty="0">
                <a:latin typeface="Times New Roman" panose="02020603050405020304" pitchFamily="18" charset="0"/>
                <a:cs typeface="Times New Roman" panose="02020603050405020304" pitchFamily="18" charset="0"/>
              </a:rPr>
              <a:t>SYSTEM WORKFLOW</a:t>
            </a:r>
            <a:endParaRPr lang="en-IN" sz="2800"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D4C6360-B649-7483-676C-078EA770B97B}"/>
              </a:ext>
            </a:extLst>
          </p:cNvPr>
          <p:cNvPicPr>
            <a:picLocks noGrp="1" noChangeAspect="1"/>
          </p:cNvPicPr>
          <p:nvPr>
            <p:ph idx="1"/>
          </p:nvPr>
        </p:nvPicPr>
        <p:blipFill>
          <a:blip r:embed="rId2"/>
          <a:stretch>
            <a:fillRect/>
          </a:stretch>
        </p:blipFill>
        <p:spPr>
          <a:xfrm>
            <a:off x="1620253" y="1719668"/>
            <a:ext cx="8646694" cy="4636099"/>
          </a:xfrm>
          <a:prstGeom prst="rect">
            <a:avLst/>
          </a:prstGeom>
        </p:spPr>
      </p:pic>
    </p:spTree>
    <p:extLst>
      <p:ext uri="{BB962C8B-B14F-4D97-AF65-F5344CB8AC3E}">
        <p14:creationId xmlns:p14="http://schemas.microsoft.com/office/powerpoint/2010/main" val="3000574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615</Words>
  <Application>Microsoft Office PowerPoint</Application>
  <PresentationFormat>Widescreen</PresentationFormat>
  <Paragraphs>62</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MT</vt:lpstr>
      <vt:lpstr>Calibri</vt:lpstr>
      <vt:lpstr>Calibri Light</vt:lpstr>
      <vt:lpstr>Times New Roman</vt:lpstr>
      <vt:lpstr>Office Theme</vt:lpstr>
      <vt:lpstr>  </vt:lpstr>
      <vt:lpstr>INTRODUCTION</vt:lpstr>
      <vt:lpstr>OBJECTIVEOF THE PROJECT</vt:lpstr>
      <vt:lpstr>ABSTRACT</vt:lpstr>
      <vt:lpstr>PROBLEM STATEMENT</vt:lpstr>
      <vt:lpstr>EXISTING SYSTEM</vt:lpstr>
      <vt:lpstr>DISADVANTAGE OF EXHISTING SYSTEM</vt:lpstr>
      <vt:lpstr>ADVANTAGE OF PROPOSED SYSTEM</vt:lpstr>
      <vt:lpstr>SYSTEM WORKFLOW</vt:lpstr>
      <vt:lpstr>MODULES</vt:lpstr>
      <vt:lpstr>SOFTWARE AND HARDWARE REQUIRMENT</vt:lpstr>
      <vt:lpstr>CONCLSION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ARIN R S</dc:creator>
  <cp:lastModifiedBy>ARIN R S</cp:lastModifiedBy>
  <cp:revision>6</cp:revision>
  <dcterms:created xsi:type="dcterms:W3CDTF">2024-03-25T07:46:08Z</dcterms:created>
  <dcterms:modified xsi:type="dcterms:W3CDTF">2024-03-25T08:55:36Z</dcterms:modified>
</cp:coreProperties>
</file>