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9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84" r:id="rId16"/>
    <p:sldId id="285" r:id="rId17"/>
    <p:sldId id="286" r:id="rId18"/>
    <p:sldId id="283" r:id="rId19"/>
    <p:sldId id="280" r:id="rId20"/>
    <p:sldId id="281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6kJ5rYII83d96koJmucxv/7U3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90" d="100"/>
          <a:sy n="90" d="100"/>
        </p:scale>
        <p:origin x="122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8484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cb8fd6a1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cb8fd6a18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2cb8fd6a18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cb8fd6a1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cb8fd6a1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2cb8fd6a18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cb8fd6a1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cb8fd6a18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2cb8fd6a18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3997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01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06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050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6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964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04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1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2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17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4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jet.net/archives/V8/i6/IRJET-V8I681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63700029_THE_VEHICLE_SERVICE_MANAGEMENT_SYSTE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jeast.com/papers/785-787,Tesma501,IJEAS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i.org/10.22214/ijraset.2020.513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104" y="325842"/>
            <a:ext cx="961091" cy="111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3931947" y="1461193"/>
            <a:ext cx="5131406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 PANIMALAR ENGINEERING COLLEGE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609985" y="2285260"/>
            <a:ext cx="200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  <a:latin typeface="Berlin Sans FB Demi" pitchFamily="34" charset="0"/>
              </a:rPr>
              <a:t>PROJECT NAME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249467" y="4885087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Team members &amp; Guide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9790" y="5791200"/>
            <a:ext cx="2509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ATHIGIRI ARULALAN A S</a:t>
            </a:r>
          </a:p>
          <a:p>
            <a:pPr algn="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aiandra GD" pitchFamily="34" charset="0"/>
              </a:rPr>
              <a:t>CSE E</a:t>
            </a:r>
          </a:p>
          <a:p>
            <a:pPr algn="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aiandra GD" pitchFamily="34" charset="0"/>
              </a:rPr>
              <a:t>211420104031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48000" y="5765171"/>
            <a:ext cx="2202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ARUN VENKATESH R</a:t>
            </a:r>
          </a:p>
          <a:p>
            <a:pPr algn="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aiandra GD" pitchFamily="34" charset="0"/>
              </a:rPr>
              <a:t>CSE E</a:t>
            </a:r>
          </a:p>
          <a:p>
            <a:pPr algn="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aiandra GD" pitchFamily="34" charset="0"/>
              </a:rPr>
              <a:t>211420104029</a:t>
            </a:r>
          </a:p>
        </p:txBody>
      </p:sp>
      <p:sp>
        <p:nvSpPr>
          <p:cNvPr id="132" name="TextBox 131"/>
          <p:cNvSpPr txBox="1"/>
          <p:nvPr/>
        </p:nvSpPr>
        <p:spPr>
          <a:xfrm rot="5400000">
            <a:off x="6711838" y="5998765"/>
            <a:ext cx="1111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-----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267544" y="5765172"/>
            <a:ext cx="1661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VINMATHI M S</a:t>
            </a:r>
          </a:p>
          <a:p>
            <a:pPr algn="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aiandra GD" pitchFamily="34" charset="0"/>
              </a:rPr>
              <a:t>CSE DEPT</a:t>
            </a:r>
          </a:p>
          <a:p>
            <a:pPr algn="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aiandra GD" pitchFamily="34" charset="0"/>
              </a:rPr>
              <a:t>(GUIDE)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13222" y="3124200"/>
            <a:ext cx="4343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INTEGRATED AUTOMOTIVE MAINTENANCE AND OPERATIONS PLATFORM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3264" y="1358458"/>
            <a:ext cx="4009385" cy="4384093"/>
            <a:chOff x="5029200" y="885362"/>
            <a:chExt cx="3810000" cy="533013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1" name="Parallelogram 70"/>
            <p:cNvSpPr/>
            <p:nvPr/>
          </p:nvSpPr>
          <p:spPr>
            <a:xfrm>
              <a:off x="5257800" y="1780309"/>
              <a:ext cx="838200" cy="838200"/>
            </a:xfrm>
            <a:prstGeom prst="parallelogram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943600" y="1780309"/>
              <a:ext cx="1524000" cy="838200"/>
              <a:chOff x="5029200" y="2667000"/>
              <a:chExt cx="1524000" cy="838200"/>
            </a:xfrm>
            <a:grpFill/>
          </p:grpSpPr>
          <p:sp>
            <p:nvSpPr>
              <p:cNvPr id="123" name="Parallelogram 122"/>
              <p:cNvSpPr/>
              <p:nvPr/>
            </p:nvSpPr>
            <p:spPr>
              <a:xfrm>
                <a:off x="5029200" y="2667000"/>
                <a:ext cx="838200" cy="838200"/>
              </a:xfrm>
              <a:prstGeom prst="parallelogram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Parallelogram 123"/>
              <p:cNvSpPr/>
              <p:nvPr/>
            </p:nvSpPr>
            <p:spPr>
              <a:xfrm>
                <a:off x="5715000" y="2667000"/>
                <a:ext cx="838200" cy="838200"/>
              </a:xfrm>
              <a:prstGeom prst="parallelogram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181600" y="890423"/>
              <a:ext cx="1524000" cy="838200"/>
              <a:chOff x="5029200" y="2667000"/>
              <a:chExt cx="1524000" cy="838200"/>
            </a:xfrm>
            <a:grpFill/>
          </p:grpSpPr>
          <p:sp>
            <p:nvSpPr>
              <p:cNvPr id="121" name="Parallelogram 120"/>
              <p:cNvSpPr/>
              <p:nvPr/>
            </p:nvSpPr>
            <p:spPr>
              <a:xfrm>
                <a:off x="5029200" y="2667000"/>
                <a:ext cx="838200" cy="838200"/>
              </a:xfrm>
              <a:prstGeom prst="parallelogram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Parallelogram 121"/>
              <p:cNvSpPr/>
              <p:nvPr/>
            </p:nvSpPr>
            <p:spPr>
              <a:xfrm>
                <a:off x="5715000" y="2667000"/>
                <a:ext cx="838200" cy="838200"/>
              </a:xfrm>
              <a:prstGeom prst="parallelogram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029200" y="1780309"/>
              <a:ext cx="3810000" cy="2621973"/>
              <a:chOff x="5029200" y="1780309"/>
              <a:chExt cx="3810000" cy="2621973"/>
            </a:xfrm>
            <a:grpFill/>
          </p:grpSpPr>
          <p:grpSp>
            <p:nvGrpSpPr>
              <p:cNvPr id="103" name="Group 102"/>
              <p:cNvGrpSpPr/>
              <p:nvPr/>
            </p:nvGrpSpPr>
            <p:grpSpPr>
              <a:xfrm>
                <a:off x="5029200" y="2667000"/>
                <a:ext cx="1524000" cy="838200"/>
                <a:chOff x="5029200" y="2667000"/>
                <a:chExt cx="1524000" cy="838200"/>
              </a:xfrm>
              <a:grpFill/>
            </p:grpSpPr>
            <p:sp>
              <p:nvSpPr>
                <p:cNvPr id="119" name="Parallelogram 118"/>
                <p:cNvSpPr/>
                <p:nvPr/>
              </p:nvSpPr>
              <p:spPr>
                <a:xfrm>
                  <a:off x="5029200" y="2667000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5715000" y="2667000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500255" y="3564082"/>
                <a:ext cx="1524000" cy="838200"/>
                <a:chOff x="5029200" y="2667000"/>
                <a:chExt cx="1524000" cy="838200"/>
              </a:xfrm>
              <a:grpFill/>
            </p:grpSpPr>
            <p:sp>
              <p:nvSpPr>
                <p:cNvPr id="117" name="Parallelogram 116"/>
                <p:cNvSpPr/>
                <p:nvPr/>
              </p:nvSpPr>
              <p:spPr>
                <a:xfrm>
                  <a:off x="5029200" y="2667000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Parallelogram 117"/>
                <p:cNvSpPr/>
                <p:nvPr/>
              </p:nvSpPr>
              <p:spPr>
                <a:xfrm>
                  <a:off x="5715000" y="2667000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6414655" y="1780309"/>
                <a:ext cx="2424545" cy="1724891"/>
                <a:chOff x="6414655" y="1780309"/>
                <a:chExt cx="2424545" cy="1724891"/>
              </a:xfrm>
              <a:grpFill/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6414655" y="2667000"/>
                  <a:ext cx="1524000" cy="838200"/>
                  <a:chOff x="5029200" y="2667000"/>
                  <a:chExt cx="1524000" cy="838200"/>
                </a:xfrm>
                <a:grpFill/>
              </p:grpSpPr>
              <p:sp>
                <p:nvSpPr>
                  <p:cNvPr id="115" name="Parallelogram 114"/>
                  <p:cNvSpPr/>
                  <p:nvPr/>
                </p:nvSpPr>
                <p:spPr>
                  <a:xfrm>
                    <a:off x="5029200" y="2667000"/>
                    <a:ext cx="838200" cy="838200"/>
                  </a:xfrm>
                  <a:prstGeom prst="parallelogram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Parallelogram 115"/>
                  <p:cNvSpPr/>
                  <p:nvPr/>
                </p:nvSpPr>
                <p:spPr>
                  <a:xfrm>
                    <a:off x="5715000" y="2667000"/>
                    <a:ext cx="838200" cy="838200"/>
                  </a:xfrm>
                  <a:prstGeom prst="parallelogram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7315200" y="1780309"/>
                  <a:ext cx="1524000" cy="838200"/>
                  <a:chOff x="5029200" y="2667000"/>
                  <a:chExt cx="1524000" cy="838200"/>
                </a:xfrm>
                <a:grpFill/>
              </p:grpSpPr>
              <p:sp>
                <p:nvSpPr>
                  <p:cNvPr id="113" name="Parallelogram 112"/>
                  <p:cNvSpPr/>
                  <p:nvPr/>
                </p:nvSpPr>
                <p:spPr>
                  <a:xfrm>
                    <a:off x="5029200" y="2667000"/>
                    <a:ext cx="838200" cy="838200"/>
                  </a:xfrm>
                  <a:prstGeom prst="parallelogram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Parallelogram 113"/>
                  <p:cNvSpPr/>
                  <p:nvPr/>
                </p:nvSpPr>
                <p:spPr>
                  <a:xfrm>
                    <a:off x="5715000" y="2667000"/>
                    <a:ext cx="838200" cy="838200"/>
                  </a:xfrm>
                  <a:prstGeom prst="parallelogram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06" name="Group 105"/>
              <p:cNvGrpSpPr/>
              <p:nvPr/>
            </p:nvGrpSpPr>
            <p:grpSpPr>
              <a:xfrm>
                <a:off x="6896099" y="2677391"/>
                <a:ext cx="1738745" cy="1724891"/>
                <a:chOff x="6414655" y="1780309"/>
                <a:chExt cx="1738745" cy="1724891"/>
              </a:xfrm>
              <a:grpFill/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6414655" y="2667000"/>
                  <a:ext cx="1524000" cy="838200"/>
                  <a:chOff x="5029200" y="2667000"/>
                  <a:chExt cx="1524000" cy="838200"/>
                </a:xfrm>
                <a:grpFill/>
              </p:grpSpPr>
              <p:sp>
                <p:nvSpPr>
                  <p:cNvPr id="109" name="Parallelogram 108"/>
                  <p:cNvSpPr/>
                  <p:nvPr/>
                </p:nvSpPr>
                <p:spPr>
                  <a:xfrm>
                    <a:off x="5029200" y="2667000"/>
                    <a:ext cx="838200" cy="838200"/>
                  </a:xfrm>
                  <a:prstGeom prst="parallelogram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Parallelogram 109"/>
                  <p:cNvSpPr/>
                  <p:nvPr/>
                </p:nvSpPr>
                <p:spPr>
                  <a:xfrm>
                    <a:off x="5715000" y="2667000"/>
                    <a:ext cx="838200" cy="838200"/>
                  </a:xfrm>
                  <a:prstGeom prst="parallelogram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8" name="Parallelogram 107"/>
                <p:cNvSpPr/>
                <p:nvPr/>
              </p:nvSpPr>
              <p:spPr>
                <a:xfrm>
                  <a:off x="7315200" y="1780309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6567055" y="885362"/>
              <a:ext cx="1524000" cy="838200"/>
              <a:chOff x="5029200" y="2667000"/>
              <a:chExt cx="1524000" cy="838200"/>
            </a:xfrm>
            <a:grpFill/>
          </p:grpSpPr>
          <p:sp>
            <p:nvSpPr>
              <p:cNvPr id="100" name="Parallelogram 99"/>
              <p:cNvSpPr/>
              <p:nvPr/>
            </p:nvSpPr>
            <p:spPr>
              <a:xfrm>
                <a:off x="5029200" y="2667000"/>
                <a:ext cx="838200" cy="838200"/>
              </a:xfrm>
              <a:prstGeom prst="parallelogram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Parallelogram 100"/>
              <p:cNvSpPr/>
              <p:nvPr/>
            </p:nvSpPr>
            <p:spPr>
              <a:xfrm>
                <a:off x="5715000" y="2667000"/>
                <a:ext cx="838200" cy="838200"/>
              </a:xfrm>
              <a:prstGeom prst="parallelogram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093278" y="4480214"/>
              <a:ext cx="3605644" cy="1735282"/>
              <a:chOff x="5029200" y="2667000"/>
              <a:chExt cx="3605644" cy="1735282"/>
            </a:xfrm>
            <a:grpFill/>
          </p:grpSpPr>
          <p:grpSp>
            <p:nvGrpSpPr>
              <p:cNvPr id="78" name="Group 77"/>
              <p:cNvGrpSpPr/>
              <p:nvPr/>
            </p:nvGrpSpPr>
            <p:grpSpPr>
              <a:xfrm>
                <a:off x="5029200" y="2667000"/>
                <a:ext cx="1524000" cy="838200"/>
                <a:chOff x="5029200" y="2667000"/>
                <a:chExt cx="1524000" cy="838200"/>
              </a:xfrm>
              <a:grpFill/>
            </p:grpSpPr>
            <p:sp>
              <p:nvSpPr>
                <p:cNvPr id="98" name="Parallelogram 97"/>
                <p:cNvSpPr/>
                <p:nvPr/>
              </p:nvSpPr>
              <p:spPr>
                <a:xfrm>
                  <a:off x="5029200" y="2667000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Parallelogram 98"/>
                <p:cNvSpPr/>
                <p:nvPr/>
              </p:nvSpPr>
              <p:spPr>
                <a:xfrm>
                  <a:off x="5715000" y="2667000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500255" y="3564082"/>
                <a:ext cx="1524000" cy="838200"/>
                <a:chOff x="5029200" y="2667000"/>
                <a:chExt cx="1524000" cy="838200"/>
              </a:xfrm>
              <a:grpFill/>
            </p:grpSpPr>
            <p:sp>
              <p:nvSpPr>
                <p:cNvPr id="92" name="Parallelogram 91"/>
                <p:cNvSpPr/>
                <p:nvPr/>
              </p:nvSpPr>
              <p:spPr>
                <a:xfrm>
                  <a:off x="5029200" y="2667000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Parallelogram 95"/>
                <p:cNvSpPr/>
                <p:nvPr/>
              </p:nvSpPr>
              <p:spPr>
                <a:xfrm>
                  <a:off x="5715000" y="2667000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6414655" y="2667000"/>
                <a:ext cx="1524000" cy="838200"/>
                <a:chOff x="5029200" y="2667000"/>
                <a:chExt cx="1524000" cy="838200"/>
              </a:xfrm>
              <a:grpFill/>
            </p:grpSpPr>
            <p:sp>
              <p:nvSpPr>
                <p:cNvPr id="86" name="Parallelogram 85"/>
                <p:cNvSpPr/>
                <p:nvPr/>
              </p:nvSpPr>
              <p:spPr>
                <a:xfrm>
                  <a:off x="5029200" y="2667000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Parallelogram 86"/>
                <p:cNvSpPr/>
                <p:nvPr/>
              </p:nvSpPr>
              <p:spPr>
                <a:xfrm>
                  <a:off x="5715000" y="2667000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6896099" y="2677391"/>
                <a:ext cx="1738745" cy="1724891"/>
                <a:chOff x="6414655" y="1780309"/>
                <a:chExt cx="1738745" cy="1724891"/>
              </a:xfrm>
              <a:grpFill/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6414655" y="2667000"/>
                  <a:ext cx="1524000" cy="838200"/>
                  <a:chOff x="5029200" y="2667000"/>
                  <a:chExt cx="1524000" cy="838200"/>
                </a:xfrm>
                <a:grpFill/>
              </p:grpSpPr>
              <p:sp>
                <p:nvSpPr>
                  <p:cNvPr id="84" name="Parallelogram 83"/>
                  <p:cNvSpPr/>
                  <p:nvPr/>
                </p:nvSpPr>
                <p:spPr>
                  <a:xfrm>
                    <a:off x="5029200" y="2667000"/>
                    <a:ext cx="838200" cy="838200"/>
                  </a:xfrm>
                  <a:prstGeom prst="parallelogram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Parallelogram 84"/>
                  <p:cNvSpPr/>
                  <p:nvPr/>
                </p:nvSpPr>
                <p:spPr>
                  <a:xfrm>
                    <a:off x="5715000" y="2667000"/>
                    <a:ext cx="838200" cy="838200"/>
                  </a:xfrm>
                  <a:prstGeom prst="parallelogram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3" name="Parallelogram 82"/>
                <p:cNvSpPr/>
                <p:nvPr/>
              </p:nvSpPr>
              <p:spPr>
                <a:xfrm>
                  <a:off x="7315200" y="1780309"/>
                  <a:ext cx="838200" cy="838200"/>
                </a:xfrm>
                <a:prstGeom prst="parallelogram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61" name="TextBox 60"/>
          <p:cNvSpPr txBox="1"/>
          <p:nvPr/>
        </p:nvSpPr>
        <p:spPr>
          <a:xfrm rot="5400000">
            <a:off x="4866590" y="5990480"/>
            <a:ext cx="1030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-----</a:t>
            </a:r>
          </a:p>
        </p:txBody>
      </p:sp>
      <p:sp>
        <p:nvSpPr>
          <p:cNvPr id="62" name="TextBox 61"/>
          <p:cNvSpPr txBox="1"/>
          <p:nvPr/>
        </p:nvSpPr>
        <p:spPr>
          <a:xfrm rot="5400000">
            <a:off x="2485280" y="6030010"/>
            <a:ext cx="1030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-----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70742" y="5783759"/>
            <a:ext cx="1615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ARUN S</a:t>
            </a:r>
          </a:p>
          <a:p>
            <a:pPr algn="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aiandra GD" pitchFamily="34" charset="0"/>
              </a:rPr>
              <a:t>CSE E</a:t>
            </a:r>
          </a:p>
          <a:p>
            <a:pPr algn="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aiandra GD" pitchFamily="34" charset="0"/>
              </a:rPr>
              <a:t>211420104025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used</a:t>
            </a:r>
            <a:endParaRPr sz="36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572000" y="1508373"/>
            <a:ext cx="3962400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SOFTWARE REQUIREMENT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FRONT END : Android	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 BASE : SQL Server	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WEB SERVICE 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Dotnet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0" y="1219200"/>
            <a:ext cx="0" cy="38735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-228600" y="1490008"/>
            <a:ext cx="5181600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HARDWARE REQUIREMENT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Memory (RAM): 8 GB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Hard Drive: 32 GB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Internet Connection : Stable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/ Methodology used</a:t>
            </a:r>
            <a:endParaRPr sz="36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E2EC-4AB8-4523-0EE3-ACCB9C46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90600"/>
            <a:ext cx="7848600" cy="4995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162;g22cb8fd6a18_0_9"/>
          <p:cNvSpPr txBox="1"/>
          <p:nvPr/>
        </p:nvSpPr>
        <p:spPr>
          <a:xfrm>
            <a:off x="1524000" y="23100"/>
            <a:ext cx="574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Module Explanation </a:t>
            </a:r>
            <a:endParaRPr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1" y="1737049"/>
            <a:ext cx="4876800" cy="253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Users can book mechanic assistance anytime, anywhere.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The app locates the nearest trained professional mechanic to the user.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The mechanic will be arriving at the selected location as soon as possible.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410200" y="1752600"/>
            <a:ext cx="3277028" cy="3143272"/>
            <a:chOff x="5615452" y="1857364"/>
            <a:chExt cx="3277028" cy="3143272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/>
            <a:srcRect l="31640" t="18056" r="49219" b="49305"/>
            <a:stretch>
              <a:fillRect/>
            </a:stretch>
          </p:blipFill>
          <p:spPr bwMode="auto">
            <a:xfrm>
              <a:off x="5615452" y="1857364"/>
              <a:ext cx="3277028" cy="3143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78016" y="2000240"/>
              <a:ext cx="24384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Rectangle 13"/>
          <p:cNvSpPr/>
          <p:nvPr/>
        </p:nvSpPr>
        <p:spPr>
          <a:xfrm>
            <a:off x="657228" y="1104613"/>
            <a:ext cx="235745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Mechanic Service</a:t>
            </a:r>
          </a:p>
        </p:txBody>
      </p:sp>
    </p:spTree>
    <p:extLst>
      <p:ext uri="{BB962C8B-B14F-4D97-AF65-F5344CB8AC3E}">
        <p14:creationId xmlns:p14="http://schemas.microsoft.com/office/powerpoint/2010/main" val="12067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Google Shape;162;g22cb8fd6a18_0_9"/>
          <p:cNvSpPr txBox="1"/>
          <p:nvPr/>
        </p:nvSpPr>
        <p:spPr>
          <a:xfrm>
            <a:off x="1524000" y="23100"/>
            <a:ext cx="574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Module Explanation </a:t>
            </a:r>
            <a:endParaRPr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273" y="971490"/>
            <a:ext cx="235745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Driver Booking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4847" y="1578382"/>
            <a:ext cx="452575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If the user have a car but can not drive for long distance in that time the user can book a driver.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The user can pick the location from the map on the display; alternatively, the user can type in the address,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The user must provide the time at which the driver should arrive at the destination. </a:t>
            </a:r>
            <a:endParaRPr lang="en-US" sz="1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itchFamily="34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1472" y="1953468"/>
            <a:ext cx="3064424" cy="2991112"/>
            <a:chOff x="571472" y="1953468"/>
            <a:chExt cx="3064424" cy="2991112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/>
            <a:srcRect l="27734" t="34722" r="50000" b="29861"/>
            <a:stretch>
              <a:fillRect/>
            </a:stretch>
          </p:blipFill>
          <p:spPr bwMode="auto">
            <a:xfrm rot="1452402">
              <a:off x="571472" y="1953468"/>
              <a:ext cx="3064424" cy="299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 descr="C:\Users\2020PECCS374\Downloads\240_F_233051489_PDsof9PvFkJ99qGuKiwjDKW2ytkCGfwV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6250" y1="49583" x2="46250" y2="49583"/>
                          <a14:foregroundMark x1="84583" y1="57917" x2="84583" y2="57917"/>
                          <a14:foregroundMark x1="84167" y1="57083" x2="89167" y2="6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094" y="2288518"/>
              <a:ext cx="2321011" cy="2321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886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Google Shape;162;g22cb8fd6a18_0_9"/>
          <p:cNvSpPr txBox="1"/>
          <p:nvPr/>
        </p:nvSpPr>
        <p:spPr>
          <a:xfrm>
            <a:off x="1524000" y="23100"/>
            <a:ext cx="574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Module Explanation </a:t>
            </a:r>
            <a:endParaRPr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134612"/>
            <a:ext cx="4876800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 For drivers facing fuel-related issues while on the road, our dedicated emergency gasoline service provides efficient solutions. </a:t>
            </a:r>
          </a:p>
          <a:p>
            <a:pPr algn="just">
              <a:lnSpc>
                <a:spcPct val="150000"/>
              </a:lnSpc>
            </a:pPr>
            <a:endParaRPr lang="en-US" sz="1800" b="1" dirty="0">
              <a:solidFill>
                <a:srgbClr val="7030A0"/>
              </a:solidFill>
              <a:latin typeface="Maiandra GD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 Users can use our platform for connecting with the nearest petrol stations or booking convenient fuel delivery services 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69976" y="1981200"/>
            <a:ext cx="3064424" cy="2991112"/>
            <a:chOff x="571472" y="1953468"/>
            <a:chExt cx="3064424" cy="299111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/>
            <a:srcRect l="27734" t="34722" r="50000" b="29861"/>
            <a:stretch>
              <a:fillRect/>
            </a:stretch>
          </p:blipFill>
          <p:spPr bwMode="auto">
            <a:xfrm rot="1452402">
              <a:off x="571472" y="1953468"/>
              <a:ext cx="3064424" cy="299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5616" y="2359028"/>
              <a:ext cx="2152648" cy="215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Rectangle 9"/>
          <p:cNvSpPr/>
          <p:nvPr/>
        </p:nvSpPr>
        <p:spPr>
          <a:xfrm>
            <a:off x="392010" y="1123890"/>
            <a:ext cx="417999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Emergency Petrol / Diesel Solutions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cb8fd6a18_0_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62" name="Google Shape;162;g22cb8fd6a18_0_9"/>
          <p:cNvSpPr txBox="1"/>
          <p:nvPr/>
        </p:nvSpPr>
        <p:spPr>
          <a:xfrm>
            <a:off x="1524000" y="23100"/>
            <a:ext cx="574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Module Explanation </a:t>
            </a:r>
            <a:endParaRPr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2800" y="1765280"/>
            <a:ext cx="520648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</a:rPr>
              <a:t>Towing service involves the transportation of vehicles that are unable to operate on their own due to breakdowns, accidents, or other reasons.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</a:rPr>
              <a:t>Towing companies use specialized vehicles equipped with towing equipment to safely move vehicles from one location to another. </a:t>
            </a:r>
            <a:endParaRPr lang="en-IN" sz="1800" b="1" dirty="0">
              <a:solidFill>
                <a:srgbClr val="7030A0"/>
              </a:solidFill>
              <a:latin typeface="Maiandra GD" pitchFamily="34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936" y="971490"/>
            <a:ext cx="235745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Towing Service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02221"/>
            <a:ext cx="3352800" cy="278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99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/ Feature Enhancement</a:t>
            </a:r>
            <a:endParaRPr sz="199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-152400" y="1143000"/>
            <a:ext cx="8991600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 In conclusion, the proposed automobile management system aims to provide a comprehensive and efficient solution to manage all aspects of car-related services. </a:t>
            </a:r>
          </a:p>
          <a:p>
            <a:pPr marL="800100" algn="just">
              <a:lnSpc>
                <a:spcPct val="150000"/>
              </a:lnSpc>
              <a:buFont typeface="Wingdings" pitchFamily="2" charset="2"/>
              <a:buChar char="ü"/>
              <a:defRPr/>
            </a:pPr>
            <a:endParaRPr lang="en-US" sz="1800" dirty="0">
              <a:latin typeface="Maiandra GD" pitchFamily="34" charset="0"/>
              <a:cs typeface="Times New Roman" pitchFamily="18" charset="0"/>
            </a:endParaRPr>
          </a:p>
          <a:p>
            <a:pPr marL="800100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 The system offers users a wide range of services, including on-call diagnostics, roadside assistance, car rental, hiring a private driver, and selling spare parts, all accessible via web applications and mobile-friendly.</a:t>
            </a:r>
          </a:p>
          <a:p>
            <a:pPr marL="800100" algn="just">
              <a:lnSpc>
                <a:spcPct val="150000"/>
              </a:lnSpc>
              <a:defRPr/>
            </a:pPr>
            <a:endParaRPr lang="en-US" sz="1800" dirty="0">
              <a:latin typeface="Maiandra GD" pitchFamily="34" charset="0"/>
              <a:cs typeface="Times New Roman" pitchFamily="18" charset="0"/>
            </a:endParaRPr>
          </a:p>
          <a:p>
            <a:pPr marL="800100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By providing a seamless and efficient user experience, the proposed system can help improve service quality, reduce turnaround times, and increase customer satisfaction. 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Paper/ URL</a:t>
            </a:r>
            <a:endParaRPr sz="32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200" y="1156186"/>
            <a:ext cx="80772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[1] John Aiyesehinde1, Clinton Aigbavboa2 “Identifying the critical factors driving the quality of After-sales services in the Nigerian automotive industry”; IEEE Conference; DOI: - 10.1109/AFRICON46755.2019.9134022.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Syahrul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Nizam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Samsudin1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Abdullah2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Noriah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Yusoff3 “Customer Satisfaction and Service Experience in Big Data Analytics for Automotive Service Advisor”; IEEE Conference; DOI:- 10.1109/I2CACIS54679.2022.9815482.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Teodor-Constantin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Nichiţelea1 Maria-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Geanina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Unguritu2 “Automotive Ethernet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ApplicationsUsing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Scalable Service-Oriented Middleware over IP: Service Discovery”; IEEE Conference; DOI:- 10.1109/MMAR.2019.8864701.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Syahrul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Nizam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Samsudin1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Abdullah2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Noriah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Yusoff3 “Big Data Model of Customer Satisfaction and Service Experience (CSSE) for Automotive Aftersales Services“ ; IEEE Conference ; DOI:- 10.1109/ICRAIE52900.2021.9703988.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[5] Chia-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Fu1 Ben-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Chia2 Chung-Wei Lin3 “Runtime Software Selection for Adaptive Automotive Systems“ ; IEEE Conference; Electronic ISBN:978-1-4503-7999-1.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Paper/ URL</a:t>
            </a:r>
            <a:endParaRPr sz="32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200" y="8382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Kavita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Joshi1,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Hetali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Patel2,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Zeenal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Patel3,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Dhanlaxmi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Prasad4,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Kunika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Tandel5 “Automobile Service System” International Journal for Research in Applied Science &amp; Engineering Technology (IJRASET)ISSN: 2321-9653; IC Value: 45.98; SJ Impact Factor: 7.429 Volume 8 Issue V May 2020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[7] 1Prof. Uma Thakur, 2Manthan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Borkar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3Anshu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Kamble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4Payal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Suryawanshi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5Yashwant Mishra “website and mobile application for automobile service center” International Journal of Engineering Applied Sciences and Technology, 2020 Vol. 5, Issue 1, ISSN No. 2455-2143, Pages 782-784.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[8] C.K.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Gomathy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Pedda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Chandrasekhar , K.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Mallikarjun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Dr.V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Geetha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“The Vehicle Service Management System” International Journal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ofEarly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Childhood Special Education (INTJECSE) DOI:10.9756/INTJECSE/V14I5.66 ISSN: 1308-5581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14, Issue 05 2022.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[9]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Vigyani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Singh1,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Saurav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Shinde2 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Prachi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Khedlekar3 , Prof.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Nisha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Patil4, “Vehicle Service System” International Research Journal of Engineering and Technology (IRJET) e-ISSN: 2395-0056 Volume: 08 Issue: 06 | June 2021.32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[10]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Sathwik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Krishna. L*1, Siva Rama Krishna. S1, Abdul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Amjad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S1, Mahesh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Babu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U1, Lakshmi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Surekha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T5 ” A Vehicle Breakdown Service Provider System” International Journal of Scientific Research in Computer Science, Engineering and Information Technology, ISSN : 2456-3307 , Volume 7, Issue 4 Page Number: 567-572 , July-August-2021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https://doi.org/10.32628/CSEIT2174129</a:t>
            </a:r>
          </a:p>
        </p:txBody>
      </p:sp>
    </p:spTree>
    <p:extLst>
      <p:ext uri="{BB962C8B-B14F-4D97-AF65-F5344CB8AC3E}">
        <p14:creationId xmlns:p14="http://schemas.microsoft.com/office/powerpoint/2010/main" val="272004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-59167" y="1600200"/>
            <a:ext cx="8503920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700" dirty="0">
                <a:latin typeface="Maiandra GD" pitchFamily="34" charset="0"/>
                <a:cs typeface="Times New Roman" panose="02020603050405020304" pitchFamily="18" charset="0"/>
              </a:rPr>
              <a:t> The speed of our life is boosted tremendously with the advancement of the automotive industry</a:t>
            </a:r>
          </a:p>
          <a:p>
            <a:pPr marL="800100" lvl="1" algn="just">
              <a:buClr>
                <a:schemeClr val="tx1"/>
              </a:buClr>
            </a:pPr>
            <a:endParaRPr lang="en-US" sz="1700" dirty="0">
              <a:latin typeface="Maiandra GD" pitchFamily="34" charset="0"/>
              <a:cs typeface="Times New Roman" panose="02020603050405020304" pitchFamily="18" charset="0"/>
            </a:endParaRPr>
          </a:p>
          <a:p>
            <a:pPr marL="800100" lvl="1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700" dirty="0">
                <a:latin typeface="Maiandra GD" pitchFamily="34" charset="0"/>
                <a:cs typeface="Times New Roman" panose="02020603050405020304" pitchFamily="18" charset="0"/>
              </a:rPr>
              <a:t>In today's fast-paced world, vehicle breakdowns can disrupt daily schedules and inconvenience motorists. </a:t>
            </a:r>
          </a:p>
          <a:p>
            <a:pPr marL="800100" lvl="1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700" dirty="0">
              <a:latin typeface="Maiandra GD" pitchFamily="34" charset="0"/>
              <a:cs typeface="Times New Roman" panose="02020603050405020304" pitchFamily="18" charset="0"/>
            </a:endParaRPr>
          </a:p>
          <a:p>
            <a:pPr marL="800100" lvl="1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700" dirty="0">
                <a:latin typeface="Maiandra GD" pitchFamily="34" charset="0"/>
                <a:cs typeface="Times New Roman" panose="02020603050405020304" pitchFamily="18" charset="0"/>
              </a:rPr>
              <a:t>For Many years vehicle owners stranded on the road with broken down vehicles in the middle of nowhere.</a:t>
            </a:r>
          </a:p>
          <a:p>
            <a:pPr marL="800100" lvl="1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700" dirty="0">
              <a:latin typeface="Maiandra GD" pitchFamily="34" charset="0"/>
              <a:cs typeface="Times New Roman" panose="02020603050405020304" pitchFamily="18" charset="0"/>
            </a:endParaRPr>
          </a:p>
          <a:p>
            <a:pPr marL="800100" lvl="1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700" dirty="0">
                <a:latin typeface="Maiandra GD" pitchFamily="34" charset="0"/>
                <a:cs typeface="Times New Roman" panose="02020603050405020304" pitchFamily="18" charset="0"/>
              </a:rPr>
              <a:t> This is an Android application platform offers efficient and timely assistance to users facing automotive breakdowns, aiming to address diverse needs and ensure a hassle-free experience.</a:t>
            </a:r>
          </a:p>
          <a:p>
            <a:pPr marL="800100" lvl="1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700" dirty="0">
              <a:latin typeface="Maiandra GD" pitchFamily="34" charset="0"/>
              <a:cs typeface="Times New Roman" panose="02020603050405020304" pitchFamily="18" charset="0"/>
            </a:endParaRPr>
          </a:p>
          <a:p>
            <a:pPr marL="800100" lvl="1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700" dirty="0">
                <a:latin typeface="Maiandra GD" pitchFamily="34" charset="0"/>
                <a:cs typeface="Times New Roman" panose="02020603050405020304" pitchFamily="18" charset="0"/>
              </a:rPr>
              <a:t> Features: From dispatching qualified drivers to resolving emergency fuel issues and locating nearby repair workshops, the platform leverages mobile technology and real-time data processing.</a:t>
            </a:r>
          </a:p>
          <a:p>
            <a:pPr marL="457200" lvl="1" algn="just">
              <a:buClr>
                <a:schemeClr val="tx1"/>
              </a:buClr>
            </a:pPr>
            <a:endParaRPr lang="en-US" sz="1700" dirty="0">
              <a:latin typeface="Maiandra GD" pitchFamily="34" charset="0"/>
              <a:cs typeface="Times New Roman" panose="02020603050405020304" pitchFamily="18" charset="0"/>
            </a:endParaRPr>
          </a:p>
          <a:p>
            <a:pPr marL="800100" lvl="1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Maiandra GD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628650" y="155542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of the Project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68474" y="990600"/>
            <a:ext cx="850392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indent="-285750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Maiandra GD" pitchFamily="34" charset="0"/>
                <a:ea typeface="Comic Sans MS"/>
                <a:cs typeface="Times New Roman" panose="02020603050405020304" pitchFamily="18" charset="0"/>
                <a:sym typeface="Comic Sans MS"/>
              </a:rPr>
              <a:t>The Integrated Automotive Maintenance and Operations Platform is designed to streamline and enhance the operational processes of automobile service providers. </a:t>
            </a:r>
          </a:p>
          <a:p>
            <a:pPr marL="914400">
              <a:lnSpc>
                <a:spcPct val="170000"/>
              </a:lnSpc>
            </a:pPr>
            <a:r>
              <a:rPr lang="en-US" sz="1800" dirty="0">
                <a:solidFill>
                  <a:schemeClr val="tx1"/>
                </a:solidFill>
                <a:latin typeface="Maiandra GD" pitchFamily="34" charset="0"/>
                <a:ea typeface="Comic Sans MS"/>
                <a:cs typeface="Times New Roman" panose="02020603050405020304" pitchFamily="18" charset="0"/>
                <a:sym typeface="Comic Sans MS"/>
              </a:rPr>
              <a:t>    It manages</a:t>
            </a:r>
          </a:p>
          <a:p>
            <a:pPr marL="1714500" lvl="1">
              <a:lnSpc>
                <a:spcPct val="170000"/>
              </a:lnSpc>
              <a:buClrTx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Maiandra GD" pitchFamily="34" charset="0"/>
                <a:ea typeface="Comic Sans MS"/>
                <a:cs typeface="Times New Roman" panose="02020603050405020304" pitchFamily="18" charset="0"/>
                <a:sym typeface="Comic Sans MS"/>
              </a:rPr>
              <a:t>customer information</a:t>
            </a:r>
          </a:p>
          <a:p>
            <a:pPr marL="1714500" lvl="1">
              <a:lnSpc>
                <a:spcPct val="170000"/>
              </a:lnSpc>
              <a:buClrTx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Maiandra GD" pitchFamily="34" charset="0"/>
                <a:ea typeface="Comic Sans MS"/>
                <a:cs typeface="Times New Roman" panose="02020603050405020304" pitchFamily="18" charset="0"/>
                <a:sym typeface="Comic Sans MS"/>
              </a:rPr>
              <a:t>vehicle maintenance records,</a:t>
            </a:r>
          </a:p>
          <a:p>
            <a:pPr marL="1714500" lvl="1">
              <a:lnSpc>
                <a:spcPct val="170000"/>
              </a:lnSpc>
              <a:buClrTx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Maiandra GD" pitchFamily="34" charset="0"/>
                <a:ea typeface="Comic Sans MS"/>
                <a:cs typeface="Times New Roman" panose="02020603050405020304" pitchFamily="18" charset="0"/>
                <a:sym typeface="Comic Sans MS"/>
              </a:rPr>
              <a:t>work orders</a:t>
            </a:r>
          </a:p>
          <a:p>
            <a:pPr marL="1714500" lvl="1">
              <a:lnSpc>
                <a:spcPct val="170000"/>
              </a:lnSpc>
              <a:buClrTx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Maiandra GD" pitchFamily="34" charset="0"/>
                <a:ea typeface="Comic Sans MS"/>
                <a:cs typeface="Times New Roman" panose="02020603050405020304" pitchFamily="18" charset="0"/>
                <a:sym typeface="Comic Sans MS"/>
              </a:rPr>
              <a:t>billing. </a:t>
            </a:r>
          </a:p>
          <a:p>
            <a:pPr marL="1200150" indent="-285750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Maiandra GD" pitchFamily="34" charset="0"/>
                <a:ea typeface="Comic Sans MS"/>
                <a:cs typeface="Times New Roman" panose="02020603050405020304" pitchFamily="18" charset="0"/>
                <a:sym typeface="Comic Sans MS"/>
              </a:rPr>
              <a:t> In this project to tackle the problems with an application that request nearby service providers to help the stuck users to the users desired location</a:t>
            </a:r>
            <a:endParaRPr lang="en-US" sz="1800" dirty="0">
              <a:solidFill>
                <a:schemeClr val="tx1"/>
              </a:solidFill>
              <a:latin typeface="Maiandra GD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6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CC9235C-3121-12A9-45D4-F50CD27A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1872"/>
              </p:ext>
            </p:extLst>
          </p:nvPr>
        </p:nvGraphicFramePr>
        <p:xfrm>
          <a:off x="457200" y="838200"/>
          <a:ext cx="8113059" cy="510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289">
                  <a:extLst>
                    <a:ext uri="{9D8B030D-6E8A-4147-A177-3AD203B41FA5}">
                      <a16:colId xmlns:a16="http://schemas.microsoft.com/office/drawing/2014/main" val="604693659"/>
                    </a:ext>
                  </a:extLst>
                </a:gridCol>
                <a:gridCol w="123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096">
                  <a:extLst>
                    <a:ext uri="{9D8B030D-6E8A-4147-A177-3AD203B41FA5}">
                      <a16:colId xmlns:a16="http://schemas.microsoft.com/office/drawing/2014/main" val="2962872696"/>
                    </a:ext>
                  </a:extLst>
                </a:gridCol>
                <a:gridCol w="1575466">
                  <a:extLst>
                    <a:ext uri="{9D8B030D-6E8A-4147-A177-3AD203B41FA5}">
                      <a16:colId xmlns:a16="http://schemas.microsoft.com/office/drawing/2014/main" val="1344966421"/>
                    </a:ext>
                  </a:extLst>
                </a:gridCol>
                <a:gridCol w="1960349">
                  <a:extLst>
                    <a:ext uri="{9D8B030D-6E8A-4147-A177-3AD203B41FA5}">
                      <a16:colId xmlns:a16="http://schemas.microsoft.com/office/drawing/2014/main" val="285290437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3958795480"/>
                    </a:ext>
                  </a:extLst>
                </a:gridCol>
              </a:tblGrid>
              <a:tr h="573405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TITLE AND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32301"/>
                  </a:ext>
                </a:extLst>
              </a:tr>
              <a:tr h="2093595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TITLE:</a:t>
                      </a:r>
                    </a:p>
                    <a:p>
                      <a:pPr algn="l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Vehicle Service System</a:t>
                      </a:r>
                    </a:p>
                    <a:p>
                      <a:pPr algn="l"/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JOURNAL:</a:t>
                      </a:r>
                    </a:p>
                    <a:p>
                      <a:pPr algn="l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IRJET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Vigyani</a:t>
                      </a:r>
                      <a:r>
                        <a:rPr lang="en-I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Singh, </a:t>
                      </a:r>
                      <a:r>
                        <a:rPr lang="en-IN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Saurav</a:t>
                      </a:r>
                      <a:r>
                        <a:rPr lang="en-I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Shinde</a:t>
                      </a:r>
                      <a:r>
                        <a:rPr lang="en-I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,</a:t>
                      </a:r>
                      <a:r>
                        <a:rPr lang="en-IN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Prachi</a:t>
                      </a:r>
                      <a:r>
                        <a:rPr lang="en-I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Khedlekar</a:t>
                      </a:r>
                      <a:r>
                        <a:rPr lang="en-I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, </a:t>
                      </a:r>
                      <a:r>
                        <a:rPr lang="en-IN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Nisha</a:t>
                      </a:r>
                      <a:r>
                        <a:rPr lang="en-I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Patil</a:t>
                      </a:r>
                      <a:r>
                        <a:rPr lang="en-I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www.irjet.net/archives/V8/i6/IRJET-V8I681.pdf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This</a:t>
                      </a:r>
                      <a:r>
                        <a:rPr lang="en-IN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is provide the user to pre-book 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of slots, auto</a:t>
                      </a:r>
                    </a:p>
                    <a:p>
                      <a:pPr algn="just"/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calculation of bill and time, and a module to describe steps that undergoes during the procedure of servicing of a vehicle.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This</a:t>
                      </a:r>
                      <a:r>
                        <a:rPr lang="en-IN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system doesn’t provide the payment method. 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33487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2022</a:t>
                      </a:r>
                    </a:p>
                    <a:p>
                      <a:pPr algn="l"/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TITLE: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VEHICLE SERVICE MANAGEMENT SYSTEM </a:t>
                      </a:r>
                    </a:p>
                    <a:p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JOURNAL:</a:t>
                      </a:r>
                    </a:p>
                    <a:p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</a:rPr>
                        <a:t>INT-JECSE </a:t>
                      </a:r>
                    </a:p>
                    <a:p>
                      <a:pPr algn="l"/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K.Mallikarjun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,V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Geetha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M.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Pedda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Chandrasekhar 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https://www.researchgate.net/publication/363700029_THE_VEHICLE_SERVICE_MANAGEMENT_SYSTEM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It maintains the data of the users and their vehicles condition . So that the customers can get timely remainder for the vehicle service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It only gives the information to the user and do not take information from the user 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CC9235C-3121-12A9-45D4-F50CD27A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23400"/>
              </p:ext>
            </p:extLst>
          </p:nvPr>
        </p:nvGraphicFramePr>
        <p:xfrm>
          <a:off x="457200" y="661035"/>
          <a:ext cx="8113059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604693659"/>
                    </a:ext>
                  </a:extLst>
                </a:gridCol>
                <a:gridCol w="125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451">
                  <a:extLst>
                    <a:ext uri="{9D8B030D-6E8A-4147-A177-3AD203B41FA5}">
                      <a16:colId xmlns:a16="http://schemas.microsoft.com/office/drawing/2014/main" val="29628726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344966421"/>
                    </a:ext>
                  </a:extLst>
                </a:gridCol>
                <a:gridCol w="1636060">
                  <a:extLst>
                    <a:ext uri="{9D8B030D-6E8A-4147-A177-3AD203B41FA5}">
                      <a16:colId xmlns:a16="http://schemas.microsoft.com/office/drawing/2014/main" val="285290437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3958795480"/>
                    </a:ext>
                  </a:extLst>
                </a:gridCol>
              </a:tblGrid>
              <a:tr h="573405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TITLE AND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32301"/>
                  </a:ext>
                </a:extLst>
              </a:tr>
              <a:tr h="209359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</a:rPr>
                        <a:t>TITLE: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WEBSITE AND MOBILE APPLICATION FOR AUTOMOBILE </a:t>
                      </a:r>
                      <a:r>
                        <a:rPr lang="en-IN" sz="1400" b="0" i="0" u="none" strike="noStrike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SERVICE CENTER.</a:t>
                      </a:r>
                      <a:endParaRPr lang="en-IN" sz="1400" b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400" b="1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400" b="1">
                          <a:latin typeface="Times New Roman" pitchFamily="18" charset="0"/>
                          <a:cs typeface="Times New Roman" pitchFamily="18" charset="0"/>
                        </a:rPr>
                        <a:t>JOURNAL:</a:t>
                      </a:r>
                    </a:p>
                    <a:p>
                      <a:r>
                        <a:rPr lang="en-IN" sz="1400" b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</a:rPr>
                        <a:t>IJEAST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Uma Thakur 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Manthan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Borkar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Anshu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Kamble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</a:t>
                      </a:r>
                    </a:p>
                    <a:p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Payal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Suryawanshi,Yashwant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Mishra.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http://ijeast.com/papers/785-787,Tesma501,IJEAST.pdf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The owners will be notified about their vehicles condition  and send the remainder accordingly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It does not provide any on road assistance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33487"/>
                  </a:ext>
                </a:extLst>
              </a:tr>
              <a:tr h="2261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TITLE: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Automobile Service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JOURNAL: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IJRASET</a:t>
                      </a:r>
                    </a:p>
                    <a:p>
                      <a:pPr algn="l"/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Kavita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Joshi,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Hetali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Patel,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Zeenal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Patel,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Dhanlaxmi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Prasad,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Kunika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Tandel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http://doi.org/10.22214/ijraset.2020.5136</a:t>
                      </a:r>
                      <a:endParaRPr lang="en-IN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Availability of the showrooms are told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There is no road assistance and voice assistance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p8"/>
          <p:cNvSpPr txBox="1">
            <a:spLocks noGrp="1"/>
          </p:cNvSpPr>
          <p:nvPr>
            <p:ph type="title"/>
          </p:nvPr>
        </p:nvSpPr>
        <p:spPr>
          <a:xfrm>
            <a:off x="628650" y="594130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22cb8fd6a18_0_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95300" y="1905000"/>
            <a:ext cx="7696200" cy="382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         In an existing automobile system, the dealer ships and insurance companies tried to tackle these problems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Maiandra GD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    * Helpline number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    * on-road Service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Maiandra GD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These services were a hassle to work with.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It take hours to get the desired service at the desired location.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sz="1800" dirty="0">
              <a:solidFill>
                <a:srgbClr val="7030A0"/>
              </a:solidFill>
              <a:latin typeface="Maiandra GD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38200" y="990600"/>
            <a:ext cx="7467600" cy="419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This project is to create a mobile application where users can book mechanics, drivers, and gas service.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Automobile users are the group of people who need service for their cars.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Automobile users who encounter problems during long drives must seek the assistance of a mechanic.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Automobile owner who has their own car but needs a driver for a long drive.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latin typeface="Maiandra GD" pitchFamily="34" charset="0"/>
                <a:cs typeface="Times New Roman" pitchFamily="18" charset="0"/>
              </a:rPr>
              <a:t>So, automobile users do not need to go to different websites to get service for their cars; they can get all their needs met in this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57200" y="838200"/>
            <a:ext cx="8153400" cy="554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Maiandra GD" pitchFamily="34" charset="0"/>
              </a:rPr>
              <a:t>          In Proposed system, </a:t>
            </a:r>
            <a:r>
              <a:rPr lang="en-US" sz="1800" dirty="0">
                <a:solidFill>
                  <a:schemeClr val="tx1"/>
                </a:solidFill>
                <a:latin typeface="Maiandra GD" pitchFamily="34" charset="0"/>
              </a:rPr>
              <a:t>IAMOP is</a:t>
            </a:r>
            <a:r>
              <a:rPr lang="en-US" sz="1800" dirty="0">
                <a:latin typeface="Maiandra GD" pitchFamily="34" charset="0"/>
              </a:rPr>
              <a:t> designed to provide a comprehensive range of services to users,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Maiandra GD" pitchFamily="34" charset="0"/>
              </a:rPr>
              <a:t>This system includes features for </a:t>
            </a:r>
          </a:p>
          <a:p>
            <a:pPr marL="742950" lvl="1" indent="-285750">
              <a:lnSpc>
                <a:spcPct val="20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</a:rPr>
              <a:t>Book mechanic</a:t>
            </a:r>
          </a:p>
          <a:p>
            <a:pPr marL="742950" lvl="1" indent="-285750">
              <a:lnSpc>
                <a:spcPct val="20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</a:rPr>
              <a:t>Driver booking</a:t>
            </a:r>
          </a:p>
          <a:p>
            <a:pPr marL="742950" lvl="1" indent="-285750">
              <a:lnSpc>
                <a:spcPct val="20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</a:rPr>
              <a:t>Emergency Petrol and Diesel Service</a:t>
            </a:r>
          </a:p>
          <a:p>
            <a:pPr marL="742950" lvl="1" indent="-285750">
              <a:lnSpc>
                <a:spcPct val="20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Maiandra GD" pitchFamily="34" charset="0"/>
              </a:rPr>
              <a:t>Towing Service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Maiandra GD" pitchFamily="34" charset="0"/>
              </a:rPr>
              <a:t>         The proposed system aims to provide a seamless and efficient user experience for all automobile-related services, while ensuring reliability, quality, and timely delivery of all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cb8fd6a18_0_9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2" name="Google Shape;162;g22cb8fd6a18_0_9"/>
          <p:cNvSpPr txBox="1"/>
          <p:nvPr/>
        </p:nvSpPr>
        <p:spPr>
          <a:xfrm>
            <a:off x="1524000" y="0"/>
            <a:ext cx="574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endParaRPr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5929" y="3457518"/>
            <a:ext cx="235745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Emergency Petrol / Diesel Solutions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1183" y="4400490"/>
            <a:ext cx="235745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Towing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5928" y="2857496"/>
            <a:ext cx="235745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Driver Booking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5928" y="2214554"/>
            <a:ext cx="235745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</a:rPr>
              <a:t>Mechanic Service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71600" y="2428868"/>
            <a:ext cx="3643338" cy="2171677"/>
            <a:chOff x="1076300" y="2428868"/>
            <a:chExt cx="3643338" cy="2171677"/>
          </a:xfrm>
        </p:grpSpPr>
        <p:sp>
          <p:nvSpPr>
            <p:cNvPr id="10" name="TextBox 9"/>
            <p:cNvSpPr txBox="1"/>
            <p:nvPr/>
          </p:nvSpPr>
          <p:spPr>
            <a:xfrm>
              <a:off x="1076300" y="3186168"/>
              <a:ext cx="2357454" cy="4001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aiandra GD" pitchFamily="34" charset="0"/>
                </a:rPr>
                <a:t>IAMOP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433754" y="3352800"/>
              <a:ext cx="785818" cy="158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214810" y="2430456"/>
              <a:ext cx="4762" cy="2168501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219572" y="4598957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14810" y="3810000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214810" y="3071810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214810" y="2428868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AD9E6303DB7446B2748A9E95E3B42D" ma:contentTypeVersion="6" ma:contentTypeDescription="Create a new document." ma:contentTypeScope="" ma:versionID="9adc39e290160276b23cf2c4ba8098fb">
  <xsd:schema xmlns:xsd="http://www.w3.org/2001/XMLSchema" xmlns:xs="http://www.w3.org/2001/XMLSchema" xmlns:p="http://schemas.microsoft.com/office/2006/metadata/properties" xmlns:ns3="a409ae5b-fcfb-4ff5-942a-f69993e94cf5" targetNamespace="http://schemas.microsoft.com/office/2006/metadata/properties" ma:root="true" ma:fieldsID="fb6bf1c8717d30c3dfb313194d5a2a67" ns3:_="">
    <xsd:import namespace="a409ae5b-fcfb-4ff5-942a-f69993e94c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9ae5b-fcfb-4ff5-942a-f69993e94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59B0D-E510-4046-A94E-9DF026E1CB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4E1AB8-F001-4ACD-9FB7-69AEF6FA0C00}">
  <ds:schemaRefs>
    <ds:schemaRef ds:uri="a409ae5b-fcfb-4ff5-942a-f69993e94cf5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568FB9-55B1-4A0B-874D-7A3E7B650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09ae5b-fcfb-4ff5-942a-f69993e94c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554</TotalTime>
  <Words>1561</Words>
  <Application>Microsoft Office PowerPoint</Application>
  <PresentationFormat>On-screen Show (4:3)</PresentationFormat>
  <Paragraphs>203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Berlin Sans FB Demi</vt:lpstr>
      <vt:lpstr>Calibri</vt:lpstr>
      <vt:lpstr>Corbel</vt:lpstr>
      <vt:lpstr>Maiandra GD</vt:lpstr>
      <vt:lpstr>Times New Roman</vt:lpstr>
      <vt:lpstr>Wingdings</vt:lpstr>
      <vt:lpstr>Parallax</vt:lpstr>
      <vt:lpstr>PowerPoint Presentation</vt:lpstr>
      <vt:lpstr>Introduction</vt:lpstr>
      <vt:lpstr>Objective of the Project</vt:lpstr>
      <vt:lpstr>Literature Survey</vt:lpstr>
      <vt:lpstr>Literature Survey</vt:lpstr>
      <vt:lpstr>Existing System</vt:lpstr>
      <vt:lpstr>Problem Statement</vt:lpstr>
      <vt:lpstr>Proposed System</vt:lpstr>
      <vt:lpstr>PowerPoint Presentation</vt:lpstr>
      <vt:lpstr>Software / Hardware used</vt:lpstr>
      <vt:lpstr>Architecture / Methodology used</vt:lpstr>
      <vt:lpstr>PowerPoint Presentation</vt:lpstr>
      <vt:lpstr>PowerPoint Presentation</vt:lpstr>
      <vt:lpstr>PowerPoint Presentation</vt:lpstr>
      <vt:lpstr>PowerPoint Presentation</vt:lpstr>
      <vt:lpstr>Conclusion / Feature Enhancement</vt:lpstr>
      <vt:lpstr>Reference Paper/ URL</vt:lpstr>
      <vt:lpstr>Reference Paper/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SENTHILKUMAR G</dc:creator>
  <cp:lastModifiedBy>arun s</cp:lastModifiedBy>
  <cp:revision>44</cp:revision>
  <dcterms:created xsi:type="dcterms:W3CDTF">2020-12-27T14:21:20Z</dcterms:created>
  <dcterms:modified xsi:type="dcterms:W3CDTF">2024-03-24T16:00:42Z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0x010100A7AD9E6303DB7446B2748A9E95E3B42D</vt:lpwstr>
  </property>
</Properties>
</file>