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86" r:id="rId2"/>
    <p:sldId id="257" r:id="rId3"/>
    <p:sldId id="258" r:id="rId4"/>
    <p:sldId id="263" r:id="rId5"/>
    <p:sldId id="285" r:id="rId6"/>
    <p:sldId id="262" r:id="rId7"/>
    <p:sldId id="264" r:id="rId8"/>
    <p:sldId id="266" r:id="rId9"/>
    <p:sldId id="287" r:id="rId10"/>
    <p:sldId id="265" r:id="rId11"/>
    <p:sldId id="271" r:id="rId12"/>
    <p:sldId id="272" r:id="rId13"/>
    <p:sldId id="288" r:id="rId14"/>
    <p:sldId id="267" r:id="rId15"/>
    <p:sldId id="268" r:id="rId16"/>
    <p:sldId id="275" r:id="rId17"/>
    <p:sldId id="276" r:id="rId18"/>
    <p:sldId id="277" r:id="rId19"/>
    <p:sldId id="279" r:id="rId20"/>
    <p:sldId id="283" r:id="rId21"/>
    <p:sldId id="280" r:id="rId22"/>
    <p:sldId id="281"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i6kJ5rYII83d96koJmucxv/7U3L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4" d="100"/>
          <a:sy n="64" d="100"/>
        </p:scale>
        <p:origin x="1340" y="3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595914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2cb8fd6a18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2cb8fd6a18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22cb8fd6a18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2cb8fd6a18_0_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2cb8fd6a18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22cb8fd6a18_0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7"/>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7"/>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6"/>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7"/>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7"/>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9"/>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9"/>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0"/>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0"/>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1"/>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1"/>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1"/>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1"/>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1"/>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4"/>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4"/>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4"/>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5"/>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5"/>
          <p:cNvSpPr>
            <a:spLocks noGrp="1"/>
          </p:cNvSpPr>
          <p:nvPr>
            <p:ph type="pic" idx="2"/>
          </p:nvPr>
        </p:nvSpPr>
        <p:spPr>
          <a:xfrm>
            <a:off x="3887391" y="987426"/>
            <a:ext cx="4629150" cy="4873625"/>
          </a:xfrm>
          <a:prstGeom prst="rect">
            <a:avLst/>
          </a:prstGeom>
          <a:noFill/>
          <a:ln>
            <a:noFill/>
          </a:ln>
        </p:spPr>
      </p:sp>
      <p:sp>
        <p:nvSpPr>
          <p:cNvPr id="68" name="Google Shape;68;p35"/>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34695" y="128015"/>
            <a:ext cx="1091184" cy="1456943"/>
          </a:xfrm>
          <a:prstGeom prst="rect">
            <a:avLst/>
          </a:prstGeom>
        </p:spPr>
      </p:pic>
      <p:grpSp>
        <p:nvGrpSpPr>
          <p:cNvPr id="3" name="object 3"/>
          <p:cNvGrpSpPr/>
          <p:nvPr/>
        </p:nvGrpSpPr>
        <p:grpSpPr>
          <a:xfrm>
            <a:off x="1298447" y="128015"/>
            <a:ext cx="7592695" cy="1524000"/>
            <a:chOff x="1298447" y="128015"/>
            <a:chExt cx="7592695" cy="1524000"/>
          </a:xfrm>
        </p:grpSpPr>
        <p:pic>
          <p:nvPicPr>
            <p:cNvPr id="4" name="object 4"/>
            <p:cNvPicPr/>
            <p:nvPr/>
          </p:nvPicPr>
          <p:blipFill>
            <a:blip r:embed="rId3" cstate="print"/>
            <a:stretch>
              <a:fillRect/>
            </a:stretch>
          </p:blipFill>
          <p:spPr>
            <a:xfrm>
              <a:off x="7583424" y="195072"/>
              <a:ext cx="1307592" cy="1389888"/>
            </a:xfrm>
            <a:prstGeom prst="rect">
              <a:avLst/>
            </a:prstGeom>
          </p:spPr>
        </p:pic>
        <p:pic>
          <p:nvPicPr>
            <p:cNvPr id="5" name="object 5"/>
            <p:cNvPicPr/>
            <p:nvPr/>
          </p:nvPicPr>
          <p:blipFill>
            <a:blip r:embed="rId4" cstate="print"/>
            <a:stretch>
              <a:fillRect/>
            </a:stretch>
          </p:blipFill>
          <p:spPr>
            <a:xfrm>
              <a:off x="1298447" y="128015"/>
              <a:ext cx="6284976" cy="1524000"/>
            </a:xfrm>
            <a:prstGeom prst="rect">
              <a:avLst/>
            </a:prstGeom>
          </p:spPr>
        </p:pic>
      </p:grpSp>
      <p:sp>
        <p:nvSpPr>
          <p:cNvPr id="6" name="object 6"/>
          <p:cNvSpPr txBox="1"/>
          <p:nvPr/>
        </p:nvSpPr>
        <p:spPr>
          <a:xfrm>
            <a:off x="1465833" y="1808429"/>
            <a:ext cx="6071870" cy="362585"/>
          </a:xfrm>
          <a:prstGeom prst="rect">
            <a:avLst/>
          </a:prstGeom>
        </p:spPr>
        <p:txBody>
          <a:bodyPr vert="horz" wrap="square" lIns="0" tIns="13970" rIns="0" bIns="0" rtlCol="0">
            <a:spAutoFit/>
          </a:bodyPr>
          <a:lstStyle/>
          <a:p>
            <a:pPr marL="12700">
              <a:lnSpc>
                <a:spcPct val="100000"/>
              </a:lnSpc>
              <a:spcBef>
                <a:spcPts val="110"/>
              </a:spcBef>
            </a:pPr>
            <a:r>
              <a:rPr sz="2200" b="1" dirty="0">
                <a:solidFill>
                  <a:srgbClr val="C00000"/>
                </a:solidFill>
                <a:latin typeface="Times New Roman"/>
                <a:cs typeface="Times New Roman"/>
              </a:rPr>
              <a:t>Department</a:t>
            </a:r>
            <a:r>
              <a:rPr sz="2200" b="1" spc="-35" dirty="0">
                <a:solidFill>
                  <a:srgbClr val="C00000"/>
                </a:solidFill>
                <a:latin typeface="Times New Roman"/>
                <a:cs typeface="Times New Roman"/>
              </a:rPr>
              <a:t> </a:t>
            </a:r>
            <a:r>
              <a:rPr sz="2200" b="1" dirty="0">
                <a:solidFill>
                  <a:srgbClr val="C00000"/>
                </a:solidFill>
                <a:latin typeface="Times New Roman"/>
                <a:cs typeface="Times New Roman"/>
              </a:rPr>
              <a:t>of</a:t>
            </a:r>
            <a:r>
              <a:rPr sz="2200" b="1" spc="-10" dirty="0">
                <a:solidFill>
                  <a:srgbClr val="C00000"/>
                </a:solidFill>
                <a:latin typeface="Times New Roman"/>
                <a:cs typeface="Times New Roman"/>
              </a:rPr>
              <a:t> </a:t>
            </a:r>
            <a:r>
              <a:rPr sz="2200" b="1" dirty="0">
                <a:solidFill>
                  <a:srgbClr val="C00000"/>
                </a:solidFill>
                <a:latin typeface="Times New Roman"/>
                <a:cs typeface="Times New Roman"/>
              </a:rPr>
              <a:t>Computer</a:t>
            </a:r>
            <a:r>
              <a:rPr sz="2200" b="1" spc="-80" dirty="0">
                <a:solidFill>
                  <a:srgbClr val="C00000"/>
                </a:solidFill>
                <a:latin typeface="Times New Roman"/>
                <a:cs typeface="Times New Roman"/>
              </a:rPr>
              <a:t> </a:t>
            </a:r>
            <a:r>
              <a:rPr sz="2200" b="1" spc="5" dirty="0">
                <a:solidFill>
                  <a:srgbClr val="C00000"/>
                </a:solidFill>
                <a:latin typeface="Times New Roman"/>
                <a:cs typeface="Times New Roman"/>
              </a:rPr>
              <a:t>Science</a:t>
            </a:r>
            <a:r>
              <a:rPr sz="2200" b="1" spc="-70" dirty="0">
                <a:solidFill>
                  <a:srgbClr val="C00000"/>
                </a:solidFill>
                <a:latin typeface="Times New Roman"/>
                <a:cs typeface="Times New Roman"/>
              </a:rPr>
              <a:t> </a:t>
            </a:r>
            <a:r>
              <a:rPr sz="2200" b="1" spc="5" dirty="0">
                <a:solidFill>
                  <a:srgbClr val="C00000"/>
                </a:solidFill>
                <a:latin typeface="Times New Roman"/>
                <a:cs typeface="Times New Roman"/>
              </a:rPr>
              <a:t>and</a:t>
            </a:r>
            <a:r>
              <a:rPr sz="2200" b="1" spc="-5" dirty="0">
                <a:solidFill>
                  <a:srgbClr val="C00000"/>
                </a:solidFill>
                <a:latin typeface="Times New Roman"/>
                <a:cs typeface="Times New Roman"/>
              </a:rPr>
              <a:t> </a:t>
            </a:r>
            <a:r>
              <a:rPr sz="2200" b="1" dirty="0">
                <a:solidFill>
                  <a:srgbClr val="C00000"/>
                </a:solidFill>
                <a:latin typeface="Times New Roman"/>
                <a:cs typeface="Times New Roman"/>
              </a:rPr>
              <a:t>Engineering</a:t>
            </a:r>
            <a:endParaRPr sz="2200">
              <a:latin typeface="Times New Roman"/>
              <a:cs typeface="Times New Roman"/>
            </a:endParaRPr>
          </a:p>
        </p:txBody>
      </p:sp>
      <p:sp>
        <p:nvSpPr>
          <p:cNvPr id="7" name="object 7"/>
          <p:cNvSpPr txBox="1">
            <a:spLocks noGrp="1"/>
          </p:cNvSpPr>
          <p:nvPr>
            <p:ph type="title"/>
          </p:nvPr>
        </p:nvSpPr>
        <p:spPr>
          <a:xfrm>
            <a:off x="641286" y="2357170"/>
            <a:ext cx="7861427" cy="457176"/>
          </a:xfrm>
          <a:prstGeom prst="rect">
            <a:avLst/>
          </a:prstGeom>
        </p:spPr>
        <p:txBody>
          <a:bodyPr vert="horz" wrap="square" lIns="0" tIns="13335" rIns="0" bIns="0" rtlCol="0">
            <a:spAutoFit/>
          </a:bodyPr>
          <a:lstStyle/>
          <a:p>
            <a:pPr marL="12700">
              <a:lnSpc>
                <a:spcPct val="100000"/>
              </a:lnSpc>
              <a:spcBef>
                <a:spcPts val="105"/>
              </a:spcBef>
            </a:pPr>
            <a:r>
              <a:rPr lang="en-IN" sz="2800" spc="5" dirty="0">
                <a:solidFill>
                  <a:srgbClr val="000000"/>
                </a:solidFill>
              </a:rPr>
              <a:t>    Nyx- </a:t>
            </a:r>
            <a:r>
              <a:rPr sz="2800" spc="5" dirty="0">
                <a:solidFill>
                  <a:srgbClr val="000000"/>
                </a:solidFill>
              </a:rPr>
              <a:t>Educational</a:t>
            </a:r>
            <a:r>
              <a:rPr sz="2800" spc="-40" dirty="0">
                <a:solidFill>
                  <a:srgbClr val="000000"/>
                </a:solidFill>
              </a:rPr>
              <a:t> </a:t>
            </a:r>
            <a:r>
              <a:rPr sz="2800" spc="5" dirty="0">
                <a:solidFill>
                  <a:srgbClr val="000000"/>
                </a:solidFill>
              </a:rPr>
              <a:t>Assistant</a:t>
            </a:r>
            <a:r>
              <a:rPr sz="2800" spc="-150" dirty="0">
                <a:solidFill>
                  <a:srgbClr val="000000"/>
                </a:solidFill>
              </a:rPr>
              <a:t> </a:t>
            </a:r>
            <a:r>
              <a:rPr sz="2800" spc="5" dirty="0">
                <a:solidFill>
                  <a:srgbClr val="000000"/>
                </a:solidFill>
              </a:rPr>
              <a:t>for</a:t>
            </a:r>
            <a:r>
              <a:rPr sz="2800" spc="-50" dirty="0">
                <a:solidFill>
                  <a:srgbClr val="000000"/>
                </a:solidFill>
              </a:rPr>
              <a:t> </a:t>
            </a:r>
            <a:r>
              <a:rPr sz="2800" dirty="0">
                <a:solidFill>
                  <a:srgbClr val="000000"/>
                </a:solidFill>
              </a:rPr>
              <a:t>the</a:t>
            </a:r>
            <a:r>
              <a:rPr sz="2800" spc="-35" dirty="0">
                <a:solidFill>
                  <a:srgbClr val="000000"/>
                </a:solidFill>
              </a:rPr>
              <a:t> </a:t>
            </a:r>
            <a:r>
              <a:rPr sz="2800" spc="5" dirty="0">
                <a:solidFill>
                  <a:srgbClr val="000000"/>
                </a:solidFill>
              </a:rPr>
              <a:t>Visually</a:t>
            </a:r>
            <a:r>
              <a:rPr sz="2800" spc="-140" dirty="0">
                <a:solidFill>
                  <a:srgbClr val="000000"/>
                </a:solidFill>
              </a:rPr>
              <a:t> </a:t>
            </a:r>
            <a:r>
              <a:rPr lang="en-IN" sz="2800" dirty="0">
                <a:solidFill>
                  <a:srgbClr val="000000"/>
                </a:solidFill>
              </a:rPr>
              <a:t>Impaired</a:t>
            </a:r>
            <a:endParaRPr sz="2800" dirty="0"/>
          </a:p>
        </p:txBody>
      </p:sp>
      <p:sp>
        <p:nvSpPr>
          <p:cNvPr id="8" name="object 8"/>
          <p:cNvSpPr txBox="1"/>
          <p:nvPr/>
        </p:nvSpPr>
        <p:spPr>
          <a:xfrm>
            <a:off x="186639" y="5484063"/>
            <a:ext cx="4267200" cy="666115"/>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imes New Roman"/>
                <a:cs typeface="Times New Roman"/>
              </a:rPr>
              <a:t>Guide</a:t>
            </a:r>
            <a:r>
              <a:rPr sz="1800" b="1" spc="-15" dirty="0">
                <a:latin typeface="Times New Roman"/>
                <a:cs typeface="Times New Roman"/>
              </a:rPr>
              <a:t> </a:t>
            </a:r>
            <a:r>
              <a:rPr sz="1800" b="1" spc="-40" dirty="0">
                <a:latin typeface="Times New Roman"/>
                <a:cs typeface="Times New Roman"/>
              </a:rPr>
              <a:t>Name</a:t>
            </a:r>
            <a:r>
              <a:rPr sz="1800" b="1" spc="105" dirty="0">
                <a:latin typeface="Times New Roman"/>
                <a:cs typeface="Times New Roman"/>
              </a:rPr>
              <a:t> </a:t>
            </a:r>
            <a:r>
              <a:rPr sz="1800" b="1" dirty="0">
                <a:latin typeface="Times New Roman"/>
                <a:cs typeface="Times New Roman"/>
              </a:rPr>
              <a:t>&amp;</a:t>
            </a:r>
            <a:r>
              <a:rPr sz="1800" b="1" spc="-40" dirty="0">
                <a:latin typeface="Times New Roman"/>
                <a:cs typeface="Times New Roman"/>
              </a:rPr>
              <a:t> </a:t>
            </a:r>
            <a:r>
              <a:rPr sz="1800" b="1" spc="-10" dirty="0">
                <a:latin typeface="Times New Roman"/>
                <a:cs typeface="Times New Roman"/>
              </a:rPr>
              <a:t>Designation</a:t>
            </a:r>
            <a:endParaRPr sz="1800">
              <a:latin typeface="Times New Roman"/>
              <a:cs typeface="Times New Roman"/>
            </a:endParaRPr>
          </a:p>
          <a:p>
            <a:pPr marL="97790">
              <a:lnSpc>
                <a:spcPct val="100000"/>
              </a:lnSpc>
            </a:pPr>
            <a:r>
              <a:rPr sz="2400" spc="-55" dirty="0">
                <a:latin typeface="Arial MT"/>
                <a:cs typeface="Arial MT"/>
              </a:rPr>
              <a:t>Dr.</a:t>
            </a:r>
            <a:r>
              <a:rPr sz="2400" spc="-25" dirty="0">
                <a:latin typeface="Arial MT"/>
                <a:cs typeface="Arial MT"/>
              </a:rPr>
              <a:t> </a:t>
            </a:r>
            <a:r>
              <a:rPr sz="2400" spc="-5" dirty="0">
                <a:latin typeface="Arial MT"/>
                <a:cs typeface="Arial MT"/>
              </a:rPr>
              <a:t>N.PUGHAZENDI</a:t>
            </a:r>
            <a:r>
              <a:rPr sz="2400" spc="-40" dirty="0">
                <a:latin typeface="Arial MT"/>
                <a:cs typeface="Arial MT"/>
              </a:rPr>
              <a:t> </a:t>
            </a:r>
            <a:r>
              <a:rPr sz="2400" dirty="0">
                <a:latin typeface="Arial MT"/>
                <a:cs typeface="Arial MT"/>
              </a:rPr>
              <a:t>M.E,</a:t>
            </a:r>
            <a:r>
              <a:rPr sz="2400" spc="-40" dirty="0">
                <a:latin typeface="Arial MT"/>
                <a:cs typeface="Arial MT"/>
              </a:rPr>
              <a:t> </a:t>
            </a:r>
            <a:r>
              <a:rPr sz="2400" dirty="0">
                <a:latin typeface="Arial MT"/>
                <a:cs typeface="Arial MT"/>
              </a:rPr>
              <a:t>PhD</a:t>
            </a:r>
            <a:endParaRPr sz="2400">
              <a:latin typeface="Arial MT"/>
              <a:cs typeface="Arial MT"/>
            </a:endParaRPr>
          </a:p>
        </p:txBody>
      </p:sp>
      <p:sp>
        <p:nvSpPr>
          <p:cNvPr id="9" name="object 9"/>
          <p:cNvSpPr txBox="1"/>
          <p:nvPr/>
        </p:nvSpPr>
        <p:spPr>
          <a:xfrm>
            <a:off x="2477770" y="3674491"/>
            <a:ext cx="3987165" cy="1123315"/>
          </a:xfrm>
          <a:prstGeom prst="rect">
            <a:avLst/>
          </a:prstGeom>
        </p:spPr>
        <p:txBody>
          <a:bodyPr vert="horz" wrap="square" lIns="0" tIns="12700" rIns="0" bIns="0" rtlCol="0">
            <a:spAutoFit/>
          </a:bodyPr>
          <a:lstStyle/>
          <a:p>
            <a:pPr marL="381635" marR="5080" indent="-369570">
              <a:lnSpc>
                <a:spcPct val="100000"/>
              </a:lnSpc>
              <a:spcBef>
                <a:spcPts val="100"/>
              </a:spcBef>
            </a:pPr>
            <a:r>
              <a:rPr sz="1800" b="1" spc="-50" dirty="0">
                <a:latin typeface="Times New Roman"/>
                <a:cs typeface="Times New Roman"/>
              </a:rPr>
              <a:t>Team</a:t>
            </a:r>
            <a:r>
              <a:rPr sz="1800" b="1" spc="-15" dirty="0">
                <a:latin typeface="Times New Roman"/>
                <a:cs typeface="Times New Roman"/>
              </a:rPr>
              <a:t> </a:t>
            </a:r>
            <a:r>
              <a:rPr sz="1800" b="1" spc="-30" dirty="0">
                <a:latin typeface="Times New Roman"/>
                <a:cs typeface="Times New Roman"/>
              </a:rPr>
              <a:t>Members</a:t>
            </a:r>
            <a:r>
              <a:rPr sz="1800" b="1" spc="140" dirty="0">
                <a:latin typeface="Times New Roman"/>
                <a:cs typeface="Times New Roman"/>
              </a:rPr>
              <a:t> </a:t>
            </a:r>
            <a:r>
              <a:rPr sz="1800" b="1" spc="-40" dirty="0">
                <a:latin typeface="Times New Roman"/>
                <a:cs typeface="Times New Roman"/>
              </a:rPr>
              <a:t>Name</a:t>
            </a:r>
            <a:r>
              <a:rPr sz="1800" b="1" spc="110" dirty="0">
                <a:latin typeface="Times New Roman"/>
                <a:cs typeface="Times New Roman"/>
              </a:rPr>
              <a:t> </a:t>
            </a:r>
            <a:r>
              <a:rPr sz="1800" b="1" dirty="0">
                <a:latin typeface="Times New Roman"/>
                <a:cs typeface="Times New Roman"/>
              </a:rPr>
              <a:t>/ </a:t>
            </a:r>
            <a:r>
              <a:rPr sz="1800" b="1" spc="-5" dirty="0">
                <a:latin typeface="Times New Roman"/>
                <a:cs typeface="Times New Roman"/>
              </a:rPr>
              <a:t>Register</a:t>
            </a:r>
            <a:r>
              <a:rPr sz="1800" b="1" spc="-75" dirty="0">
                <a:latin typeface="Times New Roman"/>
                <a:cs typeface="Times New Roman"/>
              </a:rPr>
              <a:t> </a:t>
            </a:r>
            <a:r>
              <a:rPr sz="1800" b="1" spc="-45" dirty="0">
                <a:latin typeface="Times New Roman"/>
                <a:cs typeface="Times New Roman"/>
              </a:rPr>
              <a:t>Number </a:t>
            </a:r>
            <a:r>
              <a:rPr sz="1800" b="1" spc="-434" dirty="0">
                <a:latin typeface="Times New Roman"/>
                <a:cs typeface="Times New Roman"/>
              </a:rPr>
              <a:t> </a:t>
            </a:r>
            <a:r>
              <a:rPr sz="1800" b="1" spc="-10" dirty="0">
                <a:latin typeface="Times New Roman"/>
                <a:cs typeface="Times New Roman"/>
              </a:rPr>
              <a:t>GOWTHAM.</a:t>
            </a:r>
            <a:r>
              <a:rPr sz="1800" b="1" spc="75" dirty="0">
                <a:latin typeface="Times New Roman"/>
                <a:cs typeface="Times New Roman"/>
              </a:rPr>
              <a:t> </a:t>
            </a:r>
            <a:r>
              <a:rPr sz="1800" b="1" spc="-5" dirty="0">
                <a:latin typeface="Times New Roman"/>
                <a:cs typeface="Times New Roman"/>
              </a:rPr>
              <a:t>J(211420104085) </a:t>
            </a:r>
            <a:r>
              <a:rPr sz="1800" b="1" dirty="0">
                <a:latin typeface="Times New Roman"/>
                <a:cs typeface="Times New Roman"/>
              </a:rPr>
              <a:t> </a:t>
            </a:r>
            <a:r>
              <a:rPr sz="1800" b="1" spc="-10" dirty="0">
                <a:latin typeface="Times New Roman"/>
                <a:cs typeface="Times New Roman"/>
              </a:rPr>
              <a:t>HARI </a:t>
            </a:r>
            <a:r>
              <a:rPr sz="1800" b="1" spc="-5" dirty="0">
                <a:latin typeface="Times New Roman"/>
                <a:cs typeface="Times New Roman"/>
              </a:rPr>
              <a:t>HARAN. S(211420104089) </a:t>
            </a:r>
            <a:r>
              <a:rPr sz="1800" b="1" dirty="0">
                <a:latin typeface="Times New Roman"/>
                <a:cs typeface="Times New Roman"/>
              </a:rPr>
              <a:t> </a:t>
            </a:r>
            <a:r>
              <a:rPr sz="1800" b="1" spc="-25" dirty="0">
                <a:latin typeface="Times New Roman"/>
                <a:cs typeface="Times New Roman"/>
              </a:rPr>
              <a:t>GOPINATH.</a:t>
            </a:r>
            <a:r>
              <a:rPr sz="1800" b="1" spc="10" dirty="0">
                <a:latin typeface="Times New Roman"/>
                <a:cs typeface="Times New Roman"/>
              </a:rPr>
              <a:t> </a:t>
            </a:r>
            <a:r>
              <a:rPr sz="1800" b="1" spc="-5" dirty="0">
                <a:latin typeface="Times New Roman"/>
                <a:cs typeface="Times New Roman"/>
              </a:rPr>
              <a:t>N</a:t>
            </a:r>
            <a:r>
              <a:rPr sz="1800" b="1" spc="-55" dirty="0">
                <a:latin typeface="Times New Roman"/>
                <a:cs typeface="Times New Roman"/>
              </a:rPr>
              <a:t> </a:t>
            </a:r>
            <a:r>
              <a:rPr sz="1800" b="1" spc="-5" dirty="0">
                <a:latin typeface="Times New Roman"/>
                <a:cs typeface="Times New Roman"/>
              </a:rPr>
              <a:t>V(211420104083)</a:t>
            </a:r>
            <a:endParaRPr sz="1800" dirty="0">
              <a:latin typeface="Times New Roman"/>
              <a:cs typeface="Times New Roman"/>
            </a:endParaRPr>
          </a:p>
        </p:txBody>
      </p:sp>
      <p:sp>
        <p:nvSpPr>
          <p:cNvPr id="10" name="object 10"/>
          <p:cNvSpPr txBox="1"/>
          <p:nvPr/>
        </p:nvSpPr>
        <p:spPr>
          <a:xfrm>
            <a:off x="4864989" y="5502961"/>
            <a:ext cx="4172585" cy="1162685"/>
          </a:xfrm>
          <a:prstGeom prst="rect">
            <a:avLst/>
          </a:prstGeom>
        </p:spPr>
        <p:txBody>
          <a:bodyPr vert="horz" wrap="square" lIns="0" tIns="12700" rIns="0" bIns="0" rtlCol="0">
            <a:spAutoFit/>
          </a:bodyPr>
          <a:lstStyle/>
          <a:p>
            <a:pPr marL="241300">
              <a:lnSpc>
                <a:spcPct val="100000"/>
              </a:lnSpc>
              <a:spcBef>
                <a:spcPts val="100"/>
              </a:spcBef>
            </a:pPr>
            <a:r>
              <a:rPr sz="1800" b="1" spc="-15" dirty="0">
                <a:latin typeface="Times New Roman"/>
                <a:cs typeface="Times New Roman"/>
              </a:rPr>
              <a:t>Coordinator</a:t>
            </a:r>
            <a:r>
              <a:rPr sz="1800" b="1" spc="25" dirty="0">
                <a:latin typeface="Times New Roman"/>
                <a:cs typeface="Times New Roman"/>
              </a:rPr>
              <a:t> </a:t>
            </a:r>
            <a:r>
              <a:rPr sz="1800" b="1" spc="-40" dirty="0">
                <a:latin typeface="Times New Roman"/>
                <a:cs typeface="Times New Roman"/>
              </a:rPr>
              <a:t>Name</a:t>
            </a:r>
            <a:r>
              <a:rPr sz="1800" b="1" spc="120" dirty="0">
                <a:latin typeface="Times New Roman"/>
                <a:cs typeface="Times New Roman"/>
              </a:rPr>
              <a:t> </a:t>
            </a:r>
            <a:r>
              <a:rPr sz="1800" b="1" dirty="0">
                <a:latin typeface="Times New Roman"/>
                <a:cs typeface="Times New Roman"/>
              </a:rPr>
              <a:t>&amp;</a:t>
            </a:r>
            <a:r>
              <a:rPr sz="1800" b="1" spc="-30" dirty="0">
                <a:latin typeface="Times New Roman"/>
                <a:cs typeface="Times New Roman"/>
              </a:rPr>
              <a:t> </a:t>
            </a:r>
            <a:r>
              <a:rPr sz="1800" b="1" spc="-10" dirty="0">
                <a:latin typeface="Times New Roman"/>
                <a:cs typeface="Times New Roman"/>
              </a:rPr>
              <a:t>Designation</a:t>
            </a:r>
            <a:endParaRPr sz="1800">
              <a:latin typeface="Times New Roman"/>
              <a:cs typeface="Times New Roman"/>
            </a:endParaRPr>
          </a:p>
          <a:p>
            <a:pPr marL="12700">
              <a:lnSpc>
                <a:spcPct val="100000"/>
              </a:lnSpc>
            </a:pPr>
            <a:r>
              <a:rPr sz="2400" spc="-55" dirty="0">
                <a:latin typeface="Arial MT"/>
                <a:cs typeface="Arial MT"/>
              </a:rPr>
              <a:t>Dr.</a:t>
            </a:r>
            <a:r>
              <a:rPr sz="2400" spc="-40" dirty="0">
                <a:latin typeface="Arial MT"/>
                <a:cs typeface="Arial MT"/>
              </a:rPr>
              <a:t> </a:t>
            </a:r>
            <a:r>
              <a:rPr sz="2400" dirty="0">
                <a:latin typeface="Arial MT"/>
                <a:cs typeface="Arial MT"/>
              </a:rPr>
              <a:t>N.PUGHAZENDI</a:t>
            </a:r>
            <a:r>
              <a:rPr sz="2400" spc="-105" dirty="0">
                <a:latin typeface="Arial MT"/>
                <a:cs typeface="Arial MT"/>
              </a:rPr>
              <a:t> </a:t>
            </a:r>
            <a:r>
              <a:rPr sz="2400" dirty="0">
                <a:latin typeface="Arial MT"/>
                <a:cs typeface="Arial MT"/>
              </a:rPr>
              <a:t>M.E,</a:t>
            </a:r>
            <a:r>
              <a:rPr sz="2400" spc="-85" dirty="0">
                <a:latin typeface="Arial MT"/>
                <a:cs typeface="Arial MT"/>
              </a:rPr>
              <a:t> </a:t>
            </a:r>
            <a:r>
              <a:rPr sz="2400" dirty="0">
                <a:latin typeface="Arial MT"/>
                <a:cs typeface="Arial MT"/>
              </a:rPr>
              <a:t>PhD</a:t>
            </a:r>
            <a:endParaRPr sz="2400">
              <a:latin typeface="Arial MT"/>
              <a:cs typeface="Arial MT"/>
            </a:endParaRPr>
          </a:p>
          <a:p>
            <a:pPr marR="334645" algn="r">
              <a:lnSpc>
                <a:spcPct val="100000"/>
              </a:lnSpc>
              <a:spcBef>
                <a:spcPts val="1755"/>
              </a:spcBef>
            </a:pPr>
            <a:r>
              <a:rPr sz="1800" b="1" dirty="0">
                <a:latin typeface="Calibri"/>
                <a:cs typeface="Calibri"/>
              </a:rPr>
              <a:t>1</a:t>
            </a:r>
            <a:endParaRPr sz="1800">
              <a:latin typeface="Calibri"/>
              <a:cs typeface="Calibri"/>
            </a:endParaRPr>
          </a:p>
        </p:txBody>
      </p:sp>
      <p:sp>
        <p:nvSpPr>
          <p:cNvPr id="12" name="TextBox 11">
            <a:extLst>
              <a:ext uri="{FF2B5EF4-FFF2-40B4-BE49-F238E27FC236}">
                <a16:creationId xmlns:a16="http://schemas.microsoft.com/office/drawing/2014/main" id="{A1FC5BC8-C3C3-68B9-B884-E8A6E3870DD9}"/>
              </a:ext>
            </a:extLst>
          </p:cNvPr>
          <p:cNvSpPr txBox="1"/>
          <p:nvPr/>
        </p:nvSpPr>
        <p:spPr>
          <a:xfrm>
            <a:off x="629254" y="3022449"/>
            <a:ext cx="7861427" cy="369332"/>
          </a:xfrm>
          <a:prstGeom prst="rect">
            <a:avLst/>
          </a:prstGeom>
          <a:noFill/>
        </p:spPr>
        <p:txBody>
          <a:bodyPr wrap="square" rtlCol="0">
            <a:spAutoFit/>
          </a:bodyPr>
          <a:lstStyle/>
          <a:p>
            <a:r>
              <a:rPr lang="en-IN" dirty="0"/>
              <a:t>                         </a:t>
            </a:r>
            <a:r>
              <a:rPr lang="en-IN" sz="1800" b="1" dirty="0">
                <a:latin typeface="Times New Roman" panose="02020603050405020304" pitchFamily="18" charset="0"/>
                <a:cs typeface="Times New Roman" panose="02020603050405020304" pitchFamily="18" charset="0"/>
              </a:rPr>
              <a:t>Sustainable Development Goals-4 (Quality education)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2" name="Title 1">
            <a:extLst>
              <a:ext uri="{FF2B5EF4-FFF2-40B4-BE49-F238E27FC236}">
                <a16:creationId xmlns:a16="http://schemas.microsoft.com/office/drawing/2014/main" id="{71773357-B85A-7650-10D8-A07B2397C7F0}"/>
              </a:ext>
            </a:extLst>
          </p:cNvPr>
          <p:cNvSpPr>
            <a:spLocks noGrp="1"/>
          </p:cNvSpPr>
          <p:nvPr>
            <p:ph type="title"/>
          </p:nvPr>
        </p:nvSpPr>
        <p:spPr/>
        <p:txBody>
          <a:bodyPr/>
          <a:lstStyle/>
          <a:p>
            <a:r>
              <a:rPr lang="en-US" sz="4400" b="1" dirty="0">
                <a:solidFill>
                  <a:srgbClr val="7030A0"/>
                </a:solidFill>
              </a:rPr>
              <a:t>                      Module </a:t>
            </a:r>
            <a:br>
              <a:rPr lang="en-US" dirty="0">
                <a:latin typeface="Calibri"/>
                <a:ea typeface="Calibri"/>
                <a:cs typeface="Calibri"/>
                <a:sym typeface="Calibri"/>
              </a:rPr>
            </a:br>
            <a:endParaRPr lang="en-IN" dirty="0"/>
          </a:p>
        </p:txBody>
      </p:sp>
      <p:sp>
        <p:nvSpPr>
          <p:cNvPr id="3" name="Text Placeholder 2">
            <a:extLst>
              <a:ext uri="{FF2B5EF4-FFF2-40B4-BE49-F238E27FC236}">
                <a16:creationId xmlns:a16="http://schemas.microsoft.com/office/drawing/2014/main" id="{5C1D4989-2301-A626-3860-312905186FF7}"/>
              </a:ext>
            </a:extLst>
          </p:cNvPr>
          <p:cNvSpPr>
            <a:spLocks noGrp="1"/>
          </p:cNvSpPr>
          <p:nvPr>
            <p:ph type="body" idx="1"/>
          </p:nvPr>
        </p:nvSpPr>
        <p:spPr/>
        <p:txBody>
          <a:bodyPr>
            <a:normAutofit/>
          </a:bodyPr>
          <a:lstStyle/>
          <a:p>
            <a:r>
              <a:rPr lang="en-IN" sz="4400" b="1" dirty="0">
                <a:latin typeface="Bahnschrift Light SemiCondensed" panose="020B0502040204020203" pitchFamily="34" charset="0"/>
              </a:rPr>
              <a:t>Scan Module</a:t>
            </a:r>
          </a:p>
          <a:p>
            <a:r>
              <a:rPr lang="en-IN" sz="4400" b="1" dirty="0">
                <a:latin typeface="Bahnschrift Light SemiCondensed" panose="020B0502040204020203" pitchFamily="34" charset="0"/>
              </a:rPr>
              <a:t>E-Book Module</a:t>
            </a:r>
          </a:p>
          <a:p>
            <a:r>
              <a:rPr lang="en-IN" sz="4400" b="1" dirty="0">
                <a:latin typeface="Bahnschrift Light SemiCondensed" panose="020B0502040204020203" pitchFamily="34" charset="0"/>
              </a:rPr>
              <a:t>My Notes module</a:t>
            </a:r>
          </a:p>
          <a:p>
            <a:pPr marL="114300" indent="0">
              <a:buNone/>
            </a:pPr>
            <a:endParaRPr lang="en-IN" sz="4400" b="1" dirty="0">
              <a:latin typeface="Bahnschrift Light SemiCondensed" panose="020B0502040204020203" pitchFamily="34" charset="0"/>
            </a:endParaRPr>
          </a:p>
        </p:txBody>
      </p:sp>
      <p:sp>
        <p:nvSpPr>
          <p:cNvPr id="161" name="Google Shape;161;g22cb8fd6a18_0_9"/>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4"/>
          <p:cNvSpPr txBox="1">
            <a:spLocks noGrp="1"/>
          </p:cNvSpPr>
          <p:nvPr>
            <p:ph type="title"/>
          </p:nvPr>
        </p:nvSpPr>
        <p:spPr>
          <a:xfrm>
            <a:off x="628650" y="1"/>
            <a:ext cx="7886700" cy="132347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Module Description</a:t>
            </a:r>
            <a:endParaRPr sz="9600" b="1" dirty="0">
              <a:solidFill>
                <a:srgbClr val="7030A0"/>
              </a:solidFill>
              <a:latin typeface="Times New Roman"/>
              <a:ea typeface="Times New Roman"/>
              <a:cs typeface="Times New Roman"/>
              <a:sym typeface="Times New Roman"/>
            </a:endParaRPr>
          </a:p>
        </p:txBody>
      </p:sp>
      <p:sp>
        <p:nvSpPr>
          <p:cNvPr id="2" name="Text Placeholder 1">
            <a:extLst>
              <a:ext uri="{FF2B5EF4-FFF2-40B4-BE49-F238E27FC236}">
                <a16:creationId xmlns:a16="http://schemas.microsoft.com/office/drawing/2014/main" id="{F96F1A26-E770-20FF-0C52-D52B744D35D8}"/>
              </a:ext>
            </a:extLst>
          </p:cNvPr>
          <p:cNvSpPr>
            <a:spLocks noGrp="1"/>
          </p:cNvSpPr>
          <p:nvPr>
            <p:ph type="body" idx="1"/>
          </p:nvPr>
        </p:nvSpPr>
        <p:spPr>
          <a:xfrm>
            <a:off x="628650" y="1323474"/>
            <a:ext cx="7886700" cy="4853489"/>
          </a:xfrm>
        </p:spPr>
        <p:txBody>
          <a:bodyPr>
            <a:normAutofit/>
          </a:bodyPr>
          <a:lstStyle/>
          <a:p>
            <a:pPr marL="114300" indent="0">
              <a:buNone/>
            </a:pPr>
            <a:r>
              <a:rPr lang="en-IN" sz="3900" b="1" dirty="0">
                <a:solidFill>
                  <a:schemeClr val="accent3">
                    <a:lumMod val="75000"/>
                  </a:schemeClr>
                </a:solidFill>
                <a:latin typeface="Times New Roman" panose="02020603050405020304" pitchFamily="18" charset="0"/>
                <a:cs typeface="Times New Roman" panose="02020603050405020304" pitchFamily="18" charset="0"/>
              </a:rPr>
              <a:t>                  Scan Module</a:t>
            </a:r>
          </a:p>
          <a:p>
            <a:pPr algn="just"/>
            <a:r>
              <a:rPr lang="en-IN" dirty="0">
                <a:latin typeface="Times New Roman" panose="02020603050405020304" pitchFamily="18" charset="0"/>
                <a:cs typeface="Times New Roman" panose="02020603050405020304" pitchFamily="18" charset="0"/>
              </a:rPr>
              <a:t>Preparation Before scanning a document, it's essential to prepare the document by ensuring it's clean, flat, and free from any wrinkles or folds.</a:t>
            </a:r>
          </a:p>
          <a:p>
            <a:pPr algn="just"/>
            <a:r>
              <a:rPr lang="en-IN" dirty="0">
                <a:latin typeface="Times New Roman" panose="02020603050405020304" pitchFamily="18" charset="0"/>
                <a:cs typeface="Times New Roman" panose="02020603050405020304" pitchFamily="18" charset="0"/>
              </a:rPr>
              <a:t>Selection of Scanning Device There are various devices available for scanning documents</a:t>
            </a:r>
          </a:p>
          <a:p>
            <a:pPr algn="just"/>
            <a:r>
              <a:rPr lang="en-IN" dirty="0">
                <a:latin typeface="Times New Roman" panose="02020603050405020304" pitchFamily="18" charset="0"/>
                <a:cs typeface="Times New Roman" panose="02020603050405020304" pitchFamily="18" charset="0"/>
              </a:rPr>
              <a:t>The user can also add already existing images if required. The application uses OCR to extract the text present in the scanned images and prints it out.</a:t>
            </a:r>
          </a:p>
        </p:txBody>
      </p:sp>
      <p:sp>
        <p:nvSpPr>
          <p:cNvPr id="211" name="Google Shape;211;p1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5"/>
          <p:cNvSpPr txBox="1">
            <a:spLocks noGrp="1"/>
          </p:cNvSpPr>
          <p:nvPr>
            <p:ph type="title"/>
          </p:nvPr>
        </p:nvSpPr>
        <p:spPr>
          <a:xfrm>
            <a:off x="628650" y="1"/>
            <a:ext cx="7886700" cy="124033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Module Description</a:t>
            </a:r>
            <a:endParaRPr sz="9600" b="1" dirty="0">
              <a:solidFill>
                <a:srgbClr val="7030A0"/>
              </a:solidFill>
              <a:latin typeface="Times New Roman"/>
              <a:ea typeface="Times New Roman"/>
              <a:cs typeface="Times New Roman"/>
              <a:sym typeface="Times New Roman"/>
            </a:endParaRPr>
          </a:p>
        </p:txBody>
      </p:sp>
      <p:sp>
        <p:nvSpPr>
          <p:cNvPr id="2" name="Text Placeholder 1">
            <a:extLst>
              <a:ext uri="{FF2B5EF4-FFF2-40B4-BE49-F238E27FC236}">
                <a16:creationId xmlns:a16="http://schemas.microsoft.com/office/drawing/2014/main" id="{7BBA0891-BB02-92F0-F302-9D52764B01C8}"/>
              </a:ext>
            </a:extLst>
          </p:cNvPr>
          <p:cNvSpPr>
            <a:spLocks noGrp="1"/>
          </p:cNvSpPr>
          <p:nvPr>
            <p:ph type="body" idx="1"/>
          </p:nvPr>
        </p:nvSpPr>
        <p:spPr>
          <a:xfrm>
            <a:off x="449943" y="1143000"/>
            <a:ext cx="8215085" cy="5578476"/>
          </a:xfrm>
        </p:spPr>
        <p:txBody>
          <a:bodyPr>
            <a:normAutofit/>
          </a:bodyPr>
          <a:lstStyle/>
          <a:p>
            <a:pPr marL="114300" indent="0">
              <a:buNone/>
            </a:pPr>
            <a:r>
              <a:rPr lang="en-IN" sz="4600" b="1" dirty="0">
                <a:solidFill>
                  <a:schemeClr val="accent3">
                    <a:lumMod val="75000"/>
                  </a:schemeClr>
                </a:solidFill>
                <a:latin typeface="Times New Roman" panose="02020603050405020304" pitchFamily="18" charset="0"/>
                <a:cs typeface="Times New Roman" panose="02020603050405020304" pitchFamily="18" charset="0"/>
              </a:rPr>
              <a:t>             E-Book Module</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 user can add e-books into the application and further convert the books or documents into audio books.</a:t>
            </a:r>
          </a:p>
          <a:p>
            <a:pPr algn="just"/>
            <a:r>
              <a:rPr lang="en-IN" dirty="0">
                <a:latin typeface="Times New Roman" panose="02020603050405020304" pitchFamily="18" charset="0"/>
                <a:cs typeface="Times New Roman" panose="02020603050405020304" pitchFamily="18" charset="0"/>
              </a:rPr>
              <a:t>The audio can be </a:t>
            </a:r>
            <a:r>
              <a:rPr lang="en-IN" dirty="0" err="1">
                <a:latin typeface="Times New Roman" panose="02020603050405020304" pitchFamily="18" charset="0"/>
                <a:cs typeface="Times New Roman" panose="02020603050405020304" pitchFamily="18" charset="0"/>
              </a:rPr>
              <a:t>heared</a:t>
            </a:r>
            <a:r>
              <a:rPr lang="en-IN" dirty="0">
                <a:latin typeface="Times New Roman" panose="02020603050405020304" pitchFamily="18" charset="0"/>
                <a:cs typeface="Times New Roman" panose="02020603050405020304" pitchFamily="18" charset="0"/>
              </a:rPr>
              <a:t> through headphone , speaker and also it can be saved  and shared to other people</a:t>
            </a:r>
          </a:p>
        </p:txBody>
      </p:sp>
      <p:sp>
        <p:nvSpPr>
          <p:cNvPr id="219" name="Google Shape;219;p1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B5E4F-D5F7-CE14-A904-06E6E3D4B522}"/>
              </a:ext>
            </a:extLst>
          </p:cNvPr>
          <p:cNvSpPr>
            <a:spLocks noGrp="1"/>
          </p:cNvSpPr>
          <p:nvPr>
            <p:ph type="title"/>
          </p:nvPr>
        </p:nvSpPr>
        <p:spPr/>
        <p:txBody>
          <a:bodyPr/>
          <a:lstStyle/>
          <a:p>
            <a:r>
              <a:rPr lang="en-US" sz="4400" b="1" dirty="0">
                <a:solidFill>
                  <a:srgbClr val="7030A0"/>
                </a:solidFill>
                <a:latin typeface="Times New Roman"/>
                <a:ea typeface="Times New Roman"/>
                <a:cs typeface="Times New Roman"/>
                <a:sym typeface="Times New Roman"/>
              </a:rPr>
              <a:t>           Module Description</a:t>
            </a:r>
            <a:r>
              <a:rPr lang="en-IN" sz="4400" b="1" dirty="0">
                <a:solidFill>
                  <a:schemeClr val="accent3">
                    <a:lumMod val="75000"/>
                  </a:schemeClr>
                </a:solidFill>
                <a:latin typeface="Times New Roman" panose="02020603050405020304" pitchFamily="18" charset="0"/>
                <a:cs typeface="Times New Roman" panose="02020603050405020304" pitchFamily="18" charset="0"/>
              </a:rPr>
              <a:t>            </a:t>
            </a:r>
            <a:br>
              <a:rPr lang="en-IN" sz="4400" b="1" dirty="0">
                <a:solidFill>
                  <a:schemeClr val="accent3">
                    <a:lumMod val="75000"/>
                  </a:schemeClr>
                </a:solidFill>
                <a:latin typeface="Times New Roman" panose="02020603050405020304" pitchFamily="18" charset="0"/>
                <a:cs typeface="Times New Roman" panose="02020603050405020304" pitchFamily="18" charset="0"/>
              </a:rPr>
            </a:br>
            <a:r>
              <a:rPr lang="en-IN" sz="4400" b="1" dirty="0">
                <a:solidFill>
                  <a:schemeClr val="accent3">
                    <a:lumMod val="75000"/>
                  </a:schemeClr>
                </a:solidFill>
                <a:latin typeface="Times New Roman" panose="02020603050405020304" pitchFamily="18" charset="0"/>
                <a:cs typeface="Times New Roman" panose="02020603050405020304" pitchFamily="18" charset="0"/>
              </a:rPr>
              <a:t>  </a:t>
            </a:r>
            <a:endParaRPr lang="en-IN" dirty="0"/>
          </a:p>
        </p:txBody>
      </p:sp>
      <p:sp>
        <p:nvSpPr>
          <p:cNvPr id="3" name="Text Placeholder 2">
            <a:extLst>
              <a:ext uri="{FF2B5EF4-FFF2-40B4-BE49-F238E27FC236}">
                <a16:creationId xmlns:a16="http://schemas.microsoft.com/office/drawing/2014/main" id="{08B45AD6-92B5-4044-BD48-767950C0D774}"/>
              </a:ext>
            </a:extLst>
          </p:cNvPr>
          <p:cNvSpPr>
            <a:spLocks noGrp="1"/>
          </p:cNvSpPr>
          <p:nvPr>
            <p:ph type="body" idx="1"/>
          </p:nvPr>
        </p:nvSpPr>
        <p:spPr>
          <a:xfrm>
            <a:off x="628650" y="1349829"/>
            <a:ext cx="7886700" cy="4827134"/>
          </a:xfrm>
        </p:spPr>
        <p:txBody>
          <a:bodyPr>
            <a:normAutofit lnSpcReduction="10000"/>
          </a:bodyPr>
          <a:lstStyle/>
          <a:p>
            <a:pPr marL="114300" indent="0" algn="just">
              <a:buNone/>
            </a:pPr>
            <a:r>
              <a:rPr lang="en-IN" sz="4300" b="1" dirty="0">
                <a:solidFill>
                  <a:schemeClr val="accent3">
                    <a:lumMod val="75000"/>
                  </a:schemeClr>
                </a:solidFill>
                <a:latin typeface="Times New Roman" panose="02020603050405020304" pitchFamily="18" charset="0"/>
                <a:cs typeface="Times New Roman" panose="02020603050405020304" pitchFamily="18" charset="0"/>
              </a:rPr>
              <a:t>            My Notes Module</a:t>
            </a:r>
          </a:p>
          <a:p>
            <a:pPr marL="114300" indent="0" algn="just">
              <a:buNone/>
            </a:pPr>
            <a:endParaRPr lang="en-US" sz="43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This option lets the user create and keep their own notes or lists . </a:t>
            </a:r>
          </a:p>
          <a:p>
            <a:pPr algn="just"/>
            <a:r>
              <a:rPr lang="en-US" sz="2800" dirty="0">
                <a:latin typeface="Times New Roman" pitchFamily="18" charset="0"/>
                <a:cs typeface="Times New Roman" pitchFamily="18" charset="0"/>
              </a:rPr>
              <a:t>The voice assistant provides an indication to the speaker to start speaking and records whatever the user speaks after the indication signal. </a:t>
            </a:r>
          </a:p>
          <a:p>
            <a:pPr algn="just"/>
            <a:r>
              <a:rPr lang="en-US" sz="2800" dirty="0">
                <a:latin typeface="Times New Roman" pitchFamily="18" charset="0"/>
                <a:cs typeface="Times New Roman" pitchFamily="18" charset="0"/>
              </a:rPr>
              <a:t>The user can then listen to the notes when needed. Also the recorded notes can be converted to text if the user wishes to keep them as documents</a:t>
            </a:r>
            <a:endParaRPr lang="en-IN" dirty="0"/>
          </a:p>
        </p:txBody>
      </p:sp>
      <p:sp>
        <p:nvSpPr>
          <p:cNvPr id="4" name="Slide Number Placeholder 3">
            <a:extLst>
              <a:ext uri="{FF2B5EF4-FFF2-40B4-BE49-F238E27FC236}">
                <a16:creationId xmlns:a16="http://schemas.microsoft.com/office/drawing/2014/main" id="{050675F3-88CC-3EC1-E25E-8259D129A2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3153227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Architecture / Methodology used</a:t>
            </a:r>
            <a:endParaRPr sz="3600" b="1">
              <a:solidFill>
                <a:srgbClr val="7030A0"/>
              </a:solidFill>
              <a:latin typeface="Times New Roman"/>
              <a:ea typeface="Times New Roman"/>
              <a:cs typeface="Times New Roman"/>
              <a:sym typeface="Times New Roman"/>
            </a:endParaRPr>
          </a:p>
        </p:txBody>
      </p:sp>
      <p:sp>
        <p:nvSpPr>
          <p:cNvPr id="176" name="Google Shape;176;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4" name="AutoShape 3">
            <a:extLst>
              <a:ext uri="{FF2B5EF4-FFF2-40B4-BE49-F238E27FC236}">
                <a16:creationId xmlns:a16="http://schemas.microsoft.com/office/drawing/2014/main" id="{8E770DC3-0FC2-8423-E178-7CFA50BF84D8}"/>
              </a:ext>
            </a:extLst>
          </p:cNvPr>
          <p:cNvSpPr>
            <a:spLocks noChangeAspect="1" noChangeArrowheads="1" noTextEdit="1"/>
          </p:cNvSpPr>
          <p:nvPr/>
        </p:nvSpPr>
        <p:spPr bwMode="auto">
          <a:xfrm>
            <a:off x="817563" y="1165225"/>
            <a:ext cx="7288212" cy="481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 name="Rectangle 65">
            <a:extLst>
              <a:ext uri="{FF2B5EF4-FFF2-40B4-BE49-F238E27FC236}">
                <a16:creationId xmlns:a16="http://schemas.microsoft.com/office/drawing/2014/main" id="{2C6C1D0F-98F7-C9AF-29BA-B929D747EEFB}"/>
              </a:ext>
            </a:extLst>
          </p:cNvPr>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a:extLst>
              <a:ext uri="{FF2B5EF4-FFF2-40B4-BE49-F238E27FC236}">
                <a16:creationId xmlns:a16="http://schemas.microsoft.com/office/drawing/2014/main" id="{7014699C-8EBC-32E1-DC4F-514FB9C93F0B}"/>
              </a:ext>
            </a:extLst>
          </p:cNvPr>
          <p:cNvPicPr>
            <a:picLocks noChangeAspect="1"/>
          </p:cNvPicPr>
          <p:nvPr/>
        </p:nvPicPr>
        <p:blipFill rotWithShape="1">
          <a:blip r:embed="rId3"/>
          <a:srcRect t="5231"/>
          <a:stretch/>
        </p:blipFill>
        <p:spPr>
          <a:xfrm>
            <a:off x="65315" y="1090176"/>
            <a:ext cx="9013370" cy="55226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1"/>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System Design –Use Case diagram </a:t>
            </a:r>
            <a:endParaRPr sz="6000" b="1" dirty="0">
              <a:solidFill>
                <a:srgbClr val="7030A0"/>
              </a:solidFill>
              <a:latin typeface="Times New Roman"/>
              <a:ea typeface="Times New Roman"/>
              <a:cs typeface="Times New Roman"/>
              <a:sym typeface="Times New Roman"/>
            </a:endParaRPr>
          </a:p>
        </p:txBody>
      </p:sp>
      <p:sp>
        <p:nvSpPr>
          <p:cNvPr id="185" name="Google Shape;185;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4" name="Picture 3">
            <a:extLst>
              <a:ext uri="{FF2B5EF4-FFF2-40B4-BE49-F238E27FC236}">
                <a16:creationId xmlns:a16="http://schemas.microsoft.com/office/drawing/2014/main" id="{467641DA-DDC5-9603-EC17-A3632D366D5D}"/>
              </a:ext>
            </a:extLst>
          </p:cNvPr>
          <p:cNvPicPr>
            <a:picLocks noChangeAspect="1"/>
          </p:cNvPicPr>
          <p:nvPr/>
        </p:nvPicPr>
        <p:blipFill>
          <a:blip r:embed="rId3"/>
          <a:stretch>
            <a:fillRect/>
          </a:stretch>
        </p:blipFill>
        <p:spPr>
          <a:xfrm>
            <a:off x="116115" y="696249"/>
            <a:ext cx="8563428" cy="616175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8"/>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dirty="0">
                <a:solidFill>
                  <a:srgbClr val="7030A0"/>
                </a:solidFill>
                <a:latin typeface="Times New Roman"/>
                <a:ea typeface="Times New Roman"/>
                <a:cs typeface="Times New Roman"/>
                <a:sym typeface="Times New Roman"/>
              </a:rPr>
              <a:t> Results</a:t>
            </a:r>
            <a:endParaRPr sz="19900" b="1" dirty="0">
              <a:solidFill>
                <a:srgbClr val="7030A0"/>
              </a:solidFill>
              <a:latin typeface="Times New Roman"/>
              <a:ea typeface="Times New Roman"/>
              <a:cs typeface="Times New Roman"/>
              <a:sym typeface="Times New Roman"/>
            </a:endParaRPr>
          </a:p>
        </p:txBody>
      </p:sp>
      <p:sp>
        <p:nvSpPr>
          <p:cNvPr id="243" name="Google Shape;243;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pic>
        <p:nvPicPr>
          <p:cNvPr id="4" name="Picture 3">
            <a:extLst>
              <a:ext uri="{FF2B5EF4-FFF2-40B4-BE49-F238E27FC236}">
                <a16:creationId xmlns:a16="http://schemas.microsoft.com/office/drawing/2014/main" id="{5DD7F73E-C281-BCA4-0073-C514DD82D87F}"/>
              </a:ext>
            </a:extLst>
          </p:cNvPr>
          <p:cNvPicPr>
            <a:picLocks noChangeAspect="1"/>
          </p:cNvPicPr>
          <p:nvPr/>
        </p:nvPicPr>
        <p:blipFill>
          <a:blip r:embed="rId3"/>
          <a:stretch>
            <a:fillRect/>
          </a:stretch>
        </p:blipFill>
        <p:spPr>
          <a:xfrm>
            <a:off x="2017486" y="696248"/>
            <a:ext cx="5021943" cy="599576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9"/>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dirty="0">
                <a:solidFill>
                  <a:srgbClr val="7030A0"/>
                </a:solidFill>
                <a:latin typeface="Times New Roman"/>
                <a:ea typeface="Times New Roman"/>
                <a:cs typeface="Times New Roman"/>
                <a:sym typeface="Times New Roman"/>
              </a:rPr>
              <a:t>Results</a:t>
            </a:r>
            <a:endParaRPr sz="19900" b="1" dirty="0">
              <a:solidFill>
                <a:srgbClr val="7030A0"/>
              </a:solidFill>
              <a:latin typeface="Times New Roman"/>
              <a:ea typeface="Times New Roman"/>
              <a:cs typeface="Times New Roman"/>
              <a:sym typeface="Times New Roman"/>
            </a:endParaRPr>
          </a:p>
        </p:txBody>
      </p:sp>
      <p:sp>
        <p:nvSpPr>
          <p:cNvPr id="251" name="Google Shape;251;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pic>
        <p:nvPicPr>
          <p:cNvPr id="3" name="Picture 2">
            <a:extLst>
              <a:ext uri="{FF2B5EF4-FFF2-40B4-BE49-F238E27FC236}">
                <a16:creationId xmlns:a16="http://schemas.microsoft.com/office/drawing/2014/main" id="{C68F21E5-3F18-58AC-6030-1A020B600D05}"/>
              </a:ext>
            </a:extLst>
          </p:cNvPr>
          <p:cNvPicPr>
            <a:picLocks noChangeAspect="1"/>
          </p:cNvPicPr>
          <p:nvPr/>
        </p:nvPicPr>
        <p:blipFill rotWithShape="1">
          <a:blip r:embed="rId3"/>
          <a:srcRect t="4709"/>
          <a:stretch/>
        </p:blipFill>
        <p:spPr>
          <a:xfrm>
            <a:off x="1422400" y="696250"/>
            <a:ext cx="6502400" cy="58351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0"/>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a:solidFill>
                  <a:srgbClr val="7030A0"/>
                </a:solidFill>
                <a:latin typeface="Times New Roman"/>
                <a:ea typeface="Times New Roman"/>
                <a:cs typeface="Times New Roman"/>
                <a:sym typeface="Times New Roman"/>
              </a:rPr>
              <a:t>Screen Shots</a:t>
            </a:r>
            <a:endParaRPr sz="19900" b="1">
              <a:solidFill>
                <a:srgbClr val="7030A0"/>
              </a:solidFill>
              <a:latin typeface="Times New Roman"/>
              <a:ea typeface="Times New Roman"/>
              <a:cs typeface="Times New Roman"/>
              <a:sym typeface="Times New Roman"/>
            </a:endParaRPr>
          </a:p>
        </p:txBody>
      </p:sp>
      <p:sp>
        <p:nvSpPr>
          <p:cNvPr id="259" name="Google Shape;259;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pic>
        <p:nvPicPr>
          <p:cNvPr id="3" name="Picture 2">
            <a:extLst>
              <a:ext uri="{FF2B5EF4-FFF2-40B4-BE49-F238E27FC236}">
                <a16:creationId xmlns:a16="http://schemas.microsoft.com/office/drawing/2014/main" id="{55E54420-98BD-7D47-4B1A-5B25563AB2D1}"/>
              </a:ext>
            </a:extLst>
          </p:cNvPr>
          <p:cNvPicPr>
            <a:picLocks noChangeAspect="1"/>
          </p:cNvPicPr>
          <p:nvPr/>
        </p:nvPicPr>
        <p:blipFill>
          <a:blip r:embed="rId3"/>
          <a:stretch>
            <a:fillRect/>
          </a:stretch>
        </p:blipFill>
        <p:spPr>
          <a:xfrm>
            <a:off x="1582058" y="696249"/>
            <a:ext cx="5979886" cy="602522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2"/>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a:solidFill>
                  <a:srgbClr val="7030A0"/>
                </a:solidFill>
                <a:latin typeface="Times New Roman"/>
                <a:ea typeface="Times New Roman"/>
                <a:cs typeface="Times New Roman"/>
                <a:sym typeface="Times New Roman"/>
              </a:rPr>
              <a:t>Screen Shots</a:t>
            </a:r>
            <a:endParaRPr sz="19900" b="1">
              <a:solidFill>
                <a:srgbClr val="7030A0"/>
              </a:solidFill>
              <a:latin typeface="Times New Roman"/>
              <a:ea typeface="Times New Roman"/>
              <a:cs typeface="Times New Roman"/>
              <a:sym typeface="Times New Roman"/>
            </a:endParaRPr>
          </a:p>
        </p:txBody>
      </p:sp>
      <p:sp>
        <p:nvSpPr>
          <p:cNvPr id="275" name="Google Shape;275;p2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pic>
        <p:nvPicPr>
          <p:cNvPr id="4" name="Picture 3">
            <a:extLst>
              <a:ext uri="{FF2B5EF4-FFF2-40B4-BE49-F238E27FC236}">
                <a16:creationId xmlns:a16="http://schemas.microsoft.com/office/drawing/2014/main" id="{7832080E-1C3E-7065-6A35-6C3A2E5054D4}"/>
              </a:ext>
            </a:extLst>
          </p:cNvPr>
          <p:cNvPicPr>
            <a:picLocks noChangeAspect="1"/>
          </p:cNvPicPr>
          <p:nvPr/>
        </p:nvPicPr>
        <p:blipFill>
          <a:blip r:embed="rId3"/>
          <a:stretch>
            <a:fillRect/>
          </a:stretch>
        </p:blipFill>
        <p:spPr>
          <a:xfrm>
            <a:off x="1611087" y="696248"/>
            <a:ext cx="5588000" cy="616175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Introduction</a:t>
            </a:r>
            <a:endParaRPr sz="3600" b="1" dirty="0">
              <a:solidFill>
                <a:srgbClr val="7030A0"/>
              </a:solidFill>
              <a:latin typeface="Times New Roman"/>
              <a:ea typeface="Times New Roman"/>
              <a:cs typeface="Times New Roman"/>
              <a:sym typeface="Times New Roman"/>
            </a:endParaRPr>
          </a:p>
        </p:txBody>
      </p:sp>
      <p:sp>
        <p:nvSpPr>
          <p:cNvPr id="9" name="Text Placeholder 8">
            <a:extLst>
              <a:ext uri="{FF2B5EF4-FFF2-40B4-BE49-F238E27FC236}">
                <a16:creationId xmlns:a16="http://schemas.microsoft.com/office/drawing/2014/main" id="{2073CF21-3F3C-8B03-C215-5F6FE9E164E8}"/>
              </a:ext>
            </a:extLst>
          </p:cNvPr>
          <p:cNvSpPr>
            <a:spLocks noGrp="1"/>
          </p:cNvSpPr>
          <p:nvPr>
            <p:ph type="body" idx="1"/>
          </p:nvPr>
        </p:nvSpPr>
        <p:spPr/>
        <p:txBody>
          <a:bodyPr>
            <a:normAutofit lnSpcReduction="10000"/>
          </a:bodyPr>
          <a:lstStyle/>
          <a:p>
            <a:pPr algn="just"/>
            <a:r>
              <a:rPr lang="en-US" dirty="0">
                <a:effectLst/>
                <a:latin typeface="Times New Roman" panose="02020603050405020304" pitchFamily="18" charset="0"/>
                <a:ea typeface="NimbusRomNo9L-Medi"/>
              </a:rPr>
              <a:t>All individuals require quality education to develop and advance in this knowledge driven world. </a:t>
            </a:r>
          </a:p>
          <a:p>
            <a:pPr algn="just"/>
            <a:r>
              <a:rPr lang="en-US" dirty="0">
                <a:effectLst/>
                <a:latin typeface="Times New Roman" panose="02020603050405020304" pitchFamily="18" charset="0"/>
                <a:ea typeface="NimbusRomNo9L-Medi"/>
              </a:rPr>
              <a:t>The current educational curriculum is oriented towards the utilization of eyesight. Individuals who are blind or visually impaired hence experience a number of challenges when acquiring education. </a:t>
            </a:r>
          </a:p>
          <a:p>
            <a:pPr algn="just"/>
            <a:r>
              <a:rPr lang="en-US" dirty="0">
                <a:effectLst/>
                <a:latin typeface="Times New Roman" panose="02020603050405020304" pitchFamily="18" charset="0"/>
                <a:ea typeface="NimbusRomNo9L-Medi"/>
              </a:rPr>
              <a:t>Visually impaired people often find it troublesome to acquire good reading materials in accessible formats. As a solution </a:t>
            </a:r>
            <a:r>
              <a:rPr lang="en-US" dirty="0" err="1">
                <a:latin typeface="Times New Roman" panose="02020603050405020304" pitchFamily="18" charset="0"/>
                <a:ea typeface="NimbusRomNo9L-Medi"/>
              </a:rPr>
              <a:t>N</a:t>
            </a:r>
            <a:r>
              <a:rPr lang="en-US" dirty="0" err="1">
                <a:effectLst/>
                <a:latin typeface="Times New Roman" panose="02020603050405020304" pitchFamily="18" charset="0"/>
                <a:ea typeface="NimbusRomNo9L-Medi"/>
              </a:rPr>
              <a:t>xy</a:t>
            </a:r>
            <a:r>
              <a:rPr lang="en-US" dirty="0">
                <a:effectLst/>
                <a:latin typeface="Times New Roman" panose="02020603050405020304" pitchFamily="18" charset="0"/>
                <a:ea typeface="NimbusRomNo9L-Medi"/>
              </a:rPr>
              <a:t> is the best option. </a:t>
            </a:r>
            <a:endParaRPr lang="en-IN" dirty="0"/>
          </a:p>
        </p:txBody>
      </p:sp>
      <p:sp>
        <p:nvSpPr>
          <p:cNvPr id="104" name="Google Shape;104;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9CBD6-34BC-6771-1303-C5A2C727C30C}"/>
              </a:ext>
            </a:extLst>
          </p:cNvPr>
          <p:cNvSpPr>
            <a:spLocks noGrp="1"/>
          </p:cNvSpPr>
          <p:nvPr>
            <p:ph type="title"/>
          </p:nvPr>
        </p:nvSpPr>
        <p:spPr/>
        <p:txBody>
          <a:bodyPr>
            <a:normAutofit/>
          </a:bodyPr>
          <a:lstStyle/>
          <a:p>
            <a:r>
              <a:rPr lang="en-US" sz="3600" b="1" dirty="0">
                <a:solidFill>
                  <a:srgbClr val="7030A0"/>
                </a:solidFill>
                <a:latin typeface="Times New Roman"/>
                <a:ea typeface="Times New Roman"/>
                <a:cs typeface="Times New Roman"/>
                <a:sym typeface="Times New Roman"/>
              </a:rPr>
              <a:t>             Feature Enhancement</a:t>
            </a:r>
            <a:endParaRPr lang="en-IN" sz="3600" dirty="0"/>
          </a:p>
        </p:txBody>
      </p:sp>
      <p:sp>
        <p:nvSpPr>
          <p:cNvPr id="3" name="Text Placeholder 2">
            <a:extLst>
              <a:ext uri="{FF2B5EF4-FFF2-40B4-BE49-F238E27FC236}">
                <a16:creationId xmlns:a16="http://schemas.microsoft.com/office/drawing/2014/main" id="{04EE55B5-5E30-1D5F-E3DC-17A87226FC8B}"/>
              </a:ext>
            </a:extLst>
          </p:cNvPr>
          <p:cNvSpPr>
            <a:spLocks noGrp="1"/>
          </p:cNvSpPr>
          <p:nvPr>
            <p:ph type="body" idx="1"/>
          </p:nvPr>
        </p:nvSpPr>
        <p:spPr/>
        <p:txBody>
          <a:bodyPr/>
          <a:lstStyle/>
          <a:p>
            <a:pPr algn="just"/>
            <a:r>
              <a:rPr lang="en-IN" dirty="0">
                <a:latin typeface="Times New Roman" panose="02020603050405020304" pitchFamily="18" charset="0"/>
                <a:cs typeface="Times New Roman" panose="02020603050405020304" pitchFamily="18" charset="0"/>
              </a:rPr>
              <a:t>As for the future we will try to make an application for the iOS platform. </a:t>
            </a:r>
          </a:p>
          <a:p>
            <a:pPr algn="just"/>
            <a:r>
              <a:rPr lang="en-IN" dirty="0">
                <a:latin typeface="Times New Roman" panose="02020603050405020304" pitchFamily="18" charset="0"/>
                <a:cs typeface="Times New Roman" panose="02020603050405020304" pitchFamily="18" charset="0"/>
              </a:rPr>
              <a:t>Also at present the application only supports English. We plan to expand and make it available in a wide variety of languages so that it is accessible to people in different parts of the world. </a:t>
            </a:r>
          </a:p>
          <a:p>
            <a:pPr algn="just"/>
            <a:r>
              <a:rPr lang="en-IN" dirty="0">
                <a:latin typeface="Times New Roman" panose="02020603050405020304" pitchFamily="18" charset="0"/>
                <a:cs typeface="Times New Roman" panose="02020603050405020304" pitchFamily="18" charset="0"/>
              </a:rPr>
              <a:t> Additionally educational games such as quizzes and word puzzles can be implemented .</a:t>
            </a:r>
          </a:p>
        </p:txBody>
      </p:sp>
      <p:sp>
        <p:nvSpPr>
          <p:cNvPr id="4" name="Slide Number Placeholder 3">
            <a:extLst>
              <a:ext uri="{FF2B5EF4-FFF2-40B4-BE49-F238E27FC236}">
                <a16:creationId xmlns:a16="http://schemas.microsoft.com/office/drawing/2014/main" id="{AF30F2FE-B6EE-301A-417B-EB061D78257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3940103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dirty="0">
                <a:solidFill>
                  <a:srgbClr val="7030A0"/>
                </a:solidFill>
                <a:latin typeface="Times New Roman"/>
                <a:ea typeface="Times New Roman"/>
                <a:cs typeface="Times New Roman"/>
                <a:sym typeface="Times New Roman"/>
              </a:rPr>
              <a:t>Conclusion </a:t>
            </a:r>
            <a:endParaRPr sz="19900" b="1" dirty="0">
              <a:solidFill>
                <a:srgbClr val="7030A0"/>
              </a:solidFill>
              <a:latin typeface="Times New Roman"/>
              <a:ea typeface="Times New Roman"/>
              <a:cs typeface="Times New Roman"/>
              <a:sym typeface="Times New Roman"/>
            </a:endParaRPr>
          </a:p>
        </p:txBody>
      </p:sp>
      <p:sp>
        <p:nvSpPr>
          <p:cNvPr id="282" name="Google Shape;282;p2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6" name="Text Placeholder 5">
            <a:extLst>
              <a:ext uri="{FF2B5EF4-FFF2-40B4-BE49-F238E27FC236}">
                <a16:creationId xmlns:a16="http://schemas.microsoft.com/office/drawing/2014/main" id="{DAC42A1C-CC50-755F-9403-6C72B855AB14}"/>
              </a:ext>
            </a:extLst>
          </p:cNvPr>
          <p:cNvSpPr txBox="1">
            <a:spLocks noGrp="1"/>
          </p:cNvSpPr>
          <p:nvPr>
            <p:ph type="body" idx="1"/>
          </p:nvPr>
        </p:nvSpPr>
        <p:spPr>
          <a:xfrm>
            <a:off x="275771" y="1349828"/>
            <a:ext cx="8679543" cy="4226758"/>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The proposed virtual assistant named “Nyx” is an assistive technology which aids the visually impaired. Nyx provides various functionalities such as scanning e-books as well as hard copies, reading texts, keeping notes and adding bookmarks while listening to the audio books. The application mainly focuses on providing easy access to study materials for the blind. Nyx is implemented using various technologies like natural language processing, machine learning, TTS API’s etc.</a:t>
            </a:r>
          </a:p>
          <a:p>
            <a:pPr algn="just"/>
            <a:r>
              <a:rPr lang="en-IN" dirty="0">
                <a:latin typeface="Times New Roman" panose="02020603050405020304" pitchFamily="18" charset="0"/>
                <a:cs typeface="Times New Roman" panose="02020603050405020304" pitchFamily="18" charset="0"/>
              </a:rPr>
              <a:t>Our project is highly efficient and user-friendly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4"/>
          <p:cNvSpPr txBox="1">
            <a:spLocks noGrp="1"/>
          </p:cNvSpPr>
          <p:nvPr>
            <p:ph type="title"/>
          </p:nvPr>
        </p:nvSpPr>
        <p:spPr>
          <a:xfrm>
            <a:off x="628650" y="136525"/>
            <a:ext cx="7886700" cy="84588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dirty="0">
                <a:solidFill>
                  <a:srgbClr val="7030A0"/>
                </a:solidFill>
                <a:latin typeface="Times New Roman"/>
                <a:ea typeface="Times New Roman"/>
                <a:cs typeface="Times New Roman"/>
                <a:sym typeface="Times New Roman"/>
              </a:rPr>
              <a:t>Reference Paper/ URL</a:t>
            </a:r>
            <a:endParaRPr sz="3200" b="1" dirty="0">
              <a:solidFill>
                <a:srgbClr val="7030A0"/>
              </a:solidFill>
              <a:latin typeface="Times New Roman"/>
              <a:ea typeface="Times New Roman"/>
              <a:cs typeface="Times New Roman"/>
              <a:sym typeface="Times New Roman"/>
            </a:endParaRPr>
          </a:p>
        </p:txBody>
      </p:sp>
      <p:sp>
        <p:nvSpPr>
          <p:cNvPr id="2" name="Text Placeholder 1">
            <a:extLst>
              <a:ext uri="{FF2B5EF4-FFF2-40B4-BE49-F238E27FC236}">
                <a16:creationId xmlns:a16="http://schemas.microsoft.com/office/drawing/2014/main" id="{EA8E6B7F-FC3C-7F77-C9F8-E8C5989F21A8}"/>
              </a:ext>
            </a:extLst>
          </p:cNvPr>
          <p:cNvSpPr>
            <a:spLocks noGrp="1"/>
          </p:cNvSpPr>
          <p:nvPr>
            <p:ph type="body" idx="1"/>
          </p:nvPr>
        </p:nvSpPr>
        <p:spPr>
          <a:xfrm>
            <a:off x="628650" y="791852"/>
            <a:ext cx="9663430" cy="5564499"/>
          </a:xfrm>
        </p:spPr>
        <p:txBody>
          <a:bodyPr>
            <a:noAutofit/>
          </a:bodyPr>
          <a:lstStyle/>
          <a:p>
            <a:pPr marL="114300" indent="0">
              <a:spcBef>
                <a:spcPts val="40"/>
              </a:spcBef>
              <a:buNone/>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marR="2032635" lvl="0" indent="0" algn="just">
              <a:spcAft>
                <a:spcPts val="0"/>
              </a:spcAft>
              <a:buSzPts val="1400"/>
              <a:buNone/>
              <a:tabLst>
                <a:tab pos="449580" algn="l"/>
              </a:tabLst>
            </a:pPr>
            <a:r>
              <a:rPr lang="en-US" sz="1400" b="1" spc="-15" dirty="0">
                <a:effectLst/>
                <a:latin typeface="Times New Roman" panose="02020603050405020304" pitchFamily="18" charset="0"/>
                <a:ea typeface="Times New Roman" panose="02020603050405020304" pitchFamily="18" charset="0"/>
              </a:rPr>
              <a:t> </a:t>
            </a:r>
          </a:p>
          <a:p>
            <a:pPr marL="0" marR="2032635" lvl="0" indent="0" algn="just">
              <a:spcAft>
                <a:spcPts val="0"/>
              </a:spcAft>
              <a:buSzPts val="1400"/>
              <a:buNone/>
              <a:tabLst>
                <a:tab pos="449580" algn="l"/>
              </a:tabLst>
            </a:pPr>
            <a:r>
              <a:rPr lang="en-IN" sz="1800" dirty="0">
                <a:latin typeface="Times New Roman" panose="02020603050405020304" pitchFamily="18" charset="0"/>
                <a:cs typeface="Times New Roman" panose="02020603050405020304" pitchFamily="18" charset="0"/>
              </a:rPr>
              <a:t>[1] Prasanna, S., K. Vani, and V. </a:t>
            </a:r>
            <a:r>
              <a:rPr lang="en-IN" sz="1800" dirty="0" err="1">
                <a:latin typeface="Times New Roman" panose="02020603050405020304" pitchFamily="18" charset="0"/>
                <a:cs typeface="Times New Roman" panose="02020603050405020304" pitchFamily="18" charset="0"/>
              </a:rPr>
              <a:t>Venkateswari</a:t>
            </a:r>
            <a:r>
              <a:rPr lang="en-IN" sz="1800" dirty="0">
                <a:latin typeface="Times New Roman" panose="02020603050405020304" pitchFamily="18" charset="0"/>
                <a:cs typeface="Times New Roman" panose="02020603050405020304" pitchFamily="18" charset="0"/>
              </a:rPr>
              <a:t>. “Design and Development of a </a:t>
            </a:r>
            <a:r>
              <a:rPr lang="en-IN" sz="1800" dirty="0" err="1">
                <a:latin typeface="Times New Roman" panose="02020603050405020304" pitchFamily="18" charset="0"/>
                <a:cs typeface="Times New Roman" panose="02020603050405020304" pitchFamily="18" charset="0"/>
              </a:rPr>
              <a:t>MobileBased</a:t>
            </a:r>
            <a:r>
              <a:rPr lang="en-IN" sz="1800" dirty="0">
                <a:latin typeface="Times New Roman" panose="02020603050405020304" pitchFamily="18" charset="0"/>
                <a:cs typeface="Times New Roman" panose="02020603050405020304" pitchFamily="18" charset="0"/>
              </a:rPr>
              <a:t> Application for Automated SMS System Using Voice Conversion </a:t>
            </a:r>
            <a:r>
              <a:rPr lang="en-IN" sz="1800" dirty="0" err="1">
                <a:latin typeface="Times New Roman" panose="02020603050405020304" pitchFamily="18" charset="0"/>
                <a:cs typeface="Times New Roman" panose="02020603050405020304" pitchFamily="18" charset="0"/>
              </a:rPr>
              <a:t>Techfor</a:t>
            </a:r>
            <a:r>
              <a:rPr lang="en-IN" sz="1800" dirty="0">
                <a:latin typeface="Times New Roman" panose="02020603050405020304" pitchFamily="18" charset="0"/>
                <a:cs typeface="Times New Roman" panose="02020603050405020304" pitchFamily="18" charset="0"/>
              </a:rPr>
              <a:t> Visually Impaired People.” In Innovative Data Communication Technologies and Application, pp. 307-317. Springer, Singapore, 2021. </a:t>
            </a:r>
          </a:p>
          <a:p>
            <a:pPr marL="0" marR="2032635" lvl="0" indent="0" algn="just">
              <a:spcAft>
                <a:spcPts val="0"/>
              </a:spcAft>
              <a:buSzPts val="1400"/>
              <a:buNone/>
              <a:tabLst>
                <a:tab pos="449580" algn="l"/>
              </a:tabLst>
            </a:pPr>
            <a:r>
              <a:rPr lang="en-IN" sz="1800" dirty="0">
                <a:latin typeface="Times New Roman" panose="02020603050405020304" pitchFamily="18" charset="0"/>
                <a:cs typeface="Times New Roman" panose="02020603050405020304" pitchFamily="18" charset="0"/>
              </a:rPr>
              <a:t>[2] </a:t>
            </a:r>
            <a:r>
              <a:rPr lang="en-IN" sz="1800" dirty="0" err="1">
                <a:latin typeface="Times New Roman" panose="02020603050405020304" pitchFamily="18" charset="0"/>
                <a:cs typeface="Times New Roman" panose="02020603050405020304" pitchFamily="18" charset="0"/>
              </a:rPr>
              <a:t>Gayatri.S</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Porkodi</a:t>
            </a:r>
            <a:r>
              <a:rPr lang="en-IN" sz="1800" dirty="0">
                <a:latin typeface="Times New Roman" panose="02020603050405020304" pitchFamily="18" charset="0"/>
                <a:cs typeface="Times New Roman" panose="02020603050405020304" pitchFamily="18" charset="0"/>
              </a:rPr>
              <a:t> Venkatesh, </a:t>
            </a:r>
            <a:r>
              <a:rPr lang="en-IN" sz="1800" dirty="0" err="1">
                <a:latin typeface="Times New Roman" panose="02020603050405020304" pitchFamily="18" charset="0"/>
                <a:cs typeface="Times New Roman" panose="02020603050405020304" pitchFamily="18" charset="0"/>
              </a:rPr>
              <a:t>Pushpapriya</a:t>
            </a:r>
            <a:r>
              <a:rPr lang="en-IN" sz="1800" dirty="0">
                <a:latin typeface="Times New Roman" panose="02020603050405020304" pitchFamily="18" charset="0"/>
                <a:cs typeface="Times New Roman" panose="02020603050405020304" pitchFamily="18" charset="0"/>
              </a:rPr>
              <a:t> Premkumar, Department of Computer Science and Engineering </a:t>
            </a:r>
            <a:r>
              <a:rPr lang="en-IN" sz="1800" dirty="0" err="1">
                <a:latin typeface="Times New Roman" panose="02020603050405020304" pitchFamily="18" charset="0"/>
                <a:cs typeface="Times New Roman" panose="02020603050405020304" pitchFamily="18" charset="0"/>
              </a:rPr>
              <a:t>Jeppiaar</a:t>
            </a:r>
            <a:r>
              <a:rPr lang="en-IN" sz="1800" dirty="0">
                <a:latin typeface="Times New Roman" panose="02020603050405020304" pitchFamily="18" charset="0"/>
                <a:cs typeface="Times New Roman" panose="02020603050405020304" pitchFamily="18" charset="0"/>
              </a:rPr>
              <a:t> SRR Engineering College, Chennai, Tamil Nadu, India, “Voice Assistant for Visually </a:t>
            </a:r>
            <a:r>
              <a:rPr lang="en-IN" sz="1800" dirty="0" err="1">
                <a:latin typeface="Times New Roman" panose="02020603050405020304" pitchFamily="18" charset="0"/>
                <a:cs typeface="Times New Roman" panose="02020603050405020304" pitchFamily="18" charset="0"/>
              </a:rPr>
              <a:t>Impaied</a:t>
            </a:r>
            <a:r>
              <a:rPr lang="en-IN" sz="1800" dirty="0">
                <a:latin typeface="Times New Roman" panose="02020603050405020304" pitchFamily="18" charset="0"/>
                <a:cs typeface="Times New Roman" panose="02020603050405020304" pitchFamily="18" charset="0"/>
              </a:rPr>
              <a:t>”, International </a:t>
            </a:r>
            <a:r>
              <a:rPr lang="en-IN" sz="1800" dirty="0" err="1">
                <a:latin typeface="Times New Roman" panose="02020603050405020304" pitchFamily="18" charset="0"/>
                <a:cs typeface="Times New Roman" panose="02020603050405020304" pitchFamily="18" charset="0"/>
              </a:rPr>
              <a:t>Journalof</a:t>
            </a:r>
            <a:r>
              <a:rPr lang="en-IN" sz="1800" dirty="0">
                <a:latin typeface="Times New Roman" panose="02020603050405020304" pitchFamily="18" charset="0"/>
                <a:cs typeface="Times New Roman" panose="02020603050405020304" pitchFamily="18" charset="0"/>
              </a:rPr>
              <a:t> Science and Computing March 2019. </a:t>
            </a:r>
          </a:p>
          <a:p>
            <a:pPr marL="0" marR="2032635" lvl="0" indent="0" algn="just">
              <a:spcAft>
                <a:spcPts val="0"/>
              </a:spcAft>
              <a:buSzPts val="1400"/>
              <a:buNone/>
              <a:tabLst>
                <a:tab pos="449580" algn="l"/>
              </a:tabLst>
            </a:pPr>
            <a:r>
              <a:rPr lang="en-IN" sz="1800" dirty="0">
                <a:latin typeface="Times New Roman" panose="02020603050405020304" pitchFamily="18" charset="0"/>
                <a:cs typeface="Times New Roman" panose="02020603050405020304" pitchFamily="18" charset="0"/>
              </a:rPr>
              <a:t>[3] “Virtual Assistant for the Visually Impaired”- Proceedings of the Fifth International Conference on Communication and Electronics Systems (ICCES 2020) IEEE Conference Record 48766; IEEE Xplore ISBN 978-1-7281-5371-1 </a:t>
            </a:r>
          </a:p>
          <a:p>
            <a:pPr marL="0" marR="2032635" lvl="0" indent="0" algn="just">
              <a:spcAft>
                <a:spcPts val="0"/>
              </a:spcAft>
              <a:buSzPts val="1400"/>
              <a:buNone/>
              <a:tabLst>
                <a:tab pos="449580" algn="l"/>
              </a:tabLst>
            </a:pPr>
            <a:r>
              <a:rPr lang="en-IN" sz="1800" dirty="0">
                <a:latin typeface="Times New Roman" panose="02020603050405020304" pitchFamily="18" charset="0"/>
                <a:cs typeface="Times New Roman" panose="02020603050405020304" pitchFamily="18" charset="0"/>
              </a:rPr>
              <a:t>[4] “Voice Assistant for Visually Impaired People”-International Research Journal of Engineering and Technology (IRJET), </a:t>
            </a:r>
            <a:r>
              <a:rPr lang="en-IN" sz="1800" dirty="0" err="1">
                <a:latin typeface="Times New Roman" panose="02020603050405020304" pitchFamily="18" charset="0"/>
                <a:cs typeface="Times New Roman" panose="02020603050405020304" pitchFamily="18" charset="0"/>
              </a:rPr>
              <a:t>Nishank</a:t>
            </a:r>
            <a:r>
              <a:rPr lang="en-IN" sz="1800" dirty="0">
                <a:latin typeface="Times New Roman" panose="02020603050405020304" pitchFamily="18" charset="0"/>
                <a:cs typeface="Times New Roman" panose="02020603050405020304" pitchFamily="18" charset="0"/>
              </a:rPr>
              <a:t> M. Tembhurne1, </a:t>
            </a:r>
            <a:r>
              <a:rPr lang="en-IN" sz="1800" dirty="0" err="1">
                <a:latin typeface="Times New Roman" panose="02020603050405020304" pitchFamily="18" charset="0"/>
                <a:cs typeface="Times New Roman" panose="02020603050405020304" pitchFamily="18" charset="0"/>
              </a:rPr>
              <a:t>Sumedh</a:t>
            </a:r>
            <a:r>
              <a:rPr lang="en-IN" sz="1800" dirty="0">
                <a:latin typeface="Times New Roman" panose="02020603050405020304" pitchFamily="18" charset="0"/>
                <a:cs typeface="Times New Roman" panose="02020603050405020304" pitchFamily="18" charset="0"/>
              </a:rPr>
              <a:t> V Vaidya, Afrin Shiekh, Prof. Swapnil </a:t>
            </a:r>
            <a:r>
              <a:rPr lang="en-IN" sz="1800" dirty="0" err="1">
                <a:latin typeface="Times New Roman" panose="02020603050405020304" pitchFamily="18" charset="0"/>
                <a:cs typeface="Times New Roman" panose="02020603050405020304" pitchFamily="18" charset="0"/>
              </a:rPr>
              <a:t>Dravyakar</a:t>
            </a:r>
            <a:r>
              <a:rPr lang="en-IN" sz="1800" dirty="0">
                <a:latin typeface="Times New Roman" panose="02020603050405020304" pitchFamily="18" charset="0"/>
                <a:cs typeface="Times New Roman" panose="02020603050405020304" pitchFamily="18" charset="0"/>
              </a:rPr>
              <a:t>, Computer Science and Engineering, Priyadarshini Institute of Engineering and Technology, Nagpur.</a:t>
            </a:r>
          </a:p>
        </p:txBody>
      </p:sp>
      <p:sp>
        <p:nvSpPr>
          <p:cNvPr id="290" name="Google Shape;290;p2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Objective of the Project</a:t>
            </a:r>
            <a:endParaRPr sz="3600" b="1">
              <a:solidFill>
                <a:srgbClr val="7030A0"/>
              </a:solidFill>
              <a:latin typeface="Times New Roman"/>
              <a:ea typeface="Times New Roman"/>
              <a:cs typeface="Times New Roman"/>
              <a:sym typeface="Times New Roman"/>
            </a:endParaRPr>
          </a:p>
        </p:txBody>
      </p:sp>
      <p:sp>
        <p:nvSpPr>
          <p:cNvPr id="2" name="Text Placeholder 1">
            <a:extLst>
              <a:ext uri="{FF2B5EF4-FFF2-40B4-BE49-F238E27FC236}">
                <a16:creationId xmlns:a16="http://schemas.microsoft.com/office/drawing/2014/main" id="{DB6F78FA-0C43-B321-4FDC-20B1C43C8F12}"/>
              </a:ext>
            </a:extLst>
          </p:cNvPr>
          <p:cNvSpPr>
            <a:spLocks noGrp="1"/>
          </p:cNvSpPr>
          <p:nvPr>
            <p:ph type="body" idx="1"/>
          </p:nvPr>
        </p:nvSpPr>
        <p:spPr/>
        <p:txBody>
          <a:bodyPr/>
          <a:lstStyle/>
          <a:p>
            <a:pPr algn="just"/>
            <a:r>
              <a:rPr lang="en-IN" dirty="0">
                <a:latin typeface="Times New Roman" panose="02020603050405020304" pitchFamily="18" charset="0"/>
                <a:cs typeface="Times New Roman" panose="02020603050405020304" pitchFamily="18" charset="0"/>
              </a:rPr>
              <a:t>The application provides various functionalities such as scanning hard copies and converting them to audio books, converting e-books to audio books, web searching, bookmarking, creating notes and lists.</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This research study intends to provide a solution for the challenges in acquiring education faced by the blind or visually impaired people.</a:t>
            </a:r>
          </a:p>
        </p:txBody>
      </p:sp>
      <p:sp>
        <p:nvSpPr>
          <p:cNvPr id="111" name="Google Shape;111;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7"/>
          <p:cNvSpPr txBox="1">
            <a:spLocks noGrp="1"/>
          </p:cNvSpPr>
          <p:nvPr>
            <p:ph type="title"/>
          </p:nvPr>
        </p:nvSpPr>
        <p:spPr>
          <a:xfrm>
            <a:off x="628650" y="159658"/>
            <a:ext cx="7886700" cy="103051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Problem Statement</a:t>
            </a:r>
            <a:endParaRPr sz="3600" b="1" dirty="0">
              <a:solidFill>
                <a:srgbClr val="7030A0"/>
              </a:solidFill>
              <a:latin typeface="Times New Roman"/>
              <a:ea typeface="Times New Roman"/>
              <a:cs typeface="Times New Roman"/>
              <a:sym typeface="Times New Roman"/>
            </a:endParaRPr>
          </a:p>
        </p:txBody>
      </p:sp>
      <p:sp>
        <p:nvSpPr>
          <p:cNvPr id="2" name="Text Placeholder 1"/>
          <p:cNvSpPr>
            <a:spLocks noGrp="1"/>
          </p:cNvSpPr>
          <p:nvPr>
            <p:ph type="body" idx="1"/>
          </p:nvPr>
        </p:nvSpPr>
        <p:spPr>
          <a:xfrm>
            <a:off x="628650" y="1291771"/>
            <a:ext cx="7886700" cy="5094515"/>
          </a:xfrm>
        </p:spPr>
        <p:txBody>
          <a:bodyPr>
            <a:normAutofit lnSpcReduction="10000"/>
          </a:bodyPr>
          <a:lstStyle/>
          <a:p>
            <a:pPr algn="just"/>
            <a:r>
              <a:rPr lang="en-US" dirty="0">
                <a:effectLst/>
                <a:latin typeface="Times New Roman" panose="02020603050405020304" pitchFamily="18" charset="0"/>
                <a:ea typeface="NimbusRomNo9L-Medi"/>
              </a:rPr>
              <a:t>All individuals require quality education to develop and advance in this knowledge driven world. The current educational curriculum is oriented towards the utilization of eyesight. Individuals who are blind or visually impaired hence experience a number of challenges when acquiring education. </a:t>
            </a:r>
          </a:p>
          <a:p>
            <a:pPr algn="just"/>
            <a:r>
              <a:rPr lang="en-US" dirty="0">
                <a:effectLst/>
                <a:latin typeface="Times New Roman" panose="02020603050405020304" pitchFamily="18" charset="0"/>
                <a:ea typeface="NimbusRomNo9L-Medi"/>
              </a:rPr>
              <a:t>And the another problem is </a:t>
            </a:r>
            <a:r>
              <a:rPr lang="en-IN" sz="2800" dirty="0">
                <a:latin typeface="Times New Roman" panose="02020603050405020304" pitchFamily="18" charset="0"/>
                <a:cs typeface="Times New Roman" panose="02020603050405020304" pitchFamily="18" charset="0"/>
              </a:rPr>
              <a:t>braille format is available only for popular books. So visually impaired people find it difficult to read non braille format materials such as newspaper which is th</a:t>
            </a:r>
            <a:r>
              <a:rPr lang="en-IN" dirty="0">
                <a:latin typeface="Times New Roman" panose="02020603050405020304" pitchFamily="18" charset="0"/>
                <a:cs typeface="Times New Roman" panose="02020603050405020304" pitchFamily="18" charset="0"/>
              </a:rPr>
              <a:t>e main disadvantage. To solve this problem our application is developed.</a:t>
            </a:r>
            <a:endParaRPr lang="en-IN" dirty="0"/>
          </a:p>
        </p:txBody>
      </p:sp>
      <p:sp>
        <p:nvSpPr>
          <p:cNvPr id="148" name="Google Shape;148;p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Literature Survey</a:t>
            </a:r>
            <a:endParaRPr sz="3600" b="1">
              <a:solidFill>
                <a:srgbClr val="7030A0"/>
              </a:solidFill>
              <a:latin typeface="Times New Roman"/>
              <a:ea typeface="Times New Roman"/>
              <a:cs typeface="Times New Roman"/>
              <a:sym typeface="Times New Roman"/>
            </a:endParaRPr>
          </a:p>
        </p:txBody>
      </p:sp>
      <p:sp>
        <p:nvSpPr>
          <p:cNvPr id="119" name="Google Shape;119;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graphicFrame>
        <p:nvGraphicFramePr>
          <p:cNvPr id="2" name="Table 1"/>
          <p:cNvGraphicFramePr>
            <a:graphicFrameLocks noGrp="1"/>
          </p:cNvGraphicFramePr>
          <p:nvPr>
            <p:extLst>
              <p:ext uri="{D42A27DB-BD31-4B8C-83A1-F6EECF244321}">
                <p14:modId xmlns:p14="http://schemas.microsoft.com/office/powerpoint/2010/main" val="465830898"/>
              </p:ext>
            </p:extLst>
          </p:nvPr>
        </p:nvGraphicFramePr>
        <p:xfrm>
          <a:off x="0" y="764745"/>
          <a:ext cx="9144000" cy="6117584"/>
        </p:xfrm>
        <a:graphic>
          <a:graphicData uri="http://schemas.openxmlformats.org/drawingml/2006/table">
            <a:tbl>
              <a:tblPr firstRow="1" bandRow="1">
                <a:tableStyleId>{5940675A-B579-460E-94D1-54222C63F5DA}</a:tableStyleId>
              </a:tblPr>
              <a:tblGrid>
                <a:gridCol w="1056771">
                  <a:extLst>
                    <a:ext uri="{9D8B030D-6E8A-4147-A177-3AD203B41FA5}">
                      <a16:colId xmlns:a16="http://schemas.microsoft.com/office/drawing/2014/main" val="20000"/>
                    </a:ext>
                  </a:extLst>
                </a:gridCol>
                <a:gridCol w="1937412">
                  <a:extLst>
                    <a:ext uri="{9D8B030D-6E8A-4147-A177-3AD203B41FA5}">
                      <a16:colId xmlns:a16="http://schemas.microsoft.com/office/drawing/2014/main" val="20001"/>
                    </a:ext>
                  </a:extLst>
                </a:gridCol>
                <a:gridCol w="1467736">
                  <a:extLst>
                    <a:ext uri="{9D8B030D-6E8A-4147-A177-3AD203B41FA5}">
                      <a16:colId xmlns:a16="http://schemas.microsoft.com/office/drawing/2014/main" val="20002"/>
                    </a:ext>
                  </a:extLst>
                </a:gridCol>
                <a:gridCol w="1677624">
                  <a:extLst>
                    <a:ext uri="{9D8B030D-6E8A-4147-A177-3AD203B41FA5}">
                      <a16:colId xmlns:a16="http://schemas.microsoft.com/office/drawing/2014/main" val="20003"/>
                    </a:ext>
                  </a:extLst>
                </a:gridCol>
                <a:gridCol w="1436914">
                  <a:extLst>
                    <a:ext uri="{9D8B030D-6E8A-4147-A177-3AD203B41FA5}">
                      <a16:colId xmlns:a16="http://schemas.microsoft.com/office/drawing/2014/main" val="20004"/>
                    </a:ext>
                  </a:extLst>
                </a:gridCol>
                <a:gridCol w="1567543">
                  <a:extLst>
                    <a:ext uri="{9D8B030D-6E8A-4147-A177-3AD203B41FA5}">
                      <a16:colId xmlns:a16="http://schemas.microsoft.com/office/drawing/2014/main" val="20005"/>
                    </a:ext>
                  </a:extLst>
                </a:gridCol>
              </a:tblGrid>
              <a:tr h="655285">
                <a:tc>
                  <a:txBody>
                    <a:bodyPr/>
                    <a:lstStyle/>
                    <a:p>
                      <a:r>
                        <a:rPr lang="en-US" sz="2000" b="1" dirty="0">
                          <a:latin typeface="Times New Roman" panose="02020603050405020304" pitchFamily="18" charset="0"/>
                          <a:cs typeface="Times New Roman" panose="02020603050405020304" pitchFamily="18" charset="0"/>
                        </a:rPr>
                        <a:t>YEAR</a:t>
                      </a:r>
                      <a:endParaRPr lang="en-IN" sz="2000" b="1" dirty="0">
                        <a:latin typeface="Times New Roman" panose="02020603050405020304" pitchFamily="18" charset="0"/>
                        <a:cs typeface="Times New Roman" panose="02020603050405020304" pitchFamily="18" charset="0"/>
                      </a:endParaRPr>
                    </a:p>
                  </a:txBody>
                  <a:tcPr/>
                </a:tc>
                <a:tc>
                  <a:txBody>
                    <a:bodyPr/>
                    <a:lstStyle/>
                    <a:p>
                      <a:r>
                        <a:rPr lang="en-US" sz="1800" b="1" dirty="0">
                          <a:latin typeface="Times New Roman" panose="02020603050405020304" pitchFamily="18" charset="0"/>
                          <a:cs typeface="Times New Roman" panose="02020603050405020304" pitchFamily="18" charset="0"/>
                        </a:rPr>
                        <a:t>TITLE AND JOURNAL</a:t>
                      </a:r>
                      <a:endParaRPr lang="en-IN" sz="1800" b="1" dirty="0">
                        <a:latin typeface="Times New Roman" panose="02020603050405020304" pitchFamily="18" charset="0"/>
                        <a:cs typeface="Times New Roman" panose="02020603050405020304" pitchFamily="18" charset="0"/>
                      </a:endParaRPr>
                    </a:p>
                  </a:txBody>
                  <a:tcPr/>
                </a:tc>
                <a:tc>
                  <a:txBody>
                    <a:bodyPr/>
                    <a:lstStyle/>
                    <a:p>
                      <a:r>
                        <a:rPr lang="en-US" sz="1800" b="1" dirty="0">
                          <a:latin typeface="Times New Roman" panose="02020603050405020304" pitchFamily="18" charset="0"/>
                          <a:cs typeface="Times New Roman" panose="02020603050405020304" pitchFamily="18" charset="0"/>
                        </a:rPr>
                        <a:t>AUTHOR</a:t>
                      </a:r>
                      <a:endParaRPr lang="en-IN" sz="1800" b="1" dirty="0">
                        <a:latin typeface="Times New Roman" panose="02020603050405020304" pitchFamily="18" charset="0"/>
                        <a:cs typeface="Times New Roman" panose="02020603050405020304" pitchFamily="18" charset="0"/>
                      </a:endParaRPr>
                    </a:p>
                  </a:txBody>
                  <a:tcPr/>
                </a:tc>
                <a:tc>
                  <a:txBody>
                    <a:bodyPr/>
                    <a:lstStyle/>
                    <a:p>
                      <a:r>
                        <a:rPr lang="en-US" sz="1800" b="1" dirty="0">
                          <a:latin typeface="Times New Roman" panose="02020603050405020304" pitchFamily="18" charset="0"/>
                          <a:cs typeface="Times New Roman" panose="02020603050405020304" pitchFamily="18" charset="0"/>
                        </a:rPr>
                        <a:t>DESCRIPTION</a:t>
                      </a:r>
                      <a:endParaRPr lang="en-IN" sz="1800" b="1" dirty="0">
                        <a:latin typeface="Times New Roman" panose="02020603050405020304" pitchFamily="18" charset="0"/>
                        <a:cs typeface="Times New Roman" panose="02020603050405020304" pitchFamily="18" charset="0"/>
                      </a:endParaRPr>
                    </a:p>
                  </a:txBody>
                  <a:tcPr/>
                </a:tc>
                <a:tc>
                  <a:txBody>
                    <a:bodyPr/>
                    <a:lstStyle/>
                    <a:p>
                      <a:r>
                        <a:rPr lang="en-US" sz="1800" b="1" dirty="0">
                          <a:latin typeface="Times New Roman" panose="02020603050405020304" pitchFamily="18" charset="0"/>
                          <a:cs typeface="Times New Roman" panose="02020603050405020304" pitchFamily="18" charset="0"/>
                        </a:rPr>
                        <a:t>ADVANTAGES</a:t>
                      </a:r>
                      <a:endParaRPr lang="en-IN" sz="1800" b="1" dirty="0">
                        <a:latin typeface="Times New Roman" panose="02020603050405020304" pitchFamily="18" charset="0"/>
                        <a:cs typeface="Times New Roman" panose="02020603050405020304" pitchFamily="18" charset="0"/>
                      </a:endParaRPr>
                    </a:p>
                  </a:txBody>
                  <a:tcPr/>
                </a:tc>
                <a:tc>
                  <a:txBody>
                    <a:bodyPr/>
                    <a:lstStyle/>
                    <a:p>
                      <a:r>
                        <a:rPr lang="en-US" sz="1800" b="1" dirty="0">
                          <a:latin typeface="Times New Roman" panose="02020603050405020304" pitchFamily="18" charset="0"/>
                          <a:cs typeface="Times New Roman" panose="02020603050405020304" pitchFamily="18" charset="0"/>
                        </a:rPr>
                        <a:t>DISADVANTAGES</a:t>
                      </a:r>
                      <a:endParaRPr lang="en-IN" sz="1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2535992">
                <a:tc>
                  <a:txBody>
                    <a:bodyPr/>
                    <a:lstStyle/>
                    <a:p>
                      <a:r>
                        <a:rPr lang="en-US" sz="1800" dirty="0">
                          <a:latin typeface="Times New Roman" panose="02020603050405020304" pitchFamily="18" charset="0"/>
                          <a:cs typeface="Times New Roman" panose="02020603050405020304" pitchFamily="18" charset="0"/>
                        </a:rPr>
                        <a:t>2021</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“Voice Assistant for Visually Impaired People” </a:t>
                      </a:r>
                    </a:p>
                  </a:txBody>
                  <a:tcPr/>
                </a:tc>
                <a:tc>
                  <a:txBody>
                    <a:bodyPr/>
                    <a:lstStyle/>
                    <a:p>
                      <a:r>
                        <a:rPr lang="en-IN" sz="1800" dirty="0">
                          <a:latin typeface="Times New Roman" panose="02020603050405020304" pitchFamily="18" charset="0"/>
                          <a:cs typeface="Times New Roman" panose="02020603050405020304" pitchFamily="18" charset="0"/>
                        </a:rPr>
                        <a:t>Prasanna et al.,</a:t>
                      </a:r>
                    </a:p>
                  </a:txBody>
                  <a:tcPr/>
                </a:tc>
                <a:tc>
                  <a:txBody>
                    <a:bodyPr/>
                    <a:lstStyle/>
                    <a:p>
                      <a:r>
                        <a:rPr lang="en-IN" sz="1800" dirty="0">
                          <a:latin typeface="Times New Roman" panose="02020603050405020304" pitchFamily="18" charset="0"/>
                          <a:cs typeface="Times New Roman" panose="02020603050405020304" pitchFamily="18" charset="0"/>
                        </a:rPr>
                        <a:t>This is an innovative System for visually impaired people and acts as a voice assistant for </a:t>
                      </a:r>
                    </a:p>
                    <a:p>
                      <a:r>
                        <a:rPr lang="en-IN" sz="1800" dirty="0">
                          <a:latin typeface="Times New Roman" panose="02020603050405020304" pitchFamily="18" charset="0"/>
                          <a:cs typeface="Times New Roman" panose="02020603050405020304" pitchFamily="18" charset="0"/>
                        </a:rPr>
                        <a:t>them</a:t>
                      </a:r>
                    </a:p>
                  </a:txBody>
                  <a:tcPr/>
                </a:tc>
                <a:tc>
                  <a:txBody>
                    <a:bodyPr/>
                    <a:lstStyle/>
                    <a:p>
                      <a:r>
                        <a:rPr lang="en-IN" sz="1800" dirty="0">
                          <a:latin typeface="Times New Roman" panose="02020603050405020304" pitchFamily="18" charset="0"/>
                          <a:cs typeface="Times New Roman" panose="02020603050405020304" pitchFamily="18" charset="0"/>
                        </a:rPr>
                        <a:t>visually challenge in accessing the internet.</a:t>
                      </a:r>
                    </a:p>
                  </a:txBody>
                  <a:tcPr/>
                </a:tc>
                <a:tc>
                  <a:txBody>
                    <a:bodyPr/>
                    <a:lstStyle/>
                    <a:p>
                      <a:r>
                        <a:rPr lang="en-IN" sz="1800" dirty="0">
                          <a:latin typeface="Times New Roman" panose="02020603050405020304" pitchFamily="18" charset="0"/>
                          <a:cs typeface="Times New Roman" panose="02020603050405020304" pitchFamily="18" charset="0"/>
                        </a:rPr>
                        <a:t>The user does not need to remember the complex braille commands. </a:t>
                      </a:r>
                    </a:p>
                  </a:txBody>
                  <a:tcPr/>
                </a:tc>
                <a:extLst>
                  <a:ext uri="{0D108BD9-81ED-4DB2-BD59-A6C34878D82A}">
                    <a16:rowId xmlns:a16="http://schemas.microsoft.com/office/drawing/2014/main" val="10001"/>
                  </a:ext>
                </a:extLst>
              </a:tr>
              <a:tr h="2901979">
                <a:tc>
                  <a:txBody>
                    <a:bodyPr/>
                    <a:lstStyle/>
                    <a:p>
                      <a:r>
                        <a:rPr lang="en-US" sz="1800" dirty="0">
                          <a:latin typeface="Times New Roman" panose="02020603050405020304" pitchFamily="18" charset="0"/>
                          <a:cs typeface="Times New Roman" panose="02020603050405020304" pitchFamily="18" charset="0"/>
                        </a:rPr>
                        <a:t>2021</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“IoT Based Self Navigation Assistance for Visually Impaired.”</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Dubey, Nilesh et al.</a:t>
                      </a:r>
                    </a:p>
                  </a:txBody>
                  <a:tcPr/>
                </a:tc>
                <a:tc>
                  <a:txBody>
                    <a:bodyPr/>
                    <a:lstStyle/>
                    <a:p>
                      <a:r>
                        <a:rPr lang="en-IN" sz="1800" dirty="0">
                          <a:latin typeface="Times New Roman" panose="02020603050405020304" pitchFamily="18" charset="0"/>
                          <a:cs typeface="Times New Roman" panose="02020603050405020304" pitchFamily="18" charset="0"/>
                        </a:rPr>
                        <a:t>The System has custom messaging feature with inbox and sent items, call log and </a:t>
                      </a:r>
                      <a:r>
                        <a:rPr lang="en-IN" sz="1800" dirty="0" err="1">
                          <a:latin typeface="Times New Roman" panose="02020603050405020304" pitchFamily="18" charset="0"/>
                          <a:cs typeface="Times New Roman" panose="02020603050405020304" pitchFamily="18" charset="0"/>
                        </a:rPr>
                        <a:t>dialer</a:t>
                      </a:r>
                      <a:r>
                        <a:rPr lang="en-IN" sz="1800" dirty="0">
                          <a:latin typeface="Times New Roman" panose="02020603050405020304" pitchFamily="18" charset="0"/>
                          <a:cs typeface="Times New Roman" panose="02020603050405020304" pitchFamily="18" charset="0"/>
                        </a:rPr>
                        <a:t> and battery level checking and reminder</a:t>
                      </a:r>
                    </a:p>
                  </a:txBody>
                  <a:tcPr/>
                </a:tc>
                <a:tc>
                  <a:txBody>
                    <a:bodyPr/>
                    <a:lstStyle/>
                    <a:p>
                      <a:r>
                        <a:rPr lang="en-IN" sz="1800" dirty="0">
                          <a:latin typeface="Times New Roman" panose="02020603050405020304" pitchFamily="18" charset="0"/>
                          <a:cs typeface="Times New Roman" panose="02020603050405020304" pitchFamily="18" charset="0"/>
                        </a:rPr>
                        <a:t>Later the image enhancement is done using image processing techniques</a:t>
                      </a:r>
                    </a:p>
                  </a:txBody>
                  <a:tcPr/>
                </a:tc>
                <a:tc>
                  <a:txBody>
                    <a:bodyPr/>
                    <a:lstStyle/>
                    <a:p>
                      <a:r>
                        <a:rPr lang="en-IN" sz="1800" dirty="0">
                          <a:latin typeface="Times New Roman" panose="02020603050405020304" pitchFamily="18" charset="0"/>
                          <a:cs typeface="Times New Roman" panose="02020603050405020304" pitchFamily="18" charset="0"/>
                        </a:rPr>
                        <a:t>Contains complex</a:t>
                      </a:r>
                    </a:p>
                    <a:p>
                      <a:r>
                        <a:rPr lang="en-IN" sz="1800" dirty="0">
                          <a:latin typeface="Times New Roman" panose="02020603050405020304" pitchFamily="18" charset="0"/>
                          <a:cs typeface="Times New Roman" panose="02020603050405020304" pitchFamily="18" charset="0"/>
                        </a:rPr>
                        <a:t>Algorithm</a:t>
                      </a:r>
                    </a:p>
                    <a:p>
                      <a:r>
                        <a:rPr lang="en-IN" sz="1800" dirty="0">
                          <a:latin typeface="Times New Roman" panose="02020603050405020304" pitchFamily="18" charset="0"/>
                          <a:cs typeface="Times New Roman" panose="02020603050405020304" pitchFamily="18" charset="0"/>
                        </a:rPr>
                        <a:t>And consuming more power</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42769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2" name="Title 1">
            <a:extLst>
              <a:ext uri="{FF2B5EF4-FFF2-40B4-BE49-F238E27FC236}">
                <a16:creationId xmlns:a16="http://schemas.microsoft.com/office/drawing/2014/main" id="{3383FDE3-5680-076D-CCB4-075E27C27061}"/>
              </a:ext>
            </a:extLst>
          </p:cNvPr>
          <p:cNvSpPr>
            <a:spLocks noGrp="1"/>
          </p:cNvSpPr>
          <p:nvPr>
            <p:ph type="ctrTitle"/>
          </p:nvPr>
        </p:nvSpPr>
        <p:spPr>
          <a:xfrm>
            <a:off x="685800" y="1122363"/>
            <a:ext cx="7772400" cy="1259890"/>
          </a:xfrm>
        </p:spPr>
        <p:txBody>
          <a:bodyPr>
            <a:normAutofit fontScale="90000"/>
          </a:bodyPr>
          <a:lstStyle/>
          <a:p>
            <a:pPr rtl="0">
              <a:spcBef>
                <a:spcPts val="0"/>
              </a:spcBef>
              <a:spcAft>
                <a:spcPts val="0"/>
              </a:spcAft>
            </a:pPr>
            <a:r>
              <a:rPr lang="en-IN" sz="3600" b="1" i="0" u="none" strike="noStrike" dirty="0">
                <a:solidFill>
                  <a:srgbClr val="7030A0"/>
                </a:solidFill>
                <a:effectLst/>
                <a:latin typeface="Times New Roman" panose="02020603050405020304" pitchFamily="18" charset="0"/>
                <a:cs typeface="Times New Roman" panose="02020603050405020304" pitchFamily="18" charset="0"/>
              </a:rPr>
              <a:t>Existing system</a:t>
            </a:r>
            <a:br>
              <a:rPr lang="en-IN" b="0" dirty="0">
                <a:effectLst/>
              </a:rPr>
            </a:br>
            <a:br>
              <a:rPr lang="en-IN" dirty="0"/>
            </a:b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A2E6331-DF06-5368-D962-4607F68C959C}"/>
              </a:ext>
            </a:extLst>
          </p:cNvPr>
          <p:cNvSpPr>
            <a:spLocks noGrp="1"/>
          </p:cNvSpPr>
          <p:nvPr>
            <p:ph type="subTitle" idx="1"/>
          </p:nvPr>
        </p:nvSpPr>
        <p:spPr>
          <a:xfrm>
            <a:off x="469232" y="950495"/>
            <a:ext cx="8446168" cy="5405856"/>
          </a:xfrm>
        </p:spPr>
        <p:txBody>
          <a:bodyPr/>
          <a:lstStyle/>
          <a:p>
            <a:pPr algn="l">
              <a:buFont typeface="Arial" panose="020B0604020202020204" pitchFamily="34" charset="0"/>
              <a:buChar char="•"/>
            </a:pPr>
            <a:endParaRPr lang="en-IN" dirty="0"/>
          </a:p>
          <a:p>
            <a:pPr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Blind and visually impaired students have to get help from others to read and listen the educational materials provided by special schools.</a:t>
            </a:r>
          </a:p>
          <a:p>
            <a:pPr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Blind and visually impaired student have to learn braille language to read and understand the books which are in braille format.</a:t>
            </a: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Google voice and Apple </a:t>
            </a:r>
            <a:r>
              <a:rPr lang="en-US" sz="2800" dirty="0" err="1">
                <a:latin typeface="Times New Roman" panose="02020603050405020304" pitchFamily="18" charset="0"/>
                <a:cs typeface="Times New Roman" panose="02020603050405020304" pitchFamily="18" charset="0"/>
              </a:rPr>
              <a:t>siri</a:t>
            </a:r>
            <a:r>
              <a:rPr lang="en-US" sz="2800" dirty="0">
                <a:latin typeface="Times New Roman" panose="02020603050405020304" pitchFamily="18" charset="0"/>
                <a:cs typeface="Times New Roman" panose="02020603050405020304" pitchFamily="18" charset="0"/>
              </a:rPr>
              <a:t>, this application requires internet connectivity to perform action such as text to audio , image to audio.</a:t>
            </a:r>
            <a:endParaRPr lang="en-IN" sz="2800" dirty="0">
              <a:latin typeface="Times New Roman" panose="02020603050405020304" pitchFamily="18" charset="0"/>
              <a:cs typeface="Times New Roman" panose="02020603050405020304" pitchFamily="18" charset="0"/>
            </a:endParaRPr>
          </a:p>
        </p:txBody>
      </p:sp>
      <p:sp>
        <p:nvSpPr>
          <p:cNvPr id="140" name="Google Shape;140;g22cb8fd6a18_0_1"/>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8"/>
          <p:cNvSpPr txBox="1">
            <a:spLocks noGrp="1"/>
          </p:cNvSpPr>
          <p:nvPr>
            <p:ph type="title"/>
          </p:nvPr>
        </p:nvSpPr>
        <p:spPr>
          <a:xfrm>
            <a:off x="628650" y="365127"/>
            <a:ext cx="7886700" cy="83911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Proposed System</a:t>
            </a:r>
            <a:endParaRPr sz="3600" b="1" dirty="0">
              <a:solidFill>
                <a:srgbClr val="7030A0"/>
              </a:solidFill>
              <a:latin typeface="Times New Roman"/>
              <a:ea typeface="Times New Roman"/>
              <a:cs typeface="Times New Roman"/>
              <a:sym typeface="Times New Roman"/>
            </a:endParaRPr>
          </a:p>
        </p:txBody>
      </p:sp>
      <p:sp>
        <p:nvSpPr>
          <p:cNvPr id="2" name="Text Placeholder 1">
            <a:extLst>
              <a:ext uri="{FF2B5EF4-FFF2-40B4-BE49-F238E27FC236}">
                <a16:creationId xmlns:a16="http://schemas.microsoft.com/office/drawing/2014/main" id="{679B4FCD-C7C1-E21D-3FE5-679BE04570D3}"/>
              </a:ext>
            </a:extLst>
          </p:cNvPr>
          <p:cNvSpPr>
            <a:spLocks noGrp="1"/>
          </p:cNvSpPr>
          <p:nvPr>
            <p:ph type="body" idx="1"/>
          </p:nvPr>
        </p:nvSpPr>
        <p:spPr>
          <a:xfrm>
            <a:off x="116114" y="1204246"/>
            <a:ext cx="8592457" cy="4972718"/>
          </a:xfrm>
        </p:spPr>
        <p:txBody>
          <a:bodyPr>
            <a:noAutofit/>
          </a:bodyPr>
          <a:lstStyle/>
          <a:p>
            <a:pPr algn="just"/>
            <a:r>
              <a:rPr lang="en-IN" dirty="0">
                <a:latin typeface="Times New Roman" panose="02020603050405020304" pitchFamily="18" charset="0"/>
                <a:cs typeface="Times New Roman" panose="02020603050405020304" pitchFamily="18" charset="0"/>
              </a:rPr>
              <a:t>The proposed system is an android application </a:t>
            </a:r>
            <a:r>
              <a:rPr lang="en-IN" dirty="0" err="1">
                <a:latin typeface="Times New Roman" panose="02020603050405020304" pitchFamily="18" charset="0"/>
                <a:cs typeface="Times New Roman" panose="02020603050405020304" pitchFamily="18" charset="0"/>
              </a:rPr>
              <a:t>centered</a:t>
            </a:r>
            <a:r>
              <a:rPr lang="en-IN" dirty="0">
                <a:latin typeface="Times New Roman" panose="02020603050405020304" pitchFamily="18" charset="0"/>
                <a:cs typeface="Times New Roman" panose="02020603050405020304" pitchFamily="18" charset="0"/>
              </a:rPr>
              <a:t> on helping the blind or visually impaired in studying. The application employs a voice-user interface which provides hands-free access to its various features.</a:t>
            </a:r>
          </a:p>
          <a:p>
            <a:pPr algn="just"/>
            <a:r>
              <a:rPr lang="en-IN" dirty="0">
                <a:latin typeface="Times New Roman" panose="02020603050405020304" pitchFamily="18" charset="0"/>
                <a:cs typeface="Times New Roman" panose="02020603050405020304" pitchFamily="18" charset="0"/>
              </a:rPr>
              <a:t>The user interacts with the main menu, on opening the application for the very first time. The voice assistant provides the user with the available options or modules and instructions on selecting them. </a:t>
            </a:r>
          </a:p>
          <a:p>
            <a:pPr algn="just"/>
            <a:r>
              <a:rPr lang="en-IN" dirty="0">
                <a:latin typeface="Times New Roman" panose="02020603050405020304" pitchFamily="18" charset="0"/>
                <a:cs typeface="Times New Roman" panose="02020603050405020304" pitchFamily="18" charset="0"/>
              </a:rPr>
              <a:t>It lets the user scan hard copies of books or documents, recognizes the text present in the scanned images and converts the text to an audio book. </a:t>
            </a:r>
          </a:p>
        </p:txBody>
      </p:sp>
      <p:sp>
        <p:nvSpPr>
          <p:cNvPr id="155" name="Google Shape;155;p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Software / Hardware used</a:t>
            </a:r>
            <a:endParaRPr sz="3600" b="1" dirty="0">
              <a:solidFill>
                <a:srgbClr val="7030A0"/>
              </a:solidFill>
              <a:latin typeface="Times New Roman"/>
              <a:ea typeface="Times New Roman"/>
              <a:cs typeface="Times New Roman"/>
              <a:sym typeface="Times New Roman"/>
            </a:endParaRPr>
          </a:p>
        </p:txBody>
      </p:sp>
      <p:sp>
        <p:nvSpPr>
          <p:cNvPr id="2" name="Text Placeholder 1">
            <a:extLst>
              <a:ext uri="{FF2B5EF4-FFF2-40B4-BE49-F238E27FC236}">
                <a16:creationId xmlns:a16="http://schemas.microsoft.com/office/drawing/2014/main" id="{DE937351-6895-2A77-E7E5-2D34EFEA0639}"/>
              </a:ext>
            </a:extLst>
          </p:cNvPr>
          <p:cNvSpPr>
            <a:spLocks noGrp="1"/>
          </p:cNvSpPr>
          <p:nvPr>
            <p:ph type="body" idx="1"/>
          </p:nvPr>
        </p:nvSpPr>
        <p:spPr/>
        <p:txBody>
          <a:bodyPr/>
          <a:lstStyle/>
          <a:p>
            <a:pPr lvl="0"/>
            <a:r>
              <a:rPr lang="en-US" dirty="0">
                <a:latin typeface="Times New Roman" pitchFamily="18" charset="0"/>
                <a:cs typeface="Times New Roman" pitchFamily="18" charset="0"/>
              </a:rPr>
              <a:t>Android Studio 4.1</a:t>
            </a:r>
          </a:p>
          <a:p>
            <a:pPr lvl="0"/>
            <a:r>
              <a:rPr lang="en-US" dirty="0">
                <a:latin typeface="Times New Roman" pitchFamily="18" charset="0"/>
                <a:cs typeface="Times New Roman" pitchFamily="18" charset="0"/>
              </a:rPr>
              <a:t>Android Phone</a:t>
            </a:r>
            <a:endParaRPr lang="en-US" dirty="0"/>
          </a:p>
          <a:p>
            <a:pPr lvl="0"/>
            <a:r>
              <a:rPr lang="en-US" dirty="0"/>
              <a:t>Hard Disk	: 	80GB and Above</a:t>
            </a:r>
          </a:p>
          <a:p>
            <a:pPr lvl="0"/>
            <a:r>
              <a:rPr lang="en-US" dirty="0"/>
              <a:t>RAM		: 	8GB and Above</a:t>
            </a:r>
          </a:p>
          <a:p>
            <a:pPr lvl="0"/>
            <a:r>
              <a:rPr lang="en-US" dirty="0"/>
              <a:t>Processor	:	i3 and Above</a:t>
            </a:r>
          </a:p>
          <a:p>
            <a:endParaRPr lang="en-IN" dirty="0"/>
          </a:p>
        </p:txBody>
      </p:sp>
      <p:sp>
        <p:nvSpPr>
          <p:cNvPr id="169" name="Google Shape;169;p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4D46-A152-ED4A-06B3-CA1DCE6764B7}"/>
              </a:ext>
            </a:extLst>
          </p:cNvPr>
          <p:cNvSpPr>
            <a:spLocks noGrp="1"/>
          </p:cNvSpPr>
          <p:nvPr>
            <p:ph type="title"/>
          </p:nvPr>
        </p:nvSpPr>
        <p:spPr/>
        <p:txBody>
          <a:bodyPr/>
          <a:lstStyle/>
          <a:p>
            <a:r>
              <a:rPr lang="en-US" b="1" dirty="0">
                <a:solidFill>
                  <a:srgbClr val="7030A0"/>
                </a:solidFill>
                <a:latin typeface="Times New Roman"/>
                <a:cs typeface="Times New Roman"/>
                <a:sym typeface="Times New Roman"/>
              </a:rPr>
              <a:t>            Algorithm used</a:t>
            </a:r>
            <a:endParaRPr lang="en-IN" dirty="0"/>
          </a:p>
        </p:txBody>
      </p:sp>
      <p:sp>
        <p:nvSpPr>
          <p:cNvPr id="3" name="Text Placeholder 2">
            <a:extLst>
              <a:ext uri="{FF2B5EF4-FFF2-40B4-BE49-F238E27FC236}">
                <a16:creationId xmlns:a16="http://schemas.microsoft.com/office/drawing/2014/main" id="{1E4FA1D4-8707-83EB-8C06-6AFA17A0EAB2}"/>
              </a:ext>
            </a:extLst>
          </p:cNvPr>
          <p:cNvSpPr>
            <a:spLocks noGrp="1"/>
          </p:cNvSpPr>
          <p:nvPr>
            <p:ph type="body" idx="1"/>
          </p:nvPr>
        </p:nvSpPr>
        <p:spPr/>
        <p:txBody>
          <a:bodyPr>
            <a:normAutofit/>
          </a:bodyPr>
          <a:lstStyle/>
          <a:p>
            <a:pPr algn="just"/>
            <a:r>
              <a:rPr lang="en-IN" dirty="0">
                <a:latin typeface="Times New Roman" panose="02020603050405020304" pitchFamily="18" charset="0"/>
                <a:cs typeface="Times New Roman" panose="02020603050405020304" pitchFamily="18" charset="0"/>
              </a:rPr>
              <a:t>OCR (Optical Character Recognition) algorithm is a technology used to convert different types of documents, such as scanned paper documents, PDF files, or images captured by a digital camera, into editable and searchable data.</a:t>
            </a:r>
          </a:p>
          <a:p>
            <a:pPr algn="just"/>
            <a:r>
              <a:rPr lang="en-IN" dirty="0">
                <a:latin typeface="Times New Roman" panose="02020603050405020304" pitchFamily="18" charset="0"/>
                <a:cs typeface="Times New Roman" panose="02020603050405020304" pitchFamily="18" charset="0"/>
              </a:rPr>
              <a:t>The OCR algorithm works by </a:t>
            </a:r>
            <a:r>
              <a:rPr lang="en-IN" dirty="0" err="1">
                <a:latin typeface="Times New Roman" panose="02020603050405020304" pitchFamily="18" charset="0"/>
                <a:cs typeface="Times New Roman" panose="02020603050405020304" pitchFamily="18" charset="0"/>
              </a:rPr>
              <a:t>analyzing</a:t>
            </a:r>
            <a:r>
              <a:rPr lang="en-IN" dirty="0">
                <a:latin typeface="Times New Roman" panose="02020603050405020304" pitchFamily="18" charset="0"/>
                <a:cs typeface="Times New Roman" panose="02020603050405020304" pitchFamily="18" charset="0"/>
              </a:rPr>
              <a:t> the pixels in the image, and it will  convert it into matrix formats in </a:t>
            </a:r>
            <a:r>
              <a:rPr lang="en-IN" dirty="0" err="1">
                <a:latin typeface="Times New Roman" panose="02020603050405020304" pitchFamily="18" charset="0"/>
                <a:cs typeface="Times New Roman" panose="02020603050405020304" pitchFamily="18" charset="0"/>
              </a:rPr>
              <a:t>binarys</a:t>
            </a:r>
            <a:r>
              <a:rPr lang="en-IN" dirty="0">
                <a:latin typeface="Times New Roman" panose="02020603050405020304" pitchFamily="18" charset="0"/>
                <a:cs typeface="Times New Roman" panose="02020603050405020304" pitchFamily="18" charset="0"/>
              </a:rPr>
              <a:t> and it will  check this matrix with the OCR database and the corresponding character will be driven out.</a:t>
            </a:r>
          </a:p>
        </p:txBody>
      </p:sp>
      <p:sp>
        <p:nvSpPr>
          <p:cNvPr id="4" name="Slide Number Placeholder 3">
            <a:extLst>
              <a:ext uri="{FF2B5EF4-FFF2-40B4-BE49-F238E27FC236}">
                <a16:creationId xmlns:a16="http://schemas.microsoft.com/office/drawing/2014/main" id="{C47DABFE-5121-FD6C-61C0-AA488B7A34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419940287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TotalTime>
  <Words>1296</Words>
  <Application>Microsoft Office PowerPoint</Application>
  <PresentationFormat>On-screen Show (4:3)</PresentationFormat>
  <Paragraphs>123</Paragraphs>
  <Slides>22</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MT</vt:lpstr>
      <vt:lpstr>Bahnschrift Light SemiCondensed</vt:lpstr>
      <vt:lpstr>Calibri</vt:lpstr>
      <vt:lpstr>Times New Roman</vt:lpstr>
      <vt:lpstr>Office Theme</vt:lpstr>
      <vt:lpstr>    Nyx- Educational Assistant for the Visually Impaired</vt:lpstr>
      <vt:lpstr>Introduction</vt:lpstr>
      <vt:lpstr>Objective of the Project</vt:lpstr>
      <vt:lpstr>Problem Statement</vt:lpstr>
      <vt:lpstr>Literature Survey</vt:lpstr>
      <vt:lpstr>Existing system  </vt:lpstr>
      <vt:lpstr>Proposed System</vt:lpstr>
      <vt:lpstr>Software / Hardware used</vt:lpstr>
      <vt:lpstr>            Algorithm used</vt:lpstr>
      <vt:lpstr>                      Module  </vt:lpstr>
      <vt:lpstr>Module Description</vt:lpstr>
      <vt:lpstr>Module Description</vt:lpstr>
      <vt:lpstr>           Module Description               </vt:lpstr>
      <vt:lpstr>Architecture / Methodology used</vt:lpstr>
      <vt:lpstr>System Design –Use Case diagram </vt:lpstr>
      <vt:lpstr> Results</vt:lpstr>
      <vt:lpstr>Results</vt:lpstr>
      <vt:lpstr>Screen Shots</vt:lpstr>
      <vt:lpstr>Screen Shots</vt:lpstr>
      <vt:lpstr>             Feature Enhancement</vt:lpstr>
      <vt:lpstr>Conclusion </vt:lpstr>
      <vt:lpstr>Reference Paper/ URL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Gowtham jayakumar</cp:lastModifiedBy>
  <cp:revision>19</cp:revision>
  <dcterms:created xsi:type="dcterms:W3CDTF">2020-12-27T14:21:20Z</dcterms:created>
  <dcterms:modified xsi:type="dcterms:W3CDTF">2024-03-24T07:30:34Z</dcterms:modified>
</cp:coreProperties>
</file>