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82"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4" r:id="rId19"/>
    <p:sldId id="275" r:id="rId20"/>
    <p:sldId id="276" r:id="rId21"/>
    <p:sldId id="280" r:id="rId22"/>
    <p:sldId id="277" r:id="rId23"/>
    <p:sldId id="278" r:id="rId24"/>
  </p:sldIdLst>
  <p:sldSz cx="9144000" cy="6858000" type="screen4x3"/>
  <p:notesSz cx="6858000" cy="9144000"/>
  <p:embeddedFontLs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0VkhlJuYJgNvlyiSZ4coJmepU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1EA4B7-CC07-4B2A-BF3D-FE711FAEDABC}">
  <a:tblStyle styleId="{EC1EA4B7-CC07-4B2A-BF3D-FE711FAEDAB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100"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4272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9"/>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9"/>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2"/>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2"/>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a:spLocks noGrp="1"/>
          </p:cNvSpPr>
          <p:nvPr>
            <p:ph type="pic" idx="2"/>
          </p:nvPr>
        </p:nvSpPr>
        <p:spPr>
          <a:xfrm>
            <a:off x="3887391" y="987426"/>
            <a:ext cx="4629150" cy="4873625"/>
          </a:xfrm>
          <a:prstGeom prst="rect">
            <a:avLst/>
          </a:prstGeom>
          <a:noFill/>
          <a:ln>
            <a:noFill/>
          </a:ln>
        </p:spPr>
      </p:sp>
      <p:sp>
        <p:nvSpPr>
          <p:cNvPr id="68" name="Google Shape;68;p3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document/9670936"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08244" y="128368"/>
            <a:ext cx="1452640" cy="1455124"/>
          </a:xfrm>
          <a:prstGeom prst="rect">
            <a:avLst/>
          </a:prstGeom>
          <a:noFill/>
          <a:ln>
            <a:noFill/>
          </a:ln>
        </p:spPr>
      </p:pic>
      <p:pic>
        <p:nvPicPr>
          <p:cNvPr id="89" name="Google Shape;89;p1" descr="Anna University - Wikipedia"/>
          <p:cNvPicPr preferRelativeResize="0"/>
          <p:nvPr/>
        </p:nvPicPr>
        <p:blipFill rotWithShape="1">
          <a:blip r:embed="rId4">
            <a:alphaModFix/>
          </a:blip>
          <a:srcRect/>
          <a:stretch/>
        </p:blipFill>
        <p:spPr>
          <a:xfrm>
            <a:off x="7583116" y="196048"/>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C00000"/>
                </a:solidFill>
                <a:latin typeface="Times New Roman"/>
                <a:ea typeface="Times New Roman"/>
                <a:cs typeface="Times New Roman"/>
                <a:sym typeface="Times New Roman"/>
              </a:rPr>
              <a:t>Department of Computer Science and Engineering </a:t>
            </a:r>
            <a:endParaRPr sz="2200" b="1" i="0" u="none" strike="noStrike" cap="none">
              <a:solidFill>
                <a:srgbClr val="C00000"/>
              </a:solidFill>
              <a:latin typeface="Calibri"/>
              <a:ea typeface="Calibri"/>
              <a:cs typeface="Calibri"/>
              <a:sym typeface="Calibri"/>
            </a:endParaRPr>
          </a:p>
        </p:txBody>
      </p:sp>
      <p:sp>
        <p:nvSpPr>
          <p:cNvPr id="91" name="Google Shape;91;p1"/>
          <p:cNvSpPr txBox="1"/>
          <p:nvPr/>
        </p:nvSpPr>
        <p:spPr>
          <a:xfrm>
            <a:off x="1872762" y="2381329"/>
            <a:ext cx="5363307"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Times New Roman"/>
                <a:ea typeface="Times New Roman"/>
                <a:cs typeface="Times New Roman"/>
                <a:sym typeface="Times New Roman"/>
              </a:rPr>
              <a:t>EXAM APP FOR VISUAL IMPAIRED PERSON</a:t>
            </a:r>
            <a:endParaRPr sz="2800" b="1" i="0" u="none" strike="noStrike" cap="none">
              <a:solidFill>
                <a:schemeClr val="dk1"/>
              </a:solidFill>
              <a:latin typeface="Times New Roman"/>
              <a:ea typeface="Times New Roman"/>
              <a:cs typeface="Times New Roman"/>
              <a:sym typeface="Times New Roman"/>
            </a:endParaRPr>
          </a:p>
        </p:txBody>
      </p:sp>
      <p:sp>
        <p:nvSpPr>
          <p:cNvPr id="92" name="Google Shape;92;p1"/>
          <p:cNvSpPr txBox="1"/>
          <p:nvPr/>
        </p:nvSpPr>
        <p:spPr>
          <a:xfrm>
            <a:off x="2038893" y="3519007"/>
            <a:ext cx="48027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a:solidFill>
                  <a:schemeClr val="dk1"/>
                </a:solidFill>
                <a:latin typeface="Times New Roman"/>
                <a:ea typeface="Times New Roman"/>
                <a:cs typeface="Times New Roman"/>
                <a:sym typeface="Times New Roman"/>
              </a:rPr>
              <a:t>UDAYAKUMAR.G(211420104341) PRASANNA KUMAR U. (211420104331) N DHANUSH VARTHAN R.V(211420104322)</a:t>
            </a:r>
            <a:endParaRPr sz="1800" b="1" i="0" u="none" strike="noStrike" cap="none">
              <a:solidFill>
                <a:schemeClr val="dk1"/>
              </a:solidFill>
              <a:latin typeface="Times New Roman"/>
              <a:ea typeface="Times New Roman"/>
              <a:cs typeface="Times New Roman"/>
              <a:sym typeface="Times New Roman"/>
            </a:endParaRPr>
          </a:p>
        </p:txBody>
      </p:sp>
      <p:sp>
        <p:nvSpPr>
          <p:cNvPr id="93" name="Google Shape;93;p1"/>
          <p:cNvSpPr txBox="1"/>
          <p:nvPr/>
        </p:nvSpPr>
        <p:spPr>
          <a:xfrm>
            <a:off x="773395" y="5452962"/>
            <a:ext cx="3542190" cy="646290"/>
          </a:xfrm>
          <a:prstGeom prst="rect">
            <a:avLst/>
          </a:prstGeom>
          <a:noFill/>
          <a:ln>
            <a:noFill/>
          </a:ln>
        </p:spPr>
        <p:txBody>
          <a:bodyPr spcFirstLastPara="1" wrap="square" lIns="91425" tIns="45700" rIns="91425" bIns="45700" anchor="t" anchorCtr="0">
            <a:spAutoFit/>
          </a:bodyPr>
          <a:lstStyle/>
          <a:p>
            <a:pPr>
              <a:buSzPts val="1800"/>
            </a:pPr>
            <a:r>
              <a:rPr lang="en-US" sz="1800" b="1" dirty="0">
                <a:solidFill>
                  <a:schemeClr val="dk1"/>
                </a:solidFill>
                <a:latin typeface="Times New Roman"/>
                <a:cs typeface="Times New Roman"/>
                <a:sym typeface="Times New Roman"/>
              </a:rPr>
              <a:t>Guide Name &amp; Designation</a:t>
            </a:r>
          </a:p>
          <a:p>
            <a:pPr marL="0" lvl="0" indent="0">
              <a:buSzPts val="1800"/>
              <a:buFont typeface="Arial"/>
              <a:buNone/>
            </a:pPr>
            <a:r>
              <a:rPr lang="en-US" sz="1800" dirty="0">
                <a:solidFill>
                  <a:schemeClr val="dk1"/>
                </a:solidFill>
                <a:latin typeface="Times New Roman"/>
                <a:cs typeface="Times New Roman"/>
                <a:sym typeface="Times New Roman"/>
              </a:rPr>
              <a:t>Dr. Vinmathi M.S	</a:t>
            </a:r>
            <a:endParaRPr sz="1800" dirty="0">
              <a:solidFill>
                <a:schemeClr val="dk1"/>
              </a:solidFill>
              <a:latin typeface="Times New Roman"/>
              <a:cs typeface="Times New Roman"/>
              <a:sym typeface="Times New Roman"/>
            </a:endParaRPr>
          </a:p>
        </p:txBody>
      </p:sp>
      <p:sp>
        <p:nvSpPr>
          <p:cNvPr id="94" name="Google Shape;94;p1"/>
          <p:cNvSpPr txBox="1"/>
          <p:nvPr/>
        </p:nvSpPr>
        <p:spPr>
          <a:xfrm>
            <a:off x="5015884" y="5452962"/>
            <a:ext cx="3542190"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Coordinator Name &amp; Designation</a:t>
            </a:r>
          </a:p>
          <a:p>
            <a:pPr>
              <a:buSzPts val="1800"/>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Dr.</a:t>
            </a:r>
            <a:r>
              <a:rPr lang="en-US" sz="1800" i="0" dirty="0">
                <a:solidFill>
                  <a:srgbClr val="000000"/>
                </a:solidFill>
                <a:effectLst/>
                <a:latin typeface="Times New Roman" panose="02020603050405020304" pitchFamily="18" charset="0"/>
                <a:cs typeface="Times New Roman" panose="02020603050405020304" pitchFamily="18" charset="0"/>
              </a:rPr>
              <a:t> </a:t>
            </a:r>
            <a:r>
              <a:rPr lang="en-US" sz="1800" i="0" dirty="0" err="1">
                <a:solidFill>
                  <a:srgbClr val="000000"/>
                </a:solidFill>
                <a:effectLst/>
                <a:latin typeface="Times New Roman" panose="02020603050405020304" pitchFamily="18" charset="0"/>
                <a:cs typeface="Times New Roman" panose="02020603050405020304" pitchFamily="18" charset="0"/>
              </a:rPr>
              <a:t>Pughazendi</a:t>
            </a:r>
            <a:r>
              <a:rPr lang="en-US" sz="1800" dirty="0" err="1">
                <a:latin typeface="Times New Roman" panose="02020603050405020304" pitchFamily="18" charset="0"/>
                <a:cs typeface="Times New Roman" panose="02020603050405020304" pitchFamily="18" charset="0"/>
              </a:rPr>
              <a:t>.</a:t>
            </a:r>
            <a:r>
              <a:rPr lang="en-US" sz="1800" i="0" dirty="0" err="1">
                <a:solidFill>
                  <a:srgbClr val="000000"/>
                </a:solidFill>
                <a:effectLst/>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a:t>
            </a: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a:stretch/>
        </p:blipFill>
        <p:spPr>
          <a:xfrm>
            <a:off x="1297351" y="128368"/>
            <a:ext cx="6285765" cy="1522578"/>
          </a:xfrm>
          <a:prstGeom prst="rect">
            <a:avLst/>
          </a:prstGeom>
          <a:noFill/>
          <a:ln>
            <a:noFill/>
          </a:ln>
        </p:spPr>
      </p:pic>
      <p:sp>
        <p:nvSpPr>
          <p:cNvPr id="97" name="Google Shape;97;p1"/>
          <p:cNvSpPr txBox="1">
            <a:spLocks noGrp="1"/>
          </p:cNvSpPr>
          <p:nvPr>
            <p:ph type="sldNum" idx="12"/>
          </p:nvPr>
        </p:nvSpPr>
        <p:spPr>
          <a:xfrm>
            <a:off x="6457949" y="6356351"/>
            <a:ext cx="2314273"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chemeClr val="dk1"/>
                </a:solidFill>
              </a:rPr>
              <a:t>1</a:t>
            </a:fld>
            <a:endParaRPr sz="1800" b="1">
              <a:solidFill>
                <a:schemeClr val="dk1"/>
              </a:solidFill>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Software / Hardware used</a:t>
            </a:r>
            <a:endParaRPr sz="3600" b="1">
              <a:solidFill>
                <a:srgbClr val="7030A0"/>
              </a:solidFill>
              <a:latin typeface="Times New Roman"/>
              <a:ea typeface="Times New Roman"/>
              <a:cs typeface="Times New Roman"/>
              <a:sym typeface="Times New Roman"/>
            </a:endParaRPr>
          </a:p>
        </p:txBody>
      </p:sp>
      <p:sp>
        <p:nvSpPr>
          <p:cNvPr id="160" name="Google Shape;160;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61" name="Google Shape;161;p11"/>
          <p:cNvSpPr/>
          <p:nvPr/>
        </p:nvSpPr>
        <p:spPr>
          <a:xfrm>
            <a:off x="1619672" y="1196753"/>
            <a:ext cx="5238328" cy="160039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Android studio</a:t>
            </a:r>
            <a:endParaRPr lang="en-US"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Python </a:t>
            </a:r>
            <a:r>
              <a:rPr lang="en-US" dirty="0" err="1"/>
              <a:t>A</a:t>
            </a:r>
            <a:r>
              <a:rPr lang="en-US" sz="1400" b="0" i="0" u="none" strike="noStrike" cap="none" dirty="0" err="1">
                <a:solidFill>
                  <a:srgbClr val="000000"/>
                </a:solidFill>
                <a:latin typeface="Arial"/>
                <a:ea typeface="Arial"/>
                <a:cs typeface="Arial"/>
                <a:sym typeface="Arial"/>
              </a:rPr>
              <a:t>nywher</a:t>
            </a:r>
            <a:r>
              <a:rPr lang="en-US" sz="1400" b="0" i="0" u="none" strike="noStrike" cap="none" dirty="0">
                <a:solidFill>
                  <a:srgbClr val="000000"/>
                </a:solidFill>
                <a:latin typeface="Arial"/>
                <a:ea typeface="Arial"/>
                <a:cs typeface="Arial"/>
                <a:sym typeface="Arial"/>
              </a:rPr>
              <a:t>(SQL)</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JAVA</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Desktop / Laptop</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1GB RAM</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Android Phone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Architecture / Methodology used</a:t>
            </a:r>
            <a:endParaRPr sz="3600" b="1">
              <a:solidFill>
                <a:srgbClr val="7030A0"/>
              </a:solidFill>
              <a:latin typeface="Times New Roman"/>
              <a:ea typeface="Times New Roman"/>
              <a:cs typeface="Times New Roman"/>
              <a:sym typeface="Times New Roman"/>
            </a:endParaRPr>
          </a:p>
        </p:txBody>
      </p:sp>
      <p:sp>
        <p:nvSpPr>
          <p:cNvPr id="167" name="Google Shape;16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68" name="Google Shape;168;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169" name="Google Shape;169;p12"/>
          <p:cNvPicPr preferRelativeResize="0"/>
          <p:nvPr/>
        </p:nvPicPr>
        <p:blipFill rotWithShape="1">
          <a:blip r:embed="rId3">
            <a:alphaModFix/>
          </a:blip>
          <a:srcRect/>
          <a:stretch/>
        </p:blipFill>
        <p:spPr>
          <a:xfrm>
            <a:off x="1043608" y="1052736"/>
            <a:ext cx="6257925" cy="4991100"/>
          </a:xfrm>
          <a:prstGeom prst="rect">
            <a:avLst/>
          </a:prstGeom>
          <a:noFill/>
          <a:ln>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USE CSE DIGRAM</a:t>
            </a:r>
            <a:endParaRPr sz="6000" b="1">
              <a:solidFill>
                <a:srgbClr val="7030A0"/>
              </a:solidFill>
              <a:latin typeface="Times New Roman"/>
              <a:ea typeface="Times New Roman"/>
              <a:cs typeface="Times New Roman"/>
              <a:sym typeface="Times New Roman"/>
            </a:endParaRPr>
          </a:p>
        </p:txBody>
      </p:sp>
      <p:sp>
        <p:nvSpPr>
          <p:cNvPr id="175" name="Google Shape;175;p13"/>
          <p:cNvSpPr txBox="1"/>
          <p:nvPr/>
        </p:nvSpPr>
        <p:spPr>
          <a:xfrm>
            <a:off x="1412240" y="1340768"/>
            <a:ext cx="66548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22222"/>
                </a:solidFill>
                <a:latin typeface="Arial"/>
                <a:ea typeface="Arial"/>
                <a:cs typeface="Arial"/>
                <a:sym typeface="Arial"/>
              </a:rPr>
              <a:t>Use case Diagram</a:t>
            </a:r>
            <a:endParaRPr sz="1800" b="0" i="0" u="none" strike="noStrike" cap="none">
              <a:solidFill>
                <a:schemeClr val="dk1"/>
              </a:solidFill>
              <a:latin typeface="Calibri"/>
              <a:ea typeface="Calibri"/>
              <a:cs typeface="Calibri"/>
              <a:sym typeface="Calibri"/>
            </a:endParaRPr>
          </a:p>
        </p:txBody>
      </p:sp>
      <p:sp>
        <p:nvSpPr>
          <p:cNvPr id="176" name="Google Shape;176;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77" name="Google Shape;17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178" name="Google Shape;178;p13"/>
          <p:cNvPicPr preferRelativeResize="0"/>
          <p:nvPr/>
        </p:nvPicPr>
        <p:blipFill rotWithShape="1">
          <a:blip r:embed="rId3">
            <a:alphaModFix/>
          </a:blip>
          <a:srcRect/>
          <a:stretch/>
        </p:blipFill>
        <p:spPr>
          <a:xfrm>
            <a:off x="971600" y="1916832"/>
            <a:ext cx="6029855" cy="4186788"/>
          </a:xfrm>
          <a:prstGeom prst="rect">
            <a:avLst/>
          </a:prstGeom>
          <a:noFill/>
          <a:ln>
            <a:noFill/>
          </a:ln>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None/>
            </a:pPr>
            <a:r>
              <a:rPr lang="en-US" sz="3600" b="1">
                <a:solidFill>
                  <a:srgbClr val="7030A0"/>
                </a:solidFill>
                <a:latin typeface="Times New Roman"/>
                <a:ea typeface="Times New Roman"/>
                <a:cs typeface="Times New Roman"/>
                <a:sym typeface="Times New Roman"/>
              </a:rPr>
              <a:t>SEQUNCE DIGRAM</a:t>
            </a:r>
            <a:endParaRPr sz="3600" b="1">
              <a:solidFill>
                <a:srgbClr val="7030A0"/>
              </a:solidFill>
              <a:latin typeface="Times New Roman"/>
              <a:ea typeface="Times New Roman"/>
              <a:cs typeface="Times New Roman"/>
              <a:sym typeface="Times New Roman"/>
            </a:endParaRPr>
          </a:p>
        </p:txBody>
      </p:sp>
      <p:sp>
        <p:nvSpPr>
          <p:cNvPr id="194" name="Google Shape;19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195" name="Google Shape;195;p15"/>
          <p:cNvPicPr preferRelativeResize="0"/>
          <p:nvPr/>
        </p:nvPicPr>
        <p:blipFill rotWithShape="1">
          <a:blip r:embed="rId3">
            <a:alphaModFix/>
          </a:blip>
          <a:srcRect/>
          <a:stretch/>
        </p:blipFill>
        <p:spPr>
          <a:xfrm>
            <a:off x="1521070" y="1085647"/>
            <a:ext cx="6251330" cy="5221148"/>
          </a:xfrm>
          <a:prstGeom prst="rect">
            <a:avLst/>
          </a:prstGeom>
          <a:noFill/>
          <a:ln>
            <a:noFill/>
          </a:ln>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Module Description </a:t>
            </a:r>
            <a:endParaRPr sz="9600" b="1" dirty="0">
              <a:solidFill>
                <a:srgbClr val="7030A0"/>
              </a:solidFill>
              <a:latin typeface="Times New Roman"/>
              <a:ea typeface="Times New Roman"/>
              <a:cs typeface="Times New Roman"/>
              <a:sym typeface="Times New Roman"/>
            </a:endParaRPr>
          </a:p>
        </p:txBody>
      </p:sp>
      <p:sp>
        <p:nvSpPr>
          <p:cNvPr id="201" name="Google Shape;201;p16"/>
          <p:cNvSpPr txBox="1"/>
          <p:nvPr/>
        </p:nvSpPr>
        <p:spPr>
          <a:xfrm>
            <a:off x="628649" y="1645819"/>
            <a:ext cx="7886699" cy="4801274"/>
          </a:xfrm>
          <a:prstGeom prst="rect">
            <a:avLst/>
          </a:prstGeom>
          <a:noFill/>
          <a:ln>
            <a:noFill/>
          </a:ln>
        </p:spPr>
        <p:txBody>
          <a:bodyPr spcFirstLastPara="1" wrap="square" lIns="91425" tIns="45700" rIns="91425" bIns="45700" anchor="t" anchorCtr="0">
            <a:spAutoFit/>
          </a:bodyPr>
          <a:lstStyle/>
          <a:p>
            <a:pPr marL="228600" indent="-2286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Set MCQ Question Module: This module serves as a foundational component within the online testing platform, allowing administrators or content creators to populate the database with multiple-choice questions (MCQs). Through a user-friendly interface, individuals can input question text, define answer choices, designate correct responses, and include relevant metadata. Integration with authentication systems ensures secure access and modification rights. By centralizing MCQ management, this module streamlines the process of curating test content, promoting efficiency and consistency in question creation.</a:t>
            </a:r>
          </a:p>
          <a:p>
            <a:pPr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228600" indent="-2286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Take MCQ Test Module: Users access this module to engage in multiple-choice assessments within the online testing platform. Upon selecting a test, individuals navigate through a series of MCQs, providing answers and receiving immediate feedback on their performance. The module's intuitive interface facilitates seamless interaction, enabling users to focus on test content without distractions. Integration with the database ensures that test questions are dynamically retrieved, allowing for personalized and adaptive assessments tailored to each user's proficiency level.</a:t>
            </a:r>
          </a:p>
          <a:p>
            <a:pPr marL="0" marR="0" lvl="0" indent="0" algn="l" rtl="0">
              <a:lnSpc>
                <a:spcPct val="100000"/>
              </a:lnSpc>
              <a:spcBef>
                <a:spcPts val="0"/>
              </a:spcBef>
              <a:spcAft>
                <a:spcPts val="0"/>
              </a:spcAft>
              <a:buNone/>
            </a:pPr>
            <a:endParaRPr lang="en-IN" sz="1200" b="0" i="0" u="none" strike="noStrike" cap="none" dirty="0">
              <a:solidFill>
                <a:srgbClr val="222222"/>
              </a:solidFill>
              <a:latin typeface="Arial"/>
              <a:ea typeface="Arial"/>
              <a:cs typeface="Arial"/>
              <a:sym typeface="Arial"/>
            </a:endParaRPr>
          </a:p>
        </p:txBody>
      </p:sp>
      <p:sp>
        <p:nvSpPr>
          <p:cNvPr id="203" name="Google Shape;203;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Module Description </a:t>
            </a:r>
            <a:endParaRPr sz="9600" b="1" dirty="0">
              <a:solidFill>
                <a:srgbClr val="7030A0"/>
              </a:solidFill>
              <a:latin typeface="Times New Roman"/>
              <a:ea typeface="Times New Roman"/>
              <a:cs typeface="Times New Roman"/>
              <a:sym typeface="Times New Roman"/>
            </a:endParaRPr>
          </a:p>
        </p:txBody>
      </p:sp>
      <p:sp>
        <p:nvSpPr>
          <p:cNvPr id="210" name="Google Shape;210;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11" name="Google Shape;211;p17"/>
          <p:cNvSpPr txBox="1"/>
          <p:nvPr/>
        </p:nvSpPr>
        <p:spPr>
          <a:xfrm>
            <a:off x="628650" y="1191665"/>
            <a:ext cx="7886700" cy="5216772"/>
          </a:xfrm>
          <a:prstGeom prst="rect">
            <a:avLst/>
          </a:prstGeom>
          <a:noFill/>
          <a:ln>
            <a:noFill/>
          </a:ln>
        </p:spPr>
        <p:txBody>
          <a:bodyPr spcFirstLastPara="1" wrap="square" lIns="91425" tIns="45700" rIns="91425" bIns="45700" anchor="t" anchorCtr="0">
            <a:spAutoFit/>
          </a:bodyPr>
          <a:lstStyle/>
          <a:p>
            <a:pPr marL="228600" indent="-228600" algn="just">
              <a:lnSpc>
                <a:spcPct val="150000"/>
              </a:lnSpc>
              <a:buFont typeface="+mj-lt"/>
              <a:buAutoNum type="arabicPeriod" startAt="3"/>
            </a:pPr>
            <a:r>
              <a:rPr lang="en-US" dirty="0">
                <a:latin typeface="Times New Roman" panose="02020603050405020304" pitchFamily="18" charset="0"/>
                <a:cs typeface="Times New Roman" panose="02020603050405020304" pitchFamily="18" charset="0"/>
              </a:rPr>
              <a:t>Set Paragraph Question Module: Designed to accommodate assessments requiring longer, written responses, the Paragraph Question module empowers administrators to craft prompts that elicit critical thinking and analysis from test-takers. Within this module, users input question prompts, specify response formats, and provide any necessary instructions. Integration with other platform modules enhances versatility, enabling seamless linkage between paragraph questions and related topics or MCQs. By supporting varied assessment formats, this module fosters deeper comprehension and expression among users.</a:t>
            </a:r>
          </a:p>
          <a:p>
            <a:pPr marL="342900" indent="-342900" algn="just">
              <a:lnSpc>
                <a:spcPct val="150000"/>
              </a:lnSpc>
              <a:buFont typeface="+mj-lt"/>
              <a:buAutoNum type="arabicPeriod" startAt="3"/>
            </a:pPr>
            <a:endParaRPr lang="en-US" dirty="0">
              <a:latin typeface="Times New Roman" panose="02020603050405020304" pitchFamily="18" charset="0"/>
              <a:cs typeface="Times New Roman" panose="02020603050405020304" pitchFamily="18" charset="0"/>
            </a:endParaRPr>
          </a:p>
          <a:p>
            <a:pPr marL="228600" indent="-228600" algn="just">
              <a:lnSpc>
                <a:spcPct val="150000"/>
              </a:lnSpc>
              <a:buFont typeface="+mj-lt"/>
              <a:buAutoNum type="arabicPeriod" startAt="3"/>
            </a:pPr>
            <a:r>
              <a:rPr lang="en-US" dirty="0">
                <a:latin typeface="Times New Roman" panose="02020603050405020304" pitchFamily="18" charset="0"/>
                <a:cs typeface="Times New Roman" panose="02020603050405020304" pitchFamily="18" charset="0"/>
              </a:rPr>
              <a:t>Take Paragraph Question Test Module: Test-takers utilize this module to engage in assessments featuring paragraph-based questions, showcasing their ability to articulate ideas and insights effectively. Upon accessing a test, users read prompts, compose written responses, and submit their answers for evaluation. Integration with the platform's database ensures secure storage of user submissions, facilitating efficient grading and feedback delivery. Through this module, users demonstrate their comprehension and communication skills, contributing to a holistic assessment experience within the online testing platform.</a:t>
            </a:r>
          </a:p>
          <a:p>
            <a:pPr marR="0" lvl="0" algn="l" rtl="0">
              <a:lnSpc>
                <a:spcPct val="100000"/>
              </a:lnSpc>
              <a:spcBef>
                <a:spcPts val="0"/>
              </a:spcBef>
              <a:spcAft>
                <a:spcPts val="0"/>
              </a:spcAft>
              <a:buClr>
                <a:srgbClr val="000000"/>
              </a:buClr>
              <a:buSzPts val="1800"/>
            </a:pPr>
            <a:endParaRPr lang="en-IN" sz="1800" b="0" i="0" u="none" strike="noStrike" cap="none" dirty="0">
              <a:solidFill>
                <a:srgbClr val="222222"/>
              </a:solidFill>
              <a:latin typeface="Arial"/>
              <a:ea typeface="Arial"/>
              <a:cs typeface="Arial"/>
              <a:sym typeface="Arial"/>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a:spLocks noGrp="1"/>
          </p:cNvSpPr>
          <p:nvPr>
            <p:ph type="title"/>
          </p:nvPr>
        </p:nvSpPr>
        <p:spPr>
          <a:xfrm>
            <a:off x="628650" y="136524"/>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Testing</a:t>
            </a:r>
            <a:endParaRPr sz="19900" b="1">
              <a:solidFill>
                <a:srgbClr val="7030A0"/>
              </a:solidFill>
              <a:latin typeface="Times New Roman"/>
              <a:ea typeface="Times New Roman"/>
              <a:cs typeface="Times New Roman"/>
              <a:sym typeface="Times New Roman"/>
            </a:endParaRPr>
          </a:p>
        </p:txBody>
      </p:sp>
      <p:sp>
        <p:nvSpPr>
          <p:cNvPr id="218" name="Google Shape;218;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19" name="Google Shape;219;p20"/>
          <p:cNvSpPr/>
          <p:nvPr/>
        </p:nvSpPr>
        <p:spPr>
          <a:xfrm>
            <a:off x="371383" y="1011116"/>
            <a:ext cx="8390152" cy="181584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The purpose of testing is to discover errors. Testing is the process of trying to discover every conceivable fault or weakness in a work product.</a:t>
            </a:r>
            <a:endParaRPr dirty="0"/>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 It provides a way to check the functionality of components, sub-assemblies, assemblies and/or a finished product It is the process of exercising software with the intent of ensuring that the Software system meets its requirements and user expectations and does not fail in an unacceptable manner.</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 </a:t>
            </a:r>
            <a:endParaRPr dirty="0"/>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There are various types of test. Each test type addresses a specific testing requirement</a:t>
            </a:r>
            <a:endParaRPr sz="1400" b="0" i="0" u="none" strike="noStrike" cap="none" dirty="0">
              <a:solidFill>
                <a:srgbClr val="000000"/>
              </a:solidFill>
              <a:latin typeface="Arial"/>
              <a:ea typeface="Arial"/>
              <a:cs typeface="Arial"/>
              <a:sym typeface="Arial"/>
            </a:endParaRPr>
          </a:p>
        </p:txBody>
      </p:sp>
      <p:pic>
        <p:nvPicPr>
          <p:cNvPr id="220" name="Google Shape;220;p20"/>
          <p:cNvPicPr preferRelativeResize="0"/>
          <p:nvPr/>
        </p:nvPicPr>
        <p:blipFill rotWithShape="1">
          <a:blip r:embed="rId3">
            <a:alphaModFix/>
          </a:blip>
          <a:srcRect l="4491"/>
          <a:stretch/>
        </p:blipFill>
        <p:spPr>
          <a:xfrm>
            <a:off x="371384" y="3027460"/>
            <a:ext cx="8390152" cy="1310054"/>
          </a:xfrm>
          <a:prstGeom prst="rect">
            <a:avLst/>
          </a:prstGeom>
          <a:noFill/>
          <a:ln>
            <a:noFill/>
          </a:ln>
        </p:spPr>
      </p:pic>
      <p:pic>
        <p:nvPicPr>
          <p:cNvPr id="221" name="Google Shape;221;p20"/>
          <p:cNvPicPr preferRelativeResize="0"/>
          <p:nvPr/>
        </p:nvPicPr>
        <p:blipFill rotWithShape="1">
          <a:blip r:embed="rId4">
            <a:alphaModFix/>
          </a:blip>
          <a:srcRect/>
          <a:stretch/>
        </p:blipFill>
        <p:spPr>
          <a:xfrm>
            <a:off x="371384" y="4337514"/>
            <a:ext cx="8390151" cy="424883"/>
          </a:xfrm>
          <a:prstGeom prst="rect">
            <a:avLst/>
          </a:prstGeom>
          <a:noFill/>
          <a:ln>
            <a:noFill/>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27" name="Google Shape;227;p6"/>
          <p:cNvSpPr txBox="1">
            <a:spLocks noGrp="1"/>
          </p:cNvSpPr>
          <p:nvPr>
            <p:ph type="title"/>
          </p:nvPr>
        </p:nvSpPr>
        <p:spPr>
          <a:xfrm>
            <a:off x="628650" y="136524"/>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Testing</a:t>
            </a:r>
            <a:endParaRPr sz="19900" b="1">
              <a:solidFill>
                <a:srgbClr val="7030A0"/>
              </a:solidFill>
              <a:latin typeface="Times New Roman"/>
              <a:ea typeface="Times New Roman"/>
              <a:cs typeface="Times New Roman"/>
              <a:sym typeface="Times New Roman"/>
            </a:endParaRPr>
          </a:p>
        </p:txBody>
      </p:sp>
      <p:pic>
        <p:nvPicPr>
          <p:cNvPr id="228" name="Google Shape;228;p6"/>
          <p:cNvPicPr preferRelativeResize="0"/>
          <p:nvPr/>
        </p:nvPicPr>
        <p:blipFill rotWithShape="1">
          <a:blip r:embed="rId3">
            <a:alphaModFix/>
          </a:blip>
          <a:srcRect t="-839" r="14960" b="35528"/>
          <a:stretch/>
        </p:blipFill>
        <p:spPr>
          <a:xfrm>
            <a:off x="628650" y="2132379"/>
            <a:ext cx="7886700" cy="3508130"/>
          </a:xfrm>
          <a:prstGeom prst="rect">
            <a:avLst/>
          </a:prstGeom>
          <a:noFill/>
          <a:ln>
            <a:noFill/>
          </a:ln>
        </p:spPr>
      </p:pic>
      <p:pic>
        <p:nvPicPr>
          <p:cNvPr id="229" name="Google Shape;229;p6"/>
          <p:cNvPicPr preferRelativeResize="0"/>
          <p:nvPr/>
        </p:nvPicPr>
        <p:blipFill rotWithShape="1">
          <a:blip r:embed="rId4">
            <a:alphaModFix/>
          </a:blip>
          <a:srcRect/>
          <a:stretch/>
        </p:blipFill>
        <p:spPr>
          <a:xfrm>
            <a:off x="628650" y="1873866"/>
            <a:ext cx="7886700" cy="239161"/>
          </a:xfrm>
          <a:prstGeom prst="rect">
            <a:avLst/>
          </a:prstGeom>
          <a:noFill/>
          <a:ln>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44" name="Google Shape;244;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pic>
        <p:nvPicPr>
          <p:cNvPr id="245" name="Google Shape;245;p22" descr="C:\Users\Java\Pictures\fwdblindquizscreenshots\Screenshot_20180408_131547.jpg"/>
          <p:cNvPicPr preferRelativeResize="0"/>
          <p:nvPr/>
        </p:nvPicPr>
        <p:blipFill rotWithShape="1">
          <a:blip r:embed="rId3">
            <a:alphaModFix/>
          </a:blip>
          <a:srcRect/>
          <a:stretch/>
        </p:blipFill>
        <p:spPr>
          <a:xfrm>
            <a:off x="4872942" y="1491123"/>
            <a:ext cx="2314937" cy="4865227"/>
          </a:xfrm>
          <a:prstGeom prst="rect">
            <a:avLst/>
          </a:prstGeom>
          <a:noFill/>
          <a:ln>
            <a:noFill/>
          </a:ln>
        </p:spPr>
      </p:pic>
      <p:pic>
        <p:nvPicPr>
          <p:cNvPr id="3" name="Picture 2">
            <a:extLst>
              <a:ext uri="{FF2B5EF4-FFF2-40B4-BE49-F238E27FC236}">
                <a16:creationId xmlns:a16="http://schemas.microsoft.com/office/drawing/2014/main" id="{649E9C82-A3B6-AA09-DB50-EA6D7E69895A}"/>
              </a:ext>
            </a:extLst>
          </p:cNvPr>
          <p:cNvPicPr>
            <a:picLocks noChangeAspect="1"/>
          </p:cNvPicPr>
          <p:nvPr/>
        </p:nvPicPr>
        <p:blipFill>
          <a:blip r:embed="rId4"/>
          <a:stretch>
            <a:fillRect/>
          </a:stretch>
        </p:blipFill>
        <p:spPr>
          <a:xfrm>
            <a:off x="1505433" y="1491123"/>
            <a:ext cx="2314937" cy="4865227"/>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Screen Shots</a:t>
            </a:r>
            <a:endParaRPr sz="19900" b="1">
              <a:solidFill>
                <a:srgbClr val="7030A0"/>
              </a:solidFill>
              <a:latin typeface="Times New Roman"/>
              <a:ea typeface="Times New Roman"/>
              <a:cs typeface="Times New Roman"/>
              <a:sym typeface="Times New Roman"/>
            </a:endParaRPr>
          </a:p>
        </p:txBody>
      </p:sp>
      <p:sp>
        <p:nvSpPr>
          <p:cNvPr id="253" name="Google Shape;253;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pic>
        <p:nvPicPr>
          <p:cNvPr id="254" name="Google Shape;254;p23" descr="C:\Users\Java\Pictures\fwdblindquizscreenshots\Screenshot_20180408_131626.jpg"/>
          <p:cNvPicPr preferRelativeResize="0"/>
          <p:nvPr/>
        </p:nvPicPr>
        <p:blipFill rotWithShape="1">
          <a:blip r:embed="rId3">
            <a:alphaModFix/>
          </a:blip>
          <a:srcRect/>
          <a:stretch/>
        </p:blipFill>
        <p:spPr>
          <a:xfrm>
            <a:off x="5590294" y="1842332"/>
            <a:ext cx="2324619" cy="4514019"/>
          </a:xfrm>
          <a:prstGeom prst="rect">
            <a:avLst/>
          </a:prstGeom>
          <a:noFill/>
          <a:ln>
            <a:noFill/>
          </a:ln>
        </p:spPr>
      </p:pic>
      <p:pic>
        <p:nvPicPr>
          <p:cNvPr id="246" name="Google Shape;246;p22" descr="C:\Users\Java\Pictures\fwdblindquizscreenshots\Screenshot_20180408_131615.jpg"/>
          <p:cNvPicPr preferRelativeResize="0"/>
          <p:nvPr/>
        </p:nvPicPr>
        <p:blipFill rotWithShape="1">
          <a:blip r:embed="rId4">
            <a:alphaModFix/>
          </a:blip>
          <a:srcRect/>
          <a:stretch/>
        </p:blipFill>
        <p:spPr>
          <a:xfrm>
            <a:off x="1956118" y="1842331"/>
            <a:ext cx="2324620" cy="4514019"/>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3600" b="1" dirty="0">
                <a:solidFill>
                  <a:srgbClr val="7030A0"/>
                </a:solidFill>
                <a:latin typeface="Times New Roman"/>
                <a:ea typeface="Times New Roman"/>
                <a:cs typeface="Times New Roman"/>
                <a:sym typeface="Times New Roman"/>
              </a:rPr>
              <a:t>Abstract</a:t>
            </a:r>
            <a:endParaRPr sz="3600" b="1" dirty="0">
              <a:solidFill>
                <a:srgbClr val="7030A0"/>
              </a:solidFill>
              <a:latin typeface="Times New Roman"/>
              <a:ea typeface="Times New Roman"/>
              <a:cs typeface="Times New Roman"/>
              <a:sym typeface="Times New Roman"/>
            </a:endParaRPr>
          </a:p>
        </p:txBody>
      </p:sp>
      <p:sp>
        <p:nvSpPr>
          <p:cNvPr id="104" name="Google Shape;10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05" name="Google Shape;105;p2"/>
          <p:cNvSpPr/>
          <p:nvPr/>
        </p:nvSpPr>
        <p:spPr>
          <a:xfrm>
            <a:off x="628650" y="1124744"/>
            <a:ext cx="7886700" cy="429344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The inclusive education application revolutionizes learning for visually impaired individuals by providing a user-friendly interface powered by advanced voice recognition technology. Addressing the accessibility gap in traditional educational systems, the application allows users to effortlessly navigate educational participate in assessments using spoken commands and auditory feedback. By leveraging cloud computing, the application ensures scalability, reliability, and collaborative capabilities, facilitating a seamless learning experience across different devices. The integration of voice recognition technology empowers visually impaired users to independently access a wide range of educational resources, promoting inclusivity and equality in education. Through intuitive navigation and real-time interaction features, the application fosters a supportive learning community, enabling users to engage with content and collaborate with peers effectively. Overall, the inclusive education application represents a transformative innovation in educational technology, breaking down barriers and empowering visually impaired individuals to pursue their academic goals with confidence and independence.</a:t>
            </a:r>
            <a:endParaRPr lang="en-IN"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5728671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dirty="0">
                <a:solidFill>
                  <a:srgbClr val="7030A0"/>
                </a:solidFill>
                <a:latin typeface="Times New Roman"/>
                <a:ea typeface="Times New Roman"/>
                <a:cs typeface="Times New Roman"/>
                <a:sym typeface="Times New Roman"/>
              </a:rPr>
              <a:t>Screen Shots</a:t>
            </a:r>
            <a:endParaRPr sz="19900" b="1" dirty="0">
              <a:solidFill>
                <a:srgbClr val="7030A0"/>
              </a:solidFill>
              <a:latin typeface="Times New Roman"/>
              <a:ea typeface="Times New Roman"/>
              <a:cs typeface="Times New Roman"/>
              <a:sym typeface="Times New Roman"/>
            </a:endParaRPr>
          </a:p>
        </p:txBody>
      </p:sp>
      <p:sp>
        <p:nvSpPr>
          <p:cNvPr id="262" name="Google Shape;262;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pic>
        <p:nvPicPr>
          <p:cNvPr id="263" name="Google Shape;263;p24" descr="C:\Users\Java\Pictures\fwdblindquizscreenshots\Screenshot_20180408_131717.jpg"/>
          <p:cNvPicPr preferRelativeResize="0"/>
          <p:nvPr/>
        </p:nvPicPr>
        <p:blipFill rotWithShape="1">
          <a:blip r:embed="rId3">
            <a:alphaModFix/>
          </a:blip>
          <a:srcRect/>
          <a:stretch/>
        </p:blipFill>
        <p:spPr>
          <a:xfrm>
            <a:off x="5104436" y="1524934"/>
            <a:ext cx="2430684" cy="4574923"/>
          </a:xfrm>
          <a:prstGeom prst="rect">
            <a:avLst/>
          </a:prstGeom>
          <a:noFill/>
          <a:ln>
            <a:noFill/>
          </a:ln>
        </p:spPr>
      </p:pic>
      <p:pic>
        <p:nvPicPr>
          <p:cNvPr id="255" name="Google Shape;255;p23" descr="C:\Users\Java\Pictures\fwdblindquizscreenshots\Screenshot_20180408_131658.jpg"/>
          <p:cNvPicPr preferRelativeResize="0"/>
          <p:nvPr/>
        </p:nvPicPr>
        <p:blipFill rotWithShape="1">
          <a:blip r:embed="rId4">
            <a:alphaModFix/>
          </a:blip>
          <a:srcRect/>
          <a:stretch/>
        </p:blipFill>
        <p:spPr>
          <a:xfrm>
            <a:off x="1608880" y="1524933"/>
            <a:ext cx="2430684" cy="4574923"/>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7284-1F80-F6C0-E7BC-EB415525500D}"/>
              </a:ext>
            </a:extLst>
          </p:cNvPr>
          <p:cNvSpPr>
            <a:spLocks noGrp="1"/>
          </p:cNvSpPr>
          <p:nvPr>
            <p:ph type="title"/>
          </p:nvPr>
        </p:nvSpPr>
        <p:spPr/>
        <p:txBody>
          <a:bodyPr/>
          <a:lstStyle/>
          <a:p>
            <a:pPr algn="ctr"/>
            <a:r>
              <a:rPr lang="en-US" sz="4400" b="1" dirty="0">
                <a:solidFill>
                  <a:srgbClr val="7030A0"/>
                </a:solidFill>
                <a:latin typeface="Times New Roman"/>
                <a:ea typeface="Times New Roman"/>
                <a:cs typeface="Times New Roman"/>
                <a:sym typeface="Times New Roman"/>
              </a:rPr>
              <a:t>Screen Shots</a:t>
            </a:r>
            <a:endParaRPr lang="en-IN" dirty="0"/>
          </a:p>
        </p:txBody>
      </p:sp>
      <p:sp>
        <p:nvSpPr>
          <p:cNvPr id="4" name="Slide Number Placeholder 3">
            <a:extLst>
              <a:ext uri="{FF2B5EF4-FFF2-40B4-BE49-F238E27FC236}">
                <a16:creationId xmlns:a16="http://schemas.microsoft.com/office/drawing/2014/main" id="{FE065F8A-7455-8C73-94E4-F2B59D6593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6" name="Picture 5">
            <a:extLst>
              <a:ext uri="{FF2B5EF4-FFF2-40B4-BE49-F238E27FC236}">
                <a16:creationId xmlns:a16="http://schemas.microsoft.com/office/drawing/2014/main" id="{F8B87D36-B6D9-B0A9-EBD4-560DB228C691}"/>
              </a:ext>
            </a:extLst>
          </p:cNvPr>
          <p:cNvPicPr>
            <a:picLocks noChangeAspect="1"/>
          </p:cNvPicPr>
          <p:nvPr/>
        </p:nvPicPr>
        <p:blipFill>
          <a:blip r:embed="rId2"/>
          <a:stretch>
            <a:fillRect/>
          </a:stretch>
        </p:blipFill>
        <p:spPr>
          <a:xfrm>
            <a:off x="5031370" y="1636240"/>
            <a:ext cx="2250539" cy="5001198"/>
          </a:xfrm>
          <a:prstGeom prst="rect">
            <a:avLst/>
          </a:prstGeom>
        </p:spPr>
      </p:pic>
      <p:pic>
        <p:nvPicPr>
          <p:cNvPr id="8" name="Picture 7">
            <a:extLst>
              <a:ext uri="{FF2B5EF4-FFF2-40B4-BE49-F238E27FC236}">
                <a16:creationId xmlns:a16="http://schemas.microsoft.com/office/drawing/2014/main" id="{4BE5A3CC-3184-272A-1087-3C9AC8FBFBC5}"/>
              </a:ext>
            </a:extLst>
          </p:cNvPr>
          <p:cNvPicPr>
            <a:picLocks noChangeAspect="1"/>
          </p:cNvPicPr>
          <p:nvPr/>
        </p:nvPicPr>
        <p:blipFill>
          <a:blip r:embed="rId3"/>
          <a:stretch>
            <a:fillRect/>
          </a:stretch>
        </p:blipFill>
        <p:spPr>
          <a:xfrm>
            <a:off x="1734191" y="1636240"/>
            <a:ext cx="2378439" cy="4959753"/>
          </a:xfrm>
          <a:prstGeom prst="rect">
            <a:avLst/>
          </a:prstGeom>
        </p:spPr>
      </p:pic>
    </p:spTree>
    <p:extLst>
      <p:ext uri="{BB962C8B-B14F-4D97-AF65-F5344CB8AC3E}">
        <p14:creationId xmlns:p14="http://schemas.microsoft.com/office/powerpoint/2010/main" val="35704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Conclusion </a:t>
            </a:r>
            <a:endParaRPr sz="19900" b="1">
              <a:solidFill>
                <a:srgbClr val="7030A0"/>
              </a:solidFill>
              <a:latin typeface="Times New Roman"/>
              <a:ea typeface="Times New Roman"/>
              <a:cs typeface="Times New Roman"/>
              <a:sym typeface="Times New Roman"/>
            </a:endParaRPr>
          </a:p>
        </p:txBody>
      </p:sp>
      <p:sp>
        <p:nvSpPr>
          <p:cNvPr id="270" name="Google Shape;270;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71" name="Google Shape;271;p25"/>
          <p:cNvSpPr/>
          <p:nvPr/>
        </p:nvSpPr>
        <p:spPr>
          <a:xfrm>
            <a:off x="1043608" y="1268760"/>
            <a:ext cx="7488832" cy="364711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This project would be a very useful one for every blind people and physically challenged to admire their talent easily through Quiz app like other humans.</a:t>
            </a:r>
            <a:endParaRPr dirty="0">
              <a:latin typeface="Times New Roman" panose="02020603050405020304" pitchFamily="18" charset="0"/>
              <a:cs typeface="Times New Roman" panose="02020603050405020304" pitchFamily="18" charset="0"/>
            </a:endParaRPr>
          </a:p>
          <a:p>
            <a:pPr marL="285750" marR="0" lvl="0" indent="-196850" algn="l"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In our project we will be going to deliver an entire application for physically challenged people which can provide an interactive interface.</a:t>
            </a:r>
            <a:endParaRPr dirty="0">
              <a:latin typeface="Times New Roman" panose="02020603050405020304" pitchFamily="18" charset="0"/>
              <a:cs typeface="Times New Roman" panose="02020603050405020304" pitchFamily="18" charset="0"/>
            </a:endParaRPr>
          </a:p>
          <a:p>
            <a:pPr marL="285750" marR="0" lvl="0" indent="-196850" algn="l"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Examinee can easily give exam by giving easy voice commands. Thus, physically challenged people can easily give exam like a common man without much difficulty.</a:t>
            </a:r>
            <a:endParaRPr dirty="0">
              <a:latin typeface="Times New Roman" panose="02020603050405020304" pitchFamily="18" charset="0"/>
              <a:cs typeface="Times New Roman" panose="02020603050405020304" pitchFamily="18" charset="0"/>
            </a:endParaRPr>
          </a:p>
          <a:p>
            <a:pPr marL="285750" marR="0" lvl="0" indent="-196850" algn="l"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Through this they have been able to attend many exams in the future and also, we will try to do as much as improvement in future as per the collection of feedback.</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200"/>
              <a:buFont typeface="Times New Roman"/>
              <a:buNone/>
            </a:pPr>
            <a:r>
              <a:rPr lang="en-US" sz="3200" b="1">
                <a:solidFill>
                  <a:srgbClr val="7030A0"/>
                </a:solidFill>
                <a:latin typeface="Times New Roman"/>
                <a:ea typeface="Times New Roman"/>
                <a:cs typeface="Times New Roman"/>
                <a:sym typeface="Times New Roman"/>
              </a:rPr>
              <a:t>Reference Paper/ URL</a:t>
            </a:r>
            <a:endParaRPr sz="3200" b="1">
              <a:solidFill>
                <a:srgbClr val="7030A0"/>
              </a:solidFill>
              <a:latin typeface="Times New Roman"/>
              <a:ea typeface="Times New Roman"/>
              <a:cs typeface="Times New Roman"/>
              <a:sym typeface="Times New Roman"/>
            </a:endParaRPr>
          </a:p>
        </p:txBody>
      </p:sp>
      <p:sp>
        <p:nvSpPr>
          <p:cNvPr id="277" name="Google Shape;277;p26"/>
          <p:cNvSpPr txBox="1"/>
          <p:nvPr/>
        </p:nvSpPr>
        <p:spPr>
          <a:xfrm>
            <a:off x="390433" y="1587897"/>
            <a:ext cx="8261198" cy="2377433"/>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rgbClr val="000000"/>
              </a:buClr>
              <a:buSzPct val="100000"/>
              <a:buFont typeface="Arial"/>
              <a:buNone/>
            </a:pPr>
            <a:r>
              <a:rPr lang="en-US" sz="4400" b="0" i="0" u="sng"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hlinkClick r:id="rId3">
                  <a:extLst>
                    <a:ext uri="{A12FA001-AC4F-418D-AE19-62706E023703}">
                      <ahyp:hlinkClr xmlns:ahyp="http://schemas.microsoft.com/office/drawing/2018/hyperlinkcolor" val="tx"/>
                    </a:ext>
                  </a:extLst>
                </a:hlinkClick>
              </a:rPr>
              <a:t>https://ieeexplore.ieee.org/document/9670936</a:t>
            </a:r>
            <a:endParaRPr sz="4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0000"/>
              </a:lnSpc>
              <a:spcBef>
                <a:spcPts val="0"/>
              </a:spcBef>
              <a:spcAft>
                <a:spcPts val="0"/>
              </a:spcAft>
              <a:buClr>
                <a:srgbClr val="000000"/>
              </a:buClr>
              <a:buSzPct val="100000"/>
              <a:buFont typeface="Arial"/>
              <a:buNone/>
            </a:pPr>
            <a:endParaRPr sz="4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0000"/>
              </a:lnSpc>
              <a:spcBef>
                <a:spcPts val="0"/>
              </a:spcBef>
              <a:spcAft>
                <a:spcPts val="0"/>
              </a:spcAft>
              <a:buClr>
                <a:srgbClr val="000000"/>
              </a:buClr>
              <a:buSzPct val="100000"/>
              <a:buFont typeface="Arial"/>
              <a:buNone/>
            </a:pPr>
            <a:r>
              <a:rPr lang="en-US" sz="4400" b="0" i="0" u="none" strike="noStrike" cap="none" dirty="0">
                <a:solidFill>
                  <a:srgbClr val="7030A0"/>
                </a:solidFill>
                <a:latin typeface="Times New Roman" panose="02020603050405020304" pitchFamily="18" charset="0"/>
                <a:ea typeface="Calibri"/>
                <a:cs typeface="Times New Roman" panose="02020603050405020304" pitchFamily="18" charset="0"/>
                <a:sym typeface="Calibri"/>
              </a:rPr>
              <a:t>https://ieeexplore.ieee.org/document/9074847</a:t>
            </a:r>
            <a:endParaRPr sz="4400" b="0" i="0" u="none" strike="noStrike" cap="none" dirty="0">
              <a:solidFill>
                <a:srgbClr val="7030A0"/>
              </a:solidFill>
              <a:latin typeface="Times New Roman" panose="02020603050405020304" pitchFamily="18" charset="0"/>
              <a:ea typeface="Calibri"/>
              <a:cs typeface="Times New Roman" panose="02020603050405020304" pitchFamily="18" charset="0"/>
              <a:sym typeface="Calibri"/>
            </a:endParaRPr>
          </a:p>
        </p:txBody>
      </p:sp>
      <p:sp>
        <p:nvSpPr>
          <p:cNvPr id="279" name="Google Shape;279;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Introduction</a:t>
            </a:r>
            <a:endParaRPr sz="3600" b="1">
              <a:solidFill>
                <a:srgbClr val="7030A0"/>
              </a:solidFill>
              <a:latin typeface="Times New Roman"/>
              <a:ea typeface="Times New Roman"/>
              <a:cs typeface="Times New Roman"/>
              <a:sym typeface="Times New Roman"/>
            </a:endParaRPr>
          </a:p>
        </p:txBody>
      </p:sp>
      <p:sp>
        <p:nvSpPr>
          <p:cNvPr id="104" name="Google Shape;10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05" name="Google Shape;105;p2"/>
          <p:cNvSpPr/>
          <p:nvPr/>
        </p:nvSpPr>
        <p:spPr>
          <a:xfrm>
            <a:off x="628650" y="1124744"/>
            <a:ext cx="7886700" cy="483205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The growth of the Internet, and in particular the Web, is already influence the way science is taught and will undoubtedly do so to greater extent in the future. In areas of education, it offers a medium that has the potential to be more responsive to students. Web based Examination system could be used via Internet or intranet for managing student examination</a:t>
            </a:r>
            <a:endParaRPr dirty="0"/>
          </a:p>
          <a:p>
            <a:pPr marL="285750" marR="0" lvl="0" indent="-19685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In the future blind peoples also can do online exam like a normal human if Test can be taken using an Android Application, Here Questions &amp; choice are through in Voice our project is delivered in real time and Tests can be taken anytime</a:t>
            </a:r>
            <a:endParaRPr dirty="0"/>
          </a:p>
          <a:p>
            <a:pPr marL="285750" marR="0" lvl="0" indent="-19685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Arial"/>
                <a:ea typeface="Arial"/>
                <a:cs typeface="Arial"/>
                <a:sym typeface="Arial"/>
              </a:rPr>
              <a:t>Blinds can login the exam using their Application. The Answer will be getting from the user through voice. The results also delivered through voice. The marks are automatically collected, analyzed, and distributed for purposes like evaluation of teaching and learning process. In this world blind peoples can get the knowledge using various interfaces. Such as one common method of the blind people has been intended to use is by voice recognition.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Objective of the Project</a:t>
            </a:r>
            <a:endParaRPr sz="3600" b="1">
              <a:solidFill>
                <a:srgbClr val="7030A0"/>
              </a:solidFill>
              <a:latin typeface="Times New Roman"/>
              <a:ea typeface="Times New Roman"/>
              <a:cs typeface="Times New Roman"/>
              <a:sym typeface="Times New Roman"/>
            </a:endParaRPr>
          </a:p>
        </p:txBody>
      </p:sp>
      <p:sp>
        <p:nvSpPr>
          <p:cNvPr id="112" name="Google Shape;11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13" name="Google Shape;113;p3"/>
          <p:cNvSpPr/>
          <p:nvPr/>
        </p:nvSpPr>
        <p:spPr>
          <a:xfrm>
            <a:off x="628650" y="1228399"/>
            <a:ext cx="7886700" cy="558610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A number of developing countries continue to provide educational services to students with disabilities in “segregated” schools. Also, all students, regardless of their personal circumstances, have a right of access to and participation in the education system, according to their potential and ability. </a:t>
            </a:r>
          </a:p>
          <a:p>
            <a:pPr marL="285750" marR="0" lvl="0" indent="-285750" algn="just" rtl="0">
              <a:lnSpc>
                <a:spcPct val="150000"/>
              </a:lnSpc>
              <a:spcBef>
                <a:spcPts val="0"/>
              </a:spcBef>
              <a:spcAft>
                <a:spcPts val="0"/>
              </a:spcAft>
              <a:buClr>
                <a:srgbClr val="000000"/>
              </a:buClr>
              <a:buSzPts val="1400"/>
              <a:buFont typeface="Arial"/>
              <a:buChar char="•"/>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However, with the rapidly growing population and increasing number of people with blindness along with other disabilities, need for use of technology in the field of education has become imminent. </a:t>
            </a:r>
            <a:endParaRPr dirty="0">
              <a:latin typeface="Times New Roman" panose="02020603050405020304" pitchFamily="18" charset="0"/>
              <a:cs typeface="Times New Roman" panose="02020603050405020304" pitchFamily="18" charset="0"/>
            </a:endParaRPr>
          </a:p>
          <a:p>
            <a:pPr marL="285750" marR="0" lvl="0" indent="-19685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With existing system of competitive examination, students face problems while interacting with the system, misunderstandings arising due to human mediator and also an ability to cope-up with the other students.</a:t>
            </a:r>
            <a:endParaRPr dirty="0">
              <a:latin typeface="Times New Roman" panose="02020603050405020304" pitchFamily="18" charset="0"/>
              <a:cs typeface="Times New Roman" panose="02020603050405020304" pitchFamily="18" charset="0"/>
            </a:endParaRPr>
          </a:p>
          <a:p>
            <a:pPr marL="285750" marR="0" lvl="0" indent="-19685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 Our project, through the use of speech technology, attempts to provide solutions for some of these issues by creating an interactive system.</a:t>
            </a:r>
            <a:endParaRPr dirty="0">
              <a:latin typeface="Times New Roman" panose="02020603050405020304" pitchFamily="18" charset="0"/>
              <a:cs typeface="Times New Roman" panose="02020603050405020304" pitchFamily="18" charset="0"/>
            </a:endParaRPr>
          </a:p>
          <a:p>
            <a:pPr marL="285750" marR="0" lvl="0" indent="-19685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 Thus, the application will help in creating an environment that provides equal opportunities for all the students in taking up competitive exams. This will improve the current educational system for blinds career.</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20" name="Google Shape;120;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graphicFrame>
        <p:nvGraphicFramePr>
          <p:cNvPr id="121" name="Google Shape;121;p4"/>
          <p:cNvGraphicFramePr/>
          <p:nvPr/>
        </p:nvGraphicFramePr>
        <p:xfrm>
          <a:off x="218325" y="1483895"/>
          <a:ext cx="8798475" cy="4838650"/>
        </p:xfrm>
        <a:graphic>
          <a:graphicData uri="http://schemas.openxmlformats.org/drawingml/2006/table">
            <a:tbl>
              <a:tblPr>
                <a:noFill/>
                <a:tableStyleId>{EC1EA4B7-CC07-4B2A-BF3D-FE711FAEDABC}</a:tableStyleId>
              </a:tblPr>
              <a:tblGrid>
                <a:gridCol w="1126900">
                  <a:extLst>
                    <a:ext uri="{9D8B030D-6E8A-4147-A177-3AD203B41FA5}">
                      <a16:colId xmlns:a16="http://schemas.microsoft.com/office/drawing/2014/main" val="20000"/>
                    </a:ext>
                  </a:extLst>
                </a:gridCol>
                <a:gridCol w="1635675">
                  <a:extLst>
                    <a:ext uri="{9D8B030D-6E8A-4147-A177-3AD203B41FA5}">
                      <a16:colId xmlns:a16="http://schemas.microsoft.com/office/drawing/2014/main" val="20001"/>
                    </a:ext>
                  </a:extLst>
                </a:gridCol>
                <a:gridCol w="1472500">
                  <a:extLst>
                    <a:ext uri="{9D8B030D-6E8A-4147-A177-3AD203B41FA5}">
                      <a16:colId xmlns:a16="http://schemas.microsoft.com/office/drawing/2014/main" val="20002"/>
                    </a:ext>
                  </a:extLst>
                </a:gridCol>
                <a:gridCol w="1454250">
                  <a:extLst>
                    <a:ext uri="{9D8B030D-6E8A-4147-A177-3AD203B41FA5}">
                      <a16:colId xmlns:a16="http://schemas.microsoft.com/office/drawing/2014/main" val="20003"/>
                    </a:ext>
                  </a:extLst>
                </a:gridCol>
                <a:gridCol w="1472500">
                  <a:extLst>
                    <a:ext uri="{9D8B030D-6E8A-4147-A177-3AD203B41FA5}">
                      <a16:colId xmlns:a16="http://schemas.microsoft.com/office/drawing/2014/main" val="20004"/>
                    </a:ext>
                  </a:extLst>
                </a:gridCol>
                <a:gridCol w="1636650">
                  <a:extLst>
                    <a:ext uri="{9D8B030D-6E8A-4147-A177-3AD203B41FA5}">
                      <a16:colId xmlns:a16="http://schemas.microsoft.com/office/drawing/2014/main" val="20005"/>
                    </a:ext>
                  </a:extLst>
                </a:gridCol>
              </a:tblGrid>
              <a:tr h="6255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YEAR</a:t>
                      </a:r>
                      <a:endParaRPr sz="1400" u="none" strike="noStrike" cap="none"/>
                    </a:p>
                  </a:txBody>
                  <a:tcPr marL="91425" marR="91425" marT="91425" marB="91425">
                    <a:lnB w="9525"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TITLE/Jurnal</a:t>
                      </a:r>
                      <a:endParaRPr sz="1400" u="none" strike="noStrike" cap="none"/>
                    </a:p>
                  </a:txBody>
                  <a:tcPr marL="91425" marR="91425" marT="91425" marB="91425">
                    <a:lnB w="9525"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a:t>
                      </a:r>
                      <a:endParaRPr sz="1400" u="none" strike="noStrike" cap="none"/>
                    </a:p>
                  </a:txBody>
                  <a:tcPr marL="91425" marR="91425" marT="91425" marB="91425">
                    <a:lnB w="9525"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DESCRIPTION</a:t>
                      </a:r>
                      <a:endParaRPr sz="1400" u="none" strike="noStrike" cap="none"/>
                    </a:p>
                  </a:txBody>
                  <a:tcPr marL="91425" marR="91425" marT="91425" marB="91425">
                    <a:lnB w="9525"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ADVANTAGE</a:t>
                      </a:r>
                      <a:endParaRPr sz="1400" u="none" strike="noStrike" cap="none"/>
                    </a:p>
                  </a:txBody>
                  <a:tcPr marL="91425" marR="91425" marT="91425" marB="91425">
                    <a:lnB w="9525"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DISADVANTAGE</a:t>
                      </a:r>
                      <a:endParaRPr sz="1400" u="none" strike="noStrike" cap="none"/>
                    </a:p>
                  </a:txBody>
                  <a:tcPr marL="91425" marR="91425" marT="91425" marB="91425">
                    <a:lnB w="9525" cap="flat" cmpd="sng">
                      <a:solidFill>
                        <a:srgbClr val="D9D9E3"/>
                      </a:solidFill>
                      <a:prstDash val="solid"/>
                      <a:round/>
                      <a:headEnd type="none" w="sm" len="sm"/>
                      <a:tailEnd type="none" w="sm" len="sm"/>
                    </a:lnB>
                  </a:tcPr>
                </a:tc>
                <a:extLst>
                  <a:ext uri="{0D108BD9-81ED-4DB2-BD59-A6C34878D82A}">
                    <a16:rowId xmlns:a16="http://schemas.microsoft.com/office/drawing/2014/main" val="10000"/>
                  </a:ext>
                </a:extLst>
              </a:tr>
              <a:tr h="1942375">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2020</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latin typeface="Roboto"/>
                          <a:ea typeface="Roboto"/>
                          <a:cs typeface="Roboto"/>
                          <a:sym typeface="Roboto"/>
                        </a:rPr>
                        <a:t>Assistive</a:t>
                      </a:r>
                      <a:endParaRPr/>
                    </a:p>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latin typeface="Roboto"/>
                          <a:ea typeface="Roboto"/>
                          <a:cs typeface="Roboto"/>
                          <a:sym typeface="Roboto"/>
                        </a:rPr>
                        <a:t>technology for students with visual impairments</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1000"/>
                        <a:buFont typeface="Arial"/>
                        <a:buNone/>
                      </a:pPr>
                      <a:r>
                        <a:rPr lang="en-US" sz="1000" u="none" strike="noStrike" cap="none">
                          <a:highlight>
                            <a:srgbClr val="F7F7F8"/>
                          </a:highlight>
                        </a:rPr>
                        <a:t>Mulloy, Austin M., Cindy Gevarter, Megan Hopkins, Kevin S. Sutherland, and Sathiyaprakash T. Ramdoss</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Distance education portal using PHP, MySQL, JAWS, HTML5, and CSS3 for blind people to access education packages and course information</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Provides access to education for the blind</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Requires knowledge of screen reading tools and web development</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extLst>
                  <a:ext uri="{0D108BD9-81ED-4DB2-BD59-A6C34878D82A}">
                    <a16:rowId xmlns:a16="http://schemas.microsoft.com/office/drawing/2014/main" val="10001"/>
                  </a:ext>
                </a:extLst>
              </a:tr>
              <a:tr h="2270700">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2016</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1000"/>
                        <a:buFont typeface="Arial"/>
                        <a:buNone/>
                      </a:pPr>
                      <a:r>
                        <a:rPr lang="en-US" sz="1000" u="none" strike="noStrike" cap="none">
                          <a:highlight>
                            <a:srgbClr val="F7F7F8"/>
                          </a:highlight>
                        </a:rPr>
                        <a:t>In 2016 IEEE International Conference on Computational Intelligence and Computing Research (ICCIC), pp. 1-4. IEEE</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latin typeface="Roboto"/>
                          <a:ea typeface="Roboto"/>
                          <a:cs typeface="Roboto"/>
                          <a:sym typeface="Roboto"/>
                        </a:rPr>
                        <a:t>Kumar, M. Naveen, PC Linga Chandar, A. Venkatesh</a:t>
                      </a:r>
                      <a:endParaRPr/>
                    </a:p>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latin typeface="Roboto"/>
                          <a:ea typeface="Roboto"/>
                          <a:cs typeface="Roboto"/>
                          <a:sym typeface="Roboto"/>
                        </a:rPr>
                        <a:t>Prasad, and K. Sumangali. </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Suggested voice-enabled systems for communication and knowledge acquisition as only 2% of the blind community can use Braille</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Allows communication and access to information without Braille knowledge</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May be expensive to implement and may require technological support</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Literature Survey</a:t>
            </a:r>
            <a:endParaRPr sz="3600" b="1">
              <a:solidFill>
                <a:srgbClr val="7030A0"/>
              </a:solidFill>
              <a:latin typeface="Times New Roman"/>
              <a:ea typeface="Times New Roman"/>
              <a:cs typeface="Times New Roman"/>
              <a:sym typeface="Times New Roman"/>
            </a:endParaRPr>
          </a:p>
        </p:txBody>
      </p:sp>
      <p:sp>
        <p:nvSpPr>
          <p:cNvPr id="127" name="Google Shape;12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03-04-2023</a:t>
            </a:r>
            <a:endParaRPr/>
          </a:p>
        </p:txBody>
      </p:sp>
      <p:sp>
        <p:nvSpPr>
          <p:cNvPr id="128" name="Google Shape;12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graphicFrame>
        <p:nvGraphicFramePr>
          <p:cNvPr id="129" name="Google Shape;129;p5"/>
          <p:cNvGraphicFramePr/>
          <p:nvPr/>
        </p:nvGraphicFramePr>
        <p:xfrm>
          <a:off x="236551" y="1155557"/>
          <a:ext cx="8907425" cy="5536465"/>
        </p:xfrm>
        <a:graphic>
          <a:graphicData uri="http://schemas.openxmlformats.org/drawingml/2006/table">
            <a:tbl>
              <a:tblPr>
                <a:noFill/>
                <a:tableStyleId>{EC1EA4B7-CC07-4B2A-BF3D-FE711FAEDABC}</a:tableStyleId>
              </a:tblPr>
              <a:tblGrid>
                <a:gridCol w="1188525">
                  <a:extLst>
                    <a:ext uri="{9D8B030D-6E8A-4147-A177-3AD203B41FA5}">
                      <a16:colId xmlns:a16="http://schemas.microsoft.com/office/drawing/2014/main" val="20000"/>
                    </a:ext>
                  </a:extLst>
                </a:gridCol>
                <a:gridCol w="1595575">
                  <a:extLst>
                    <a:ext uri="{9D8B030D-6E8A-4147-A177-3AD203B41FA5}">
                      <a16:colId xmlns:a16="http://schemas.microsoft.com/office/drawing/2014/main" val="20001"/>
                    </a:ext>
                  </a:extLst>
                </a:gridCol>
                <a:gridCol w="1493825">
                  <a:extLst>
                    <a:ext uri="{9D8B030D-6E8A-4147-A177-3AD203B41FA5}">
                      <a16:colId xmlns:a16="http://schemas.microsoft.com/office/drawing/2014/main" val="20002"/>
                    </a:ext>
                  </a:extLst>
                </a:gridCol>
                <a:gridCol w="1475325">
                  <a:extLst>
                    <a:ext uri="{9D8B030D-6E8A-4147-A177-3AD203B41FA5}">
                      <a16:colId xmlns:a16="http://schemas.microsoft.com/office/drawing/2014/main" val="20003"/>
                    </a:ext>
                  </a:extLst>
                </a:gridCol>
                <a:gridCol w="1493825">
                  <a:extLst>
                    <a:ext uri="{9D8B030D-6E8A-4147-A177-3AD203B41FA5}">
                      <a16:colId xmlns:a16="http://schemas.microsoft.com/office/drawing/2014/main" val="20004"/>
                    </a:ext>
                  </a:extLst>
                </a:gridCol>
                <a:gridCol w="1660350">
                  <a:extLst>
                    <a:ext uri="{9D8B030D-6E8A-4147-A177-3AD203B41FA5}">
                      <a16:colId xmlns:a16="http://schemas.microsoft.com/office/drawing/2014/main" val="20005"/>
                    </a:ext>
                  </a:extLst>
                </a:gridCol>
              </a:tblGrid>
              <a:tr h="5749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YEAR</a:t>
                      </a:r>
                      <a:endParaRPr sz="1400" u="none" strike="noStrike" cap="none"/>
                    </a:p>
                  </a:txBody>
                  <a:tcPr marL="91425" marR="91425" marT="91425" marB="91425">
                    <a:lnB w="9525"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TITLE/Jurnal</a:t>
                      </a:r>
                      <a:endParaRPr sz="1400" u="none" strike="noStrike" cap="none"/>
                    </a:p>
                  </a:txBody>
                  <a:tcPr marL="91425" marR="91425" marT="91425" marB="91425">
                    <a:lnB w="9525"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AUTHOR</a:t>
                      </a:r>
                      <a:endParaRPr sz="1400" u="none" strike="noStrike" cap="none"/>
                    </a:p>
                  </a:txBody>
                  <a:tcPr marL="91425" marR="91425" marT="91425" marB="91425">
                    <a:lnB w="9525"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DESCRIPTION</a:t>
                      </a:r>
                      <a:endParaRPr sz="1400" u="none" strike="noStrike" cap="none"/>
                    </a:p>
                  </a:txBody>
                  <a:tcPr marL="91425" marR="91425" marT="91425" marB="91425">
                    <a:lnB w="9525"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ADVANTAGE</a:t>
                      </a:r>
                      <a:endParaRPr sz="1400" u="none" strike="noStrike" cap="none"/>
                    </a:p>
                  </a:txBody>
                  <a:tcPr marL="91425" marR="91425" marT="91425" marB="91425">
                    <a:lnB w="9525" cap="flat" cmpd="sng">
                      <a:solidFill>
                        <a:srgbClr val="D9D9E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DISADVANTAGE</a:t>
                      </a:r>
                      <a:endParaRPr sz="1400" u="none" strike="noStrike" cap="none"/>
                    </a:p>
                  </a:txBody>
                  <a:tcPr marL="91425" marR="91425" marT="91425" marB="91425">
                    <a:lnB w="9525" cap="flat" cmpd="sng">
                      <a:solidFill>
                        <a:srgbClr val="D9D9E3"/>
                      </a:solidFill>
                      <a:prstDash val="solid"/>
                      <a:round/>
                      <a:headEnd type="none" w="sm" len="sm"/>
                      <a:tailEnd type="none" w="sm" len="sm"/>
                    </a:lnB>
                  </a:tcPr>
                </a:tc>
                <a:extLst>
                  <a:ext uri="{0D108BD9-81ED-4DB2-BD59-A6C34878D82A}">
                    <a16:rowId xmlns:a16="http://schemas.microsoft.com/office/drawing/2014/main" val="10000"/>
                  </a:ext>
                </a:extLst>
              </a:tr>
              <a:tr h="2641925">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2008</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1000"/>
                        <a:buFont typeface="Arial"/>
                        <a:buNone/>
                      </a:pPr>
                      <a:r>
                        <a:rPr lang="en-US" sz="1000" u="none" strike="noStrike" cap="none">
                          <a:highlight>
                            <a:srgbClr val="F7F7F8"/>
                          </a:highlight>
                        </a:rPr>
                        <a:t>"Learning platform for visually impaired children through artificial intelligence and computer vision</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1000"/>
                        <a:buFont typeface="Arial"/>
                        <a:buNone/>
                      </a:pPr>
                      <a:r>
                        <a:rPr lang="en-US" sz="1000" u="none" strike="noStrike" cap="none"/>
                        <a:t>In 2017 11th International Conference on Software, Knowledge, Information Management and Applications (SKIMA), </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Developed an application using Artificial intelligence, computer vision, Deep Region Convolutional Networks, Recurrent Neural Networks, and speech models to help blind children between the ages of 6 to 14 years identify objects</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Provides a technological solution for object identification</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May be limited in scope and accessibility</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extLst>
                  <a:ext uri="{0D108BD9-81ED-4DB2-BD59-A6C34878D82A}">
                    <a16:rowId xmlns:a16="http://schemas.microsoft.com/office/drawing/2014/main" val="10001"/>
                  </a:ext>
                </a:extLst>
              </a:tr>
              <a:tr h="2086900">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2016</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1000"/>
                        <a:buFont typeface="Arial"/>
                        <a:buNone/>
                      </a:pPr>
                      <a:r>
                        <a:rPr lang="en-US" sz="1000" u="none" strike="noStrike" cap="none">
                          <a:highlight>
                            <a:srgbClr val="F7F7F8"/>
                          </a:highlight>
                        </a:rPr>
                        <a:t>Yurtay, Nilufer, Yuksel Yurtay, and M. Fatih Adak</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1000"/>
                        <a:buFont typeface="Arial"/>
                        <a:buNone/>
                      </a:pPr>
                      <a:r>
                        <a:rPr lang="en-US" sz="1000" u="none" strike="noStrike" cap="none">
                          <a:highlight>
                            <a:srgbClr val="F7F7F8"/>
                          </a:highlight>
                        </a:rPr>
                        <a:t>An education portal for visually impaired.</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Developed an android application with a chatbot for blind people to obtain education-related information using Google voice search</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Provides access to education-related information</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marR="0" lvl="0" indent="0" algn="l" rtl="0">
                        <a:lnSpc>
                          <a:spcPct val="171429"/>
                        </a:lnSpc>
                        <a:spcBef>
                          <a:spcPts val="0"/>
                        </a:spcBef>
                        <a:spcAft>
                          <a:spcPts val="0"/>
                        </a:spcAft>
                        <a:buClr>
                          <a:srgbClr val="000000"/>
                        </a:buClr>
                        <a:buSzPts val="950"/>
                        <a:buFont typeface="Arial"/>
                        <a:buNone/>
                      </a:pPr>
                      <a:r>
                        <a:rPr lang="en-US" sz="950" u="none" strike="noStrike" cap="none">
                          <a:solidFill>
                            <a:srgbClr val="374151"/>
                          </a:solidFill>
                          <a:highlight>
                            <a:srgbClr val="F7F7F8"/>
                          </a:highlight>
                          <a:latin typeface="Roboto"/>
                          <a:ea typeface="Roboto"/>
                          <a:cs typeface="Roboto"/>
                          <a:sym typeface="Roboto"/>
                        </a:rPr>
                        <a:t>Requires knowledge of voice search and may not be suitable for all types of education-related queries</a:t>
                      </a:r>
                      <a:endParaRPr sz="950" u="none" strike="noStrike" cap="none">
                        <a:solidFill>
                          <a:srgbClr val="374151"/>
                        </a:solidFill>
                        <a:highlight>
                          <a:srgbClr val="F7F7F8"/>
                        </a:highlight>
                        <a:latin typeface="Roboto"/>
                        <a:ea typeface="Roboto"/>
                        <a:cs typeface="Roboto"/>
                        <a:sym typeface="Roboto"/>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
        <p:nvSpPr>
          <p:cNvPr id="136" name="Google Shape;136;p7"/>
          <p:cNvSpPr txBox="1"/>
          <p:nvPr/>
        </p:nvSpPr>
        <p:spPr>
          <a:xfrm>
            <a:off x="971600" y="404664"/>
            <a:ext cx="6840760" cy="73863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3600" b="1" i="0" u="none" strike="noStrike" cap="none" dirty="0">
                <a:solidFill>
                  <a:srgbClr val="7030A0"/>
                </a:solidFill>
                <a:latin typeface="Times New Roman"/>
                <a:ea typeface="Times New Roman"/>
                <a:cs typeface="Times New Roman"/>
                <a:sym typeface="Times New Roman"/>
              </a:rPr>
              <a:t>Existing</a:t>
            </a:r>
            <a:endParaRPr sz="3600" b="1" i="0" u="none" strike="noStrike" cap="none" dirty="0">
              <a:solidFill>
                <a:srgbClr val="7030A0"/>
              </a:solidFill>
              <a:latin typeface="Times New Roman"/>
              <a:ea typeface="Times New Roman"/>
              <a:cs typeface="Times New Roman"/>
              <a:sym typeface="Times New Roman"/>
            </a:endParaRPr>
          </a:p>
        </p:txBody>
      </p:sp>
      <p:sp>
        <p:nvSpPr>
          <p:cNvPr id="137" name="Google Shape;137;p7"/>
          <p:cNvSpPr/>
          <p:nvPr/>
        </p:nvSpPr>
        <p:spPr>
          <a:xfrm>
            <a:off x="665544" y="1336120"/>
            <a:ext cx="7511970" cy="4724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The blind people who want to take the examination require a writer pad.</a:t>
            </a:r>
            <a:endParaRPr dirty="0">
              <a:latin typeface="Times New Roman" panose="02020603050405020304" pitchFamily="18" charset="0"/>
              <a:cs typeface="Times New Roman" panose="02020603050405020304" pitchFamily="18" charset="0"/>
            </a:endParaRPr>
          </a:p>
          <a:p>
            <a:pPr marL="285750" marR="0" lvl="0" indent="-19685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The writer pad  writes the answers which the blind dictates them. The traditional way for conducting examination for the blind people requires scribe/writer. </a:t>
            </a:r>
            <a:endParaRPr dirty="0">
              <a:latin typeface="Times New Roman" panose="02020603050405020304" pitchFamily="18" charset="0"/>
              <a:cs typeface="Times New Roman" panose="02020603050405020304" pitchFamily="18" charset="0"/>
            </a:endParaRPr>
          </a:p>
          <a:p>
            <a:pPr marL="285750" marR="0" lvl="0" indent="-19685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These candidates face difficulties in using the scribes for examinations. It is hard for them to dictate the answers to the scribes. Because, the scribes might be of lower qualification hence they cannot interpret their words and write them down as they are.</a:t>
            </a:r>
            <a:endParaRPr dirty="0">
              <a:latin typeface="Times New Roman" panose="02020603050405020304" pitchFamily="18" charset="0"/>
              <a:cs typeface="Times New Roman" panose="02020603050405020304" pitchFamily="18" charset="0"/>
            </a:endParaRPr>
          </a:p>
          <a:p>
            <a:pPr marL="285750" marR="0" lvl="0" indent="-19685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The examination system for blinds allows volunteers to write exams on behalf of blind candidates. Finding a responsible person to do the writing for them in the examination hall is no less a source of tension for blind students than the problems created by their disability. Lack of writers is particular tender for blind students studying for advanced degrees in universities.</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a:solidFill>
                  <a:srgbClr val="7030A0"/>
                </a:solidFill>
                <a:latin typeface="Times New Roman"/>
                <a:ea typeface="Times New Roman"/>
                <a:cs typeface="Times New Roman"/>
                <a:sym typeface="Times New Roman"/>
              </a:rPr>
              <a:t>Problem Statement</a:t>
            </a:r>
            <a:endParaRPr sz="3600" b="1">
              <a:solidFill>
                <a:srgbClr val="7030A0"/>
              </a:solidFill>
              <a:latin typeface="Times New Roman"/>
              <a:ea typeface="Times New Roman"/>
              <a:cs typeface="Times New Roman"/>
              <a:sym typeface="Times New Roman"/>
            </a:endParaRPr>
          </a:p>
        </p:txBody>
      </p:sp>
      <p:sp>
        <p:nvSpPr>
          <p:cNvPr id="144" name="Google Shape;144;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45" name="Google Shape;145;p8"/>
          <p:cNvSpPr/>
          <p:nvPr/>
        </p:nvSpPr>
        <p:spPr>
          <a:xfrm>
            <a:off x="628650" y="1196753"/>
            <a:ext cx="6229350" cy="95406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dirty="0">
                <a:solidFill>
                  <a:srgbClr val="000000"/>
                </a:solidFill>
                <a:latin typeface="Arial"/>
                <a:ea typeface="Arial"/>
                <a:cs typeface="Arial"/>
                <a:sym typeface="Arial"/>
              </a:rPr>
              <a:t>Time delay.</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dirty="0">
                <a:solidFill>
                  <a:srgbClr val="000000"/>
                </a:solidFill>
                <a:latin typeface="Arial"/>
                <a:ea typeface="Arial"/>
                <a:cs typeface="Arial"/>
                <a:sym typeface="Arial"/>
              </a:rPr>
              <a:t>less accurate in voice .</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dirty="0">
                <a:solidFill>
                  <a:srgbClr val="000000"/>
                </a:solidFill>
                <a:latin typeface="Arial"/>
                <a:ea typeface="Arial"/>
                <a:cs typeface="Arial"/>
                <a:sym typeface="Arial"/>
              </a:rPr>
              <a:t>Manual process needs to be monitored.</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dirty="0">
                <a:solidFill>
                  <a:srgbClr val="000000"/>
                </a:solidFill>
                <a:latin typeface="Arial"/>
                <a:ea typeface="Arial"/>
                <a:cs typeface="Arial"/>
                <a:sym typeface="Arial"/>
              </a:rPr>
              <a:t>Blind students cannot access independently, rely on others </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628650" y="165991"/>
            <a:ext cx="7886700" cy="53025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US" sz="3600" b="1" dirty="0">
                <a:solidFill>
                  <a:srgbClr val="7030A0"/>
                </a:solidFill>
                <a:latin typeface="Times New Roman"/>
                <a:ea typeface="Times New Roman"/>
                <a:cs typeface="Times New Roman"/>
                <a:sym typeface="Times New Roman"/>
              </a:rPr>
              <a:t>Proposed System</a:t>
            </a:r>
            <a:endParaRPr sz="3600" b="1" dirty="0">
              <a:solidFill>
                <a:srgbClr val="7030A0"/>
              </a:solidFill>
              <a:latin typeface="Times New Roman"/>
              <a:ea typeface="Times New Roman"/>
              <a:cs typeface="Times New Roman"/>
              <a:sym typeface="Times New Roman"/>
            </a:endParaRPr>
          </a:p>
        </p:txBody>
      </p:sp>
      <p:sp>
        <p:nvSpPr>
          <p:cNvPr id="152" name="Google Shape;152;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53" name="Google Shape;153;p9"/>
          <p:cNvSpPr/>
          <p:nvPr/>
        </p:nvSpPr>
        <p:spPr>
          <a:xfrm>
            <a:off x="628650" y="1443840"/>
            <a:ext cx="7886700" cy="461660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This project proposes a system that will create a revolution in a world of education by providing an easier way for visually impaired people to take tests just as normal students do.</a:t>
            </a:r>
            <a:endParaRPr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  Rapidly growing population and increasing number of people with blindness along with other disabilities need for use of technology in the field of education has become imminent. With existing system of competitive examination, students face problems while interacting with the system, misunderstandings arising due to human mediator and also an ability to cope-up with the other students. </a:t>
            </a:r>
            <a:endParaRPr dirty="0">
              <a:latin typeface="Times New Roman" panose="02020603050405020304" pitchFamily="18" charset="0"/>
              <a:cs typeface="Times New Roman" panose="02020603050405020304" pitchFamily="18" charset="0"/>
            </a:endParaRPr>
          </a:p>
          <a:p>
            <a:pPr marL="285750" marR="0" lvl="0" indent="-19685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Our project, Android App through the use of speech technology, attempts to provide solutions for some of these issues by creating an interactive system. </a:t>
            </a:r>
            <a:endParaRPr dirty="0">
              <a:latin typeface="Times New Roman" panose="02020603050405020304" pitchFamily="18" charset="0"/>
              <a:cs typeface="Times New Roman" panose="02020603050405020304" pitchFamily="18" charset="0"/>
            </a:endParaRPr>
          </a:p>
          <a:p>
            <a:pPr marL="285750" marR="0" lvl="0" indent="-196850" algn="just"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just" rtl="0">
              <a:lnSpc>
                <a:spcPct val="150000"/>
              </a:lnSpc>
              <a:spcBef>
                <a:spcPts val="0"/>
              </a:spcBef>
              <a:spcAft>
                <a:spcPts val="0"/>
              </a:spcAft>
              <a:buClr>
                <a:srgbClr val="000000"/>
              </a:buClr>
              <a:buSzPts val="1400"/>
              <a:buFont typeface="Arial"/>
              <a:buChar char="•"/>
            </a:pPr>
            <a:r>
              <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rPr>
              <a:t>Thus, the application will help in creating an environment that provides equal opportunities for all the students in taking up competitive exams. This will improve the current educational system for blinds career.</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1898</Words>
  <Application>Microsoft Office PowerPoint</Application>
  <PresentationFormat>On-screen Show (4:3)</PresentationFormat>
  <Paragraphs>156</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Times New Roman</vt:lpstr>
      <vt:lpstr>Arial</vt:lpstr>
      <vt:lpstr>Calibri</vt:lpstr>
      <vt:lpstr>Roboto</vt:lpstr>
      <vt:lpstr>Office Theme</vt:lpstr>
      <vt:lpstr>PowerPoint Presentation</vt:lpstr>
      <vt:lpstr>Abstract</vt:lpstr>
      <vt:lpstr>Introduction</vt:lpstr>
      <vt:lpstr>Objective of the Project</vt:lpstr>
      <vt:lpstr>Literature Survey</vt:lpstr>
      <vt:lpstr>Literature Survey</vt:lpstr>
      <vt:lpstr>PowerPoint Presentation</vt:lpstr>
      <vt:lpstr>Problem Statement</vt:lpstr>
      <vt:lpstr>Proposed System</vt:lpstr>
      <vt:lpstr>Software / Hardware used</vt:lpstr>
      <vt:lpstr>Architecture / Methodology used</vt:lpstr>
      <vt:lpstr>USE CSE DIGRAM</vt:lpstr>
      <vt:lpstr>SEQUNCE DIGRAM</vt:lpstr>
      <vt:lpstr>Module Description </vt:lpstr>
      <vt:lpstr>Module Description </vt:lpstr>
      <vt:lpstr>Testing</vt:lpstr>
      <vt:lpstr>Testing</vt:lpstr>
      <vt:lpstr>Screen Shots</vt:lpstr>
      <vt:lpstr>Screen Shots</vt:lpstr>
      <vt:lpstr>Screen Shots</vt:lpstr>
      <vt:lpstr>Screen Shots</vt:lpstr>
      <vt:lpstr>Conclusion </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UDAYAKUMAR G</dc:creator>
  <cp:lastModifiedBy>Udayakumar G</cp:lastModifiedBy>
  <cp:revision>3</cp:revision>
  <dcterms:modified xsi:type="dcterms:W3CDTF">2024-03-25T18:03:35Z</dcterms:modified>
</cp:coreProperties>
</file>