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4.jpg" ContentType="image/jpeg"/>
  <Override PartName="/ppt/notesSlides/notesSlide12.xml" ContentType="application/vnd.openxmlformats-officedocument.presentationml.notesSlide+xml"/>
  <Override PartName="/ppt/media/image5.jpg" ContentType="image/jpeg"/>
  <Override PartName="/ppt/notesSlides/notesSlide13.xml" ContentType="application/vnd.openxmlformats-officedocument.presentationml.notesSlide+xml"/>
  <Override PartName="/ppt/media/image6.jpg" ContentType="image/jpeg"/>
  <Override PartName="/ppt/notesSlides/notesSlide14.xml" ContentType="application/vnd.openxmlformats-officedocument.presentationml.notesSlide+xml"/>
  <Override PartName="/ppt/media/image7.jpg" ContentType="image/jpeg"/>
  <Override PartName="/ppt/media/image8.jpg" ContentType="image/jpeg"/>
  <Override PartName="/ppt/media/image9.jpg" ContentType="image/jpeg"/>
  <Override PartName="/ppt/media/image10.jp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86" r:id="rId2"/>
    <p:sldId id="257" r:id="rId3"/>
    <p:sldId id="258" r:id="rId4"/>
    <p:sldId id="263" r:id="rId5"/>
    <p:sldId id="285" r:id="rId6"/>
    <p:sldId id="262" r:id="rId7"/>
    <p:sldId id="264" r:id="rId8"/>
    <p:sldId id="266" r:id="rId9"/>
    <p:sldId id="287" r:id="rId10"/>
    <p:sldId id="265" r:id="rId11"/>
    <p:sldId id="271" r:id="rId12"/>
    <p:sldId id="272" r:id="rId13"/>
    <p:sldId id="288" r:id="rId14"/>
    <p:sldId id="289" r:id="rId15"/>
    <p:sldId id="290" r:id="rId16"/>
    <p:sldId id="267" r:id="rId17"/>
    <p:sldId id="268" r:id="rId18"/>
    <p:sldId id="275" r:id="rId19"/>
    <p:sldId id="276" r:id="rId20"/>
    <p:sldId id="291" r:id="rId21"/>
    <p:sldId id="292" r:id="rId22"/>
    <p:sldId id="293" r:id="rId23"/>
    <p:sldId id="283" r:id="rId24"/>
    <p:sldId id="280" r:id="rId25"/>
    <p:sldId id="28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59" autoAdjust="0"/>
  </p:normalViewPr>
  <p:slideViewPr>
    <p:cSldViewPr snapToGrid="0">
      <p:cViewPr varScale="1">
        <p:scale>
          <a:sx n="71" d="100"/>
          <a:sy n="71" d="100"/>
        </p:scale>
        <p:origin x="178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9591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b8fd6a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b8fd6a1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2cb8fd6a1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cb8fd6a18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cb8fd6a18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2cb8fd6a18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 name="TextBox 2">
            <a:extLst>
              <a:ext uri="{FF2B5EF4-FFF2-40B4-BE49-F238E27FC236}">
                <a16:creationId xmlns:a16="http://schemas.microsoft.com/office/drawing/2014/main" id="{5533FB41-D821-ABBE-DA1F-E4A9BA6F6C9C}"/>
              </a:ext>
            </a:extLst>
          </p:cNvPr>
          <p:cNvSpPr txBox="1"/>
          <p:nvPr userDrawn="1">
            <p:extLst>
              <p:ext uri="{1162E1C5-73C7-4A58-AE30-91384D911F3F}">
                <p184:classification xmlns:p184="http://schemas.microsoft.com/office/powerpoint/2018/4/main" val="hdr"/>
              </p:ext>
            </p:extLst>
          </p:nvPr>
        </p:nvSpPr>
        <p:spPr>
          <a:xfrm>
            <a:off x="0" y="0"/>
            <a:ext cx="1119188" cy="152400"/>
          </a:xfrm>
          <a:prstGeom prst="rect">
            <a:avLst/>
          </a:prstGeom>
        </p:spPr>
        <p:txBody>
          <a:bodyPr horzOverflow="overflow" lIns="0" tIns="0" rIns="0" bIns="0">
            <a:spAutoFit/>
          </a:bodyPr>
          <a:lstStyle/>
          <a:p>
            <a:pPr algn="l"/>
            <a:r>
              <a:rPr lang="en-US" sz="1000">
                <a:solidFill>
                  <a:srgbClr val="747474"/>
                </a:solidFill>
                <a:latin typeface="Delivery" panose="020F0503020204020204" pitchFamily="34" charset="0"/>
                <a:ea typeface="Delivery" panose="020F0503020204020204" pitchFamily="34" charset="0"/>
                <a:cs typeface="Delivery" panose="020F0503020204020204" pitchFamily="34" charset="0"/>
              </a:rPr>
              <a:t>FOR INTERNAL USE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695" y="128015"/>
            <a:ext cx="1091184" cy="1456943"/>
          </a:xfrm>
          <a:prstGeom prst="rect">
            <a:avLst/>
          </a:prstGeom>
        </p:spPr>
      </p:pic>
      <p:grpSp>
        <p:nvGrpSpPr>
          <p:cNvPr id="3" name="object 3"/>
          <p:cNvGrpSpPr/>
          <p:nvPr/>
        </p:nvGrpSpPr>
        <p:grpSpPr>
          <a:xfrm>
            <a:off x="1298447" y="128015"/>
            <a:ext cx="7592695" cy="1524000"/>
            <a:chOff x="1298447" y="128015"/>
            <a:chExt cx="7592695" cy="1524000"/>
          </a:xfrm>
        </p:grpSpPr>
        <p:pic>
          <p:nvPicPr>
            <p:cNvPr id="4" name="object 4"/>
            <p:cNvPicPr/>
            <p:nvPr/>
          </p:nvPicPr>
          <p:blipFill>
            <a:blip r:embed="rId3" cstate="print"/>
            <a:stretch>
              <a:fillRect/>
            </a:stretch>
          </p:blipFill>
          <p:spPr>
            <a:xfrm>
              <a:off x="7583424" y="195072"/>
              <a:ext cx="1307592" cy="1389888"/>
            </a:xfrm>
            <a:prstGeom prst="rect">
              <a:avLst/>
            </a:prstGeom>
          </p:spPr>
        </p:pic>
        <p:pic>
          <p:nvPicPr>
            <p:cNvPr id="5" name="object 5"/>
            <p:cNvPicPr/>
            <p:nvPr/>
          </p:nvPicPr>
          <p:blipFill>
            <a:blip r:embed="rId4" cstate="print"/>
            <a:stretch>
              <a:fillRect/>
            </a:stretch>
          </p:blipFill>
          <p:spPr>
            <a:xfrm>
              <a:off x="1298447" y="128015"/>
              <a:ext cx="6284976" cy="1524000"/>
            </a:xfrm>
            <a:prstGeom prst="rect">
              <a:avLst/>
            </a:prstGeom>
          </p:spPr>
        </p:pic>
      </p:grpSp>
      <p:sp>
        <p:nvSpPr>
          <p:cNvPr id="6" name="object 6"/>
          <p:cNvSpPr txBox="1"/>
          <p:nvPr/>
        </p:nvSpPr>
        <p:spPr>
          <a:xfrm>
            <a:off x="1465833" y="1808429"/>
            <a:ext cx="6071870" cy="362585"/>
          </a:xfrm>
          <a:prstGeom prst="rect">
            <a:avLst/>
          </a:prstGeom>
        </p:spPr>
        <p:txBody>
          <a:bodyPr vert="horz" wrap="square" lIns="0" tIns="13970" rIns="0" bIns="0" rtlCol="0">
            <a:spAutoFit/>
          </a:bodyPr>
          <a:lstStyle/>
          <a:p>
            <a:pPr marL="12700">
              <a:lnSpc>
                <a:spcPct val="100000"/>
              </a:lnSpc>
              <a:spcBef>
                <a:spcPts val="110"/>
              </a:spcBef>
            </a:pPr>
            <a:r>
              <a:rPr sz="2200" b="1" dirty="0">
                <a:solidFill>
                  <a:srgbClr val="C00000"/>
                </a:solidFill>
                <a:latin typeface="Times New Roman"/>
                <a:cs typeface="Times New Roman"/>
              </a:rPr>
              <a:t>Department</a:t>
            </a:r>
            <a:r>
              <a:rPr sz="2200" b="1" spc="-35" dirty="0">
                <a:solidFill>
                  <a:srgbClr val="C00000"/>
                </a:solidFill>
                <a:latin typeface="Times New Roman"/>
                <a:cs typeface="Times New Roman"/>
              </a:rPr>
              <a:t> </a:t>
            </a:r>
            <a:r>
              <a:rPr sz="2200" b="1" dirty="0">
                <a:solidFill>
                  <a:srgbClr val="C00000"/>
                </a:solidFill>
                <a:latin typeface="Times New Roman"/>
                <a:cs typeface="Times New Roman"/>
              </a:rPr>
              <a:t>of</a:t>
            </a:r>
            <a:r>
              <a:rPr sz="2200" b="1" spc="-10" dirty="0">
                <a:solidFill>
                  <a:srgbClr val="C00000"/>
                </a:solidFill>
                <a:latin typeface="Times New Roman"/>
                <a:cs typeface="Times New Roman"/>
              </a:rPr>
              <a:t> </a:t>
            </a:r>
            <a:r>
              <a:rPr sz="2200" b="1" dirty="0">
                <a:solidFill>
                  <a:srgbClr val="C00000"/>
                </a:solidFill>
                <a:latin typeface="Times New Roman"/>
                <a:cs typeface="Times New Roman"/>
              </a:rPr>
              <a:t>Computer</a:t>
            </a:r>
            <a:r>
              <a:rPr sz="2200" b="1" spc="-80" dirty="0">
                <a:solidFill>
                  <a:srgbClr val="C00000"/>
                </a:solidFill>
                <a:latin typeface="Times New Roman"/>
                <a:cs typeface="Times New Roman"/>
              </a:rPr>
              <a:t> </a:t>
            </a:r>
            <a:r>
              <a:rPr sz="2200" b="1" spc="5" dirty="0">
                <a:solidFill>
                  <a:srgbClr val="C00000"/>
                </a:solidFill>
                <a:latin typeface="Times New Roman"/>
                <a:cs typeface="Times New Roman"/>
              </a:rPr>
              <a:t>Science</a:t>
            </a:r>
            <a:r>
              <a:rPr sz="2200" b="1" spc="-70" dirty="0">
                <a:solidFill>
                  <a:srgbClr val="C00000"/>
                </a:solidFill>
                <a:latin typeface="Times New Roman"/>
                <a:cs typeface="Times New Roman"/>
              </a:rPr>
              <a:t> </a:t>
            </a:r>
            <a:r>
              <a:rPr sz="2200" b="1" spc="5" dirty="0">
                <a:solidFill>
                  <a:srgbClr val="C00000"/>
                </a:solidFill>
                <a:latin typeface="Times New Roman"/>
                <a:cs typeface="Times New Roman"/>
              </a:rPr>
              <a:t>and</a:t>
            </a:r>
            <a:r>
              <a:rPr sz="2200" b="1" spc="-5" dirty="0">
                <a:solidFill>
                  <a:srgbClr val="C00000"/>
                </a:solidFill>
                <a:latin typeface="Times New Roman"/>
                <a:cs typeface="Times New Roman"/>
              </a:rPr>
              <a:t> </a:t>
            </a:r>
            <a:r>
              <a:rPr sz="2200" b="1" dirty="0">
                <a:solidFill>
                  <a:srgbClr val="C00000"/>
                </a:solidFill>
                <a:latin typeface="Times New Roman"/>
                <a:cs typeface="Times New Roman"/>
              </a:rPr>
              <a:t>Engineering</a:t>
            </a:r>
            <a:endParaRPr sz="2200">
              <a:latin typeface="Times New Roman"/>
              <a:cs typeface="Times New Roman"/>
            </a:endParaRPr>
          </a:p>
        </p:txBody>
      </p:sp>
      <p:sp>
        <p:nvSpPr>
          <p:cNvPr id="7" name="object 7"/>
          <p:cNvSpPr txBox="1">
            <a:spLocks noGrp="1"/>
          </p:cNvSpPr>
          <p:nvPr>
            <p:ph type="title"/>
          </p:nvPr>
        </p:nvSpPr>
        <p:spPr>
          <a:xfrm>
            <a:off x="641286" y="2141726"/>
            <a:ext cx="7861427" cy="888064"/>
          </a:xfrm>
          <a:prstGeom prst="rect">
            <a:avLst/>
          </a:prstGeom>
        </p:spPr>
        <p:txBody>
          <a:bodyPr vert="horz" wrap="square" lIns="0" tIns="13335" rIns="0" bIns="0" rtlCol="0">
            <a:spAutoFit/>
          </a:bodyPr>
          <a:lstStyle/>
          <a:p>
            <a:pPr marL="12700" algn="ctr">
              <a:lnSpc>
                <a:spcPct val="100000"/>
              </a:lnSpc>
              <a:spcBef>
                <a:spcPts val="105"/>
              </a:spcBef>
            </a:pPr>
            <a:r>
              <a:rPr lang="en-IN" sz="2800" spc="5" dirty="0">
                <a:solidFill>
                  <a:srgbClr val="000000"/>
                </a:solidFill>
              </a:rPr>
              <a:t>    Cyber Threat Intelligence Mining for Proactive Cybersecurity </a:t>
            </a:r>
            <a:r>
              <a:rPr lang="en-IN" sz="2800" spc="5" dirty="0" err="1">
                <a:solidFill>
                  <a:srgbClr val="000000"/>
                </a:solidFill>
              </a:rPr>
              <a:t>Defense</a:t>
            </a:r>
            <a:endParaRPr lang="en-IN" sz="2800" dirty="0"/>
          </a:p>
        </p:txBody>
      </p:sp>
      <p:sp>
        <p:nvSpPr>
          <p:cNvPr id="8" name="object 8"/>
          <p:cNvSpPr txBox="1"/>
          <p:nvPr/>
        </p:nvSpPr>
        <p:spPr>
          <a:xfrm>
            <a:off x="186639" y="5484063"/>
            <a:ext cx="4267200" cy="659155"/>
          </a:xfrm>
          <a:prstGeom prst="rect">
            <a:avLst/>
          </a:prstGeom>
        </p:spPr>
        <p:txBody>
          <a:bodyPr vert="horz" wrap="square" lIns="0" tIns="12700" rIns="0" bIns="0" rtlCol="0">
            <a:spAutoFit/>
          </a:bodyPr>
          <a:lstStyle/>
          <a:p>
            <a:pPr marL="12700" algn="ctr">
              <a:lnSpc>
                <a:spcPct val="100000"/>
              </a:lnSpc>
              <a:spcBef>
                <a:spcPts val="100"/>
              </a:spcBef>
            </a:pPr>
            <a:r>
              <a:rPr sz="1800" b="1" spc="-10" dirty="0">
                <a:latin typeface="Times New Roman"/>
                <a:cs typeface="Times New Roman"/>
              </a:rPr>
              <a:t>Guide</a:t>
            </a:r>
            <a:r>
              <a:rPr sz="1800" b="1" spc="-15" dirty="0">
                <a:latin typeface="Times New Roman"/>
                <a:cs typeface="Times New Roman"/>
              </a:rPr>
              <a:t> </a:t>
            </a:r>
            <a:r>
              <a:rPr sz="1800" b="1" spc="-40" dirty="0">
                <a:latin typeface="Times New Roman"/>
                <a:cs typeface="Times New Roman"/>
              </a:rPr>
              <a:t>Name</a:t>
            </a:r>
            <a:r>
              <a:rPr sz="1800" b="1" spc="105" dirty="0">
                <a:latin typeface="Times New Roman"/>
                <a:cs typeface="Times New Roman"/>
              </a:rPr>
              <a:t> </a:t>
            </a:r>
            <a:r>
              <a:rPr sz="1800" b="1" dirty="0">
                <a:latin typeface="Times New Roman"/>
                <a:cs typeface="Times New Roman"/>
              </a:rPr>
              <a:t>&amp;</a:t>
            </a:r>
            <a:r>
              <a:rPr sz="1800" b="1" spc="-40" dirty="0">
                <a:latin typeface="Times New Roman"/>
                <a:cs typeface="Times New Roman"/>
              </a:rPr>
              <a:t> </a:t>
            </a:r>
            <a:r>
              <a:rPr sz="1800" b="1" spc="-10" dirty="0">
                <a:latin typeface="Times New Roman"/>
                <a:cs typeface="Times New Roman"/>
              </a:rPr>
              <a:t>Designation</a:t>
            </a:r>
            <a:endParaRPr sz="1800" dirty="0">
              <a:latin typeface="Times New Roman"/>
              <a:cs typeface="Times New Roman"/>
            </a:endParaRPr>
          </a:p>
          <a:p>
            <a:pPr marL="97790" algn="ctr">
              <a:lnSpc>
                <a:spcPct val="100000"/>
              </a:lnSpc>
            </a:pPr>
            <a:r>
              <a:rPr lang="en-US" sz="2400" dirty="0">
                <a:latin typeface="Arial MT"/>
                <a:cs typeface="Arial MT"/>
              </a:rPr>
              <a:t>Mrs. D. JENNIFER </a:t>
            </a:r>
            <a:r>
              <a:rPr sz="2400" dirty="0">
                <a:latin typeface="Arial MT"/>
                <a:cs typeface="Arial MT"/>
              </a:rPr>
              <a:t>M.E</a:t>
            </a:r>
          </a:p>
        </p:txBody>
      </p:sp>
      <p:sp>
        <p:nvSpPr>
          <p:cNvPr id="9" name="object 9"/>
          <p:cNvSpPr txBox="1"/>
          <p:nvPr/>
        </p:nvSpPr>
        <p:spPr>
          <a:xfrm>
            <a:off x="2477770" y="3674491"/>
            <a:ext cx="3987165" cy="1397819"/>
          </a:xfrm>
          <a:prstGeom prst="rect">
            <a:avLst/>
          </a:prstGeom>
        </p:spPr>
        <p:txBody>
          <a:bodyPr vert="horz" wrap="square" lIns="0" tIns="12700" rIns="0" bIns="0" rtlCol="0">
            <a:spAutoFit/>
          </a:bodyPr>
          <a:lstStyle/>
          <a:p>
            <a:pPr marL="381635" marR="5080" indent="-369570" algn="ctr">
              <a:lnSpc>
                <a:spcPct val="100000"/>
              </a:lnSpc>
              <a:spcBef>
                <a:spcPts val="100"/>
              </a:spcBef>
            </a:pPr>
            <a:r>
              <a:rPr sz="1800" b="1" spc="-50" dirty="0">
                <a:latin typeface="Times New Roman"/>
                <a:cs typeface="Times New Roman"/>
              </a:rPr>
              <a:t>Team</a:t>
            </a:r>
            <a:r>
              <a:rPr sz="1800" b="1" spc="-15" dirty="0">
                <a:latin typeface="Times New Roman"/>
                <a:cs typeface="Times New Roman"/>
              </a:rPr>
              <a:t> </a:t>
            </a:r>
            <a:r>
              <a:rPr sz="1800" b="1" spc="-30" dirty="0">
                <a:latin typeface="Times New Roman"/>
                <a:cs typeface="Times New Roman"/>
              </a:rPr>
              <a:t>Members</a:t>
            </a:r>
            <a:r>
              <a:rPr sz="1800" b="1" spc="140" dirty="0">
                <a:latin typeface="Times New Roman"/>
                <a:cs typeface="Times New Roman"/>
              </a:rPr>
              <a:t> </a:t>
            </a:r>
            <a:r>
              <a:rPr sz="1800" b="1" spc="-40" dirty="0">
                <a:latin typeface="Times New Roman"/>
                <a:cs typeface="Times New Roman"/>
              </a:rPr>
              <a:t>Name</a:t>
            </a:r>
            <a:r>
              <a:rPr sz="1800" b="1" spc="110" dirty="0">
                <a:latin typeface="Times New Roman"/>
                <a:cs typeface="Times New Roman"/>
              </a:rPr>
              <a:t> </a:t>
            </a:r>
            <a:r>
              <a:rPr sz="1800" b="1" dirty="0">
                <a:latin typeface="Times New Roman"/>
                <a:cs typeface="Times New Roman"/>
              </a:rPr>
              <a:t>/ </a:t>
            </a:r>
            <a:r>
              <a:rPr sz="1800" b="1" spc="-5" dirty="0">
                <a:latin typeface="Times New Roman"/>
                <a:cs typeface="Times New Roman"/>
              </a:rPr>
              <a:t>Register</a:t>
            </a:r>
            <a:r>
              <a:rPr sz="1800" b="1" spc="-75" dirty="0">
                <a:latin typeface="Times New Roman"/>
                <a:cs typeface="Times New Roman"/>
              </a:rPr>
              <a:t> </a:t>
            </a:r>
            <a:r>
              <a:rPr sz="1800" b="1" spc="-45" dirty="0">
                <a:latin typeface="Times New Roman"/>
                <a:cs typeface="Times New Roman"/>
              </a:rPr>
              <a:t>Number </a:t>
            </a:r>
            <a:r>
              <a:rPr sz="1800" b="1" spc="-434" dirty="0">
                <a:latin typeface="Times New Roman"/>
                <a:cs typeface="Times New Roman"/>
              </a:rPr>
              <a:t> </a:t>
            </a:r>
            <a:r>
              <a:rPr lang="en-US" sz="1800" b="1" spc="-10" dirty="0">
                <a:latin typeface="Times New Roman"/>
                <a:cs typeface="Times New Roman"/>
              </a:rPr>
              <a:t>CHERISH.S.D</a:t>
            </a:r>
            <a:r>
              <a:rPr sz="1800" b="1" spc="-5" dirty="0">
                <a:latin typeface="Times New Roman"/>
                <a:cs typeface="Times New Roman"/>
              </a:rPr>
              <a:t>(2114201040</a:t>
            </a:r>
            <a:r>
              <a:rPr lang="en-US" sz="1800" b="1" spc="-5" dirty="0">
                <a:latin typeface="Times New Roman"/>
                <a:cs typeface="Times New Roman"/>
              </a:rPr>
              <a:t>47)</a:t>
            </a:r>
            <a:r>
              <a:rPr sz="1800" b="1" spc="-5" dirty="0">
                <a:latin typeface="Times New Roman"/>
                <a:cs typeface="Times New Roman"/>
              </a:rPr>
              <a:t> </a:t>
            </a:r>
            <a:r>
              <a:rPr sz="1800" b="1" dirty="0">
                <a:latin typeface="Times New Roman"/>
                <a:cs typeface="Times New Roman"/>
              </a:rPr>
              <a:t> </a:t>
            </a:r>
            <a:r>
              <a:rPr lang="en-US" sz="1800" b="1" spc="-10" dirty="0">
                <a:latin typeface="Times New Roman"/>
                <a:cs typeface="Times New Roman"/>
              </a:rPr>
              <a:t>DANIEL DANE.N.K</a:t>
            </a:r>
            <a:r>
              <a:rPr sz="1800" b="1" spc="-5" dirty="0">
                <a:latin typeface="Times New Roman"/>
                <a:cs typeface="Times New Roman"/>
              </a:rPr>
              <a:t>(2114201040</a:t>
            </a:r>
            <a:r>
              <a:rPr lang="en-US" sz="1800" b="1" spc="-5" dirty="0">
                <a:latin typeface="Times New Roman"/>
                <a:cs typeface="Times New Roman"/>
              </a:rPr>
              <a:t>50</a:t>
            </a:r>
            <a:r>
              <a:rPr sz="1800" b="1" spc="-5" dirty="0">
                <a:latin typeface="Times New Roman"/>
                <a:cs typeface="Times New Roman"/>
              </a:rPr>
              <a:t>) </a:t>
            </a:r>
            <a:r>
              <a:rPr sz="1800" b="1" dirty="0">
                <a:latin typeface="Times New Roman"/>
                <a:cs typeface="Times New Roman"/>
              </a:rPr>
              <a:t> </a:t>
            </a:r>
            <a:r>
              <a:rPr sz="1800" b="1" spc="-25" dirty="0">
                <a:latin typeface="Times New Roman"/>
                <a:cs typeface="Times New Roman"/>
              </a:rPr>
              <a:t>GO</a:t>
            </a:r>
            <a:r>
              <a:rPr lang="en-US" sz="1800" b="1" spc="-25" dirty="0">
                <a:latin typeface="Times New Roman"/>
                <a:cs typeface="Times New Roman"/>
              </a:rPr>
              <a:t>KKUL SANTHOSH.Y</a:t>
            </a:r>
            <a:r>
              <a:rPr sz="1800" b="1" spc="-5" dirty="0">
                <a:latin typeface="Times New Roman"/>
                <a:cs typeface="Times New Roman"/>
              </a:rPr>
              <a:t>(21142010408</a:t>
            </a:r>
            <a:r>
              <a:rPr lang="en-US" sz="1800" b="1" spc="-5" dirty="0">
                <a:latin typeface="Times New Roman"/>
                <a:cs typeface="Times New Roman"/>
              </a:rPr>
              <a:t>0</a:t>
            </a:r>
            <a:r>
              <a:rPr sz="1800" b="1" spc="-5" dirty="0">
                <a:latin typeface="Times New Roman"/>
                <a:cs typeface="Times New Roman"/>
              </a:rPr>
              <a:t>)</a:t>
            </a:r>
            <a:endParaRPr sz="1800" dirty="0">
              <a:latin typeface="Times New Roman"/>
              <a:cs typeface="Times New Roman"/>
            </a:endParaRPr>
          </a:p>
        </p:txBody>
      </p:sp>
      <p:sp>
        <p:nvSpPr>
          <p:cNvPr id="10" name="object 10"/>
          <p:cNvSpPr txBox="1"/>
          <p:nvPr/>
        </p:nvSpPr>
        <p:spPr>
          <a:xfrm>
            <a:off x="4864989" y="5502961"/>
            <a:ext cx="4172585" cy="1162685"/>
          </a:xfrm>
          <a:prstGeom prst="rect">
            <a:avLst/>
          </a:prstGeom>
        </p:spPr>
        <p:txBody>
          <a:bodyPr vert="horz" wrap="square" lIns="0" tIns="12700" rIns="0" bIns="0" rtlCol="0">
            <a:spAutoFit/>
          </a:bodyPr>
          <a:lstStyle/>
          <a:p>
            <a:pPr marL="241300">
              <a:lnSpc>
                <a:spcPct val="100000"/>
              </a:lnSpc>
              <a:spcBef>
                <a:spcPts val="100"/>
              </a:spcBef>
            </a:pPr>
            <a:r>
              <a:rPr sz="1800" b="1" spc="-15" dirty="0">
                <a:latin typeface="Times New Roman"/>
                <a:cs typeface="Times New Roman"/>
              </a:rPr>
              <a:t>Coordinator</a:t>
            </a:r>
            <a:r>
              <a:rPr sz="1800" b="1" spc="25" dirty="0">
                <a:latin typeface="Times New Roman"/>
                <a:cs typeface="Times New Roman"/>
              </a:rPr>
              <a:t> </a:t>
            </a:r>
            <a:r>
              <a:rPr sz="1800" b="1" spc="-40" dirty="0">
                <a:latin typeface="Times New Roman"/>
                <a:cs typeface="Times New Roman"/>
              </a:rPr>
              <a:t>Name</a:t>
            </a:r>
            <a:r>
              <a:rPr sz="1800" b="1" spc="120" dirty="0">
                <a:latin typeface="Times New Roman"/>
                <a:cs typeface="Times New Roman"/>
              </a:rPr>
              <a:t> </a:t>
            </a:r>
            <a:r>
              <a:rPr sz="1800" b="1" dirty="0">
                <a:latin typeface="Times New Roman"/>
                <a:cs typeface="Times New Roman"/>
              </a:rPr>
              <a:t>&amp;</a:t>
            </a:r>
            <a:r>
              <a:rPr sz="1800" b="1" spc="-30" dirty="0">
                <a:latin typeface="Times New Roman"/>
                <a:cs typeface="Times New Roman"/>
              </a:rPr>
              <a:t> </a:t>
            </a:r>
            <a:r>
              <a:rPr sz="1800" b="1" spc="-10" dirty="0">
                <a:latin typeface="Times New Roman"/>
                <a:cs typeface="Times New Roman"/>
              </a:rPr>
              <a:t>Designation</a:t>
            </a:r>
            <a:endParaRPr sz="1800">
              <a:latin typeface="Times New Roman"/>
              <a:cs typeface="Times New Roman"/>
            </a:endParaRPr>
          </a:p>
          <a:p>
            <a:pPr marL="12700">
              <a:lnSpc>
                <a:spcPct val="100000"/>
              </a:lnSpc>
            </a:pPr>
            <a:r>
              <a:rPr sz="2400" spc="-55" dirty="0">
                <a:latin typeface="Arial MT"/>
                <a:cs typeface="Arial MT"/>
              </a:rPr>
              <a:t>Dr.</a:t>
            </a:r>
            <a:r>
              <a:rPr sz="2400" spc="-40" dirty="0">
                <a:latin typeface="Arial MT"/>
                <a:cs typeface="Arial MT"/>
              </a:rPr>
              <a:t> </a:t>
            </a:r>
            <a:r>
              <a:rPr sz="2400" dirty="0">
                <a:latin typeface="Arial MT"/>
                <a:cs typeface="Arial MT"/>
              </a:rPr>
              <a:t>N.PUGHAZENDI</a:t>
            </a:r>
            <a:r>
              <a:rPr sz="2400" spc="-105" dirty="0">
                <a:latin typeface="Arial MT"/>
                <a:cs typeface="Arial MT"/>
              </a:rPr>
              <a:t> </a:t>
            </a:r>
            <a:r>
              <a:rPr sz="2400" dirty="0">
                <a:latin typeface="Arial MT"/>
                <a:cs typeface="Arial MT"/>
              </a:rPr>
              <a:t>M.E,</a:t>
            </a:r>
            <a:r>
              <a:rPr sz="2400" spc="-85" dirty="0">
                <a:latin typeface="Arial MT"/>
                <a:cs typeface="Arial MT"/>
              </a:rPr>
              <a:t> </a:t>
            </a:r>
            <a:r>
              <a:rPr sz="2400" dirty="0">
                <a:latin typeface="Arial MT"/>
                <a:cs typeface="Arial MT"/>
              </a:rPr>
              <a:t>PhD</a:t>
            </a:r>
            <a:endParaRPr sz="2400">
              <a:latin typeface="Arial MT"/>
              <a:cs typeface="Arial MT"/>
            </a:endParaRPr>
          </a:p>
          <a:p>
            <a:pPr marR="334645" algn="r">
              <a:lnSpc>
                <a:spcPct val="100000"/>
              </a:lnSpc>
              <a:spcBef>
                <a:spcPts val="1755"/>
              </a:spcBef>
            </a:pPr>
            <a:r>
              <a:rPr sz="1800" b="1" dirty="0">
                <a:latin typeface="Calibri"/>
                <a:cs typeface="Calibri"/>
              </a:rPr>
              <a:t>1</a:t>
            </a:r>
            <a:endParaRPr sz="1800">
              <a:latin typeface="Calibri"/>
              <a:cs typeface="Calibri"/>
            </a:endParaRPr>
          </a:p>
        </p:txBody>
      </p:sp>
      <p:sp>
        <p:nvSpPr>
          <p:cNvPr id="12" name="TextBox 11">
            <a:extLst>
              <a:ext uri="{FF2B5EF4-FFF2-40B4-BE49-F238E27FC236}">
                <a16:creationId xmlns:a16="http://schemas.microsoft.com/office/drawing/2014/main" id="{A1FC5BC8-C3C3-68B9-B884-E8A6E3870DD9}"/>
              </a:ext>
            </a:extLst>
          </p:cNvPr>
          <p:cNvSpPr txBox="1"/>
          <p:nvPr/>
        </p:nvSpPr>
        <p:spPr>
          <a:xfrm>
            <a:off x="629254" y="3022449"/>
            <a:ext cx="7861427" cy="369332"/>
          </a:xfrm>
          <a:prstGeom prst="rect">
            <a:avLst/>
          </a:prstGeom>
          <a:noFill/>
        </p:spPr>
        <p:txBody>
          <a:bodyPr wrap="square" rtlCol="0">
            <a:spAutoFit/>
          </a:bodyPr>
          <a:lstStyle/>
          <a:p>
            <a:pPr algn="ctr"/>
            <a:r>
              <a:rPr lang="en-IN" dirty="0"/>
              <a:t>  </a:t>
            </a:r>
            <a:r>
              <a:rPr lang="en-IN" sz="1800" b="1" dirty="0">
                <a:latin typeface="Times New Roman" panose="02020603050405020304" pitchFamily="18" charset="0"/>
                <a:cs typeface="Times New Roman" panose="02020603050405020304" pitchFamily="18" charset="0"/>
              </a:rPr>
              <a:t>Sustainable Development Goals-9,16,17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2" name="Title 1">
            <a:extLst>
              <a:ext uri="{FF2B5EF4-FFF2-40B4-BE49-F238E27FC236}">
                <a16:creationId xmlns:a16="http://schemas.microsoft.com/office/drawing/2014/main" id="{71773357-B85A-7650-10D8-A07B2397C7F0}"/>
              </a:ext>
            </a:extLst>
          </p:cNvPr>
          <p:cNvSpPr>
            <a:spLocks noGrp="1"/>
          </p:cNvSpPr>
          <p:nvPr>
            <p:ph type="title"/>
          </p:nvPr>
        </p:nvSpPr>
        <p:spPr/>
        <p:txBody>
          <a:bodyPr/>
          <a:lstStyle/>
          <a:p>
            <a:r>
              <a:rPr lang="en-US" sz="4400" b="1" dirty="0">
                <a:solidFill>
                  <a:srgbClr val="7030A0"/>
                </a:solidFill>
              </a:rPr>
              <a:t>                      Modules Used </a:t>
            </a:r>
            <a:br>
              <a:rPr lang="en-US" dirty="0">
                <a:latin typeface="Calibri"/>
                <a:ea typeface="Calibri"/>
                <a:cs typeface="Calibri"/>
                <a:sym typeface="Calibri"/>
              </a:rPr>
            </a:br>
            <a:endParaRPr lang="en-IN" dirty="0"/>
          </a:p>
        </p:txBody>
      </p:sp>
      <p:sp>
        <p:nvSpPr>
          <p:cNvPr id="3" name="Text Placeholder 2">
            <a:extLst>
              <a:ext uri="{FF2B5EF4-FFF2-40B4-BE49-F238E27FC236}">
                <a16:creationId xmlns:a16="http://schemas.microsoft.com/office/drawing/2014/main" id="{5C1D4989-2301-A626-3860-312905186FF7}"/>
              </a:ext>
            </a:extLst>
          </p:cNvPr>
          <p:cNvSpPr>
            <a:spLocks noGrp="1"/>
          </p:cNvSpPr>
          <p:nvPr>
            <p:ph type="body" idx="1"/>
          </p:nvPr>
        </p:nvSpPr>
        <p:spPr/>
        <p:txBody>
          <a:bodyPr>
            <a:normAutofit/>
          </a:bodyPr>
          <a:lstStyle/>
          <a:p>
            <a:pPr lvl="0"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Data Collection</a:t>
            </a:r>
          </a:p>
          <a:p>
            <a:pPr lvl="0"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Pre-processing</a:t>
            </a:r>
          </a:p>
          <a:p>
            <a:pPr lvl="0"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Feature Extraction</a:t>
            </a:r>
          </a:p>
          <a:p>
            <a:pPr lvl="0"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Model prediction</a:t>
            </a:r>
          </a:p>
          <a:p>
            <a:pPr lvl="0"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User</a:t>
            </a:r>
          </a:p>
          <a:p>
            <a:pPr marL="114300" indent="0">
              <a:buNone/>
            </a:pPr>
            <a:endParaRPr lang="en-IN" sz="2400" b="1" dirty="0">
              <a:latin typeface="Bahnschrift Light SemiCondensed" panose="020B0502040204020203" pitchFamily="34" charset="0"/>
            </a:endParaRPr>
          </a:p>
        </p:txBody>
      </p:sp>
      <p:sp>
        <p:nvSpPr>
          <p:cNvPr id="161" name="Google Shape;161;g22cb8fd6a18_0_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628650" y="1"/>
            <a:ext cx="7886700" cy="13234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Module Description</a:t>
            </a:r>
            <a:endParaRPr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F96F1A26-E770-20FF-0C52-D52B744D35D8}"/>
              </a:ext>
            </a:extLst>
          </p:cNvPr>
          <p:cNvSpPr>
            <a:spLocks noGrp="1"/>
          </p:cNvSpPr>
          <p:nvPr>
            <p:ph type="body" idx="1"/>
          </p:nvPr>
        </p:nvSpPr>
        <p:spPr>
          <a:xfrm>
            <a:off x="628650" y="1344989"/>
            <a:ext cx="7886700" cy="4853489"/>
          </a:xfrm>
        </p:spPr>
        <p:txBody>
          <a:bodyPr>
            <a:normAutofit/>
          </a:bodyPr>
          <a:lstStyle/>
          <a:p>
            <a:pPr marL="135464" indent="0" algn="just">
              <a:lnSpc>
                <a:spcPct val="150000"/>
              </a:lnSpc>
              <a:spcAft>
                <a:spcPts val="800"/>
              </a:spcAf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Module 1: Data</a:t>
            </a:r>
            <a:r>
              <a:rPr lang="en-IN" sz="2800" b="1" dirty="0">
                <a:latin typeface="Times New Roman" panose="02020603050405020304" pitchFamily="18" charset="0"/>
                <a:ea typeface="Calibri" panose="020F0502020204030204" pitchFamily="34" charset="0"/>
                <a:cs typeface="Times New Roman" panose="02020603050405020304" pitchFamily="18" charset="0"/>
              </a:rPr>
              <a:t> Collection</a:t>
            </a:r>
          </a:p>
          <a:p>
            <a:pPr marL="135464" indent="0">
              <a:lnSpc>
                <a:spcPct val="150000"/>
              </a:lnSpc>
              <a:buNone/>
            </a:pPr>
            <a:r>
              <a:rPr lang="en-US" sz="2800" dirty="0"/>
              <a:t>	</a:t>
            </a: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The process of gathering diverse and relevant cyber threat data from various sources, such as logs, network traffic, threat feeds, and social media platforms. This module involves systematically retrieving raw data to be used for analysis and threat detection.</a:t>
            </a: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211" name="Google Shape;211;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628650" y="1"/>
            <a:ext cx="7886700" cy="12403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Module Description</a:t>
            </a:r>
            <a:endParaRPr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7BBA0891-BB02-92F0-F302-9D52764B01C8}"/>
              </a:ext>
            </a:extLst>
          </p:cNvPr>
          <p:cNvSpPr>
            <a:spLocks noGrp="1"/>
          </p:cNvSpPr>
          <p:nvPr>
            <p:ph type="body" idx="1"/>
          </p:nvPr>
        </p:nvSpPr>
        <p:spPr>
          <a:xfrm>
            <a:off x="492974" y="1476487"/>
            <a:ext cx="8215085" cy="5578476"/>
          </a:xfrm>
        </p:spPr>
        <p:txBody>
          <a:bodyPr>
            <a:normAutofit/>
          </a:bodyPr>
          <a:lstStyle/>
          <a:p>
            <a:pPr marL="135464" lvl="0" indent="0" algn="just">
              <a:lnSpc>
                <a:spcPct val="150000"/>
              </a:lnSpc>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Module 2: </a:t>
            </a:r>
            <a:r>
              <a:rPr lang="en-US" sz="2800" b="1" dirty="0">
                <a:latin typeface="Times New Roman" pitchFamily="18" charset="0"/>
                <a:cs typeface="Times New Roman" pitchFamily="18" charset="0"/>
              </a:rPr>
              <a:t>Pre-processing</a:t>
            </a:r>
          </a:p>
          <a:p>
            <a:pPr marL="135464" lvl="0" indent="0" algn="just">
              <a:lnSpc>
                <a:spcPct val="150000"/>
              </a:lnSpc>
              <a:buNone/>
            </a:pP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The initial stage of data preparation where collected raw data is cleaned, transformed, and organized. This module aims to remove noise, handle missing values, standardize formats, and ensure data consistency before further analysis.</a:t>
            </a: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219" name="Google Shape;219;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5E4F-D5F7-CE14-A904-06E6E3D4B522}"/>
              </a:ext>
            </a:extLst>
          </p:cNvPr>
          <p:cNvSpPr>
            <a:spLocks noGrp="1"/>
          </p:cNvSpPr>
          <p:nvPr>
            <p:ph type="title"/>
          </p:nvPr>
        </p:nvSpPr>
        <p:spPr/>
        <p:txBody>
          <a:bodyPr/>
          <a:lstStyle/>
          <a:p>
            <a:r>
              <a:rPr lang="en-US" sz="4400" b="1" dirty="0">
                <a:solidFill>
                  <a:srgbClr val="7030A0"/>
                </a:solidFill>
                <a:latin typeface="Times New Roman"/>
                <a:ea typeface="Times New Roman"/>
                <a:cs typeface="Times New Roman"/>
                <a:sym typeface="Times New Roman"/>
              </a:rPr>
              <a:t>           Module Description</a:t>
            </a:r>
            <a:r>
              <a:rPr lang="en-IN" sz="4400" b="1" dirty="0">
                <a:solidFill>
                  <a:schemeClr val="accent3">
                    <a:lumMod val="75000"/>
                  </a:schemeClr>
                </a:solidFill>
                <a:latin typeface="Times New Roman" panose="02020603050405020304" pitchFamily="18" charset="0"/>
                <a:cs typeface="Times New Roman" panose="02020603050405020304" pitchFamily="18" charset="0"/>
              </a:rPr>
              <a:t>            </a:t>
            </a:r>
            <a:br>
              <a:rPr lang="en-IN" sz="4400" b="1" dirty="0">
                <a:solidFill>
                  <a:schemeClr val="accent3">
                    <a:lumMod val="75000"/>
                  </a:schemeClr>
                </a:solidFill>
                <a:latin typeface="Times New Roman" panose="02020603050405020304" pitchFamily="18" charset="0"/>
                <a:cs typeface="Times New Roman" panose="02020603050405020304" pitchFamily="18" charset="0"/>
              </a:rPr>
            </a:br>
            <a:r>
              <a:rPr lang="en-IN" sz="4400" b="1" dirty="0">
                <a:solidFill>
                  <a:schemeClr val="accent3">
                    <a:lumMod val="75000"/>
                  </a:schemeClr>
                </a:solidFill>
                <a:latin typeface="Times New Roman" panose="02020603050405020304" pitchFamily="18" charset="0"/>
                <a:cs typeface="Times New Roman" panose="02020603050405020304" pitchFamily="18" charset="0"/>
              </a:rPr>
              <a:t>  </a:t>
            </a:r>
            <a:endParaRPr lang="en-IN" dirty="0"/>
          </a:p>
        </p:txBody>
      </p:sp>
      <p:sp>
        <p:nvSpPr>
          <p:cNvPr id="3" name="Text Placeholder 2">
            <a:extLst>
              <a:ext uri="{FF2B5EF4-FFF2-40B4-BE49-F238E27FC236}">
                <a16:creationId xmlns:a16="http://schemas.microsoft.com/office/drawing/2014/main" id="{08B45AD6-92B5-4044-BD48-767950C0D774}"/>
              </a:ext>
            </a:extLst>
          </p:cNvPr>
          <p:cNvSpPr>
            <a:spLocks noGrp="1"/>
          </p:cNvSpPr>
          <p:nvPr>
            <p:ph type="body" idx="1"/>
          </p:nvPr>
        </p:nvSpPr>
        <p:spPr>
          <a:xfrm>
            <a:off x="746985" y="1554225"/>
            <a:ext cx="7886700" cy="4827134"/>
          </a:xfrm>
        </p:spPr>
        <p:txBody>
          <a:bodyPr>
            <a:normAutofit/>
          </a:bodyPr>
          <a:lstStyle/>
          <a:p>
            <a:pPr marL="135464" lvl="0" indent="0">
              <a:lnSpc>
                <a:spcPct val="150000"/>
              </a:lnSpc>
              <a:buNone/>
            </a:pPr>
            <a:r>
              <a:rPr lang="en-IN" sz="2800" b="1" dirty="0">
                <a:latin typeface="Times New Roman" panose="02020603050405020304" pitchFamily="18" charset="0"/>
                <a:ea typeface="Calibri" panose="020F0502020204030204" pitchFamily="34" charset="0"/>
                <a:cs typeface="Times New Roman" panose="02020603050405020304" pitchFamily="18" charset="0"/>
              </a:rPr>
              <a:t>Module 3:</a:t>
            </a:r>
            <a:r>
              <a:rPr lang="en-IN"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0000"/>
                </a:solidFill>
                <a:latin typeface="Times New Roman" pitchFamily="18" charset="0"/>
                <a:ea typeface="Calibri" panose="020F0502020204030204" pitchFamily="34" charset="0"/>
                <a:cs typeface="Times New Roman" pitchFamily="18" charset="0"/>
              </a:rPr>
              <a:t>Feature Extraction</a:t>
            </a:r>
            <a:endParaRPr lang="en-IN"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135464" indent="0">
              <a:lnSpc>
                <a:spcPct val="150000"/>
              </a:lnSpc>
              <a:buNone/>
            </a:pP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 The process of selecting and transforming relevant attributes or characteristics from the pre-processed data to create meaningful features for analysis. This module involves reducing data dimensionality and extracting essential information that contributes to effective model prediction.</a:t>
            </a:r>
          </a:p>
          <a:p>
            <a:pPr marL="114300" indent="0" algn="just">
              <a:buNone/>
            </a:pPr>
            <a:endParaRPr lang="en-IN" dirty="0"/>
          </a:p>
        </p:txBody>
      </p:sp>
      <p:sp>
        <p:nvSpPr>
          <p:cNvPr id="4" name="Slide Number Placeholder 3">
            <a:extLst>
              <a:ext uri="{FF2B5EF4-FFF2-40B4-BE49-F238E27FC236}">
                <a16:creationId xmlns:a16="http://schemas.microsoft.com/office/drawing/2014/main" id="{050675F3-88CC-3EC1-E25E-8259D129A2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15322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C5AC-680D-103D-2DC3-E9C2ED838E4A}"/>
              </a:ext>
            </a:extLst>
          </p:cNvPr>
          <p:cNvSpPr>
            <a:spLocks noGrp="1"/>
          </p:cNvSpPr>
          <p:nvPr>
            <p:ph type="title"/>
          </p:nvPr>
        </p:nvSpPr>
        <p:spPr/>
        <p:txBody>
          <a:bodyPr/>
          <a:lstStyle/>
          <a:p>
            <a:pPr algn="ctr"/>
            <a:r>
              <a:rPr lang="en-US" sz="4400" b="1" dirty="0">
                <a:solidFill>
                  <a:srgbClr val="7030A0"/>
                </a:solidFill>
                <a:latin typeface="Times New Roman"/>
                <a:ea typeface="Times New Roman"/>
                <a:cs typeface="Times New Roman"/>
                <a:sym typeface="Times New Roman"/>
              </a:rPr>
              <a:t>Module Description</a:t>
            </a:r>
            <a:endParaRPr lang="en-US" dirty="0"/>
          </a:p>
        </p:txBody>
      </p:sp>
      <p:sp>
        <p:nvSpPr>
          <p:cNvPr id="3" name="Text Placeholder 2">
            <a:extLst>
              <a:ext uri="{FF2B5EF4-FFF2-40B4-BE49-F238E27FC236}">
                <a16:creationId xmlns:a16="http://schemas.microsoft.com/office/drawing/2014/main" id="{99F3626D-A4B0-0C6E-6D68-B0BDA2D17BA4}"/>
              </a:ext>
            </a:extLst>
          </p:cNvPr>
          <p:cNvSpPr>
            <a:spLocks noGrp="1"/>
          </p:cNvSpPr>
          <p:nvPr>
            <p:ph type="body" idx="1"/>
          </p:nvPr>
        </p:nvSpPr>
        <p:spPr/>
        <p:txBody>
          <a:bodyPr>
            <a:normAutofit fontScale="85000" lnSpcReduction="10000"/>
          </a:bodyPr>
          <a:lstStyle/>
          <a:p>
            <a:pPr marL="135464" indent="0" algn="just">
              <a:lnSpc>
                <a:spcPct val="150000"/>
              </a:lnSpc>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Module 4: </a:t>
            </a:r>
            <a:r>
              <a:rPr lang="en-US" sz="2800" b="1" dirty="0">
                <a:latin typeface="Times New Roman" pitchFamily="18" charset="0"/>
                <a:ea typeface="Calibri" panose="020F0502020204030204" pitchFamily="34" charset="0"/>
                <a:cs typeface="Times New Roman" pitchFamily="18" charset="0"/>
              </a:rPr>
              <a:t>Model Prediction</a:t>
            </a:r>
            <a:endParaRPr lang="en-US" sz="2800" b="1" dirty="0">
              <a:effectLst/>
              <a:latin typeface="Times New Roman" pitchFamily="18" charset="0"/>
              <a:ea typeface="Calibri" panose="020F0502020204030204" pitchFamily="34" charset="0"/>
              <a:cs typeface="Times New Roman" pitchFamily="18" charset="0"/>
            </a:endParaRPr>
          </a:p>
          <a:p>
            <a:pPr marL="135464" indent="0" algn="just">
              <a:lnSpc>
                <a:spcPct val="150000"/>
              </a:lnSpc>
              <a:buNone/>
            </a:pPr>
            <a:r>
              <a:rPr lang="en-US" sz="2800" b="0" i="0" dirty="0">
                <a:solidFill>
                  <a:srgbClr val="374151"/>
                </a:solidFill>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 The core analytical component where machine learning algorithms, statistical methods, or other computational techniques are applied to predict potential cyber threats based on the extracted features. This module uses historical data to build predictive models that can identify and classify emerging threats in real-time.</a:t>
            </a:r>
          </a:p>
          <a:p>
            <a:endParaRPr lang="en-US" dirty="0"/>
          </a:p>
        </p:txBody>
      </p:sp>
      <p:sp>
        <p:nvSpPr>
          <p:cNvPr id="4" name="Slide Number Placeholder 3">
            <a:extLst>
              <a:ext uri="{FF2B5EF4-FFF2-40B4-BE49-F238E27FC236}">
                <a16:creationId xmlns:a16="http://schemas.microsoft.com/office/drawing/2014/main" id="{5189FAC0-8E72-5BD4-5966-A35D59867B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44056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74E3-9B7F-B809-5F79-574483C9218B}"/>
              </a:ext>
            </a:extLst>
          </p:cNvPr>
          <p:cNvSpPr>
            <a:spLocks noGrp="1"/>
          </p:cNvSpPr>
          <p:nvPr>
            <p:ph type="title"/>
          </p:nvPr>
        </p:nvSpPr>
        <p:spPr/>
        <p:txBody>
          <a:bodyPr/>
          <a:lstStyle/>
          <a:p>
            <a:pPr algn="ctr"/>
            <a:r>
              <a:rPr lang="en-US" sz="4400" b="1" dirty="0">
                <a:solidFill>
                  <a:srgbClr val="7030A0"/>
                </a:solidFill>
                <a:latin typeface="Times New Roman"/>
                <a:ea typeface="Times New Roman"/>
                <a:cs typeface="Times New Roman"/>
                <a:sym typeface="Times New Roman"/>
              </a:rPr>
              <a:t>Module Description</a:t>
            </a:r>
            <a:endParaRPr lang="en-US" dirty="0"/>
          </a:p>
        </p:txBody>
      </p:sp>
      <p:sp>
        <p:nvSpPr>
          <p:cNvPr id="3" name="Text Placeholder 2">
            <a:extLst>
              <a:ext uri="{FF2B5EF4-FFF2-40B4-BE49-F238E27FC236}">
                <a16:creationId xmlns:a16="http://schemas.microsoft.com/office/drawing/2014/main" id="{C6E11A31-FA4A-C8FA-8782-D11C1775030E}"/>
              </a:ext>
            </a:extLst>
          </p:cNvPr>
          <p:cNvSpPr>
            <a:spLocks noGrp="1"/>
          </p:cNvSpPr>
          <p:nvPr>
            <p:ph type="body" idx="1"/>
          </p:nvPr>
        </p:nvSpPr>
        <p:spPr/>
        <p:txBody>
          <a:bodyPr>
            <a:noAutofit/>
          </a:bodyPr>
          <a:lstStyle/>
          <a:p>
            <a:pPr marL="135464" lvl="0" indent="0" algn="just">
              <a:lnSpc>
                <a:spcPct val="150000"/>
              </a:lnSpc>
              <a:buNone/>
            </a:pPr>
            <a:r>
              <a:rPr lang="en-US" sz="2400" b="1" dirty="0">
                <a:latin typeface="Times New Roman" pitchFamily="18" charset="0"/>
                <a:cs typeface="Times New Roman" panose="02020603050405020304" pitchFamily="18" charset="0"/>
              </a:rPr>
              <a:t>Module 5: User-Driven Threat Prediction </a:t>
            </a:r>
            <a:r>
              <a:rPr lang="en-US" sz="2400" b="0" i="0" dirty="0">
                <a:solidFill>
                  <a:srgbClr val="374151"/>
                </a:solidFill>
                <a:effectLst/>
                <a:latin typeface="Times New Roman" panose="02020603050405020304" pitchFamily="18" charset="0"/>
                <a:cs typeface="Times New Roman" panose="02020603050405020304" pitchFamily="18" charset="0"/>
              </a:rPr>
              <a:t>	</a:t>
            </a:r>
          </a:p>
          <a:p>
            <a:pPr marL="135464" lvl="0" indent="0" algn="just">
              <a:lnSpc>
                <a:spcPct val="150000"/>
              </a:lnSpc>
              <a:buNone/>
            </a:pPr>
            <a:r>
              <a:rPr lang="en-US" sz="2400" dirty="0">
                <a:solidFill>
                  <a:srgbClr val="374151"/>
                </a:solidFill>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cybersecurity framework allows users to input relevant values or parameters based on their specific context or scenario. These inputs serve as the basis for predicting potential cyber threats. The framework then processes these inputs and predicts the result by employing advanced algorithms. </a:t>
            </a:r>
            <a:endParaRPr lang="en-US" sz="2400" dirty="0"/>
          </a:p>
        </p:txBody>
      </p:sp>
      <p:sp>
        <p:nvSpPr>
          <p:cNvPr id="4" name="Slide Number Placeholder 3">
            <a:extLst>
              <a:ext uri="{FF2B5EF4-FFF2-40B4-BE49-F238E27FC236}">
                <a16:creationId xmlns:a16="http://schemas.microsoft.com/office/drawing/2014/main" id="{32DEDC92-2253-67CC-F1A3-47691996BE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61703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Architecture / Methodology used</a:t>
            </a:r>
            <a:endParaRPr sz="3600" b="1" dirty="0">
              <a:solidFill>
                <a:srgbClr val="7030A0"/>
              </a:solidFill>
              <a:latin typeface="Times New Roman"/>
              <a:ea typeface="Times New Roman"/>
              <a:cs typeface="Times New Roman"/>
              <a:sym typeface="Times New Roman"/>
            </a:endParaRPr>
          </a:p>
        </p:txBody>
      </p:sp>
      <p:sp>
        <p:nvSpPr>
          <p:cNvPr id="176" name="Google Shape;17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4" name="AutoShape 3">
            <a:extLst>
              <a:ext uri="{FF2B5EF4-FFF2-40B4-BE49-F238E27FC236}">
                <a16:creationId xmlns:a16="http://schemas.microsoft.com/office/drawing/2014/main" id="{8E770DC3-0FC2-8423-E178-7CFA50BF84D8}"/>
              </a:ext>
            </a:extLst>
          </p:cNvPr>
          <p:cNvSpPr>
            <a:spLocks noChangeAspect="1" noChangeArrowheads="1" noTextEdit="1"/>
          </p:cNvSpPr>
          <p:nvPr/>
        </p:nvSpPr>
        <p:spPr bwMode="auto">
          <a:xfrm>
            <a:off x="817563" y="1165225"/>
            <a:ext cx="72882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 name="Rectangle 65">
            <a:extLst>
              <a:ext uri="{FF2B5EF4-FFF2-40B4-BE49-F238E27FC236}">
                <a16:creationId xmlns:a16="http://schemas.microsoft.com/office/drawing/2014/main" id="{2C6C1D0F-98F7-C9AF-29BA-B929D747EEF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2">
            <a:extLst>
              <a:ext uri="{FF2B5EF4-FFF2-40B4-BE49-F238E27FC236}">
                <a16:creationId xmlns:a16="http://schemas.microsoft.com/office/drawing/2014/main" id="{61D719CB-A1DC-9E77-11F1-3822B2D44B04}"/>
              </a:ext>
            </a:extLst>
          </p:cNvPr>
          <p:cNvGrpSpPr/>
          <p:nvPr/>
        </p:nvGrpSpPr>
        <p:grpSpPr>
          <a:xfrm>
            <a:off x="904351" y="974690"/>
            <a:ext cx="7586505" cy="5285434"/>
            <a:chOff x="0" y="0"/>
            <a:chExt cx="5980748" cy="6732397"/>
          </a:xfrm>
        </p:grpSpPr>
        <p:sp>
          <p:nvSpPr>
            <p:cNvPr id="5" name="Shape 51952">
              <a:extLst>
                <a:ext uri="{FF2B5EF4-FFF2-40B4-BE49-F238E27FC236}">
                  <a16:creationId xmlns:a16="http://schemas.microsoft.com/office/drawing/2014/main" id="{1B1F7A0B-8F9C-9541-404F-1CCFEAF39CAF}"/>
                </a:ext>
              </a:extLst>
            </p:cNvPr>
            <p:cNvSpPr/>
            <p:nvPr/>
          </p:nvSpPr>
          <p:spPr>
            <a:xfrm>
              <a:off x="0" y="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 name="Shape 51953">
              <a:extLst>
                <a:ext uri="{FF2B5EF4-FFF2-40B4-BE49-F238E27FC236}">
                  <a16:creationId xmlns:a16="http://schemas.microsoft.com/office/drawing/2014/main" id="{3F1C3366-4C47-0577-F068-79CC46FAE4CF}"/>
                </a:ext>
              </a:extLst>
            </p:cNvPr>
            <p:cNvSpPr/>
            <p:nvPr/>
          </p:nvSpPr>
          <p:spPr>
            <a:xfrm>
              <a:off x="6350" y="0"/>
              <a:ext cx="5965191" cy="9144"/>
            </a:xfrm>
            <a:custGeom>
              <a:avLst/>
              <a:gdLst/>
              <a:ahLst/>
              <a:cxnLst/>
              <a:rect l="0" t="0" r="0" b="0"/>
              <a:pathLst>
                <a:path w="5965191" h="9144">
                  <a:moveTo>
                    <a:pt x="0" y="0"/>
                  </a:moveTo>
                  <a:lnTo>
                    <a:pt x="5965191" y="0"/>
                  </a:lnTo>
                  <a:lnTo>
                    <a:pt x="5965191"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8" name="Shape 51954">
              <a:extLst>
                <a:ext uri="{FF2B5EF4-FFF2-40B4-BE49-F238E27FC236}">
                  <a16:creationId xmlns:a16="http://schemas.microsoft.com/office/drawing/2014/main" id="{D714C01B-56D5-0C0C-D8F5-F664F234798B}"/>
                </a:ext>
              </a:extLst>
            </p:cNvPr>
            <p:cNvSpPr/>
            <p:nvPr/>
          </p:nvSpPr>
          <p:spPr>
            <a:xfrm>
              <a:off x="5971604" y="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9" name="Shape 51955">
              <a:extLst>
                <a:ext uri="{FF2B5EF4-FFF2-40B4-BE49-F238E27FC236}">
                  <a16:creationId xmlns:a16="http://schemas.microsoft.com/office/drawing/2014/main" id="{AD2124A3-FFD2-654A-5DCF-C54C7CDA9374}"/>
                </a:ext>
              </a:extLst>
            </p:cNvPr>
            <p:cNvSpPr/>
            <p:nvPr/>
          </p:nvSpPr>
          <p:spPr>
            <a:xfrm>
              <a:off x="0" y="6350"/>
              <a:ext cx="9144" cy="6447155"/>
            </a:xfrm>
            <a:custGeom>
              <a:avLst/>
              <a:gdLst/>
              <a:ahLst/>
              <a:cxnLst/>
              <a:rect l="0" t="0" r="0" b="0"/>
              <a:pathLst>
                <a:path w="9144" h="6447155">
                  <a:moveTo>
                    <a:pt x="0" y="0"/>
                  </a:moveTo>
                  <a:lnTo>
                    <a:pt x="9144" y="0"/>
                  </a:lnTo>
                  <a:lnTo>
                    <a:pt x="9144" y="6447155"/>
                  </a:lnTo>
                  <a:lnTo>
                    <a:pt x="0" y="6447155"/>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 name="Shape 51956">
              <a:extLst>
                <a:ext uri="{FF2B5EF4-FFF2-40B4-BE49-F238E27FC236}">
                  <a16:creationId xmlns:a16="http://schemas.microsoft.com/office/drawing/2014/main" id="{890C01FF-9D77-079B-7637-28BB19B06309}"/>
                </a:ext>
              </a:extLst>
            </p:cNvPr>
            <p:cNvSpPr/>
            <p:nvPr/>
          </p:nvSpPr>
          <p:spPr>
            <a:xfrm>
              <a:off x="5971604" y="6350"/>
              <a:ext cx="9144" cy="6447155"/>
            </a:xfrm>
            <a:custGeom>
              <a:avLst/>
              <a:gdLst/>
              <a:ahLst/>
              <a:cxnLst/>
              <a:rect l="0" t="0" r="0" b="0"/>
              <a:pathLst>
                <a:path w="9144" h="6447155">
                  <a:moveTo>
                    <a:pt x="0" y="0"/>
                  </a:moveTo>
                  <a:lnTo>
                    <a:pt x="9144" y="0"/>
                  </a:lnTo>
                  <a:lnTo>
                    <a:pt x="9144" y="6447155"/>
                  </a:lnTo>
                  <a:lnTo>
                    <a:pt x="0" y="6447155"/>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A58C923B-102F-FBC8-C1C4-0540806F40AC}"/>
                </a:ext>
              </a:extLst>
            </p:cNvPr>
            <p:cNvSpPr/>
            <p:nvPr/>
          </p:nvSpPr>
          <p:spPr>
            <a:xfrm>
              <a:off x="2280603" y="6457696"/>
              <a:ext cx="224312"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7DC8DEFF-2AD7-16C8-8E03-4743D4492C91}"/>
                </a:ext>
              </a:extLst>
            </p:cNvPr>
            <p:cNvSpPr/>
            <p:nvPr/>
          </p:nvSpPr>
          <p:spPr>
            <a:xfrm>
              <a:off x="2448878" y="6457696"/>
              <a:ext cx="42228"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96C3CA37-FF11-99CF-B396-F031E36809C2}"/>
                </a:ext>
              </a:extLst>
            </p:cNvPr>
            <p:cNvSpPr/>
            <p:nvPr/>
          </p:nvSpPr>
          <p:spPr>
            <a:xfrm>
              <a:off x="2474278" y="6457696"/>
              <a:ext cx="211138"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1FE9E5DC-2BDB-1D75-E222-0D0CBF83BE9F}"/>
                </a:ext>
              </a:extLst>
            </p:cNvPr>
            <p:cNvSpPr/>
            <p:nvPr/>
          </p:nvSpPr>
          <p:spPr>
            <a:xfrm>
              <a:off x="2633409" y="6457696"/>
              <a:ext cx="42228"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0FD79248-C7E6-C1D7-158E-91E59F14477C}"/>
                </a:ext>
              </a:extLst>
            </p:cNvPr>
            <p:cNvSpPr/>
            <p:nvPr/>
          </p:nvSpPr>
          <p:spPr>
            <a:xfrm>
              <a:off x="2661984" y="6457696"/>
              <a:ext cx="498454"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1E8D961A-838D-7189-0B99-ED5E34790540}"/>
                </a:ext>
              </a:extLst>
            </p:cNvPr>
            <p:cNvSpPr/>
            <p:nvPr/>
          </p:nvSpPr>
          <p:spPr>
            <a:xfrm>
              <a:off x="3036634" y="6457696"/>
              <a:ext cx="42228"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485EBB00-E6B8-A88B-252E-D68ABCFE52E8}"/>
                </a:ext>
              </a:extLst>
            </p:cNvPr>
            <p:cNvSpPr/>
            <p:nvPr/>
          </p:nvSpPr>
          <p:spPr>
            <a:xfrm>
              <a:off x="3062034" y="6457696"/>
              <a:ext cx="842835"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C139B7F9-A39A-2189-F0C9-1747F5639422}"/>
                </a:ext>
              </a:extLst>
            </p:cNvPr>
            <p:cNvSpPr/>
            <p:nvPr/>
          </p:nvSpPr>
          <p:spPr>
            <a:xfrm>
              <a:off x="3694113" y="6457696"/>
              <a:ext cx="42228" cy="18698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Times New Roman" panose="02020603050405020304" pitchFamily="18" charset="0"/>
                <a:ea typeface="Times New Roman" panose="02020603050405020304" pitchFamily="18" charset="0"/>
              </a:endParaRPr>
            </a:p>
          </p:txBody>
        </p:sp>
        <p:sp>
          <p:nvSpPr>
            <p:cNvPr id="19" name="Shape 51957">
              <a:extLst>
                <a:ext uri="{FF2B5EF4-FFF2-40B4-BE49-F238E27FC236}">
                  <a16:creationId xmlns:a16="http://schemas.microsoft.com/office/drawing/2014/main" id="{E51E927F-9E1B-93B6-52BE-731B1FE49296}"/>
                </a:ext>
              </a:extLst>
            </p:cNvPr>
            <p:cNvSpPr/>
            <p:nvPr/>
          </p:nvSpPr>
          <p:spPr>
            <a:xfrm>
              <a:off x="0" y="6723253"/>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0" name="Shape 51958">
              <a:extLst>
                <a:ext uri="{FF2B5EF4-FFF2-40B4-BE49-F238E27FC236}">
                  <a16:creationId xmlns:a16="http://schemas.microsoft.com/office/drawing/2014/main" id="{F35330DF-32A7-9CC0-8AA6-E686EF77EE64}"/>
                </a:ext>
              </a:extLst>
            </p:cNvPr>
            <p:cNvSpPr/>
            <p:nvPr/>
          </p:nvSpPr>
          <p:spPr>
            <a:xfrm>
              <a:off x="6350" y="6723253"/>
              <a:ext cx="5965191" cy="9144"/>
            </a:xfrm>
            <a:custGeom>
              <a:avLst/>
              <a:gdLst/>
              <a:ahLst/>
              <a:cxnLst/>
              <a:rect l="0" t="0" r="0" b="0"/>
              <a:pathLst>
                <a:path w="5965191" h="9144">
                  <a:moveTo>
                    <a:pt x="0" y="0"/>
                  </a:moveTo>
                  <a:lnTo>
                    <a:pt x="5965191" y="0"/>
                  </a:lnTo>
                  <a:lnTo>
                    <a:pt x="5965191"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1" name="Shape 51959">
              <a:extLst>
                <a:ext uri="{FF2B5EF4-FFF2-40B4-BE49-F238E27FC236}">
                  <a16:creationId xmlns:a16="http://schemas.microsoft.com/office/drawing/2014/main" id="{96BEA661-C697-DC99-8CBC-555BA500318F}"/>
                </a:ext>
              </a:extLst>
            </p:cNvPr>
            <p:cNvSpPr/>
            <p:nvPr/>
          </p:nvSpPr>
          <p:spPr>
            <a:xfrm>
              <a:off x="5971604" y="6723253"/>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2" name="Shape 51960">
              <a:extLst>
                <a:ext uri="{FF2B5EF4-FFF2-40B4-BE49-F238E27FC236}">
                  <a16:creationId xmlns:a16="http://schemas.microsoft.com/office/drawing/2014/main" id="{DC2B8254-F89A-2F48-F53B-8015F1C6670E}"/>
                </a:ext>
              </a:extLst>
            </p:cNvPr>
            <p:cNvSpPr/>
            <p:nvPr/>
          </p:nvSpPr>
          <p:spPr>
            <a:xfrm>
              <a:off x="0" y="6453378"/>
              <a:ext cx="9144" cy="269875"/>
            </a:xfrm>
            <a:custGeom>
              <a:avLst/>
              <a:gdLst/>
              <a:ahLst/>
              <a:cxnLst/>
              <a:rect l="0" t="0" r="0" b="0"/>
              <a:pathLst>
                <a:path w="9144" h="269875">
                  <a:moveTo>
                    <a:pt x="0" y="0"/>
                  </a:moveTo>
                  <a:lnTo>
                    <a:pt x="9144" y="0"/>
                  </a:lnTo>
                  <a:lnTo>
                    <a:pt x="9144" y="269875"/>
                  </a:lnTo>
                  <a:lnTo>
                    <a:pt x="0" y="269875"/>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3" name="Shape 51961">
              <a:extLst>
                <a:ext uri="{FF2B5EF4-FFF2-40B4-BE49-F238E27FC236}">
                  <a16:creationId xmlns:a16="http://schemas.microsoft.com/office/drawing/2014/main" id="{1C7F77BB-097B-EE2D-663F-0B1AAFB65BD3}"/>
                </a:ext>
              </a:extLst>
            </p:cNvPr>
            <p:cNvSpPr/>
            <p:nvPr/>
          </p:nvSpPr>
          <p:spPr>
            <a:xfrm>
              <a:off x="5971604" y="6453378"/>
              <a:ext cx="9144" cy="269875"/>
            </a:xfrm>
            <a:custGeom>
              <a:avLst/>
              <a:gdLst/>
              <a:ahLst/>
              <a:cxnLst/>
              <a:rect l="0" t="0" r="0" b="0"/>
              <a:pathLst>
                <a:path w="9144" h="269875">
                  <a:moveTo>
                    <a:pt x="0" y="0"/>
                  </a:moveTo>
                  <a:lnTo>
                    <a:pt x="9144" y="0"/>
                  </a:lnTo>
                  <a:lnTo>
                    <a:pt x="9144" y="269875"/>
                  </a:lnTo>
                  <a:lnTo>
                    <a:pt x="0" y="269875"/>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pic>
          <p:nvPicPr>
            <p:cNvPr id="24" name="Picture 23">
              <a:extLst>
                <a:ext uri="{FF2B5EF4-FFF2-40B4-BE49-F238E27FC236}">
                  <a16:creationId xmlns:a16="http://schemas.microsoft.com/office/drawing/2014/main" id="{213B40B7-33CE-42DB-D9D0-D9F1BC066DA5}"/>
                </a:ext>
              </a:extLst>
            </p:cNvPr>
            <p:cNvPicPr/>
            <p:nvPr/>
          </p:nvPicPr>
          <p:blipFill>
            <a:blip r:embed="rId3"/>
            <a:stretch>
              <a:fillRect/>
            </a:stretch>
          </p:blipFill>
          <p:spPr>
            <a:xfrm>
              <a:off x="120332" y="56769"/>
              <a:ext cx="5731510" cy="6305550"/>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–Use Case diagram </a:t>
            </a:r>
            <a:endParaRPr sz="6000" b="1" dirty="0">
              <a:solidFill>
                <a:srgbClr val="7030A0"/>
              </a:solidFill>
              <a:latin typeface="Times New Roman"/>
              <a:ea typeface="Times New Roman"/>
              <a:cs typeface="Times New Roman"/>
              <a:sym typeface="Times New Roman"/>
            </a:endParaRPr>
          </a:p>
        </p:txBody>
      </p:sp>
      <p:sp>
        <p:nvSpPr>
          <p:cNvPr id="185" name="Google Shape;18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 name="Picture 1">
            <a:extLst>
              <a:ext uri="{FF2B5EF4-FFF2-40B4-BE49-F238E27FC236}">
                <a16:creationId xmlns:a16="http://schemas.microsoft.com/office/drawing/2014/main" id="{D9939446-3C18-37F7-5C8F-63D7A0679CFB}"/>
              </a:ext>
            </a:extLst>
          </p:cNvPr>
          <p:cNvPicPr/>
          <p:nvPr/>
        </p:nvPicPr>
        <p:blipFill>
          <a:blip r:embed="rId3"/>
          <a:stretch>
            <a:fillRect/>
          </a:stretch>
        </p:blipFill>
        <p:spPr>
          <a:xfrm>
            <a:off x="1507253" y="1076007"/>
            <a:ext cx="6531428" cy="51137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b="1" dirty="0">
                <a:solidFill>
                  <a:srgbClr val="7030A0"/>
                </a:solidFill>
                <a:latin typeface="Times New Roman"/>
                <a:ea typeface="Times New Roman"/>
                <a:cs typeface="Times New Roman"/>
                <a:sym typeface="Times New Roman"/>
              </a:rPr>
              <a:t> Results</a:t>
            </a:r>
            <a:endParaRPr b="1" dirty="0">
              <a:solidFill>
                <a:srgbClr val="7030A0"/>
              </a:solidFill>
              <a:latin typeface="Times New Roman"/>
              <a:ea typeface="Times New Roman"/>
              <a:cs typeface="Times New Roman"/>
              <a:sym typeface="Times New Roman"/>
            </a:endParaRPr>
          </a:p>
        </p:txBody>
      </p:sp>
      <p:sp>
        <p:nvSpPr>
          <p:cNvPr id="243" name="Google Shape;24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 name="Picture 1">
            <a:extLst>
              <a:ext uri="{FF2B5EF4-FFF2-40B4-BE49-F238E27FC236}">
                <a16:creationId xmlns:a16="http://schemas.microsoft.com/office/drawing/2014/main" id="{A3C3A9C0-C980-D22A-203E-26461CAF75F4}"/>
              </a:ext>
            </a:extLst>
          </p:cNvPr>
          <p:cNvPicPr/>
          <p:nvPr/>
        </p:nvPicPr>
        <p:blipFill>
          <a:blip r:embed="rId3"/>
          <a:stretch>
            <a:fillRect/>
          </a:stretch>
        </p:blipFill>
        <p:spPr>
          <a:xfrm>
            <a:off x="1041482" y="1028480"/>
            <a:ext cx="7317210" cy="52324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650166" y="338113"/>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b="1" dirty="0">
                <a:solidFill>
                  <a:srgbClr val="7030A0"/>
                </a:solidFill>
                <a:latin typeface="Times New Roman"/>
                <a:ea typeface="Times New Roman"/>
                <a:cs typeface="Times New Roman"/>
                <a:sym typeface="Times New Roman"/>
              </a:rPr>
              <a:t>Results</a:t>
            </a:r>
            <a:endParaRPr b="1" dirty="0">
              <a:solidFill>
                <a:srgbClr val="7030A0"/>
              </a:solidFill>
              <a:latin typeface="Times New Roman"/>
              <a:ea typeface="Times New Roman"/>
              <a:cs typeface="Times New Roman"/>
              <a:sym typeface="Times New Roman"/>
            </a:endParaRPr>
          </a:p>
        </p:txBody>
      </p:sp>
      <p:sp>
        <p:nvSpPr>
          <p:cNvPr id="251"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 name="Picture 1">
            <a:extLst>
              <a:ext uri="{FF2B5EF4-FFF2-40B4-BE49-F238E27FC236}">
                <a16:creationId xmlns:a16="http://schemas.microsoft.com/office/drawing/2014/main" id="{3B99C485-FDF9-A554-62A0-503A3994F337}"/>
              </a:ext>
            </a:extLst>
          </p:cNvPr>
          <p:cNvPicPr/>
          <p:nvPr/>
        </p:nvPicPr>
        <p:blipFill>
          <a:blip r:embed="rId3"/>
          <a:stretch>
            <a:fillRect/>
          </a:stretch>
        </p:blipFill>
        <p:spPr>
          <a:xfrm>
            <a:off x="1204856" y="1385963"/>
            <a:ext cx="7272169" cy="50241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Introduction</a:t>
            </a:r>
            <a:endParaRPr b="1" dirty="0">
              <a:solidFill>
                <a:srgbClr val="7030A0"/>
              </a:solidFill>
              <a:latin typeface="Times New Roman"/>
              <a:ea typeface="Times New Roman"/>
              <a:cs typeface="Times New Roman"/>
              <a:sym typeface="Times New Roman"/>
            </a:endParaRPr>
          </a:p>
        </p:txBody>
      </p:sp>
      <p:sp>
        <p:nvSpPr>
          <p:cNvPr id="9" name="Text Placeholder 8">
            <a:extLst>
              <a:ext uri="{FF2B5EF4-FFF2-40B4-BE49-F238E27FC236}">
                <a16:creationId xmlns:a16="http://schemas.microsoft.com/office/drawing/2014/main" id="{2073CF21-3F3C-8B03-C215-5F6FE9E164E8}"/>
              </a:ext>
            </a:extLst>
          </p:cNvPr>
          <p:cNvSpPr>
            <a:spLocks noGrp="1"/>
          </p:cNvSpPr>
          <p:nvPr>
            <p:ph type="body" idx="1"/>
          </p:nvPr>
        </p:nvSpPr>
        <p:spPr>
          <a:xfrm>
            <a:off x="608553" y="1483981"/>
            <a:ext cx="7886700" cy="5002880"/>
          </a:xfrm>
        </p:spPr>
        <p:txBody>
          <a:bodyPr>
            <a:noAutofit/>
          </a:bodyPr>
          <a:lstStyle/>
          <a:p>
            <a:pPr algn="just"/>
            <a:r>
              <a:rPr lang="en-US" sz="2400" dirty="0">
                <a:latin typeface="Times New Roman" pitchFamily="18" charset="0"/>
                <a:cs typeface="Times New Roman" pitchFamily="18" charset="0"/>
              </a:rPr>
              <a:t>In today's rapidly evolving digital landscape, the frequency and severity of cyber attacks have escalated, necessitating innovative approaches to cybersecurity. </a:t>
            </a:r>
          </a:p>
          <a:p>
            <a:pPr algn="just"/>
            <a:r>
              <a:rPr lang="en-US" sz="2400" dirty="0">
                <a:latin typeface="Times New Roman" pitchFamily="18" charset="0"/>
                <a:cs typeface="Times New Roman" pitchFamily="18" charset="0"/>
              </a:rPr>
              <a:t>Traditional security systems reliant on heuristics and signatures struggle to contend with the intricate nature of modern threats. </a:t>
            </a:r>
          </a:p>
          <a:p>
            <a:pPr algn="just"/>
            <a:r>
              <a:rPr lang="en-US" sz="2400" dirty="0">
                <a:latin typeface="Times New Roman" pitchFamily="18" charset="0"/>
                <a:cs typeface="Times New Roman" pitchFamily="18" charset="0"/>
              </a:rPr>
              <a:t>This project aims to explore and leverage CTI mining techniques to develop an advanced threat intelligence framework. </a:t>
            </a:r>
          </a:p>
          <a:p>
            <a:pPr algn="just"/>
            <a:r>
              <a:rPr lang="en-US" sz="2400" dirty="0">
                <a:latin typeface="Times New Roman" pitchFamily="18" charset="0"/>
                <a:cs typeface="Times New Roman" pitchFamily="18" charset="0"/>
              </a:rPr>
              <a:t>By comprehensively analyzing cyber threat data, this framework will empower organizations to bolster their security measures, identify emerging threats, and respond effectively. </a:t>
            </a:r>
            <a:endParaRPr lang="en-IN" sz="2400" dirty="0"/>
          </a:p>
        </p:txBody>
      </p:sp>
      <p:sp>
        <p:nvSpPr>
          <p:cNvPr id="104" name="Google Shape;104;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980E-2BB2-D8B7-5A52-2E4822C12486}"/>
              </a:ext>
            </a:extLst>
          </p:cNvPr>
          <p:cNvSpPr>
            <a:spLocks noGrp="1"/>
          </p:cNvSpPr>
          <p:nvPr>
            <p:ph type="title"/>
          </p:nvPr>
        </p:nvSpPr>
        <p:spPr/>
        <p:txBody>
          <a:bodyPr/>
          <a:lstStyle/>
          <a:p>
            <a:pPr algn="ctr"/>
            <a:r>
              <a:rPr lang="en-US" sz="4400" b="1" dirty="0">
                <a:solidFill>
                  <a:srgbClr val="7030A0"/>
                </a:solidFill>
                <a:latin typeface="Times New Roman"/>
                <a:ea typeface="Times New Roman"/>
                <a:cs typeface="Times New Roman"/>
                <a:sym typeface="Times New Roman"/>
              </a:rPr>
              <a:t>Results</a:t>
            </a:r>
            <a:endParaRPr lang="en-US" dirty="0"/>
          </a:p>
        </p:txBody>
      </p:sp>
      <p:sp>
        <p:nvSpPr>
          <p:cNvPr id="4" name="Slide Number Placeholder 3">
            <a:extLst>
              <a:ext uri="{FF2B5EF4-FFF2-40B4-BE49-F238E27FC236}">
                <a16:creationId xmlns:a16="http://schemas.microsoft.com/office/drawing/2014/main" id="{8FFD6E70-9C7F-99F7-3D1D-8FBAE7AFF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Picture 4">
            <a:extLst>
              <a:ext uri="{FF2B5EF4-FFF2-40B4-BE49-F238E27FC236}">
                <a16:creationId xmlns:a16="http://schemas.microsoft.com/office/drawing/2014/main" id="{0EE60996-255B-D3D9-7B68-74EA99D441F7}"/>
              </a:ext>
            </a:extLst>
          </p:cNvPr>
          <p:cNvPicPr/>
          <p:nvPr/>
        </p:nvPicPr>
        <p:blipFill>
          <a:blip r:embed="rId2"/>
          <a:stretch>
            <a:fillRect/>
          </a:stretch>
        </p:blipFill>
        <p:spPr>
          <a:xfrm>
            <a:off x="984737" y="1758462"/>
            <a:ext cx="7435781" cy="4652386"/>
          </a:xfrm>
          <a:prstGeom prst="rect">
            <a:avLst/>
          </a:prstGeom>
        </p:spPr>
      </p:pic>
    </p:spTree>
    <p:extLst>
      <p:ext uri="{BB962C8B-B14F-4D97-AF65-F5344CB8AC3E}">
        <p14:creationId xmlns:p14="http://schemas.microsoft.com/office/powerpoint/2010/main" val="4080260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A12C-D36F-D1D1-8A43-FEF3D64B5876}"/>
              </a:ext>
            </a:extLst>
          </p:cNvPr>
          <p:cNvSpPr>
            <a:spLocks noGrp="1"/>
          </p:cNvSpPr>
          <p:nvPr>
            <p:ph type="title"/>
          </p:nvPr>
        </p:nvSpPr>
        <p:spPr>
          <a:xfrm>
            <a:off x="628650" y="365126"/>
            <a:ext cx="7886700" cy="1001095"/>
          </a:xfrm>
        </p:spPr>
        <p:txBody>
          <a:bodyPr/>
          <a:lstStyle/>
          <a:p>
            <a:pPr algn="ctr"/>
            <a:r>
              <a:rPr lang="en-US" sz="4400" b="1" dirty="0">
                <a:solidFill>
                  <a:srgbClr val="7030A0"/>
                </a:solidFill>
                <a:latin typeface="Times New Roman"/>
                <a:ea typeface="Times New Roman"/>
                <a:cs typeface="Times New Roman"/>
                <a:sym typeface="Times New Roman"/>
              </a:rPr>
              <a:t>Results</a:t>
            </a:r>
            <a:endParaRPr lang="en-US" dirty="0"/>
          </a:p>
        </p:txBody>
      </p:sp>
      <p:sp>
        <p:nvSpPr>
          <p:cNvPr id="4" name="Slide Number Placeholder 3">
            <a:extLst>
              <a:ext uri="{FF2B5EF4-FFF2-40B4-BE49-F238E27FC236}">
                <a16:creationId xmlns:a16="http://schemas.microsoft.com/office/drawing/2014/main" id="{0BACD807-A54C-72A9-23F2-5CBE3A40D7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a:extLst>
              <a:ext uri="{FF2B5EF4-FFF2-40B4-BE49-F238E27FC236}">
                <a16:creationId xmlns:a16="http://schemas.microsoft.com/office/drawing/2014/main" id="{EF85F6E5-3CF9-5146-0605-67EE32D3E2ED}"/>
              </a:ext>
            </a:extLst>
          </p:cNvPr>
          <p:cNvPicPr/>
          <p:nvPr/>
        </p:nvPicPr>
        <p:blipFill>
          <a:blip r:embed="rId2"/>
          <a:stretch>
            <a:fillRect/>
          </a:stretch>
        </p:blipFill>
        <p:spPr>
          <a:xfrm>
            <a:off x="909434" y="1681976"/>
            <a:ext cx="7578349" cy="4546702"/>
          </a:xfrm>
          <a:prstGeom prst="rect">
            <a:avLst/>
          </a:prstGeom>
        </p:spPr>
      </p:pic>
    </p:spTree>
    <p:extLst>
      <p:ext uri="{BB962C8B-B14F-4D97-AF65-F5344CB8AC3E}">
        <p14:creationId xmlns:p14="http://schemas.microsoft.com/office/powerpoint/2010/main" val="2857106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8E6B-038E-435A-F09C-C832EFE47A94}"/>
              </a:ext>
            </a:extLst>
          </p:cNvPr>
          <p:cNvSpPr>
            <a:spLocks noGrp="1"/>
          </p:cNvSpPr>
          <p:nvPr>
            <p:ph type="title"/>
          </p:nvPr>
        </p:nvSpPr>
        <p:spPr>
          <a:xfrm>
            <a:off x="628650" y="365126"/>
            <a:ext cx="7886700" cy="1065641"/>
          </a:xfrm>
        </p:spPr>
        <p:txBody>
          <a:bodyPr/>
          <a:lstStyle/>
          <a:p>
            <a:pPr algn="ctr"/>
            <a:r>
              <a:rPr lang="en-US" sz="4400" b="1" dirty="0">
                <a:solidFill>
                  <a:srgbClr val="7030A0"/>
                </a:solidFill>
                <a:latin typeface="Times New Roman"/>
                <a:ea typeface="Times New Roman"/>
                <a:cs typeface="Times New Roman"/>
                <a:sym typeface="Times New Roman"/>
              </a:rPr>
              <a:t>Results</a:t>
            </a:r>
            <a:endParaRPr lang="en-US" dirty="0"/>
          </a:p>
        </p:txBody>
      </p:sp>
      <p:sp>
        <p:nvSpPr>
          <p:cNvPr id="4" name="Slide Number Placeholder 3">
            <a:extLst>
              <a:ext uri="{FF2B5EF4-FFF2-40B4-BE49-F238E27FC236}">
                <a16:creationId xmlns:a16="http://schemas.microsoft.com/office/drawing/2014/main" id="{E474F9E0-4B2E-0D1D-E9A9-E814E92457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a:extLst>
              <a:ext uri="{FF2B5EF4-FFF2-40B4-BE49-F238E27FC236}">
                <a16:creationId xmlns:a16="http://schemas.microsoft.com/office/drawing/2014/main" id="{8CF0D9B9-BDD6-4B18-F610-843447B705D0}"/>
              </a:ext>
            </a:extLst>
          </p:cNvPr>
          <p:cNvPicPr/>
          <p:nvPr/>
        </p:nvPicPr>
        <p:blipFill>
          <a:blip r:embed="rId2"/>
          <a:stretch>
            <a:fillRect/>
          </a:stretch>
        </p:blipFill>
        <p:spPr>
          <a:xfrm>
            <a:off x="785309" y="1681148"/>
            <a:ext cx="7702712" cy="4730409"/>
          </a:xfrm>
          <a:prstGeom prst="rect">
            <a:avLst/>
          </a:prstGeom>
        </p:spPr>
      </p:pic>
    </p:spTree>
    <p:extLst>
      <p:ext uri="{BB962C8B-B14F-4D97-AF65-F5344CB8AC3E}">
        <p14:creationId xmlns:p14="http://schemas.microsoft.com/office/powerpoint/2010/main" val="264307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CBD6-34BC-6771-1303-C5A2C727C30C}"/>
              </a:ext>
            </a:extLst>
          </p:cNvPr>
          <p:cNvSpPr>
            <a:spLocks noGrp="1"/>
          </p:cNvSpPr>
          <p:nvPr>
            <p:ph type="title"/>
          </p:nvPr>
        </p:nvSpPr>
        <p:spPr/>
        <p:txBody>
          <a:bodyPr>
            <a:normAutofit/>
          </a:bodyPr>
          <a:lstStyle/>
          <a:p>
            <a:r>
              <a:rPr lang="en-US" b="1" dirty="0">
                <a:solidFill>
                  <a:srgbClr val="7030A0"/>
                </a:solidFill>
                <a:latin typeface="Times New Roman"/>
                <a:ea typeface="Times New Roman"/>
                <a:cs typeface="Times New Roman"/>
                <a:sym typeface="Times New Roman"/>
              </a:rPr>
              <a:t>             Future Enhancement</a:t>
            </a:r>
            <a:endParaRPr lang="en-IN" dirty="0"/>
          </a:p>
        </p:txBody>
      </p:sp>
      <p:sp>
        <p:nvSpPr>
          <p:cNvPr id="3" name="Text Placeholder 2">
            <a:extLst>
              <a:ext uri="{FF2B5EF4-FFF2-40B4-BE49-F238E27FC236}">
                <a16:creationId xmlns:a16="http://schemas.microsoft.com/office/drawing/2014/main" id="{04EE55B5-5E30-1D5F-E3DC-17A87226FC8B}"/>
              </a:ext>
            </a:extLst>
          </p:cNvPr>
          <p:cNvSpPr>
            <a:spLocks noGrp="1"/>
          </p:cNvSpPr>
          <p:nvPr>
            <p:ph type="body" idx="1"/>
          </p:nvPr>
        </p:nvSpPr>
        <p:spPr>
          <a:xfrm>
            <a:off x="608554" y="1453836"/>
            <a:ext cx="7886700" cy="4351338"/>
          </a:xfrm>
        </p:spPr>
        <p:txBody>
          <a:bodyPr>
            <a:noAutofit/>
          </a:bodyPr>
          <a:lstStyle/>
          <a:p>
            <a:pPr marL="6350" marR="123190" indent="-6350" algn="just">
              <a:lnSpc>
                <a:spcPct val="150000"/>
              </a:lnSpc>
              <a:spcBef>
                <a:spcPts val="0"/>
              </a:spcBef>
              <a:spcAft>
                <a:spcPts val="60"/>
              </a:spcAft>
            </a:pPr>
            <a:r>
              <a:rPr lang="en-IN" sz="2400" b="1" kern="100" dirty="0">
                <a:solidFill>
                  <a:srgbClr val="000000"/>
                </a:solidFill>
                <a:effectLst/>
                <a:latin typeface="Times New Roman" panose="02020603050405020304" pitchFamily="18" charset="0"/>
                <a:ea typeface="Times New Roman" panose="02020603050405020304" pitchFamily="18" charset="0"/>
              </a:rPr>
              <a:t>Automated Response Orchestration:</a:t>
            </a:r>
            <a:r>
              <a:rPr lang="en-IN" sz="2400" kern="100" dirty="0">
                <a:solidFill>
                  <a:srgbClr val="000000"/>
                </a:solidFill>
                <a:effectLst/>
                <a:latin typeface="Times New Roman" panose="02020603050405020304" pitchFamily="18" charset="0"/>
                <a:ea typeface="Times New Roman" panose="02020603050405020304" pitchFamily="18" charset="0"/>
              </a:rPr>
              <a:t> Integrate CTI mining with automated response orchestration systems to enable swift and coordinated actions in response to detected threats. </a:t>
            </a:r>
          </a:p>
          <a:p>
            <a:pPr marL="0" marR="123190" indent="0" algn="just">
              <a:lnSpc>
                <a:spcPct val="150000"/>
              </a:lnSpc>
              <a:spcBef>
                <a:spcPts val="0"/>
              </a:spcBef>
              <a:spcAft>
                <a:spcPts val="60"/>
              </a:spcAft>
              <a:buNone/>
            </a:pP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US" sz="2400" kern="100" dirty="0">
              <a:solidFill>
                <a:srgbClr val="000000"/>
              </a:solidFill>
              <a:effectLst/>
              <a:latin typeface="Times New Roman" panose="02020603050405020304" pitchFamily="18" charset="0"/>
              <a:ea typeface="Times New Roman" panose="02020603050405020304" pitchFamily="18" charset="0"/>
            </a:endParaRPr>
          </a:p>
          <a:p>
            <a:pPr marL="6350" marR="123190" indent="-6350" algn="just">
              <a:lnSpc>
                <a:spcPct val="150000"/>
              </a:lnSpc>
              <a:spcBef>
                <a:spcPts val="0"/>
              </a:spcBef>
              <a:spcAft>
                <a:spcPts val="60"/>
              </a:spcAft>
            </a:pPr>
            <a:r>
              <a:rPr lang="en-IN" sz="2400" b="1" kern="100" dirty="0">
                <a:solidFill>
                  <a:srgbClr val="000000"/>
                </a:solidFill>
                <a:effectLst/>
                <a:latin typeface="Times New Roman" panose="02020603050405020304" pitchFamily="18" charset="0"/>
                <a:ea typeface="Times New Roman" panose="02020603050405020304" pitchFamily="18" charset="0"/>
              </a:rPr>
              <a:t>Enhanced Threat Intelligence Sharing:</a:t>
            </a:r>
            <a:r>
              <a:rPr lang="en-IN" sz="2400" kern="100" dirty="0">
                <a:solidFill>
                  <a:srgbClr val="000000"/>
                </a:solidFill>
                <a:effectLst/>
                <a:latin typeface="Times New Roman" panose="02020603050405020304" pitchFamily="18" charset="0"/>
                <a:ea typeface="Times New Roman" panose="02020603050405020304" pitchFamily="18" charset="0"/>
              </a:rPr>
              <a:t> Facilitate seamless sharing of threat intelligence among organizations, industry sectors, and government agencies.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30F2FE-B6EE-301A-417B-EB061D7825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394010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b="1" dirty="0">
                <a:solidFill>
                  <a:srgbClr val="7030A0"/>
                </a:solidFill>
                <a:latin typeface="Times New Roman"/>
                <a:ea typeface="Times New Roman"/>
                <a:cs typeface="Times New Roman"/>
                <a:sym typeface="Times New Roman"/>
              </a:rPr>
              <a:t>Conclusion </a:t>
            </a:r>
            <a:endParaRPr b="1" dirty="0">
              <a:solidFill>
                <a:srgbClr val="7030A0"/>
              </a:solidFill>
              <a:latin typeface="Times New Roman"/>
              <a:ea typeface="Times New Roman"/>
              <a:cs typeface="Times New Roman"/>
              <a:sym typeface="Times New Roman"/>
            </a:endParaRPr>
          </a:p>
        </p:txBody>
      </p:sp>
      <p:sp>
        <p:nvSpPr>
          <p:cNvPr id="282" name="Google Shape;282;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6" name="Text Placeholder 5">
            <a:extLst>
              <a:ext uri="{FF2B5EF4-FFF2-40B4-BE49-F238E27FC236}">
                <a16:creationId xmlns:a16="http://schemas.microsoft.com/office/drawing/2014/main" id="{DAC42A1C-CC50-755F-9403-6C72B855AB14}"/>
              </a:ext>
            </a:extLst>
          </p:cNvPr>
          <p:cNvSpPr txBox="1">
            <a:spLocks noGrp="1"/>
          </p:cNvSpPr>
          <p:nvPr>
            <p:ph type="body" idx="1"/>
          </p:nvPr>
        </p:nvSpPr>
        <p:spPr>
          <a:xfrm>
            <a:off x="254255" y="1618769"/>
            <a:ext cx="8679543" cy="492643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a digital age marred by escalating cyber threats, our project's exploration of Cyber Threat Intelligence (CTI) mining offers a transformative solution. The integration of CTI insights empowers organizations to proactively identify emerging threats, profile hackers, and respond effectively. </a:t>
            </a:r>
          </a:p>
          <a:p>
            <a:pPr algn="just"/>
            <a:r>
              <a:rPr lang="en-US" sz="2400" dirty="0">
                <a:latin typeface="Times New Roman" panose="02020603050405020304" pitchFamily="18" charset="0"/>
                <a:cs typeface="Times New Roman" panose="02020603050405020304" pitchFamily="18" charset="0"/>
              </a:rPr>
              <a:t>The integration of CTI insights empowers organizations to proactively identify emerging threats, profile hackers, and respond effectively</a:t>
            </a:r>
          </a:p>
          <a:p>
            <a:pPr algn="just"/>
            <a:r>
              <a:rPr lang="en-US" sz="2400" dirty="0">
                <a:latin typeface="Times New Roman" panose="02020603050405020304" pitchFamily="18" charset="0"/>
                <a:cs typeface="Times New Roman" panose="02020603050405020304" pitchFamily="18" charset="0"/>
              </a:rPr>
              <a:t>As we bid farewell to conventional security paradigms, our project underscores the pivotal role of CTI mining in fortifying digital defenses and ushering in a new era of dynamic and proactive cybersecurity</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Our project is highly efficient and user-friendly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a:spLocks noGrp="1"/>
          </p:cNvSpPr>
          <p:nvPr>
            <p:ph type="title"/>
          </p:nvPr>
        </p:nvSpPr>
        <p:spPr>
          <a:xfrm>
            <a:off x="628650" y="136525"/>
            <a:ext cx="7886700" cy="8458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b="1" dirty="0">
                <a:solidFill>
                  <a:srgbClr val="7030A0"/>
                </a:solidFill>
                <a:latin typeface="Times New Roman"/>
                <a:ea typeface="Times New Roman"/>
                <a:cs typeface="Times New Roman"/>
                <a:sym typeface="Times New Roman"/>
              </a:rPr>
              <a:t>Reference Paper/ URL</a:t>
            </a:r>
            <a:endParaRPr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EA8E6B7F-FC3C-7F77-C9F8-E8C5989F21A8}"/>
              </a:ext>
            </a:extLst>
          </p:cNvPr>
          <p:cNvSpPr>
            <a:spLocks noGrp="1"/>
          </p:cNvSpPr>
          <p:nvPr>
            <p:ph type="body" idx="1"/>
          </p:nvPr>
        </p:nvSpPr>
        <p:spPr>
          <a:xfrm>
            <a:off x="638698" y="1244028"/>
            <a:ext cx="7761723" cy="5257255"/>
          </a:xfrm>
        </p:spPr>
        <p:txBody>
          <a:bodyPr>
            <a:noAutofit/>
          </a:bodyPr>
          <a:lstStyle/>
          <a:p>
            <a:pPr marL="135464" indent="0" algn="just">
              <a:lnSpc>
                <a:spcPct val="150000"/>
              </a:lnSpc>
              <a:buNone/>
            </a:pPr>
            <a:r>
              <a:rPr lang="en-IN" sz="2000" dirty="0">
                <a:latin typeface="Times New Roman" panose="02020603050405020304" pitchFamily="18" charset="0"/>
                <a:cs typeface="Times New Roman" panose="02020603050405020304" pitchFamily="18" charset="0"/>
              </a:rPr>
              <a:t>[1] Sun, N., Ding, M., Jiang, J., Xu, W., Mo, X., Tai, Y., &amp; Zhang, J. (2023). Cyber Threat Intelligence Mining for Proactive Cybersecurity </a:t>
            </a:r>
            <a:r>
              <a:rPr lang="en-IN" sz="2000" dirty="0" err="1">
                <a:latin typeface="Times New Roman" panose="02020603050405020304" pitchFamily="18" charset="0"/>
                <a:cs typeface="Times New Roman" panose="02020603050405020304" pitchFamily="18" charset="0"/>
              </a:rPr>
              <a:t>Defense</a:t>
            </a:r>
            <a:r>
              <a:rPr lang="en-IN" sz="2000" dirty="0">
                <a:latin typeface="Times New Roman" panose="02020603050405020304" pitchFamily="18" charset="0"/>
                <a:cs typeface="Times New Roman" panose="02020603050405020304" pitchFamily="18" charset="0"/>
              </a:rPr>
              <a:t>: A Survey and New Perspectives. IEEE Communications Surveys &amp; Tutorials..</a:t>
            </a:r>
          </a:p>
          <a:p>
            <a:pPr marL="135464" indent="0" algn="just">
              <a:lnSpc>
                <a:spcPct val="150000"/>
              </a:lnSpc>
              <a:buNone/>
            </a:pPr>
            <a:r>
              <a:rPr lang="en-IN" sz="2000" dirty="0">
                <a:latin typeface="Times New Roman" panose="02020603050405020304" pitchFamily="18" charset="0"/>
                <a:cs typeface="Times New Roman" panose="02020603050405020304" pitchFamily="18" charset="0"/>
              </a:rPr>
              <a:t>[2] R. McMillan. “Definition: Threat intelligence.” Accessed: Nov. 10, 2022. </a:t>
            </a:r>
          </a:p>
          <a:p>
            <a:pPr marL="135464" indent="0" algn="just">
              <a:lnSpc>
                <a:spcPct val="150000"/>
              </a:lnSpc>
              <a:buNone/>
            </a:pPr>
            <a:r>
              <a:rPr lang="en-IN" sz="2000" dirty="0">
                <a:latin typeface="Times New Roman" panose="02020603050405020304" pitchFamily="18" charset="0"/>
                <a:cs typeface="Times New Roman" panose="02020603050405020304" pitchFamily="18" charset="0"/>
              </a:rPr>
              <a:t>[3] D. Shackleford, Who’s Using Cyberthreat Intelligence and How, SANS Inst., North Bethesda, MD, USA, 2015. </a:t>
            </a:r>
          </a:p>
          <a:p>
            <a:pPr marL="135464" indent="0" algn="just">
              <a:lnSpc>
                <a:spcPct val="150000"/>
              </a:lnSpc>
              <a:buNone/>
            </a:pPr>
            <a:r>
              <a:rPr lang="en-IN" sz="2000" dirty="0">
                <a:latin typeface="Times New Roman" panose="02020603050405020304" pitchFamily="18" charset="0"/>
                <a:cs typeface="Times New Roman" panose="02020603050405020304" pitchFamily="18" charset="0"/>
              </a:rPr>
              <a:t>[4] H. Dalziel, How to Define and Build an Effective Cyber Threat Intelligence Capability, Syngress, Waltham, MA, USA, 2014.</a:t>
            </a:r>
          </a:p>
          <a:p>
            <a:pPr marL="114300" indent="0">
              <a:spcBef>
                <a:spcPts val="40"/>
              </a:spcBef>
              <a:buNone/>
            </a:pPr>
            <a:endParaRPr lang="en-IN" sz="2000" dirty="0">
              <a:latin typeface="Times New Roman" panose="02020603050405020304" pitchFamily="18" charset="0"/>
              <a:cs typeface="Times New Roman" panose="02020603050405020304" pitchFamily="18" charset="0"/>
            </a:endParaRPr>
          </a:p>
        </p:txBody>
      </p:sp>
      <p:sp>
        <p:nvSpPr>
          <p:cNvPr id="290" name="Google Shape;290;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Objective of the Project</a:t>
            </a:r>
            <a:endParaRPr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B6F78FA-0C43-B321-4FDC-20B1C43C8F12}"/>
              </a:ext>
            </a:extLst>
          </p:cNvPr>
          <p:cNvSpPr>
            <a:spLocks noGrp="1"/>
          </p:cNvSpPr>
          <p:nvPr>
            <p:ph type="body" idx="1"/>
          </p:nvPr>
        </p:nvSpPr>
        <p:spPr>
          <a:xfrm>
            <a:off x="628650" y="1825625"/>
            <a:ext cx="7886700" cy="4607448"/>
          </a:xfrm>
        </p:spPr>
        <p:txBody>
          <a:bodyPr>
            <a:normAutofit/>
          </a:bodyPr>
          <a:lstStyle/>
          <a:p>
            <a:pPr algn="just"/>
            <a:r>
              <a:rPr lang="en-US" sz="2400" dirty="0">
                <a:latin typeface="Times New Roman" pitchFamily="18" charset="0"/>
                <a:cs typeface="Times New Roman" pitchFamily="18" charset="0"/>
              </a:rPr>
              <a:t>The aim of the system is to capture the essence of using CTI mining to improve cybersecurity by developing a more comprehensive and proactive approach to threat detection and response.</a:t>
            </a:r>
          </a:p>
          <a:p>
            <a:pPr marL="11430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also emphasizes the goal of utilizing CTI insights to strengthen security postures and address the challenges posed by modern cyber threats.</a:t>
            </a:r>
            <a:endParaRPr lang="en-IN" sz="2400" dirty="0">
              <a:latin typeface="Times New Roman" panose="02020603050405020304" pitchFamily="18" charset="0"/>
              <a:cs typeface="Times New Roman" panose="02020603050405020304" pitchFamily="18" charset="0"/>
            </a:endParaRPr>
          </a:p>
        </p:txBody>
      </p:sp>
      <p:sp>
        <p:nvSpPr>
          <p:cNvPr id="111" name="Google Shape;111;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159658"/>
            <a:ext cx="7886700" cy="103051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Problem Statement</a:t>
            </a:r>
            <a:endParaRPr b="1" dirty="0">
              <a:solidFill>
                <a:srgbClr val="7030A0"/>
              </a:solidFill>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628650" y="1291771"/>
            <a:ext cx="7886700" cy="5094515"/>
          </a:xfrm>
        </p:spPr>
        <p:txBody>
          <a:bodyPr>
            <a:normAutofit/>
          </a:bodyPr>
          <a:lstStyle/>
          <a:p>
            <a:pPr algn="just"/>
            <a:r>
              <a:rPr lang="en-US" sz="2400" dirty="0">
                <a:latin typeface="Times New Roman" pitchFamily="18" charset="0"/>
                <a:cs typeface="Times New Roman" pitchFamily="18" charset="0"/>
              </a:rPr>
              <a:t>In the face of escalating and intricate cyber attacks, traditional security systems are struggling to provide adequate protection </a:t>
            </a:r>
          </a:p>
          <a:p>
            <a:pPr algn="just"/>
            <a:r>
              <a:rPr lang="en-US" sz="2400" dirty="0">
                <a:latin typeface="Times New Roman" pitchFamily="18" charset="0"/>
                <a:cs typeface="Times New Roman" pitchFamily="18" charset="0"/>
              </a:rPr>
              <a:t>The dynamic nature of modern threats demands a new paradigm for cybersecurity. This project focuses on harnessing the potential of Cyber Threat Intelligence (CTI) mining to fortify security measures.</a:t>
            </a:r>
          </a:p>
          <a:p>
            <a:pPr algn="just"/>
            <a:r>
              <a:rPr lang="en-US" sz="2400" dirty="0">
                <a:latin typeface="Times New Roman" pitchFamily="18" charset="0"/>
                <a:cs typeface="Times New Roman" pitchFamily="18" charset="0"/>
              </a:rPr>
              <a:t>This framework will empower organizations to proactively identify, prevent, and respond to sophisticated cyber threats. It also highlights challenges and potential future directions in CTI mining, underscoring its vital role in strengthening cybersecurity posture in the modern digital landscape.</a:t>
            </a:r>
            <a:endParaRPr lang="en-IN" sz="2400" dirty="0"/>
          </a:p>
        </p:txBody>
      </p:sp>
      <p:sp>
        <p:nvSpPr>
          <p:cNvPr id="148" name="Google Shape;148;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Literature Survey</a:t>
            </a:r>
            <a:endParaRPr b="1" dirty="0">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Table 1"/>
          <p:cNvGraphicFramePr>
            <a:graphicFrameLocks noGrp="1"/>
          </p:cNvGraphicFramePr>
          <p:nvPr>
            <p:extLst>
              <p:ext uri="{D42A27DB-BD31-4B8C-83A1-F6EECF244321}">
                <p14:modId xmlns:p14="http://schemas.microsoft.com/office/powerpoint/2010/main" val="3734732339"/>
              </p:ext>
            </p:extLst>
          </p:nvPr>
        </p:nvGraphicFramePr>
        <p:xfrm>
          <a:off x="0" y="764744"/>
          <a:ext cx="9144000" cy="6035040"/>
        </p:xfrm>
        <a:graphic>
          <a:graphicData uri="http://schemas.openxmlformats.org/drawingml/2006/table">
            <a:tbl>
              <a:tblPr firstRow="1" bandRow="1">
                <a:tableStyleId>{5940675A-B579-460E-94D1-54222C63F5DA}</a:tableStyleId>
              </a:tblPr>
              <a:tblGrid>
                <a:gridCol w="1056771">
                  <a:extLst>
                    <a:ext uri="{9D8B030D-6E8A-4147-A177-3AD203B41FA5}">
                      <a16:colId xmlns:a16="http://schemas.microsoft.com/office/drawing/2014/main" val="20000"/>
                    </a:ext>
                  </a:extLst>
                </a:gridCol>
                <a:gridCol w="1937412">
                  <a:extLst>
                    <a:ext uri="{9D8B030D-6E8A-4147-A177-3AD203B41FA5}">
                      <a16:colId xmlns:a16="http://schemas.microsoft.com/office/drawing/2014/main" val="20001"/>
                    </a:ext>
                  </a:extLst>
                </a:gridCol>
                <a:gridCol w="1467736">
                  <a:extLst>
                    <a:ext uri="{9D8B030D-6E8A-4147-A177-3AD203B41FA5}">
                      <a16:colId xmlns:a16="http://schemas.microsoft.com/office/drawing/2014/main" val="20002"/>
                    </a:ext>
                  </a:extLst>
                </a:gridCol>
                <a:gridCol w="167762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567543">
                  <a:extLst>
                    <a:ext uri="{9D8B030D-6E8A-4147-A177-3AD203B41FA5}">
                      <a16:colId xmlns:a16="http://schemas.microsoft.com/office/drawing/2014/main" val="20005"/>
                    </a:ext>
                  </a:extLst>
                </a:gridCol>
              </a:tblGrid>
              <a:tr h="572106">
                <a:tc>
                  <a:txBody>
                    <a:bodyPr/>
                    <a:lstStyle/>
                    <a:p>
                      <a:r>
                        <a:rPr lang="en-US"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TITLE AND JOURNAL</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AUTHOR</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DESCRIPTION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ADVANTAGES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DISADVANTAGES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452667">
                <a:tc>
                  <a:txBody>
                    <a:bodyPr/>
                    <a:lstStyle/>
                    <a:p>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“Using manifold structure for partially labelled classification. In Advances in NIPS</a:t>
                      </a:r>
                      <a:r>
                        <a:rPr lang="en-IN" sz="1800" dirty="0">
                          <a:latin typeface="Times New Roman" panose="02020603050405020304" pitchFamily="18" charset="0"/>
                          <a:cs typeface="Times New Roman" panose="02020603050405020304" pitchFamily="18" charset="0"/>
                        </a:rPr>
                        <a:t>” </a:t>
                      </a:r>
                    </a:p>
                  </a:txBody>
                  <a:tcPr/>
                </a:tc>
                <a:tc>
                  <a:txBody>
                    <a:bodyPr/>
                    <a:lstStyle/>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 Belkin and P. Niyogi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was built on the principle of sub-manifold content.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can scale more effectively as the dataset grows.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may struggle to handle outliers or anomalies that lie outside the learned sub-manifold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533616">
                <a:tc>
                  <a:txBody>
                    <a:bodyPr/>
                    <a:lstStyle/>
                    <a:p>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Exploring threats and vulnerabilities in hacker web: Forums, and carding shops. Intelligence and Security Informatics (ISI)</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V. Benjamin, W. Li, T. Holt, and H. Chen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is an automated process that finds concrete, verifiable evidence of possible threats in carding shops, IRC channels, and hacker forums.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broad coverage increases the likelihood of detecting emerging threats and trends early.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Contains complex</a:t>
                      </a:r>
                    </a:p>
                    <a:p>
                      <a:r>
                        <a:rPr lang="en-IN" sz="1800" dirty="0">
                          <a:latin typeface="Times New Roman" panose="02020603050405020304" pitchFamily="18" charset="0"/>
                          <a:cs typeface="Times New Roman" panose="02020603050405020304" pitchFamily="18" charset="0"/>
                        </a:rPr>
                        <a:t>Algorithm</a:t>
                      </a:r>
                    </a:p>
                    <a:p>
                      <a:r>
                        <a:rPr lang="en-IN" sz="1800" dirty="0">
                          <a:latin typeface="Times New Roman" panose="02020603050405020304" pitchFamily="18" charset="0"/>
                          <a:cs typeface="Times New Roman" panose="02020603050405020304" pitchFamily="18" charset="0"/>
                        </a:rPr>
                        <a:t>And consuming more power</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27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a:extLst>
              <a:ext uri="{FF2B5EF4-FFF2-40B4-BE49-F238E27FC236}">
                <a16:creationId xmlns:a16="http://schemas.microsoft.com/office/drawing/2014/main" id="{3383FDE3-5680-076D-CCB4-075E27C27061}"/>
              </a:ext>
            </a:extLst>
          </p:cNvPr>
          <p:cNvSpPr>
            <a:spLocks noGrp="1"/>
          </p:cNvSpPr>
          <p:nvPr>
            <p:ph type="ctrTitle"/>
          </p:nvPr>
        </p:nvSpPr>
        <p:spPr>
          <a:xfrm>
            <a:off x="685800" y="1122363"/>
            <a:ext cx="7772400" cy="1259890"/>
          </a:xfrm>
        </p:spPr>
        <p:txBody>
          <a:bodyPr>
            <a:normAutofit fontScale="90000"/>
          </a:bodyPr>
          <a:lstStyle/>
          <a:p>
            <a:pPr rtl="0">
              <a:spcBef>
                <a:spcPts val="0"/>
              </a:spcBef>
              <a:spcAft>
                <a:spcPts val="0"/>
              </a:spcAft>
            </a:pPr>
            <a:r>
              <a:rPr lang="en-IN" sz="4900" b="1" i="0" u="none" strike="noStrike" dirty="0">
                <a:solidFill>
                  <a:srgbClr val="7030A0"/>
                </a:solidFill>
                <a:effectLst/>
                <a:latin typeface="Times New Roman" panose="02020603050405020304" pitchFamily="18" charset="0"/>
                <a:cs typeface="Times New Roman" panose="02020603050405020304" pitchFamily="18" charset="0"/>
              </a:rPr>
              <a:t>Existing system</a:t>
            </a:r>
            <a:br>
              <a:rPr lang="en-IN" b="0" dirty="0">
                <a:effectLst/>
              </a:rPr>
            </a:br>
            <a:br>
              <a:rPr lang="en-IN" dirty="0"/>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A2E6331-DF06-5368-D962-4607F68C959C}"/>
              </a:ext>
            </a:extLst>
          </p:cNvPr>
          <p:cNvSpPr>
            <a:spLocks noGrp="1"/>
          </p:cNvSpPr>
          <p:nvPr>
            <p:ph type="subTitle" idx="1"/>
          </p:nvPr>
        </p:nvSpPr>
        <p:spPr>
          <a:xfrm>
            <a:off x="318506" y="769624"/>
            <a:ext cx="8446168" cy="5862288"/>
          </a:xfrm>
        </p:spPr>
        <p:txBody>
          <a:bodyPr>
            <a:noAutofit/>
          </a:bodyPr>
          <a:lstStyle/>
          <a:p>
            <a:pPr marL="285750" indent="-285750" algn="just">
              <a:lnSpc>
                <a:spcPct val="150000"/>
              </a:lnSpc>
              <a:buFont typeface="Wingdings" panose="05000000000000000000" pitchFamily="2" charset="2"/>
              <a:buChar char="Ø"/>
            </a:pPr>
            <a:r>
              <a:rPr lang="en-US" dirty="0">
                <a:latin typeface="Times New Roman" pitchFamily="18" charset="0"/>
                <a:cs typeface="Times New Roman" pitchFamily="18" charset="0"/>
              </a:rPr>
              <a:t>In the current cybersecurity landscape, organizations rely heavily on traditional security systems that employ heuristics, signatures, and basic threat data integration. </a:t>
            </a:r>
          </a:p>
          <a:p>
            <a:pPr marL="285750" indent="-285750" algn="just">
              <a:lnSpc>
                <a:spcPct val="150000"/>
              </a:lnSpc>
              <a:buFont typeface="Wingdings" panose="05000000000000000000" pitchFamily="2" charset="2"/>
              <a:buChar char="Ø"/>
            </a:pPr>
            <a:r>
              <a:rPr lang="en-US" dirty="0">
                <a:latin typeface="Times New Roman" pitchFamily="18" charset="0"/>
                <a:cs typeface="Times New Roman" pitchFamily="18" charset="0"/>
              </a:rPr>
              <a:t>Basic threat data feeds are integrated into network and firewall systems, intrusion prevention systems, and Security Information and Event Management systems (SIEMs), but their insights are limited and reactive.</a:t>
            </a:r>
          </a:p>
          <a:p>
            <a:pPr marL="285750" indent="-285750" algn="just">
              <a:lnSpc>
                <a:spcPct val="150000"/>
              </a:lnSpc>
              <a:buFont typeface="Wingdings" panose="05000000000000000000" pitchFamily="2" charset="2"/>
              <a:buChar char="Ø"/>
            </a:pPr>
            <a:r>
              <a:rPr lang="en-US" dirty="0">
                <a:latin typeface="Times New Roman" pitchFamily="18" charset="0"/>
                <a:cs typeface="Times New Roman" pitchFamily="18" charset="0"/>
              </a:rPr>
              <a:t>This existing system, while serving as a foundation for cybersecurity, falls short in providing a comprehensive and proactive approach to threat detection, prevention, and response. </a:t>
            </a:r>
            <a:endParaRPr lang="en-IN" dirty="0"/>
          </a:p>
        </p:txBody>
      </p:sp>
      <p:sp>
        <p:nvSpPr>
          <p:cNvPr id="140" name="Google Shape;140;g22cb8fd6a18_0_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28650" y="365127"/>
            <a:ext cx="7886700" cy="8391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Proposed System</a:t>
            </a:r>
            <a:endParaRPr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679B4FCD-C7C1-E21D-3FE5-679BE04570D3}"/>
              </a:ext>
            </a:extLst>
          </p:cNvPr>
          <p:cNvSpPr>
            <a:spLocks noGrp="1"/>
          </p:cNvSpPr>
          <p:nvPr>
            <p:ph type="body" idx="1"/>
          </p:nvPr>
        </p:nvSpPr>
        <p:spPr>
          <a:xfrm>
            <a:off x="179951" y="1200579"/>
            <a:ext cx="8592457" cy="5275523"/>
          </a:xfrm>
        </p:spPr>
        <p:txBody>
          <a:bodyPr>
            <a:no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rPr>
              <a:t>The proposed system aims to revolutionize cybersecurity through the implementation of an advanced Cyber Threat Intelligence (CTI) mining framework.</a:t>
            </a:r>
          </a:p>
          <a:p>
            <a:pPr algn="just"/>
            <a:r>
              <a:rPr lang="en-US" sz="2400" b="0" i="0" dirty="0">
                <a:effectLst/>
                <a:latin typeface="Times New Roman" panose="02020603050405020304" pitchFamily="18" charset="0"/>
                <a:cs typeface="Times New Roman" panose="02020603050405020304" pitchFamily="18" charset="0"/>
              </a:rPr>
              <a:t>The proposed system will leverage diverse data sources and cutting-edge analysis techniques to provide organizations with a proactive and comprehensive approach to threat detection, prevention, and response.</a:t>
            </a:r>
          </a:p>
          <a:p>
            <a:pPr algn="just"/>
            <a:r>
              <a:rPr lang="en-US" sz="2400" b="0" i="0" dirty="0">
                <a:effectLst/>
                <a:latin typeface="Times New Roman" panose="02020603050405020304" pitchFamily="18" charset="0"/>
                <a:cs typeface="Times New Roman" panose="02020603050405020304" pitchFamily="18" charset="0"/>
              </a:rPr>
              <a:t>By processing and analyzing CTI insights, the system will empower organizations to identify emerging threats, profile hackers, understand attack tactics, and make informed decisions to strengthen their security posture.</a:t>
            </a:r>
          </a:p>
          <a:p>
            <a:pPr algn="just"/>
            <a:r>
              <a:rPr lang="en-US" sz="2400" b="0" i="0" dirty="0">
                <a:effectLst/>
                <a:latin typeface="Times New Roman" panose="02020603050405020304" pitchFamily="18" charset="0"/>
                <a:cs typeface="Times New Roman" panose="02020603050405020304" pitchFamily="18" charset="0"/>
              </a:rPr>
              <a:t>This proposed system will bridge the gaps in the existing cybersecurity landscape, enhancing the ability to combat complex and evolving cyber threats effectively.</a:t>
            </a:r>
            <a:endParaRPr lang="en-IN" sz="2400" dirty="0">
              <a:latin typeface="Times New Roman" panose="02020603050405020304" pitchFamily="18" charset="0"/>
              <a:cs typeface="Times New Roman" panose="02020603050405020304" pitchFamily="18" charset="0"/>
            </a:endParaRPr>
          </a:p>
        </p:txBody>
      </p:sp>
      <p:sp>
        <p:nvSpPr>
          <p:cNvPr id="155" name="Google Shape;155;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b="1" dirty="0">
                <a:solidFill>
                  <a:srgbClr val="7030A0"/>
                </a:solidFill>
                <a:latin typeface="Times New Roman"/>
                <a:ea typeface="Times New Roman"/>
                <a:cs typeface="Times New Roman"/>
                <a:sym typeface="Times New Roman"/>
              </a:rPr>
              <a:t>Software / Hardware used</a:t>
            </a:r>
            <a:endParaRPr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E937351-6895-2A77-E7E5-2D34EFEA0639}"/>
              </a:ext>
            </a:extLst>
          </p:cNvPr>
          <p:cNvSpPr>
            <a:spLocks noGrp="1"/>
          </p:cNvSpPr>
          <p:nvPr>
            <p:ph type="body" idx="1"/>
          </p:nvPr>
        </p:nvSpPr>
        <p:spPr>
          <a:xfrm>
            <a:off x="628650" y="1825624"/>
            <a:ext cx="7886700" cy="4524933"/>
          </a:xfrm>
        </p:spPr>
        <p:txBody>
          <a:bodyPr>
            <a:normAutofit/>
          </a:bodyPr>
          <a:lstStyle/>
          <a:p>
            <a:pPr algn="just" defTabSz="1147205">
              <a:lnSpc>
                <a:spcPct val="150000"/>
              </a:lnSpc>
              <a:buFont typeface="Wingdings" panose="05000000000000000000" pitchFamily="2" charset="2"/>
              <a:buChar char="q"/>
            </a:pPr>
            <a:r>
              <a:rPr lang="en-US" sz="2400" dirty="0">
                <a:solidFill>
                  <a:srgbClr val="000000"/>
                </a:solidFill>
                <a:latin typeface="Times New Roman" pitchFamily="18" charset="0"/>
                <a:cs typeface="Times New Roman" pitchFamily="18" charset="0"/>
              </a:rPr>
              <a:t>Operating System     :   Windows 10 (64 bit)</a:t>
            </a:r>
          </a:p>
          <a:p>
            <a:pPr algn="just">
              <a:lnSpc>
                <a:spcPct val="150000"/>
              </a:lnSpc>
              <a:buFont typeface="Wingdings" panose="05000000000000000000" pitchFamily="2" charset="2"/>
              <a:buChar char="q"/>
              <a:tabLst>
                <a:tab pos="5736023" algn="l"/>
              </a:tabLst>
            </a:pPr>
            <a:r>
              <a:rPr lang="en-US" sz="2400" dirty="0">
                <a:solidFill>
                  <a:srgbClr val="000000"/>
                </a:solidFill>
                <a:latin typeface="Times New Roman" pitchFamily="18" charset="0"/>
                <a:cs typeface="Times New Roman" pitchFamily="18" charset="0"/>
              </a:rPr>
              <a:t>Software                   :    Python </a:t>
            </a:r>
          </a:p>
          <a:p>
            <a:pPr>
              <a:lnSpc>
                <a:spcPct val="150000"/>
              </a:lnSpc>
              <a:buFont typeface="Wingdings" panose="05000000000000000000" pitchFamily="2" charset="2"/>
              <a:buChar char="q"/>
            </a:pPr>
            <a:r>
              <a:rPr lang="en-IN" sz="2400" dirty="0">
                <a:solidFill>
                  <a:srgbClr val="000000"/>
                </a:solidFill>
              </a:rPr>
              <a:t>Tools                           :     Anaconda</a:t>
            </a:r>
          </a:p>
          <a:p>
            <a:pPr lvl="0">
              <a:lnSpc>
                <a:spcPct val="150000"/>
              </a:lnSpc>
              <a:buFont typeface="Wingdings" panose="05000000000000000000" pitchFamily="2" charset="2"/>
              <a:buChar char="q"/>
            </a:pPr>
            <a:r>
              <a:rPr lang="en-US" sz="2400" dirty="0">
                <a:solidFill>
                  <a:srgbClr val="000000"/>
                </a:solidFill>
                <a:latin typeface="Times New Roman" pitchFamily="18" charset="0"/>
                <a:cs typeface="Times New Roman" pitchFamily="18" charset="0"/>
              </a:rPr>
              <a:t>Hard Disk	               :    500GB and above</a:t>
            </a:r>
          </a:p>
          <a:p>
            <a:pPr lvl="0">
              <a:lnSpc>
                <a:spcPct val="150000"/>
              </a:lnSpc>
              <a:buFont typeface="Wingdings" panose="05000000000000000000" pitchFamily="2" charset="2"/>
              <a:buChar char="q"/>
            </a:pPr>
            <a:r>
              <a:rPr lang="en-US" sz="2400" dirty="0">
                <a:solidFill>
                  <a:srgbClr val="000000"/>
                </a:solidFill>
                <a:latin typeface="Times New Roman" pitchFamily="18" charset="0"/>
                <a:cs typeface="Times New Roman" pitchFamily="18" charset="0"/>
              </a:rPr>
              <a:t>RAM		   :    8GB and above</a:t>
            </a:r>
          </a:p>
          <a:p>
            <a:pPr lvl="0">
              <a:lnSpc>
                <a:spcPct val="150000"/>
              </a:lnSpc>
              <a:buFont typeface="Wingdings" panose="05000000000000000000" pitchFamily="2" charset="2"/>
              <a:buChar char="q"/>
            </a:pPr>
            <a:r>
              <a:rPr lang="en-US" sz="2400" dirty="0">
                <a:solidFill>
                  <a:srgbClr val="000000"/>
                </a:solidFill>
                <a:latin typeface="Times New Roman" pitchFamily="18" charset="0"/>
                <a:cs typeface="Times New Roman" pitchFamily="18" charset="0"/>
              </a:rPr>
              <a:t>Processor	               :    15 and above</a:t>
            </a:r>
          </a:p>
          <a:p>
            <a:pPr>
              <a:lnSpc>
                <a:spcPct val="150000"/>
              </a:lnSpc>
              <a:buFont typeface="Wingdings" panose="05000000000000000000" pitchFamily="2" charset="2"/>
              <a:buChar char="q"/>
            </a:pPr>
            <a:endParaRPr lang="en-IN" sz="2400" dirty="0"/>
          </a:p>
        </p:txBody>
      </p:sp>
      <p:sp>
        <p:nvSpPr>
          <p:cNvPr id="169" name="Google Shape;169;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46-A152-ED4A-06B3-CA1DCE6764B7}"/>
              </a:ext>
            </a:extLst>
          </p:cNvPr>
          <p:cNvSpPr>
            <a:spLocks noGrp="1"/>
          </p:cNvSpPr>
          <p:nvPr>
            <p:ph type="title"/>
          </p:nvPr>
        </p:nvSpPr>
        <p:spPr/>
        <p:txBody>
          <a:bodyPr/>
          <a:lstStyle/>
          <a:p>
            <a:r>
              <a:rPr lang="en-US" b="1" dirty="0">
                <a:solidFill>
                  <a:srgbClr val="7030A0"/>
                </a:solidFill>
                <a:latin typeface="Times New Roman"/>
                <a:cs typeface="Times New Roman"/>
                <a:sym typeface="Times New Roman"/>
              </a:rPr>
              <a:t>            Algorithm used</a:t>
            </a:r>
            <a:endParaRPr lang="en-IN" dirty="0"/>
          </a:p>
        </p:txBody>
      </p:sp>
      <p:sp>
        <p:nvSpPr>
          <p:cNvPr id="3" name="Text Placeholder 2">
            <a:extLst>
              <a:ext uri="{FF2B5EF4-FFF2-40B4-BE49-F238E27FC236}">
                <a16:creationId xmlns:a16="http://schemas.microsoft.com/office/drawing/2014/main" id="{1E4FA1D4-8707-83EB-8C06-6AFA17A0EAB2}"/>
              </a:ext>
            </a:extLst>
          </p:cNvPr>
          <p:cNvSpPr>
            <a:spLocks noGrp="1"/>
          </p:cNvSpPr>
          <p:nvPr>
            <p:ph type="body" idx="1"/>
          </p:nvPr>
        </p:nvSpPr>
        <p:spPr/>
        <p:txBody>
          <a:bodyPr>
            <a:normAutofit/>
          </a:bodyPr>
          <a:lstStyle/>
          <a:p>
            <a:pPr marL="114300" indent="0" algn="just">
              <a:buNone/>
            </a:pPr>
            <a:r>
              <a:rPr lang="en-IN" sz="2400" dirty="0">
                <a:latin typeface="Times New Roman" panose="02020603050405020304" pitchFamily="18" charset="0"/>
                <a:cs typeface="Times New Roman" panose="02020603050405020304" pitchFamily="18" charset="0"/>
              </a:rPr>
              <a:t>The various algorithms used are:</a:t>
            </a:r>
          </a:p>
          <a:p>
            <a:pPr marL="114300" indent="0" algn="just">
              <a:buNone/>
            </a:pPr>
            <a:endParaRPr lang="en-IN" sz="2400" dirty="0">
              <a:latin typeface="Times New Roman" panose="02020603050405020304" pitchFamily="18" charset="0"/>
              <a:cs typeface="Times New Roman" panose="02020603050405020304" pitchFamily="18" charset="0"/>
            </a:endParaRPr>
          </a:p>
          <a:p>
            <a:pPr marL="114300" indent="0" algn="just">
              <a:buNone/>
            </a:pPr>
            <a:r>
              <a:rPr lang="en-IN" sz="2400" dirty="0">
                <a:latin typeface="Times New Roman" panose="02020603050405020304" pitchFamily="18" charset="0"/>
                <a:cs typeface="Times New Roman" panose="02020603050405020304" pitchFamily="18" charset="0"/>
              </a:rPr>
              <a:t>        i. Support Vector Machine(SVM)</a:t>
            </a:r>
          </a:p>
          <a:p>
            <a:pPr marL="114300" indent="0" algn="just">
              <a:buNone/>
            </a:pPr>
            <a:r>
              <a:rPr lang="en-IN" sz="2400" dirty="0">
                <a:latin typeface="Times New Roman" panose="02020603050405020304" pitchFamily="18" charset="0"/>
                <a:cs typeface="Times New Roman" panose="02020603050405020304" pitchFamily="18" charset="0"/>
              </a:rPr>
              <a:t>        ii. Gradient Boost Algorithm</a:t>
            </a:r>
          </a:p>
          <a:p>
            <a:pPr marL="114300" indent="0" algn="just">
              <a:buNone/>
            </a:pPr>
            <a:r>
              <a:rPr lang="en-IN" sz="2400" dirty="0">
                <a:latin typeface="Times New Roman" panose="02020603050405020304" pitchFamily="18" charset="0"/>
                <a:cs typeface="Times New Roman" panose="02020603050405020304" pitchFamily="18" charset="0"/>
              </a:rPr>
              <a:t>        iii. Artificial Neural Network(ANN)</a:t>
            </a:r>
          </a:p>
        </p:txBody>
      </p:sp>
      <p:sp>
        <p:nvSpPr>
          <p:cNvPr id="4" name="Slide Number Placeholder 3">
            <a:extLst>
              <a:ext uri="{FF2B5EF4-FFF2-40B4-BE49-F238E27FC236}">
                <a16:creationId xmlns:a16="http://schemas.microsoft.com/office/drawing/2014/main" id="{C47DABFE-5121-FD6C-61C0-AA488B7A3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1994028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1378</Words>
  <Application>Microsoft Office PowerPoint</Application>
  <PresentationFormat>On-screen Show (4:3)</PresentationFormat>
  <Paragraphs>141</Paragraphs>
  <Slides>25</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MT</vt:lpstr>
      <vt:lpstr>Bahnschrift Light SemiCondensed</vt:lpstr>
      <vt:lpstr>Calibri</vt:lpstr>
      <vt:lpstr>Delivery</vt:lpstr>
      <vt:lpstr>Times New Roman</vt:lpstr>
      <vt:lpstr>Wingdings</vt:lpstr>
      <vt:lpstr>Office Theme</vt:lpstr>
      <vt:lpstr>    Cyber Threat Intelligence Mining for Proactive Cybersecurity Defense</vt:lpstr>
      <vt:lpstr>Introduction</vt:lpstr>
      <vt:lpstr>Objective of the Project</vt:lpstr>
      <vt:lpstr>Problem Statement</vt:lpstr>
      <vt:lpstr>Literature Survey</vt:lpstr>
      <vt:lpstr>Existing system  </vt:lpstr>
      <vt:lpstr>Proposed System</vt:lpstr>
      <vt:lpstr>Software / Hardware used</vt:lpstr>
      <vt:lpstr>            Algorithm used</vt:lpstr>
      <vt:lpstr>                      Modules Used  </vt:lpstr>
      <vt:lpstr>Module Description</vt:lpstr>
      <vt:lpstr>Module Description</vt:lpstr>
      <vt:lpstr>           Module Description               </vt:lpstr>
      <vt:lpstr>Module Description</vt:lpstr>
      <vt:lpstr>Module Description</vt:lpstr>
      <vt:lpstr>Architecture / Methodology used</vt:lpstr>
      <vt:lpstr>System Design –Use Case diagram </vt:lpstr>
      <vt:lpstr> Results</vt:lpstr>
      <vt:lpstr>Results</vt:lpstr>
      <vt:lpstr>Results</vt:lpstr>
      <vt:lpstr>Results</vt:lpstr>
      <vt:lpstr>Results</vt:lpstr>
      <vt:lpstr>             Future Enhancement</vt:lpstr>
      <vt:lpstr>Conclusion </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Dakshinamurthy Yuvaraj (DHL IN)</cp:lastModifiedBy>
  <cp:revision>38</cp:revision>
  <dcterms:created xsi:type="dcterms:W3CDTF">2020-12-27T14:21:20Z</dcterms:created>
  <dcterms:modified xsi:type="dcterms:W3CDTF">2024-03-24T17:41:19Z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6915f3-2f02-4945-8997-f2963298db46_Enabled">
    <vt:lpwstr>true</vt:lpwstr>
  </property>
  <property fmtid="{D5CDD505-2E9C-101B-9397-08002B2CF9AE}" pid="3" name="MSIP_Label_736915f3-2f02-4945-8997-f2963298db46_SetDate">
    <vt:lpwstr>2024-03-24T14:26:10Z</vt:lpwstr>
  </property>
  <property fmtid="{D5CDD505-2E9C-101B-9397-08002B2CF9AE}" pid="4" name="MSIP_Label_736915f3-2f02-4945-8997-f2963298db46_Method">
    <vt:lpwstr>Standard</vt:lpwstr>
  </property>
  <property fmtid="{D5CDD505-2E9C-101B-9397-08002B2CF9AE}" pid="5" name="MSIP_Label_736915f3-2f02-4945-8997-f2963298db46_Name">
    <vt:lpwstr>Internal</vt:lpwstr>
  </property>
  <property fmtid="{D5CDD505-2E9C-101B-9397-08002B2CF9AE}" pid="6" name="MSIP_Label_736915f3-2f02-4945-8997-f2963298db46_SiteId">
    <vt:lpwstr>cd99fef8-1cd3-4a2a-9bdf-15531181d65e</vt:lpwstr>
  </property>
  <property fmtid="{D5CDD505-2E9C-101B-9397-08002B2CF9AE}" pid="7" name="MSIP_Label_736915f3-2f02-4945-8997-f2963298db46_ActionId">
    <vt:lpwstr>e436b423-7975-4a84-aa7f-0f9c0458be2b</vt:lpwstr>
  </property>
  <property fmtid="{D5CDD505-2E9C-101B-9397-08002B2CF9AE}" pid="8" name="MSIP_Label_736915f3-2f02-4945-8997-f2963298db46_ContentBits">
    <vt:lpwstr>1</vt:lpwstr>
  </property>
  <property fmtid="{D5CDD505-2E9C-101B-9397-08002B2CF9AE}" pid="9" name="ClassificationContentMarkingHeaderLocations">
    <vt:lpwstr>Office Theme:3</vt:lpwstr>
  </property>
  <property fmtid="{D5CDD505-2E9C-101B-9397-08002B2CF9AE}" pid="10" name="ClassificationContentMarkingHeaderText">
    <vt:lpwstr>FOR INTERNAL USE</vt:lpwstr>
  </property>
</Properties>
</file>