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0" r:id="rId5"/>
    <p:sldMasterId id="2147483667" r:id="rId6"/>
    <p:sldMasterId id="2147483679" r:id="rId7"/>
    <p:sldMasterId id="214748369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8" roundtripDataSignature="AMtx7mjbEKZLJOiGrtoWkvKn86gyEro5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4F1E088-797A-4187-B073-C286B0AAB83F}">
  <a:tblStyle styleId="{04F1E088-797A-4187-B073-C286B0AAB83F}"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060F402-ABF3-4470-9761-A1A3689C32B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0.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11" Type="http://schemas.openxmlformats.org/officeDocument/2006/relationships/slide" Target="slides/slide2.xml"/><Relationship Id="rId33" Type="http://schemas.openxmlformats.org/officeDocument/2006/relationships/slide" Target="slides/slide24.xml"/><Relationship Id="rId10" Type="http://schemas.openxmlformats.org/officeDocument/2006/relationships/slide" Target="slides/slide1.xml"/><Relationship Id="rId32" Type="http://schemas.openxmlformats.org/officeDocument/2006/relationships/slide" Target="slides/slide23.xml"/><Relationship Id="rId13" Type="http://schemas.openxmlformats.org/officeDocument/2006/relationships/slide" Target="slides/slide4.xml"/><Relationship Id="rId35" Type="http://schemas.openxmlformats.org/officeDocument/2006/relationships/slide" Target="slides/slide26.xml"/><Relationship Id="rId12" Type="http://schemas.openxmlformats.org/officeDocument/2006/relationships/slide" Target="slides/slide3.xml"/><Relationship Id="rId34" Type="http://schemas.openxmlformats.org/officeDocument/2006/relationships/slide" Target="slides/slide25.xml"/><Relationship Id="rId15" Type="http://schemas.openxmlformats.org/officeDocument/2006/relationships/slide" Target="slides/slide6.xml"/><Relationship Id="rId37" Type="http://schemas.openxmlformats.org/officeDocument/2006/relationships/slide" Target="slides/slide28.xml"/><Relationship Id="rId14" Type="http://schemas.openxmlformats.org/officeDocument/2006/relationships/slide" Target="slides/slide5.xml"/><Relationship Id="rId36" Type="http://schemas.openxmlformats.org/officeDocument/2006/relationships/slide" Target="slides/slide27.xml"/><Relationship Id="rId17" Type="http://schemas.openxmlformats.org/officeDocument/2006/relationships/slide" Target="slides/slide8.xml"/><Relationship Id="rId16" Type="http://schemas.openxmlformats.org/officeDocument/2006/relationships/slide" Target="slides/slide7.xml"/><Relationship Id="rId38" Type="http://customschemas.google.com/relationships/presentationmetadata" Target="metadata"/><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notes"/>
          <p:cNvSpPr txBox="1"/>
          <p:nvPr>
            <p:ph idx="1" type="body"/>
          </p:nvPr>
        </p:nvSpPr>
        <p:spPr>
          <a:xfrm>
            <a:off x="731520" y="4620577"/>
            <a:ext cx="5852160" cy="3780474"/>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38" name="Google Shape;338;p1:notes"/>
          <p:cNvSpPr/>
          <p:nvPr>
            <p:ph idx="2" type="sldImg"/>
          </p:nvPr>
        </p:nvSpPr>
        <p:spPr>
          <a:xfrm>
            <a:off x="777875" y="1200150"/>
            <a:ext cx="5759450" cy="32400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10: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02" name="Google Shape;402;p10: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11: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08" name="Google Shape;408;p11: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12: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14" name="Google Shape;414;p12: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3: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20" name="Google Shape;420;p1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4: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26" name="Google Shape;426;p1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5: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33" name="Google Shape;433;p1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6: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39" name="Google Shape;439;p1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17: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45" name="Google Shape;445;p1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18: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51" name="Google Shape;451;p1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23: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83" name="Google Shape;483;p2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4: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89" name="Google Shape;489;p2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5: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494" name="Google Shape;494;p25: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26: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500" name="Google Shape;500;p2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7: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506" name="Google Shape;506;p2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56" name="Google Shape;356;p3: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62" name="Google Shape;362;p4: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6: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6:notes"/>
          <p:cNvSpPr txBox="1"/>
          <p:nvPr>
            <p:ph idx="1" type="body"/>
          </p:nvPr>
        </p:nvSpPr>
        <p:spPr>
          <a:xfrm>
            <a:off x="701040" y="4473893"/>
            <a:ext cx="5608320" cy="3660610"/>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75" name="Google Shape;375;p6:notes"/>
          <p:cNvSpPr txBox="1"/>
          <p:nvPr>
            <p:ph idx="12" type="sldNum"/>
          </p:nvPr>
        </p:nvSpPr>
        <p:spPr>
          <a:xfrm>
            <a:off x="3970938" y="8829967"/>
            <a:ext cx="3037840" cy="466345"/>
          </a:xfrm>
          <a:prstGeom prst="rect">
            <a:avLst/>
          </a:prstGeom>
          <a:noFill/>
          <a:ln>
            <a:noFill/>
          </a:ln>
        </p:spPr>
        <p:txBody>
          <a:bodyPr anchorCtr="0" anchor="b" bIns="46550" lIns="93150" spcFirstLastPara="1" rIns="93150" wrap="square" tIns="4655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7: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81" name="Google Shape;381;p7: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8: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88" name="Google Shape;388;p8: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9:notes"/>
          <p:cNvSpPr txBox="1"/>
          <p:nvPr>
            <p:ph idx="1" type="body"/>
          </p:nvPr>
        </p:nvSpPr>
        <p:spPr>
          <a:xfrm>
            <a:off x="701040" y="4473892"/>
            <a:ext cx="5608320" cy="3660458"/>
          </a:xfrm>
          <a:prstGeom prst="rect">
            <a:avLst/>
          </a:prstGeom>
          <a:noFill/>
          <a:ln>
            <a:noFill/>
          </a:ln>
        </p:spPr>
        <p:txBody>
          <a:bodyPr anchorCtr="0" anchor="t" bIns="46550" lIns="93150" spcFirstLastPara="1" rIns="93150" wrap="square" tIns="46550">
            <a:noAutofit/>
          </a:bodyPr>
          <a:lstStyle/>
          <a:p>
            <a:pPr indent="0" lvl="0" marL="0" rtl="0" algn="l">
              <a:spcBef>
                <a:spcPts val="0"/>
              </a:spcBef>
              <a:spcAft>
                <a:spcPts val="0"/>
              </a:spcAft>
              <a:buNone/>
            </a:pPr>
            <a:r>
              <a:t/>
            </a:r>
            <a:endParaRPr/>
          </a:p>
        </p:txBody>
      </p:sp>
      <p:sp>
        <p:nvSpPr>
          <p:cNvPr id="394" name="Google Shape;394;p9:notes"/>
          <p:cNvSpPr/>
          <p:nvPr>
            <p:ph idx="2" type="sldImg"/>
          </p:nvPr>
        </p:nvSpPr>
        <p:spPr>
          <a:xfrm>
            <a:off x="717550" y="1162050"/>
            <a:ext cx="5575300" cy="3136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0" name="Shape 90"/>
        <p:cNvGrpSpPr/>
        <p:nvPr/>
      </p:nvGrpSpPr>
      <p:grpSpPr>
        <a:xfrm>
          <a:off x="0" y="0"/>
          <a:ext cx="0" cy="0"/>
          <a:chOff x="0" y="0"/>
          <a:chExt cx="0" cy="0"/>
        </a:xfrm>
      </p:grpSpPr>
      <p:sp>
        <p:nvSpPr>
          <p:cNvPr id="91" name="Google Shape;91;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6" name="Shape 96"/>
        <p:cNvGrpSpPr/>
        <p:nvPr/>
      </p:nvGrpSpPr>
      <p:grpSpPr>
        <a:xfrm>
          <a:off x="0" y="0"/>
          <a:ext cx="0" cy="0"/>
          <a:chOff x="0" y="0"/>
          <a:chExt cx="0" cy="0"/>
        </a:xfrm>
      </p:grpSpPr>
      <p:sp>
        <p:nvSpPr>
          <p:cNvPr id="97" name="Google Shape;97;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4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4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4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4" name="Google Shape;104;p4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5" name="Google Shape;105;p4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4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8" name="Shape 108"/>
        <p:cNvGrpSpPr/>
        <p:nvPr/>
      </p:nvGrpSpPr>
      <p:grpSpPr>
        <a:xfrm>
          <a:off x="0" y="0"/>
          <a:ext cx="0" cy="0"/>
          <a:chOff x="0" y="0"/>
          <a:chExt cx="0" cy="0"/>
        </a:xfrm>
      </p:grpSpPr>
      <p:sp>
        <p:nvSpPr>
          <p:cNvPr id="109" name="Google Shape;109;p4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45"/>
          <p:cNvSpPr/>
          <p:nvPr>
            <p:ph idx="2" type="pic"/>
          </p:nvPr>
        </p:nvSpPr>
        <p:spPr>
          <a:xfrm>
            <a:off x="3887391" y="987426"/>
            <a:ext cx="4629150" cy="4873625"/>
          </a:xfrm>
          <a:prstGeom prst="rect">
            <a:avLst/>
          </a:prstGeom>
          <a:noFill/>
          <a:ln>
            <a:noFill/>
          </a:ln>
        </p:spPr>
      </p:sp>
      <p:sp>
        <p:nvSpPr>
          <p:cNvPr id="111" name="Google Shape;111;p4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2" name="Google Shape;112;p4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5" name="Shape 115"/>
        <p:cNvGrpSpPr/>
        <p:nvPr/>
      </p:nvGrpSpPr>
      <p:grpSpPr>
        <a:xfrm>
          <a:off x="0" y="0"/>
          <a:ext cx="0" cy="0"/>
          <a:chOff x="0" y="0"/>
          <a:chExt cx="0" cy="0"/>
        </a:xfrm>
      </p:grpSpPr>
      <p:sp>
        <p:nvSpPr>
          <p:cNvPr id="116" name="Google Shape;116;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4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8" name="Google Shape;118;p4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4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1" name="Shape 121"/>
        <p:cNvGrpSpPr/>
        <p:nvPr/>
      </p:nvGrpSpPr>
      <p:grpSpPr>
        <a:xfrm>
          <a:off x="0" y="0"/>
          <a:ext cx="0" cy="0"/>
          <a:chOff x="0" y="0"/>
          <a:chExt cx="0" cy="0"/>
        </a:xfrm>
      </p:grpSpPr>
      <p:sp>
        <p:nvSpPr>
          <p:cNvPr id="122" name="Google Shape;122;p4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4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4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4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3" name="Shape 133"/>
        <p:cNvGrpSpPr/>
        <p:nvPr/>
      </p:nvGrpSpPr>
      <p:grpSpPr>
        <a:xfrm>
          <a:off x="0" y="0"/>
          <a:ext cx="0" cy="0"/>
          <a:chOff x="0" y="0"/>
          <a:chExt cx="0" cy="0"/>
        </a:xfrm>
      </p:grpSpPr>
      <p:sp>
        <p:nvSpPr>
          <p:cNvPr id="134" name="Google Shape;134;p49"/>
          <p:cNvSpPr txBox="1"/>
          <p:nvPr>
            <p:ph type="ctr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9"/>
          <p:cNvSpPr txBox="1"/>
          <p:nvPr>
            <p:ph idx="1" type="subTitle"/>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6" name="Google Shape;13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9" name="Shape 139"/>
        <p:cNvGrpSpPr/>
        <p:nvPr/>
      </p:nvGrpSpPr>
      <p:grpSpPr>
        <a:xfrm>
          <a:off x="0" y="0"/>
          <a:ext cx="0" cy="0"/>
          <a:chOff x="0" y="0"/>
          <a:chExt cx="0" cy="0"/>
        </a:xfrm>
      </p:grpSpPr>
      <p:sp>
        <p:nvSpPr>
          <p:cNvPr id="140" name="Google Shape;140;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2" name="Google Shape;14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5" name="Shape 145"/>
        <p:cNvGrpSpPr/>
        <p:nvPr/>
      </p:nvGrpSpPr>
      <p:grpSpPr>
        <a:xfrm>
          <a:off x="0" y="0"/>
          <a:ext cx="0" cy="0"/>
          <a:chOff x="0" y="0"/>
          <a:chExt cx="0" cy="0"/>
        </a:xfrm>
      </p:grpSpPr>
      <p:sp>
        <p:nvSpPr>
          <p:cNvPr id="146" name="Google Shape;146;p51"/>
          <p:cNvSpPr txBox="1"/>
          <p:nvPr>
            <p:ph type="title"/>
          </p:nvPr>
        </p:nvSpPr>
        <p:spPr>
          <a:xfrm>
            <a:off x="457200" y="274638"/>
            <a:ext cx="8229600" cy="11430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51"/>
          <p:cNvSpPr txBox="1"/>
          <p:nvPr>
            <p:ph idx="1"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48" name="Google Shape;148;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1" name="Shape 151"/>
        <p:cNvGrpSpPr/>
        <p:nvPr/>
      </p:nvGrpSpPr>
      <p:grpSpPr>
        <a:xfrm>
          <a:off x="0" y="0"/>
          <a:ext cx="0" cy="0"/>
          <a:chOff x="0" y="0"/>
          <a:chExt cx="0" cy="0"/>
        </a:xfrm>
      </p:grpSpPr>
      <p:sp>
        <p:nvSpPr>
          <p:cNvPr id="152" name="Google Shape;15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4" name="Google Shape;154;p52"/>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5" name="Google Shape;155;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8" name="Shape 158"/>
        <p:cNvGrpSpPr/>
        <p:nvPr/>
      </p:nvGrpSpPr>
      <p:grpSpPr>
        <a:xfrm>
          <a:off x="0" y="0"/>
          <a:ext cx="0" cy="0"/>
          <a:chOff x="0" y="0"/>
          <a:chExt cx="0" cy="0"/>
        </a:xfrm>
      </p:grpSpPr>
      <p:sp>
        <p:nvSpPr>
          <p:cNvPr id="159" name="Google Shape;15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53"/>
          <p:cNvSpPr txBox="1"/>
          <p:nvPr>
            <p:ph idx="1"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1" name="Google Shape;161;p53"/>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2" name="Google Shape;162;p53"/>
          <p:cNvSpPr txBox="1"/>
          <p:nvPr>
            <p:ph idx="3" type="body"/>
          </p:nvPr>
        </p:nvSpPr>
        <p:spPr>
          <a:xfrm>
            <a:off x="457200" y="1600200"/>
            <a:ext cx="8229600" cy="4525963"/>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3" name="Google Shape;163;p53"/>
          <p:cNvSpPr txBox="1"/>
          <p:nvPr>
            <p:ph idx="4"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4" name="Google Shape;164;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2" name="Shape 172"/>
        <p:cNvGrpSpPr/>
        <p:nvPr/>
      </p:nvGrpSpPr>
      <p:grpSpPr>
        <a:xfrm>
          <a:off x="0" y="0"/>
          <a:ext cx="0" cy="0"/>
          <a:chOff x="0" y="0"/>
          <a:chExt cx="0" cy="0"/>
        </a:xfrm>
      </p:grpSpPr>
      <p:sp>
        <p:nvSpPr>
          <p:cNvPr id="173" name="Google Shape;173;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6" name="Shape 176"/>
        <p:cNvGrpSpPr/>
        <p:nvPr/>
      </p:nvGrpSpPr>
      <p:grpSpPr>
        <a:xfrm>
          <a:off x="0" y="0"/>
          <a:ext cx="0" cy="0"/>
          <a:chOff x="0" y="0"/>
          <a:chExt cx="0" cy="0"/>
        </a:xfrm>
      </p:grpSpPr>
      <p:sp>
        <p:nvSpPr>
          <p:cNvPr id="177" name="Google Shape;177;p5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79" name="Google Shape;179;p56"/>
          <p:cNvSpPr txBox="1"/>
          <p:nvPr>
            <p:ph idx="2"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0" name="Google Shape;18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3" name="Shape 183"/>
        <p:cNvGrpSpPr/>
        <p:nvPr/>
      </p:nvGrpSpPr>
      <p:grpSpPr>
        <a:xfrm>
          <a:off x="0" y="0"/>
          <a:ext cx="0" cy="0"/>
          <a:chOff x="0" y="0"/>
          <a:chExt cx="0" cy="0"/>
        </a:xfrm>
      </p:grpSpPr>
      <p:sp>
        <p:nvSpPr>
          <p:cNvPr id="184" name="Google Shape;184;p57"/>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57"/>
          <p:cNvSpPr/>
          <p:nvPr>
            <p:ph idx="2" type="pic"/>
          </p:nvPr>
        </p:nvSpPr>
        <p:spPr>
          <a:xfrm>
            <a:off x="457200" y="1600200"/>
            <a:ext cx="8229600" cy="4525963"/>
          </a:xfrm>
          <a:prstGeom prst="rect">
            <a:avLst/>
          </a:prstGeom>
          <a:noFill/>
          <a:ln>
            <a:noFill/>
          </a:ln>
        </p:spPr>
      </p:sp>
      <p:sp>
        <p:nvSpPr>
          <p:cNvPr id="186" name="Google Shape;186;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7" name="Google Shape;187;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0" name="Shape 190"/>
        <p:cNvGrpSpPr/>
        <p:nvPr/>
      </p:nvGrpSpPr>
      <p:grpSpPr>
        <a:xfrm>
          <a:off x="0" y="0"/>
          <a:ext cx="0" cy="0"/>
          <a:chOff x="0" y="0"/>
          <a:chExt cx="0" cy="0"/>
        </a:xfrm>
      </p:grpSpPr>
      <p:sp>
        <p:nvSpPr>
          <p:cNvPr id="191" name="Google Shape;191;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5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3" name="Google Shape;19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6" name="Shape 196"/>
        <p:cNvGrpSpPr/>
        <p:nvPr/>
      </p:nvGrpSpPr>
      <p:grpSpPr>
        <a:xfrm>
          <a:off x="0" y="0"/>
          <a:ext cx="0" cy="0"/>
          <a:chOff x="0" y="0"/>
          <a:chExt cx="0" cy="0"/>
        </a:xfrm>
      </p:grpSpPr>
      <p:sp>
        <p:nvSpPr>
          <p:cNvPr id="197" name="Google Shape;197;p59"/>
          <p:cNvSpPr txBox="1"/>
          <p:nvPr>
            <p:ph type="title"/>
          </p:nvPr>
        </p:nvSpPr>
        <p:spPr>
          <a:xfrm rot="5400000">
            <a:off x="4000500" y="-3268662"/>
            <a:ext cx="1143000" cy="82296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5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9" name="Google Shape;199;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1" name="Google Shape;201;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8" name="Shape 208"/>
        <p:cNvGrpSpPr/>
        <p:nvPr/>
      </p:nvGrpSpPr>
      <p:grpSpPr>
        <a:xfrm>
          <a:off x="0" y="0"/>
          <a:ext cx="0" cy="0"/>
          <a:chOff x="0" y="0"/>
          <a:chExt cx="0" cy="0"/>
        </a:xfrm>
      </p:grpSpPr>
      <p:sp>
        <p:nvSpPr>
          <p:cNvPr id="209" name="Google Shape;209;p6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6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11" name="Google Shape;21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2" name="Google Shape;21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4" name="Shape 214"/>
        <p:cNvGrpSpPr/>
        <p:nvPr/>
      </p:nvGrpSpPr>
      <p:grpSpPr>
        <a:xfrm>
          <a:off x="0" y="0"/>
          <a:ext cx="0" cy="0"/>
          <a:chOff x="0" y="0"/>
          <a:chExt cx="0" cy="0"/>
        </a:xfrm>
      </p:grpSpPr>
      <p:sp>
        <p:nvSpPr>
          <p:cNvPr id="215" name="Google Shape;215;p6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8" name="Google Shape;21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0" name="Shape 220"/>
        <p:cNvGrpSpPr/>
        <p:nvPr/>
      </p:nvGrpSpPr>
      <p:grpSpPr>
        <a:xfrm>
          <a:off x="0" y="0"/>
          <a:ext cx="0" cy="0"/>
          <a:chOff x="0" y="0"/>
          <a:chExt cx="0" cy="0"/>
        </a:xfrm>
      </p:grpSpPr>
      <p:sp>
        <p:nvSpPr>
          <p:cNvPr id="221" name="Google Shape;221;p6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2" name="Google Shape;222;p6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23" name="Google Shape;223;p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5" name="Google Shape;225;p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26" name="Shape 226"/>
        <p:cNvGrpSpPr/>
        <p:nvPr/>
      </p:nvGrpSpPr>
      <p:grpSpPr>
        <a:xfrm>
          <a:off x="0" y="0"/>
          <a:ext cx="0" cy="0"/>
          <a:chOff x="0" y="0"/>
          <a:chExt cx="0" cy="0"/>
        </a:xfrm>
      </p:grpSpPr>
      <p:sp>
        <p:nvSpPr>
          <p:cNvPr id="227" name="Google Shape;227;p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6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9" name="Google Shape;229;p6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0" name="Google Shape;230;p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33" name="Shape 233"/>
        <p:cNvGrpSpPr/>
        <p:nvPr/>
      </p:nvGrpSpPr>
      <p:grpSpPr>
        <a:xfrm>
          <a:off x="0" y="0"/>
          <a:ext cx="0" cy="0"/>
          <a:chOff x="0" y="0"/>
          <a:chExt cx="0" cy="0"/>
        </a:xfrm>
      </p:grpSpPr>
      <p:sp>
        <p:nvSpPr>
          <p:cNvPr id="234" name="Google Shape;234;p6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5" name="Google Shape;235;p6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6" name="Google Shape;236;p6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7" name="Google Shape;237;p6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38" name="Google Shape;238;p6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0" name="Google Shape;240;p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2" name="Shape 242"/>
        <p:cNvGrpSpPr/>
        <p:nvPr/>
      </p:nvGrpSpPr>
      <p:grpSpPr>
        <a:xfrm>
          <a:off x="0" y="0"/>
          <a:ext cx="0" cy="0"/>
          <a:chOff x="0" y="0"/>
          <a:chExt cx="0" cy="0"/>
        </a:xfrm>
      </p:grpSpPr>
      <p:sp>
        <p:nvSpPr>
          <p:cNvPr id="243" name="Google Shape;243;p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7" name="Shape 247"/>
        <p:cNvGrpSpPr/>
        <p:nvPr/>
      </p:nvGrpSpPr>
      <p:grpSpPr>
        <a:xfrm>
          <a:off x="0" y="0"/>
          <a:ext cx="0" cy="0"/>
          <a:chOff x="0" y="0"/>
          <a:chExt cx="0" cy="0"/>
        </a:xfrm>
      </p:grpSpPr>
      <p:sp>
        <p:nvSpPr>
          <p:cNvPr id="248" name="Google Shape;248;p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51" name="Shape 251"/>
        <p:cNvGrpSpPr/>
        <p:nvPr/>
      </p:nvGrpSpPr>
      <p:grpSpPr>
        <a:xfrm>
          <a:off x="0" y="0"/>
          <a:ext cx="0" cy="0"/>
          <a:chOff x="0" y="0"/>
          <a:chExt cx="0" cy="0"/>
        </a:xfrm>
      </p:grpSpPr>
      <p:sp>
        <p:nvSpPr>
          <p:cNvPr id="252" name="Google Shape;252;p6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3" name="Google Shape;253;p6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4" name="Google Shape;254;p6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55" name="Google Shape;255;p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58" name="Shape 258"/>
        <p:cNvGrpSpPr/>
        <p:nvPr/>
      </p:nvGrpSpPr>
      <p:grpSpPr>
        <a:xfrm>
          <a:off x="0" y="0"/>
          <a:ext cx="0" cy="0"/>
          <a:chOff x="0" y="0"/>
          <a:chExt cx="0" cy="0"/>
        </a:xfrm>
      </p:grpSpPr>
      <p:sp>
        <p:nvSpPr>
          <p:cNvPr id="259" name="Google Shape;259;p6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69"/>
          <p:cNvSpPr/>
          <p:nvPr>
            <p:ph idx="2" type="pic"/>
          </p:nvPr>
        </p:nvSpPr>
        <p:spPr>
          <a:xfrm>
            <a:off x="5183188" y="987425"/>
            <a:ext cx="6172200" cy="4873625"/>
          </a:xfrm>
          <a:prstGeom prst="rect">
            <a:avLst/>
          </a:prstGeom>
          <a:noFill/>
          <a:ln>
            <a:noFill/>
          </a:ln>
        </p:spPr>
      </p:sp>
      <p:sp>
        <p:nvSpPr>
          <p:cNvPr id="261" name="Google Shape;261;p6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2" name="Google Shape;262;p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3" name="Google Shape;263;p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5" name="Shape 265"/>
        <p:cNvGrpSpPr/>
        <p:nvPr/>
      </p:nvGrpSpPr>
      <p:grpSpPr>
        <a:xfrm>
          <a:off x="0" y="0"/>
          <a:ext cx="0" cy="0"/>
          <a:chOff x="0" y="0"/>
          <a:chExt cx="0" cy="0"/>
        </a:xfrm>
      </p:grpSpPr>
      <p:sp>
        <p:nvSpPr>
          <p:cNvPr id="266" name="Google Shape;266;p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7" name="Google Shape;267;p7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8" name="Google Shape;268;p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1" name="Shape 271"/>
        <p:cNvGrpSpPr/>
        <p:nvPr/>
      </p:nvGrpSpPr>
      <p:grpSpPr>
        <a:xfrm>
          <a:off x="0" y="0"/>
          <a:ext cx="0" cy="0"/>
          <a:chOff x="0" y="0"/>
          <a:chExt cx="0" cy="0"/>
        </a:xfrm>
      </p:grpSpPr>
      <p:sp>
        <p:nvSpPr>
          <p:cNvPr id="272" name="Google Shape;272;p7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3" name="Google Shape;273;p7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5" name="Google Shape;275;p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6" name="Google Shape;276;p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3" name="Shape 283"/>
        <p:cNvGrpSpPr/>
        <p:nvPr/>
      </p:nvGrpSpPr>
      <p:grpSpPr>
        <a:xfrm>
          <a:off x="0" y="0"/>
          <a:ext cx="0" cy="0"/>
          <a:chOff x="0" y="0"/>
          <a:chExt cx="0" cy="0"/>
        </a:xfrm>
      </p:grpSpPr>
      <p:sp>
        <p:nvSpPr>
          <p:cNvPr id="284" name="Google Shape;284;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7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6" name="Google Shape;286;p7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7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7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9" name="Shape 289"/>
        <p:cNvGrpSpPr/>
        <p:nvPr/>
      </p:nvGrpSpPr>
      <p:grpSpPr>
        <a:xfrm>
          <a:off x="0" y="0"/>
          <a:ext cx="0" cy="0"/>
          <a:chOff x="0" y="0"/>
          <a:chExt cx="0" cy="0"/>
        </a:xfrm>
      </p:grpSpPr>
      <p:sp>
        <p:nvSpPr>
          <p:cNvPr id="290" name="Google Shape;290;p7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1" name="Google Shape;291;p7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2" name="Google Shape;292;p7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3" name="Google Shape;293;p7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7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7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6" name="Shape 296"/>
        <p:cNvGrpSpPr/>
        <p:nvPr/>
      </p:nvGrpSpPr>
      <p:grpSpPr>
        <a:xfrm>
          <a:off x="0" y="0"/>
          <a:ext cx="0" cy="0"/>
          <a:chOff x="0" y="0"/>
          <a:chExt cx="0" cy="0"/>
        </a:xfrm>
      </p:grpSpPr>
      <p:sp>
        <p:nvSpPr>
          <p:cNvPr id="297" name="Google Shape;297;p7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8" name="Google Shape;298;p7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9" name="Google Shape;299;p7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7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1" name="Google Shape;301;p7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2" name="Google Shape;302;p7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7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7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5" name="Shape 305"/>
        <p:cNvGrpSpPr/>
        <p:nvPr/>
      </p:nvGrpSpPr>
      <p:grpSpPr>
        <a:xfrm>
          <a:off x="0" y="0"/>
          <a:ext cx="0" cy="0"/>
          <a:chOff x="0" y="0"/>
          <a:chExt cx="0" cy="0"/>
        </a:xfrm>
      </p:grpSpPr>
      <p:sp>
        <p:nvSpPr>
          <p:cNvPr id="306" name="Google Shape;306;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7" name="Google Shape;307;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0" name="Shape 310"/>
        <p:cNvGrpSpPr/>
        <p:nvPr/>
      </p:nvGrpSpPr>
      <p:grpSpPr>
        <a:xfrm>
          <a:off x="0" y="0"/>
          <a:ext cx="0" cy="0"/>
          <a:chOff x="0" y="0"/>
          <a:chExt cx="0" cy="0"/>
        </a:xfrm>
      </p:grpSpPr>
      <p:sp>
        <p:nvSpPr>
          <p:cNvPr id="311" name="Google Shape;311;p77"/>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77"/>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13" name="Google Shape;313;p77"/>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4" name="Google Shape;314;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17" name="Shape 317"/>
        <p:cNvGrpSpPr/>
        <p:nvPr/>
      </p:nvGrpSpPr>
      <p:grpSpPr>
        <a:xfrm>
          <a:off x="0" y="0"/>
          <a:ext cx="0" cy="0"/>
          <a:chOff x="0" y="0"/>
          <a:chExt cx="0" cy="0"/>
        </a:xfrm>
      </p:grpSpPr>
      <p:sp>
        <p:nvSpPr>
          <p:cNvPr id="318" name="Google Shape;318;p7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78"/>
          <p:cNvSpPr/>
          <p:nvPr>
            <p:ph idx="2" type="pic"/>
          </p:nvPr>
        </p:nvSpPr>
        <p:spPr>
          <a:xfrm>
            <a:off x="3887391" y="987426"/>
            <a:ext cx="4629150" cy="4873625"/>
          </a:xfrm>
          <a:prstGeom prst="rect">
            <a:avLst/>
          </a:prstGeom>
          <a:noFill/>
          <a:ln>
            <a:noFill/>
          </a:ln>
        </p:spPr>
      </p:sp>
      <p:sp>
        <p:nvSpPr>
          <p:cNvPr id="320" name="Google Shape;320;p7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1" name="Google Shape;321;p7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2" name="Google Shape;322;p7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4" name="Shape 324"/>
        <p:cNvGrpSpPr/>
        <p:nvPr/>
      </p:nvGrpSpPr>
      <p:grpSpPr>
        <a:xfrm>
          <a:off x="0" y="0"/>
          <a:ext cx="0" cy="0"/>
          <a:chOff x="0" y="0"/>
          <a:chExt cx="0" cy="0"/>
        </a:xfrm>
      </p:grpSpPr>
      <p:sp>
        <p:nvSpPr>
          <p:cNvPr id="325" name="Google Shape;325;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6" name="Google Shape;326;p79"/>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7" name="Google Shape;327;p7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8" name="Google Shape;328;p7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9" name="Google Shape;329;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0" name="Shape 330"/>
        <p:cNvGrpSpPr/>
        <p:nvPr/>
      </p:nvGrpSpPr>
      <p:grpSpPr>
        <a:xfrm>
          <a:off x="0" y="0"/>
          <a:ext cx="0" cy="0"/>
          <a:chOff x="0" y="0"/>
          <a:chExt cx="0" cy="0"/>
        </a:xfrm>
      </p:grpSpPr>
      <p:sp>
        <p:nvSpPr>
          <p:cNvPr id="331" name="Google Shape;331;p80"/>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2" name="Google Shape;332;p80"/>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3" name="Google Shape;333;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3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3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3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3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5183188" y="987425"/>
            <a:ext cx="6172200" cy="4873625"/>
          </a:xfrm>
          <a:prstGeom prst="rect">
            <a:avLst/>
          </a:prstGeom>
          <a:noFill/>
          <a:ln>
            <a:noFill/>
          </a:ln>
        </p:spPr>
      </p:sp>
      <p:sp>
        <p:nvSpPr>
          <p:cNvPr id="68" name="Google Shape;68;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2" Type="http://schemas.openxmlformats.org/officeDocument/2006/relationships/theme" Target="../theme/theme3.xml"/><Relationship Id="rId9" Type="http://schemas.openxmlformats.org/officeDocument/2006/relationships/slideLayout" Target="../slideLayouts/slideLayout26.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2" Type="http://schemas.openxmlformats.org/officeDocument/2006/relationships/theme" Target="../theme/theme5.xml"/><Relationship Id="rId9" Type="http://schemas.openxmlformats.org/officeDocument/2006/relationships/slideLayout" Target="../slideLayouts/slideLayout37.xml"/><Relationship Id="rId5" Type="http://schemas.openxmlformats.org/officeDocument/2006/relationships/slideLayout" Target="../slideLayouts/slideLayout33.xml"/><Relationship Id="rId6" Type="http://schemas.openxmlformats.org/officeDocument/2006/relationships/slideLayout" Target="../slideLayouts/slideLayout34.xml"/><Relationship Id="rId7" Type="http://schemas.openxmlformats.org/officeDocument/2006/relationships/slideLayout" Target="../slideLayouts/slideLayout35.xml"/><Relationship Id="rId8"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slideLayout" Target="../slideLayouts/slideLayout41.xml"/><Relationship Id="rId3" Type="http://schemas.openxmlformats.org/officeDocument/2006/relationships/slideLayout" Target="../slideLayouts/slideLayout42.xml"/><Relationship Id="rId4" Type="http://schemas.openxmlformats.org/officeDocument/2006/relationships/slideLayout" Target="../slideLayouts/slideLayout43.xml"/><Relationship Id="rId9" Type="http://schemas.openxmlformats.org/officeDocument/2006/relationships/theme" Target="../theme/theme6.xml"/><Relationship Id="rId5" Type="http://schemas.openxmlformats.org/officeDocument/2006/relationships/slideLayout" Target="../slideLayouts/slideLayout44.xml"/><Relationship Id="rId6" Type="http://schemas.openxmlformats.org/officeDocument/2006/relationships/slideLayout" Target="../slideLayouts/slideLayout45.xml"/><Relationship Id="rId7" Type="http://schemas.openxmlformats.org/officeDocument/2006/relationships/slideLayout" Target="../slideLayouts/slideLayout46.xml"/><Relationship Id="rId8"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9" name="Google Shape;129;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30" name="Google Shape;13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1" name="Google Shape;13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2" name="Google Shape;13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6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04" name="Google Shape;204;p6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5" name="Google Shape;20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6" name="Google Shape;20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07" name="Google Shape;20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79" name="Google Shape;279;p7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0" name="Google Shape;280;p7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1" name="Google Shape;281;p7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82" name="Google Shape;282;p7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7.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16.jpg"/><Relationship Id="rId5" Type="http://schemas.openxmlformats.org/officeDocument/2006/relationships/image" Target="../media/image4.jpg"/><Relationship Id="rId6"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1"/>
          <p:cNvPicPr preferRelativeResize="0"/>
          <p:nvPr/>
        </p:nvPicPr>
        <p:blipFill rotWithShape="1">
          <a:blip r:embed="rId3">
            <a:alphaModFix/>
          </a:blip>
          <a:srcRect b="0" l="0" r="0" t="0"/>
          <a:stretch/>
        </p:blipFill>
        <p:spPr>
          <a:xfrm>
            <a:off x="1632244" y="128368"/>
            <a:ext cx="1452640" cy="1455124"/>
          </a:xfrm>
          <a:prstGeom prst="rect">
            <a:avLst/>
          </a:prstGeom>
          <a:noFill/>
          <a:ln>
            <a:noFill/>
          </a:ln>
        </p:spPr>
      </p:pic>
      <p:pic>
        <p:nvPicPr>
          <p:cNvPr descr="Anna University - Wikipedia" id="341" name="Google Shape;341;p1"/>
          <p:cNvPicPr preferRelativeResize="0"/>
          <p:nvPr/>
        </p:nvPicPr>
        <p:blipFill rotWithShape="1">
          <a:blip r:embed="rId4">
            <a:alphaModFix/>
          </a:blip>
          <a:srcRect b="0" l="0" r="0" t="0"/>
          <a:stretch/>
        </p:blipFill>
        <p:spPr>
          <a:xfrm>
            <a:off x="9107116" y="196049"/>
            <a:ext cx="1306884" cy="1387443"/>
          </a:xfrm>
          <a:prstGeom prst="rect">
            <a:avLst/>
          </a:prstGeom>
          <a:noFill/>
          <a:ln>
            <a:noFill/>
          </a:ln>
        </p:spPr>
      </p:pic>
      <p:sp>
        <p:nvSpPr>
          <p:cNvPr id="342" name="Google Shape;342;p1"/>
          <p:cNvSpPr txBox="1"/>
          <p:nvPr/>
        </p:nvSpPr>
        <p:spPr>
          <a:xfrm>
            <a:off x="2770551" y="1800693"/>
            <a:ext cx="6650898"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200" u="none" cap="none" strike="noStrike">
                <a:solidFill>
                  <a:srgbClr val="C00000"/>
                </a:solidFill>
                <a:latin typeface="Times New Roman"/>
                <a:ea typeface="Times New Roman"/>
                <a:cs typeface="Times New Roman"/>
                <a:sym typeface="Times New Roman"/>
              </a:rPr>
              <a:t>Department of Computer Science and Engineering </a:t>
            </a:r>
            <a:endParaRPr b="1" i="0" sz="2200" u="none" cap="none" strike="noStrike">
              <a:solidFill>
                <a:srgbClr val="C00000"/>
              </a:solidFill>
              <a:latin typeface="Calibri"/>
              <a:ea typeface="Calibri"/>
              <a:cs typeface="Calibri"/>
              <a:sym typeface="Calibri"/>
            </a:endParaRPr>
          </a:p>
        </p:txBody>
      </p:sp>
      <p:sp>
        <p:nvSpPr>
          <p:cNvPr id="343" name="Google Shape;343;p1"/>
          <p:cNvSpPr txBox="1"/>
          <p:nvPr/>
        </p:nvSpPr>
        <p:spPr>
          <a:xfrm>
            <a:off x="2753474" y="2381329"/>
            <a:ext cx="6651000" cy="1200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ENVIROWATCH: MOBILIZING COMMUNITIES TO SOLVE </a:t>
            </a:r>
            <a:r>
              <a:rPr b="1" i="0" lang="en-US" sz="2400" u="none" cap="none" strike="noStrike">
                <a:solidFill>
                  <a:schemeClr val="dk1"/>
                </a:solidFill>
                <a:latin typeface="Times New Roman"/>
                <a:ea typeface="Times New Roman"/>
                <a:cs typeface="Times New Roman"/>
                <a:sym typeface="Times New Roman"/>
              </a:rPr>
              <a:t>ENVIROMENTAL</a:t>
            </a:r>
            <a:r>
              <a:rPr b="1" i="0" lang="en-US" sz="2400" u="none" cap="none" strike="noStrike">
                <a:solidFill>
                  <a:schemeClr val="dk1"/>
                </a:solidFill>
                <a:latin typeface="Times New Roman"/>
                <a:ea typeface="Times New Roman"/>
                <a:cs typeface="Times New Roman"/>
                <a:sym typeface="Times New Roman"/>
              </a:rPr>
              <a:t> CHALLENGES</a:t>
            </a:r>
            <a:endParaRPr b="1" i="0" sz="2400" u="none" cap="none" strike="noStrike">
              <a:solidFill>
                <a:schemeClr val="dk1"/>
              </a:solidFill>
              <a:latin typeface="Times New Roman"/>
              <a:ea typeface="Times New Roman"/>
              <a:cs typeface="Times New Roman"/>
              <a:sym typeface="Times New Roman"/>
            </a:endParaRPr>
          </a:p>
        </p:txBody>
      </p:sp>
      <p:sp>
        <p:nvSpPr>
          <p:cNvPr id="344" name="Google Shape;344;p1"/>
          <p:cNvSpPr txBox="1"/>
          <p:nvPr/>
        </p:nvSpPr>
        <p:spPr>
          <a:xfrm>
            <a:off x="2401408" y="5463913"/>
            <a:ext cx="3938725" cy="36929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Dr. P. J. Sathish Kumar</a:t>
            </a:r>
            <a:endParaRPr b="1" i="0" sz="1800" u="none" cap="none" strike="noStrike">
              <a:solidFill>
                <a:schemeClr val="dk1"/>
              </a:solidFill>
              <a:latin typeface="Times New Roman"/>
              <a:ea typeface="Times New Roman"/>
              <a:cs typeface="Times New Roman"/>
              <a:sym typeface="Times New Roman"/>
            </a:endParaRPr>
          </a:p>
        </p:txBody>
      </p:sp>
      <p:sp>
        <p:nvSpPr>
          <p:cNvPr id="345" name="Google Shape;345;p1"/>
          <p:cNvSpPr txBox="1"/>
          <p:nvPr/>
        </p:nvSpPr>
        <p:spPr>
          <a:xfrm>
            <a:off x="3607981" y="3968319"/>
            <a:ext cx="4802820" cy="1269538"/>
          </a:xfrm>
          <a:prstGeom prst="rect">
            <a:avLst/>
          </a:prstGeom>
          <a:noFill/>
          <a:ln>
            <a:noFill/>
          </a:ln>
        </p:spPr>
        <p:txBody>
          <a:bodyPr anchorCtr="0" anchor="t" bIns="45700" lIns="91425" spcFirstLastPara="1" rIns="91425" wrap="square" tIns="45700">
            <a:spAutoFit/>
          </a:bodyPr>
          <a:lstStyle/>
          <a:p>
            <a:pPr indent="0" lvl="0" marL="0" marR="0" rtl="0" algn="ctr">
              <a:spcBef>
                <a:spcPts val="920"/>
              </a:spcBef>
              <a:spcAft>
                <a:spcPts val="0"/>
              </a:spcAft>
              <a:buNone/>
            </a:pPr>
            <a:r>
              <a:rPr b="1" i="0" lang="en-US" sz="1800" u="none" cap="none" strike="noStrike">
                <a:solidFill>
                  <a:srgbClr val="000000"/>
                </a:solidFill>
                <a:latin typeface="Times New Roman"/>
                <a:ea typeface="Times New Roman"/>
                <a:cs typeface="Times New Roman"/>
                <a:sym typeface="Times New Roman"/>
              </a:rPr>
              <a:t>BHARATH P  / 211420104037 </a:t>
            </a:r>
            <a:endParaRPr/>
          </a:p>
          <a:p>
            <a:pPr indent="0" lvl="0" marL="0" marR="0" rtl="0" algn="ctr">
              <a:spcBef>
                <a:spcPts val="920"/>
              </a:spcBef>
              <a:spcAft>
                <a:spcPts val="0"/>
              </a:spcAft>
              <a:buNone/>
            </a:pPr>
            <a:r>
              <a:rPr b="1" i="0" lang="en-US" sz="1800" u="none" cap="none" strike="noStrike">
                <a:solidFill>
                  <a:srgbClr val="000000"/>
                </a:solidFill>
                <a:latin typeface="Times New Roman"/>
                <a:ea typeface="Times New Roman"/>
                <a:cs typeface="Times New Roman"/>
                <a:sym typeface="Times New Roman"/>
              </a:rPr>
              <a:t>BAALA B  / 211420104033</a:t>
            </a:r>
            <a:endParaRPr/>
          </a:p>
          <a:p>
            <a:pPr indent="0" lvl="0" marL="0" marR="0" rtl="0" algn="ctr">
              <a:spcBef>
                <a:spcPts val="920"/>
              </a:spcBef>
              <a:spcAft>
                <a:spcPts val="0"/>
              </a:spcAft>
              <a:buNone/>
            </a:pPr>
            <a:r>
              <a:rPr b="1" i="0" lang="en-US" sz="1800" u="none" cap="none" strike="noStrike">
                <a:solidFill>
                  <a:srgbClr val="000000"/>
                </a:solidFill>
                <a:latin typeface="Times New Roman"/>
                <a:ea typeface="Times New Roman"/>
                <a:cs typeface="Times New Roman"/>
                <a:sym typeface="Times New Roman"/>
              </a:rPr>
              <a:t>MARIA ROBIN ANDREW</a:t>
            </a:r>
            <a:r>
              <a:rPr b="1" i="0" lang="en-US" sz="1800" u="none" cap="none" strike="noStrike">
                <a:solidFill>
                  <a:schemeClr val="dk1"/>
                </a:solidFill>
                <a:latin typeface="Times New Roman"/>
                <a:ea typeface="Times New Roman"/>
                <a:cs typeface="Times New Roman"/>
                <a:sym typeface="Times New Roman"/>
              </a:rPr>
              <a:t>/</a:t>
            </a:r>
            <a:r>
              <a:rPr b="1" i="0" lang="en-US" sz="1800" u="none" cap="none" strike="noStrike">
                <a:solidFill>
                  <a:srgbClr val="000000"/>
                </a:solidFill>
                <a:latin typeface="Times New Roman"/>
                <a:ea typeface="Times New Roman"/>
                <a:cs typeface="Times New Roman"/>
                <a:sym typeface="Times New Roman"/>
              </a:rPr>
              <a:t> 211420104156   </a:t>
            </a:r>
            <a:endParaRPr b="0" i="0" sz="1800" u="none" cap="none" strike="noStrike">
              <a:solidFill>
                <a:schemeClr val="dk1"/>
              </a:solidFill>
              <a:latin typeface="Calibri"/>
              <a:ea typeface="Calibri"/>
              <a:cs typeface="Calibri"/>
              <a:sym typeface="Calibri"/>
            </a:endParaRPr>
          </a:p>
        </p:txBody>
      </p:sp>
      <p:sp>
        <p:nvSpPr>
          <p:cNvPr id="346" name="Google Shape;346;p1"/>
          <p:cNvSpPr txBox="1"/>
          <p:nvPr/>
        </p:nvSpPr>
        <p:spPr>
          <a:xfrm>
            <a:off x="6567592" y="5452962"/>
            <a:ext cx="354219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800" u="none" cap="none" strike="noStrike">
                <a:solidFill>
                  <a:schemeClr val="dk1"/>
                </a:solidFill>
                <a:latin typeface="Times New Roman"/>
                <a:ea typeface="Times New Roman"/>
                <a:cs typeface="Times New Roman"/>
                <a:sym typeface="Times New Roman"/>
              </a:rPr>
              <a:t>Dr. N. Pugazhendi</a:t>
            </a:r>
            <a:endParaRPr b="1" i="0" sz="1800" u="none" cap="none" strike="noStrike">
              <a:solidFill>
                <a:schemeClr val="dk1"/>
              </a:solidFill>
              <a:latin typeface="Times New Roman"/>
              <a:ea typeface="Times New Roman"/>
              <a:cs typeface="Times New Roman"/>
              <a:sym typeface="Times New Roman"/>
            </a:endParaRPr>
          </a:p>
        </p:txBody>
      </p:sp>
      <p:pic>
        <p:nvPicPr>
          <p:cNvPr id="347" name="Google Shape;347;p1"/>
          <p:cNvPicPr preferRelativeResize="0"/>
          <p:nvPr/>
        </p:nvPicPr>
        <p:blipFill rotWithShape="1">
          <a:blip r:embed="rId5">
            <a:alphaModFix/>
          </a:blip>
          <a:srcRect b="0" l="0" r="0" t="0"/>
          <a:stretch/>
        </p:blipFill>
        <p:spPr>
          <a:xfrm>
            <a:off x="2821352" y="128368"/>
            <a:ext cx="6285765" cy="15225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0"/>
          <p:cNvSpPr txBox="1"/>
          <p:nvPr>
            <p:ph type="title"/>
          </p:nvPr>
        </p:nvSpPr>
        <p:spPr>
          <a:xfrm>
            <a:off x="628649" y="165991"/>
            <a:ext cx="10795941"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3600">
              <a:solidFill>
                <a:srgbClr val="7030A0"/>
              </a:solidFill>
              <a:latin typeface="Times New Roman"/>
              <a:ea typeface="Times New Roman"/>
              <a:cs typeface="Times New Roman"/>
              <a:sym typeface="Times New Roman"/>
            </a:endParaRPr>
          </a:p>
        </p:txBody>
      </p:sp>
      <p:sp>
        <p:nvSpPr>
          <p:cNvPr id="405" name="Google Shape;405;p10"/>
          <p:cNvSpPr txBox="1"/>
          <p:nvPr/>
        </p:nvSpPr>
        <p:spPr>
          <a:xfrm>
            <a:off x="119336" y="1190935"/>
            <a:ext cx="11377263" cy="4701543"/>
          </a:xfrm>
          <a:prstGeom prst="rect">
            <a:avLst/>
          </a:prstGeom>
          <a:noFill/>
          <a:ln>
            <a:noFill/>
          </a:ln>
        </p:spPr>
        <p:txBody>
          <a:bodyPr anchorCtr="0" anchor="t" bIns="45700" lIns="91425" spcFirstLastPara="1" rIns="91425" wrap="square" tIns="45700">
            <a:spAutoFit/>
          </a:bodyPr>
          <a:lstStyle/>
          <a:p>
            <a:pPr indent="0" lvl="0" marL="633095" marR="0" rtl="0" algn="l">
              <a:spcBef>
                <a:spcPts val="0"/>
              </a:spcBef>
              <a:spcAft>
                <a:spcPts val="0"/>
              </a:spcAft>
              <a:buNone/>
            </a:pPr>
            <a:r>
              <a:rPr b="1" i="0" lang="en-US" sz="1600" u="none" cap="none" strike="noStrike">
                <a:solidFill>
                  <a:schemeClr val="dk1"/>
                </a:solidFill>
                <a:latin typeface="Times New Roman"/>
                <a:ea typeface="Times New Roman"/>
                <a:cs typeface="Times New Roman"/>
                <a:sym typeface="Times New Roman"/>
              </a:rPr>
              <a:t>UI Layer:</a:t>
            </a:r>
            <a:endParaRPr b="0" i="0" sz="1600" u="none" cap="none" strike="noStrike">
              <a:solidFill>
                <a:schemeClr val="dk1"/>
              </a:solidFill>
              <a:latin typeface="Times New Roman"/>
              <a:ea typeface="Times New Roman"/>
              <a:cs typeface="Times New Roman"/>
              <a:sym typeface="Times New Roman"/>
            </a:endParaRPr>
          </a:p>
          <a:p>
            <a:pPr indent="0" lvl="2" marL="914400" marR="968375" rtl="0" algn="l">
              <a:lnSpc>
                <a:spcPct val="155000"/>
              </a:lnSpc>
              <a:spcBef>
                <a:spcPts val="720"/>
              </a:spcBef>
              <a:spcAft>
                <a:spcPts val="0"/>
              </a:spcAft>
              <a:buNone/>
            </a:pPr>
            <a:r>
              <a:rPr b="0" i="0" lang="en-US" sz="1400" u="none" cap="none" strike="noStrike">
                <a:solidFill>
                  <a:schemeClr val="dk1"/>
                </a:solidFill>
                <a:latin typeface="Times New Roman"/>
                <a:ea typeface="Times New Roman"/>
                <a:cs typeface="Times New Roman"/>
                <a:sym typeface="Times New Roman"/>
              </a:rPr>
              <a:t>Here we do have UI for both user and for respective departments. For user UI in mobile application, for department side deals with websites.  Image and message acquisition screen: Here we get photo of the problem prevailing for the user, and if needed message can be posted here. View complaint screen: Officials in their websites, can view those complaints,with images and message posted. View complaint (User) : User can also see his /her complaint posted.</a:t>
            </a:r>
            <a:endParaRPr b="0" i="0" sz="1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0" i="0" lang="en-US" sz="1400" u="none" cap="none" strike="noStrike">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marR="0" rtl="0" algn="l">
              <a:spcBef>
                <a:spcPts val="185"/>
              </a:spcBef>
              <a:spcAft>
                <a:spcPts val="0"/>
              </a:spcAft>
              <a:buNone/>
            </a:pPr>
            <a:r>
              <a:t/>
            </a:r>
            <a:endParaRPr sz="1400">
              <a:solidFill>
                <a:schemeClr val="dk1"/>
              </a:solidFill>
              <a:latin typeface="Times New Roman"/>
              <a:ea typeface="Times New Roman"/>
              <a:cs typeface="Times New Roman"/>
              <a:sym typeface="Times New Roman"/>
            </a:endParaRPr>
          </a:p>
          <a:p>
            <a:pPr indent="0" lvl="0" marL="633095"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Firebase Realtime Database:</a:t>
            </a:r>
            <a:endParaRPr sz="1600">
              <a:solidFill>
                <a:schemeClr val="dk1"/>
              </a:solidFill>
              <a:latin typeface="Times New Roman"/>
              <a:ea typeface="Times New Roman"/>
              <a:cs typeface="Times New Roman"/>
              <a:sym typeface="Times New Roman"/>
            </a:endParaRPr>
          </a:p>
          <a:p>
            <a:pPr indent="0" lvl="0" marL="0" marR="0" rtl="0" algn="l">
              <a:spcBef>
                <a:spcPts val="55"/>
              </a:spcBef>
              <a:spcAft>
                <a:spcPts val="0"/>
              </a:spcAft>
              <a:buNone/>
            </a:pPr>
            <a:r>
              <a:rPr b="1"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455294" lvl="0" marL="635000" marR="892810" rtl="0" algn="just">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In the proposed project, Firebase Realtime Database is utilized as a backend service to store and manage the data generated by the mobile application. Here's an explanation of how Firebase Realtime Database is used in the project:</a:t>
            </a:r>
            <a:endParaRPr sz="1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0" marR="0" rtl="0" algn="l">
              <a:spcBef>
                <a:spcPts val="45"/>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901700" rtl="0" algn="just">
              <a:lnSpc>
                <a:spcPct val="150000"/>
              </a:lnSpc>
              <a:spcBef>
                <a:spcPts val="0"/>
              </a:spcBef>
              <a:spcAft>
                <a:spcPts val="0"/>
              </a:spcAft>
              <a:buNone/>
            </a:pPr>
            <a:r>
              <a:rPr b="1" lang="en-US" sz="1400">
                <a:solidFill>
                  <a:schemeClr val="dk1"/>
                </a:solidFill>
                <a:latin typeface="Times New Roman"/>
                <a:ea typeface="Times New Roman"/>
                <a:cs typeface="Times New Roman"/>
                <a:sym typeface="Times New Roman"/>
              </a:rPr>
              <a:t>Data Storage: </a:t>
            </a:r>
            <a:r>
              <a:rPr lang="en-US" sz="1400">
                <a:solidFill>
                  <a:schemeClr val="dk1"/>
                </a:solidFill>
                <a:latin typeface="Times New Roman"/>
                <a:ea typeface="Times New Roman"/>
                <a:cs typeface="Times New Roman"/>
                <a:sym typeface="Times New Roman"/>
              </a:rPr>
              <a:t>Firebase Realtime Database serves as the primary data storage solution for the project. It stores various types of data, including user accounts, complaint reports, complaint sta- tuses, and any other relevant information generated by the application.</a:t>
            </a:r>
            <a:endParaRPr sz="1400">
              <a:solidFill>
                <a:schemeClr val="dk1"/>
              </a:solidFill>
              <a:latin typeface="Times New Roman"/>
              <a:ea typeface="Times New Roman"/>
              <a:cs typeface="Times New Roman"/>
              <a:sym typeface="Times New Roman"/>
            </a:endParaRPr>
          </a:p>
          <a:p>
            <a:pPr indent="0" lvl="0" marL="861695" marR="650240" rtl="0" algn="l">
              <a:lnSpc>
                <a:spcPct val="156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11"/>
          <p:cNvSpPr txBox="1"/>
          <p:nvPr>
            <p:ph type="title"/>
          </p:nvPr>
        </p:nvSpPr>
        <p:spPr>
          <a:xfrm>
            <a:off x="628649" y="165991"/>
            <a:ext cx="10795941"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3600">
              <a:solidFill>
                <a:srgbClr val="7030A0"/>
              </a:solidFill>
              <a:latin typeface="Times New Roman"/>
              <a:ea typeface="Times New Roman"/>
              <a:cs typeface="Times New Roman"/>
              <a:sym typeface="Times New Roman"/>
            </a:endParaRPr>
          </a:p>
        </p:txBody>
      </p:sp>
      <p:sp>
        <p:nvSpPr>
          <p:cNvPr id="411" name="Google Shape;411;p11"/>
          <p:cNvSpPr txBox="1"/>
          <p:nvPr/>
        </p:nvSpPr>
        <p:spPr>
          <a:xfrm>
            <a:off x="119336" y="1226507"/>
            <a:ext cx="11737304" cy="4960332"/>
          </a:xfrm>
          <a:prstGeom prst="rect">
            <a:avLst/>
          </a:prstGeom>
          <a:noFill/>
          <a:ln>
            <a:noFill/>
          </a:ln>
        </p:spPr>
        <p:txBody>
          <a:bodyPr anchorCtr="0" anchor="t" bIns="45700" lIns="91425" spcFirstLastPara="1" rIns="91425" wrap="square" tIns="45700">
            <a:spAutoFit/>
          </a:bodyPr>
          <a:lstStyle/>
          <a:p>
            <a:pPr indent="-1905" lvl="0" marL="635000" marR="797560" rtl="0" algn="just">
              <a:spcBef>
                <a:spcPts val="0"/>
              </a:spcBef>
              <a:spcAft>
                <a:spcPts val="0"/>
              </a:spcAft>
              <a:buNone/>
            </a:pPr>
            <a:r>
              <a:rPr b="1" lang="en-US" sz="1400">
                <a:solidFill>
                  <a:schemeClr val="dk1"/>
                </a:solidFill>
                <a:latin typeface="Times New Roman"/>
                <a:ea typeface="Times New Roman"/>
                <a:cs typeface="Times New Roman"/>
                <a:sym typeface="Times New Roman"/>
              </a:rPr>
              <a:t>Real-time Updates: </a:t>
            </a:r>
            <a:r>
              <a:rPr lang="en-US" sz="1400">
                <a:solidFill>
                  <a:schemeClr val="dk1"/>
                </a:solidFill>
                <a:latin typeface="Times New Roman"/>
                <a:ea typeface="Times New Roman"/>
                <a:cs typeface="Times New Roman"/>
                <a:sym typeface="Times New Roman"/>
              </a:rPr>
              <a:t>One of the key features of Firebase Realtime Database is its ability to pro- vide real-time updates to connected clients. This means that any changes made to the database are immediately propagated to all connected devices, ensuring that users receive timely updates on the status of their complaints and other relevant information.</a:t>
            </a:r>
            <a:endParaRPr/>
          </a:p>
          <a:p>
            <a:pPr indent="-1905" lvl="0" marL="635000" marR="797560" rtl="0" algn="just">
              <a:spcBef>
                <a:spcPts val="50"/>
              </a:spcBef>
              <a:spcAft>
                <a:spcPts val="0"/>
              </a:spcAft>
              <a:buNone/>
            </a:pPr>
            <a:r>
              <a:t/>
            </a:r>
            <a:endParaRPr sz="1400">
              <a:solidFill>
                <a:schemeClr val="dk1"/>
              </a:solidFill>
              <a:latin typeface="Times New Roman"/>
              <a:ea typeface="Times New Roman"/>
              <a:cs typeface="Times New Roman"/>
              <a:sym typeface="Times New Roman"/>
            </a:endParaRPr>
          </a:p>
          <a:p>
            <a:pPr indent="-1905" lvl="0" marL="635000" marR="796290" rtl="0" algn="just">
              <a:spcBef>
                <a:spcPts val="50"/>
              </a:spcBef>
              <a:spcAft>
                <a:spcPts val="0"/>
              </a:spcAft>
              <a:buNone/>
            </a:pPr>
            <a:r>
              <a:rPr b="1" lang="en-US" sz="1400">
                <a:solidFill>
                  <a:schemeClr val="dk1"/>
                </a:solidFill>
                <a:latin typeface="Times New Roman"/>
                <a:ea typeface="Times New Roman"/>
                <a:cs typeface="Times New Roman"/>
                <a:sym typeface="Times New Roman"/>
              </a:rPr>
              <a:t>Structured Data: </a:t>
            </a:r>
            <a:r>
              <a:rPr lang="en-US" sz="1400">
                <a:solidFill>
                  <a:schemeClr val="dk1"/>
                </a:solidFill>
                <a:latin typeface="Times New Roman"/>
                <a:ea typeface="Times New Roman"/>
                <a:cs typeface="Times New Roman"/>
                <a:sym typeface="Times New Roman"/>
              </a:rPr>
              <a:t>Firebase Realtime Database uses a JSON data structure, which allows for flex- ible and efficient data organization. Data is stored in a hierarchical manner, making it easy to re- trieve and manipulate data as needed within the application.</a:t>
            </a:r>
            <a:endParaRPr/>
          </a:p>
          <a:p>
            <a:pPr indent="-1905" lvl="0" marL="635000" marR="796290" rtl="0" algn="just">
              <a:spcBef>
                <a:spcPts val="50"/>
              </a:spcBef>
              <a:spcAft>
                <a:spcPts val="0"/>
              </a:spcAft>
              <a:buNone/>
            </a:pPr>
            <a:r>
              <a:t/>
            </a:r>
            <a:endParaRPr sz="1400">
              <a:solidFill>
                <a:schemeClr val="dk1"/>
              </a:solidFill>
              <a:latin typeface="Times New Roman"/>
              <a:ea typeface="Times New Roman"/>
              <a:cs typeface="Times New Roman"/>
              <a:sym typeface="Times New Roman"/>
            </a:endParaRPr>
          </a:p>
          <a:p>
            <a:pPr indent="-1905" lvl="0" marL="635000" marR="798195" rtl="0" algn="just">
              <a:spcBef>
                <a:spcPts val="50"/>
              </a:spcBef>
              <a:spcAft>
                <a:spcPts val="0"/>
              </a:spcAft>
              <a:buNone/>
            </a:pPr>
            <a:r>
              <a:rPr b="1" lang="en-US" sz="1400">
                <a:solidFill>
                  <a:schemeClr val="dk1"/>
                </a:solidFill>
                <a:latin typeface="Times New Roman"/>
                <a:ea typeface="Times New Roman"/>
                <a:cs typeface="Times New Roman"/>
                <a:sym typeface="Times New Roman"/>
              </a:rPr>
              <a:t>Integration with Flutter: </a:t>
            </a:r>
            <a:r>
              <a:rPr lang="en-US" sz="1400">
                <a:solidFill>
                  <a:schemeClr val="dk1"/>
                </a:solidFill>
                <a:latin typeface="Times New Roman"/>
                <a:ea typeface="Times New Roman"/>
                <a:cs typeface="Times New Roman"/>
                <a:sym typeface="Times New Roman"/>
              </a:rPr>
              <a:t>Firebase Realtime Database integrates seamlessly with Flutter, the framework used for developing the mobile application. This integration allows developers to lev- erage Firebase's features and capabilities directly within the Flutter environment, simplifying the development process and enhancing the overall user experience.</a:t>
            </a:r>
            <a:endParaRPr sz="1400">
              <a:solidFill>
                <a:schemeClr val="dk1"/>
              </a:solidFill>
              <a:latin typeface="Times New Roman"/>
              <a:ea typeface="Times New Roman"/>
              <a:cs typeface="Times New Roman"/>
              <a:sym typeface="Times New Roman"/>
            </a:endParaRPr>
          </a:p>
          <a:p>
            <a:pPr indent="0" lvl="0" marL="0" marR="0" rtl="0" algn="l">
              <a:spcBef>
                <a:spcPts val="50"/>
              </a:spcBef>
              <a:spcAft>
                <a:spcPts val="0"/>
              </a:spcAft>
              <a:buNone/>
            </a:pPr>
            <a:r>
              <a:t/>
            </a:r>
            <a:endParaRPr sz="1400">
              <a:solidFill>
                <a:schemeClr val="dk1"/>
              </a:solidFill>
              <a:latin typeface="Times New Roman"/>
              <a:ea typeface="Times New Roman"/>
              <a:cs typeface="Times New Roman"/>
              <a:sym typeface="Times New Roman"/>
            </a:endParaRPr>
          </a:p>
          <a:p>
            <a:pPr indent="-1905" lvl="0" marL="635000" marR="722630" rtl="0" algn="just">
              <a:spcBef>
                <a:spcPts val="50"/>
              </a:spcBef>
              <a:spcAft>
                <a:spcPts val="0"/>
              </a:spcAft>
              <a:buNone/>
            </a:pPr>
            <a:r>
              <a:rPr b="1" lang="en-US" sz="1400">
                <a:solidFill>
                  <a:schemeClr val="dk1"/>
                </a:solidFill>
                <a:latin typeface="Times New Roman"/>
                <a:ea typeface="Times New Roman"/>
                <a:cs typeface="Times New Roman"/>
                <a:sym typeface="Times New Roman"/>
              </a:rPr>
              <a:t>Authentication and Security: </a:t>
            </a:r>
            <a:r>
              <a:rPr lang="en-US" sz="1400">
                <a:solidFill>
                  <a:schemeClr val="dk1"/>
                </a:solidFill>
                <a:latin typeface="Times New Roman"/>
                <a:ea typeface="Times New Roman"/>
                <a:cs typeface="Times New Roman"/>
                <a:sym typeface="Times New Roman"/>
              </a:rPr>
              <a:t>Firebase Realtime Database offers built-in authentication and secu- rity features, allowing developers to control access to the database based on user roles and per- missions. This ensures that sensitive data is protected and only accessible to authorized users. </a:t>
            </a:r>
            <a:endParaRPr sz="1400">
              <a:solidFill>
                <a:schemeClr val="dk1"/>
              </a:solidFill>
              <a:latin typeface="Times New Roman"/>
              <a:ea typeface="Times New Roman"/>
              <a:cs typeface="Times New Roman"/>
              <a:sym typeface="Times New Roman"/>
            </a:endParaRPr>
          </a:p>
          <a:p>
            <a:pPr indent="0" lvl="0" marL="0" marR="0" rtl="0" algn="l">
              <a:spcBef>
                <a:spcPts val="5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796290" rtl="0" algn="just">
              <a:spcBef>
                <a:spcPts val="50"/>
              </a:spcBef>
              <a:spcAft>
                <a:spcPts val="0"/>
              </a:spcAft>
              <a:buNone/>
            </a:pPr>
            <a:r>
              <a:rPr b="1" lang="en-US" sz="1400">
                <a:solidFill>
                  <a:schemeClr val="dk1"/>
                </a:solidFill>
                <a:latin typeface="Times New Roman"/>
                <a:ea typeface="Times New Roman"/>
                <a:cs typeface="Times New Roman"/>
                <a:sym typeface="Times New Roman"/>
              </a:rPr>
              <a:t>Scalability and Performance: </a:t>
            </a:r>
            <a:r>
              <a:rPr lang="en-US" sz="1400">
                <a:solidFill>
                  <a:schemeClr val="dk1"/>
                </a:solidFill>
                <a:latin typeface="Times New Roman"/>
                <a:ea typeface="Times New Roman"/>
                <a:cs typeface="Times New Roman"/>
                <a:sym typeface="Times New Roman"/>
              </a:rPr>
              <a:t>Firebase Realtime Database is designed to be highly scalable and performant, capable of handling a large volume of concurrent connections and data transactions. This scalability ensures that the application can accommodate growing user bases and handle spikes in traffic without sacrificing performance.</a:t>
            </a:r>
            <a:endParaRPr sz="1400">
              <a:solidFill>
                <a:schemeClr val="dk1"/>
              </a:solidFill>
              <a:latin typeface="Times New Roman"/>
              <a:ea typeface="Times New Roman"/>
              <a:cs typeface="Times New Roman"/>
              <a:sym typeface="Times New Roman"/>
            </a:endParaRPr>
          </a:p>
          <a:p>
            <a:pPr indent="-1905" lvl="0" marL="635000" marR="796290" rtl="0" algn="just">
              <a:spcBef>
                <a:spcPts val="50"/>
              </a:spcBef>
              <a:spcAft>
                <a:spcPts val="0"/>
              </a:spcAft>
              <a:buNone/>
            </a:pPr>
            <a:r>
              <a:t/>
            </a:r>
            <a:endParaRPr sz="1400">
              <a:solidFill>
                <a:schemeClr val="dk1"/>
              </a:solidFill>
              <a:latin typeface="Times New Roman"/>
              <a:ea typeface="Times New Roman"/>
              <a:cs typeface="Times New Roman"/>
              <a:sym typeface="Times New Roman"/>
            </a:endParaRPr>
          </a:p>
          <a:p>
            <a:pPr indent="-1905" lvl="0" marL="635000" marR="750570" rtl="0" algn="just">
              <a:spcBef>
                <a:spcPts val="50"/>
              </a:spcBef>
              <a:spcAft>
                <a:spcPts val="0"/>
              </a:spcAft>
              <a:buNone/>
            </a:pPr>
            <a:r>
              <a:rPr b="1" lang="en-US" sz="1400">
                <a:solidFill>
                  <a:schemeClr val="dk1"/>
                </a:solidFill>
                <a:latin typeface="Times New Roman"/>
                <a:ea typeface="Times New Roman"/>
                <a:cs typeface="Times New Roman"/>
                <a:sym typeface="Times New Roman"/>
              </a:rPr>
              <a:t>Offline Support: </a:t>
            </a:r>
            <a:r>
              <a:rPr lang="en-US" sz="1400">
                <a:solidFill>
                  <a:schemeClr val="dk1"/>
                </a:solidFill>
                <a:latin typeface="Times New Roman"/>
                <a:ea typeface="Times New Roman"/>
                <a:cs typeface="Times New Roman"/>
                <a:sym typeface="Times New Roman"/>
              </a:rPr>
              <a:t>Firebase Realtime Database provides offline support, allowing users to access and interact with the application even when they are offline. Any changes made to the database while offline are synchronized with the server once an internet connection is restored, ensuring da- ta consistency across devices..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2"/>
          <p:cNvSpPr txBox="1"/>
          <p:nvPr>
            <p:ph type="title"/>
          </p:nvPr>
        </p:nvSpPr>
        <p:spPr>
          <a:xfrm>
            <a:off x="628649" y="165991"/>
            <a:ext cx="10795941"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3600">
              <a:solidFill>
                <a:srgbClr val="7030A0"/>
              </a:solidFill>
              <a:latin typeface="Times New Roman"/>
              <a:ea typeface="Times New Roman"/>
              <a:cs typeface="Times New Roman"/>
              <a:sym typeface="Times New Roman"/>
            </a:endParaRPr>
          </a:p>
        </p:txBody>
      </p:sp>
      <p:sp>
        <p:nvSpPr>
          <p:cNvPr id="417" name="Google Shape;417;p12"/>
          <p:cNvSpPr txBox="1"/>
          <p:nvPr/>
        </p:nvSpPr>
        <p:spPr>
          <a:xfrm>
            <a:off x="47328" y="1074365"/>
            <a:ext cx="12144672" cy="5637441"/>
          </a:xfrm>
          <a:prstGeom prst="rect">
            <a:avLst/>
          </a:prstGeom>
          <a:noFill/>
          <a:ln>
            <a:noFill/>
          </a:ln>
        </p:spPr>
        <p:txBody>
          <a:bodyPr anchorCtr="0" anchor="t" bIns="45700" lIns="91425" spcFirstLastPara="1" rIns="91425" wrap="square" tIns="45700">
            <a:spAutoFit/>
          </a:bodyPr>
          <a:lstStyle/>
          <a:p>
            <a:pPr indent="0" lvl="0" marL="633095" marR="0" rtl="0" algn="just">
              <a:spcBef>
                <a:spcPts val="0"/>
              </a:spcBef>
              <a:spcAft>
                <a:spcPts val="0"/>
              </a:spcAft>
              <a:buNone/>
            </a:pPr>
            <a:r>
              <a:rPr b="1" lang="en-US" sz="1600">
                <a:solidFill>
                  <a:schemeClr val="dk1"/>
                </a:solidFill>
                <a:latin typeface="Times New Roman"/>
                <a:ea typeface="Times New Roman"/>
                <a:cs typeface="Times New Roman"/>
                <a:sym typeface="Times New Roman"/>
              </a:rPr>
              <a:t>Deep learning model</a:t>
            </a:r>
            <a:r>
              <a:rPr b="1" lang="en-US"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0" lvl="0" marL="633095" marR="0" rtl="0" algn="just">
              <a:spcBef>
                <a:spcPts val="340"/>
              </a:spcBef>
              <a:spcAft>
                <a:spcPts val="0"/>
              </a:spcAft>
              <a:buNone/>
            </a:pPr>
            <a:r>
              <a:t/>
            </a:r>
            <a:endParaRPr sz="1400">
              <a:solidFill>
                <a:schemeClr val="dk1"/>
              </a:solidFill>
              <a:latin typeface="Times New Roman"/>
              <a:ea typeface="Times New Roman"/>
              <a:cs typeface="Times New Roman"/>
              <a:sym typeface="Times New Roman"/>
            </a:endParaRPr>
          </a:p>
          <a:p>
            <a:pPr indent="455294" lvl="0" marL="635000" marR="798830" rtl="0" algn="just">
              <a:spcBef>
                <a:spcPts val="0"/>
              </a:spcBef>
              <a:spcAft>
                <a:spcPts val="0"/>
              </a:spcAft>
              <a:buNone/>
            </a:pPr>
            <a:r>
              <a:rPr lang="en-US" sz="1400">
                <a:solidFill>
                  <a:schemeClr val="dk1"/>
                </a:solidFill>
                <a:latin typeface="Times New Roman"/>
                <a:ea typeface="Times New Roman"/>
                <a:cs typeface="Times New Roman"/>
                <a:sym typeface="Times New Roman"/>
              </a:rPr>
              <a:t>In the proposed project, a custom deep learning model is developed and trained to classi- fy images of environmental issues captured by users through the mobile application. Here's an explanation of the deep learning model used in the project:</a:t>
            </a:r>
            <a:endParaRPr sz="1400">
              <a:solidFill>
                <a:schemeClr val="dk1"/>
              </a:solidFill>
              <a:latin typeface="Times New Roman"/>
              <a:ea typeface="Times New Roman"/>
              <a:cs typeface="Times New Roman"/>
              <a:sym typeface="Times New Roman"/>
            </a:endParaRPr>
          </a:p>
          <a:p>
            <a:pPr indent="0" lvl="0" marL="0" marR="0" rtl="0" algn="l">
              <a:spcBef>
                <a:spcPts val="3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797560" rtl="0" algn="just">
              <a:spcBef>
                <a:spcPts val="0"/>
              </a:spcBef>
              <a:spcAft>
                <a:spcPts val="0"/>
              </a:spcAft>
              <a:buNone/>
            </a:pPr>
            <a:r>
              <a:rPr b="1" lang="en-US" sz="1400">
                <a:solidFill>
                  <a:schemeClr val="dk1"/>
                </a:solidFill>
                <a:latin typeface="Times New Roman"/>
                <a:ea typeface="Times New Roman"/>
                <a:cs typeface="Times New Roman"/>
                <a:sym typeface="Times New Roman"/>
              </a:rPr>
              <a:t>Architecture Design: </a:t>
            </a:r>
            <a:r>
              <a:rPr lang="en-US" sz="1400">
                <a:solidFill>
                  <a:schemeClr val="dk1"/>
                </a:solidFill>
                <a:latin typeface="Times New Roman"/>
                <a:ea typeface="Times New Roman"/>
                <a:cs typeface="Times New Roman"/>
                <a:sym typeface="Times New Roman"/>
              </a:rPr>
              <a:t>The custom deep learning model is designed specifically to address the task of classifying environmental issues depicted in images. The architecture of the model is care- fully crafted to effectively capture relevant features from the input images and make accurate pre- dictions about the type of environmental problem depicted in each image.</a:t>
            </a:r>
            <a:endParaRPr sz="1400">
              <a:solidFill>
                <a:schemeClr val="dk1"/>
              </a:solidFill>
              <a:latin typeface="Times New Roman"/>
              <a:ea typeface="Times New Roman"/>
              <a:cs typeface="Times New Roman"/>
              <a:sym typeface="Times New Roman"/>
            </a:endParaRPr>
          </a:p>
          <a:p>
            <a:pPr indent="0" lvl="0" marL="0" marR="0" rtl="0" algn="l">
              <a:spcBef>
                <a:spcPts val="4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697230" rtl="0" algn="just">
              <a:spcBef>
                <a:spcPts val="0"/>
              </a:spcBef>
              <a:spcAft>
                <a:spcPts val="0"/>
              </a:spcAft>
              <a:buNone/>
            </a:pPr>
            <a:r>
              <a:rPr b="1" lang="en-US" sz="1400">
                <a:solidFill>
                  <a:schemeClr val="dk1"/>
                </a:solidFill>
                <a:latin typeface="Times New Roman"/>
                <a:ea typeface="Times New Roman"/>
                <a:cs typeface="Times New Roman"/>
                <a:sym typeface="Times New Roman"/>
              </a:rPr>
              <a:t>Convolutional Layers: </a:t>
            </a:r>
            <a:r>
              <a:rPr lang="en-US" sz="1400">
                <a:solidFill>
                  <a:schemeClr val="dk1"/>
                </a:solidFill>
                <a:latin typeface="Times New Roman"/>
                <a:ea typeface="Times New Roman"/>
                <a:cs typeface="Times New Roman"/>
                <a:sym typeface="Times New Roman"/>
              </a:rPr>
              <a:t>Convolutional layers play a crucial role in the model's ability to extract spa- tial features from input images. These layers use convolutional filters to perform operations such as edge detection, texture recognition, and feature extraction, allowing the model to identify patterns and structures within the images.</a:t>
            </a:r>
            <a:endParaRPr sz="1400">
              <a:solidFill>
                <a:schemeClr val="dk1"/>
              </a:solidFill>
              <a:latin typeface="Times New Roman"/>
              <a:ea typeface="Times New Roman"/>
              <a:cs typeface="Times New Roman"/>
              <a:sym typeface="Times New Roman"/>
            </a:endParaRPr>
          </a:p>
          <a:p>
            <a:pPr indent="0" lvl="0" marL="0" marR="0" rtl="0" algn="l">
              <a:spcBef>
                <a:spcPts val="100"/>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894714" rtl="0" algn="just">
              <a:spcBef>
                <a:spcPts val="5"/>
              </a:spcBef>
              <a:spcAft>
                <a:spcPts val="0"/>
              </a:spcAft>
              <a:buNone/>
            </a:pPr>
            <a:r>
              <a:rPr b="1" lang="en-US" sz="1400">
                <a:solidFill>
                  <a:schemeClr val="dk1"/>
                </a:solidFill>
                <a:latin typeface="Times New Roman"/>
                <a:ea typeface="Times New Roman"/>
                <a:cs typeface="Times New Roman"/>
                <a:sym typeface="Times New Roman"/>
              </a:rPr>
              <a:t>Pooling Layers: </a:t>
            </a:r>
            <a:r>
              <a:rPr lang="en-US" sz="1400">
                <a:solidFill>
                  <a:schemeClr val="dk1"/>
                </a:solidFill>
                <a:latin typeface="Times New Roman"/>
                <a:ea typeface="Times New Roman"/>
                <a:cs typeface="Times New Roman"/>
                <a:sym typeface="Times New Roman"/>
              </a:rPr>
              <a:t>Pooling layers are used to reduce the spatial dimensions of the feature maps produced by the convolutional layers while retaining important information. Common pooling operations include max pooling and average pooling, which help to downsample the feature maps and improve computational efficiency.</a:t>
            </a:r>
            <a:endParaRPr sz="1400">
              <a:solidFill>
                <a:schemeClr val="dk1"/>
              </a:solidFill>
              <a:latin typeface="Times New Roman"/>
              <a:ea typeface="Times New Roman"/>
              <a:cs typeface="Times New Roman"/>
              <a:sym typeface="Times New Roman"/>
            </a:endParaRPr>
          </a:p>
          <a:p>
            <a:pPr indent="0" lvl="0" marL="0" marR="0" rtl="0" algn="l">
              <a:spcBef>
                <a:spcPts val="75"/>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1905" lvl="0" marL="635000" marR="796925" rtl="0" algn="just">
              <a:spcBef>
                <a:spcPts val="0"/>
              </a:spcBef>
              <a:spcAft>
                <a:spcPts val="0"/>
              </a:spcAft>
              <a:buNone/>
            </a:pPr>
            <a:r>
              <a:rPr b="1" lang="en-US" sz="1400">
                <a:solidFill>
                  <a:schemeClr val="dk1"/>
                </a:solidFill>
                <a:latin typeface="Times New Roman"/>
                <a:ea typeface="Times New Roman"/>
                <a:cs typeface="Times New Roman"/>
                <a:sym typeface="Times New Roman"/>
              </a:rPr>
              <a:t>Fully Connected Layers: </a:t>
            </a:r>
            <a:r>
              <a:rPr lang="en-US" sz="1400">
                <a:solidFill>
                  <a:schemeClr val="dk1"/>
                </a:solidFill>
                <a:latin typeface="Times New Roman"/>
                <a:ea typeface="Times New Roman"/>
                <a:cs typeface="Times New Roman"/>
                <a:sym typeface="Times New Roman"/>
              </a:rPr>
              <a:t>Fully connected layers are typically used towards the end of the model architecture to perform classification based on the extracted features. These layers connect every neuron in one layer to every neuron in the next layer, allowing the model to learn complex relationships between the features and make predictions about the class labels.</a:t>
            </a:r>
            <a:endParaRPr sz="1400">
              <a:solidFill>
                <a:schemeClr val="dk1"/>
              </a:solidFill>
              <a:latin typeface="Times New Roman"/>
              <a:ea typeface="Times New Roman"/>
              <a:cs typeface="Times New Roman"/>
              <a:sym typeface="Times New Roman"/>
            </a:endParaRPr>
          </a:p>
          <a:p>
            <a:pPr indent="0" lvl="0" marL="0" marR="0" rtl="0" algn="l">
              <a:spcBef>
                <a:spcPts val="125"/>
              </a:spcBef>
              <a:spcAft>
                <a:spcPts val="0"/>
              </a:spcAft>
              <a:buNone/>
            </a:pPr>
            <a:r>
              <a:rPr lang="en-US"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a:p>
            <a:pPr indent="0" lvl="0" marL="633095" marR="650240" rtl="0" algn="l">
              <a:spcBef>
                <a:spcPts val="0"/>
              </a:spcBef>
              <a:spcAft>
                <a:spcPts val="0"/>
              </a:spcAft>
              <a:buNone/>
            </a:pPr>
            <a:r>
              <a:rPr b="1" lang="en-US" sz="1400">
                <a:solidFill>
                  <a:schemeClr val="dk1"/>
                </a:solidFill>
                <a:latin typeface="Times New Roman"/>
                <a:ea typeface="Times New Roman"/>
                <a:cs typeface="Times New Roman"/>
                <a:sym typeface="Times New Roman"/>
              </a:rPr>
              <a:t>Activation Functions: </a:t>
            </a:r>
            <a:r>
              <a:rPr lang="en-US" sz="1400">
                <a:solidFill>
                  <a:schemeClr val="dk1"/>
                </a:solidFill>
                <a:latin typeface="Times New Roman"/>
                <a:ea typeface="Times New Roman"/>
                <a:cs typeface="Times New Roman"/>
                <a:sym typeface="Times New Roman"/>
              </a:rPr>
              <a:t>Activation functions are applied to the outputs of neurons in the model to in- troduce non-linearity and enable the model to learn complex patterns and relationships within the data. Common activation functions include ReLU (Rectified Linear Unit), sigmoid, and tanh functions</a:t>
            </a:r>
            <a:endParaRPr sz="1400">
              <a:solidFill>
                <a:schemeClr val="dk1"/>
              </a:solidFill>
              <a:latin typeface="Times New Roman"/>
              <a:ea typeface="Times New Roman"/>
              <a:cs typeface="Times New Roman"/>
              <a:sym typeface="Times New Roman"/>
            </a:endParaRPr>
          </a:p>
          <a:p>
            <a:pPr indent="-1905" lvl="0" marL="635000" marR="797560" rtl="0" algn="just">
              <a:spcBef>
                <a:spcPts val="395"/>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3"/>
          <p:cNvSpPr txBox="1"/>
          <p:nvPr>
            <p:ph type="title"/>
          </p:nvPr>
        </p:nvSpPr>
        <p:spPr>
          <a:xfrm>
            <a:off x="628649" y="165991"/>
            <a:ext cx="10795941"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Module Description</a:t>
            </a:r>
            <a:endParaRPr b="1" sz="3600">
              <a:solidFill>
                <a:srgbClr val="7030A0"/>
              </a:solidFill>
              <a:latin typeface="Times New Roman"/>
              <a:ea typeface="Times New Roman"/>
              <a:cs typeface="Times New Roman"/>
              <a:sym typeface="Times New Roman"/>
            </a:endParaRPr>
          </a:p>
        </p:txBody>
      </p:sp>
      <p:sp>
        <p:nvSpPr>
          <p:cNvPr id="423" name="Google Shape;423;p13"/>
          <p:cNvSpPr txBox="1"/>
          <p:nvPr/>
        </p:nvSpPr>
        <p:spPr>
          <a:xfrm>
            <a:off x="119336" y="1844824"/>
            <a:ext cx="11233248" cy="3162212"/>
          </a:xfrm>
          <a:prstGeom prst="rect">
            <a:avLst/>
          </a:prstGeom>
          <a:noFill/>
          <a:ln>
            <a:noFill/>
          </a:ln>
        </p:spPr>
        <p:txBody>
          <a:bodyPr anchorCtr="0" anchor="t" bIns="45700" lIns="91425" spcFirstLastPara="1" rIns="91425" wrap="square" tIns="45700">
            <a:spAutoFit/>
          </a:bodyPr>
          <a:lstStyle/>
          <a:p>
            <a:pPr indent="0" lvl="0" marL="633095" marR="0" rtl="0" algn="l">
              <a:spcBef>
                <a:spcPts val="0"/>
              </a:spcBef>
              <a:spcAft>
                <a:spcPts val="0"/>
              </a:spcAft>
              <a:buNone/>
            </a:pPr>
            <a:r>
              <a:rPr b="1" lang="en-US" sz="1600">
                <a:solidFill>
                  <a:schemeClr val="dk1"/>
                </a:solidFill>
                <a:latin typeface="Times New Roman"/>
                <a:ea typeface="Times New Roman"/>
                <a:cs typeface="Times New Roman"/>
                <a:sym typeface="Times New Roman"/>
              </a:rPr>
              <a:t>Performance:</a:t>
            </a:r>
            <a:endParaRPr sz="16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455294" lvl="0" marL="635000" marR="635000" rtl="0" algn="just">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In the proposed project, the performance module is a crucial component that evaluates the effectiveness and efficiency of the entire system in addressing environmental issues. Here's an explanation of the performance module and its key components:</a:t>
            </a:r>
            <a:endParaRPr sz="1400">
              <a:solidFill>
                <a:schemeClr val="dk1"/>
              </a:solidFill>
              <a:latin typeface="Times New Roman"/>
              <a:ea typeface="Times New Roman"/>
              <a:cs typeface="Times New Roman"/>
              <a:sym typeface="Times New Roman"/>
            </a:endParaRPr>
          </a:p>
          <a:p>
            <a:pPr indent="457200" lvl="0" marL="635000" marR="645160" rtl="0" algn="just">
              <a:lnSpc>
                <a:spcPct val="150000"/>
              </a:lnSpc>
              <a:spcBef>
                <a:spcPts val="0"/>
              </a:spcBef>
              <a:spcAft>
                <a:spcPts val="0"/>
              </a:spcAft>
              <a:buNone/>
            </a:pPr>
            <a:r>
              <a:rPr lang="en-US" sz="1400">
                <a:solidFill>
                  <a:schemeClr val="dk1"/>
                </a:solidFill>
                <a:latin typeface="Times New Roman"/>
                <a:ea typeface="Times New Roman"/>
                <a:cs typeface="Times New Roman"/>
                <a:sym typeface="Times New Roman"/>
              </a:rPr>
              <a:t>The performance module is designed for continuous monitoring and improvement of the system over time. By regularly evaluating performance metrics and soliciting user feedback, the system can identify areas for optimization and enhancement, ensuring that it remains effective and responsive in addressing environmental issues within communities. Overall, the performance module serves as a critical tool for assessing and optimizing the effectiveness, efficiency, and user satisfaction of the entire system for managing environmental issues. By incorporating a comprehensive range of performance metrics and feedback mechanisms, the module enables on- going refinement and improvement of the system to better serve the needs of users and communities.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4"/>
          <p:cNvSpPr txBox="1"/>
          <p:nvPr>
            <p:ph type="title"/>
          </p:nvPr>
        </p:nvSpPr>
        <p:spPr>
          <a:xfrm>
            <a:off x="628650" y="165991"/>
            <a:ext cx="10795942"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System Design  </a:t>
            </a:r>
            <a:endParaRPr b="1" sz="6000">
              <a:solidFill>
                <a:srgbClr val="7030A0"/>
              </a:solidFill>
              <a:latin typeface="Times New Roman"/>
              <a:ea typeface="Times New Roman"/>
              <a:cs typeface="Times New Roman"/>
              <a:sym typeface="Times New Roman"/>
            </a:endParaRPr>
          </a:p>
        </p:txBody>
      </p:sp>
      <p:pic>
        <p:nvPicPr>
          <p:cNvPr id="429" name="Google Shape;429;p14"/>
          <p:cNvPicPr preferRelativeResize="0"/>
          <p:nvPr/>
        </p:nvPicPr>
        <p:blipFill rotWithShape="1">
          <a:blip r:embed="rId3">
            <a:alphaModFix/>
          </a:blip>
          <a:srcRect b="0" l="0" r="0" t="0"/>
          <a:stretch/>
        </p:blipFill>
        <p:spPr>
          <a:xfrm>
            <a:off x="3575720" y="1388890"/>
            <a:ext cx="4518660" cy="4274820"/>
          </a:xfrm>
          <a:prstGeom prst="rect">
            <a:avLst/>
          </a:prstGeom>
          <a:noFill/>
          <a:ln>
            <a:noFill/>
          </a:ln>
        </p:spPr>
      </p:pic>
      <p:sp>
        <p:nvSpPr>
          <p:cNvPr id="430" name="Google Shape;430;p14"/>
          <p:cNvSpPr txBox="1"/>
          <p:nvPr/>
        </p:nvSpPr>
        <p:spPr>
          <a:xfrm>
            <a:off x="335360" y="888681"/>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400" u="none" cap="none" strike="noStrike">
                <a:solidFill>
                  <a:srgbClr val="000000"/>
                </a:solidFill>
                <a:latin typeface="Times New Roman"/>
                <a:ea typeface="Times New Roman"/>
                <a:cs typeface="Times New Roman"/>
                <a:sym typeface="Times New Roman"/>
              </a:rPr>
              <a:t>USE CASE DIAGRAM: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5"/>
          <p:cNvSpPr txBox="1"/>
          <p:nvPr/>
        </p:nvSpPr>
        <p:spPr>
          <a:xfrm>
            <a:off x="533400" y="911423"/>
            <a:ext cx="171713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Class Diagram:</a:t>
            </a:r>
            <a:endParaRPr/>
          </a:p>
        </p:txBody>
      </p:sp>
      <p:pic>
        <p:nvPicPr>
          <p:cNvPr id="436" name="Google Shape;436;p15"/>
          <p:cNvPicPr preferRelativeResize="0"/>
          <p:nvPr/>
        </p:nvPicPr>
        <p:blipFill rotWithShape="1">
          <a:blip r:embed="rId3">
            <a:alphaModFix/>
          </a:blip>
          <a:srcRect b="0" l="0" r="0" t="0"/>
          <a:stretch/>
        </p:blipFill>
        <p:spPr>
          <a:xfrm>
            <a:off x="3276600" y="1460687"/>
            <a:ext cx="5638800" cy="48956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6"/>
          <p:cNvSpPr txBox="1"/>
          <p:nvPr/>
        </p:nvSpPr>
        <p:spPr>
          <a:xfrm>
            <a:off x="533400" y="911423"/>
            <a:ext cx="2114681"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Sequence Diagram:</a:t>
            </a:r>
            <a:endParaRPr/>
          </a:p>
        </p:txBody>
      </p:sp>
      <p:pic>
        <p:nvPicPr>
          <p:cNvPr id="442" name="Google Shape;442;p16"/>
          <p:cNvPicPr preferRelativeResize="0"/>
          <p:nvPr/>
        </p:nvPicPr>
        <p:blipFill rotWithShape="1">
          <a:blip r:embed="rId3">
            <a:alphaModFix/>
          </a:blip>
          <a:srcRect b="0" l="0" r="0" t="0"/>
          <a:stretch/>
        </p:blipFill>
        <p:spPr>
          <a:xfrm>
            <a:off x="2152650" y="1245140"/>
            <a:ext cx="7886700" cy="486042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17"/>
          <p:cNvSpPr txBox="1"/>
          <p:nvPr/>
        </p:nvSpPr>
        <p:spPr>
          <a:xfrm>
            <a:off x="533400" y="911423"/>
            <a:ext cx="1973617"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Activity Diagram:</a:t>
            </a:r>
            <a:endParaRPr/>
          </a:p>
        </p:txBody>
      </p:sp>
      <p:pic>
        <p:nvPicPr>
          <p:cNvPr id="448" name="Google Shape;448;p17"/>
          <p:cNvPicPr preferRelativeResize="0"/>
          <p:nvPr/>
        </p:nvPicPr>
        <p:blipFill rotWithShape="1">
          <a:blip r:embed="rId3">
            <a:alphaModFix/>
          </a:blip>
          <a:srcRect b="0" l="0" r="0" t="0"/>
          <a:stretch/>
        </p:blipFill>
        <p:spPr>
          <a:xfrm>
            <a:off x="2063552" y="1628800"/>
            <a:ext cx="7778080" cy="4171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18"/>
          <p:cNvSpPr txBox="1"/>
          <p:nvPr/>
        </p:nvSpPr>
        <p:spPr>
          <a:xfrm>
            <a:off x="479376" y="339328"/>
            <a:ext cx="10801200" cy="36933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Times New Roman"/>
                <a:ea typeface="Times New Roman"/>
                <a:cs typeface="Times New Roman"/>
                <a:sym typeface="Times New Roman"/>
              </a:rPr>
              <a:t>Deployment Diagram:</a:t>
            </a:r>
            <a:endParaRPr/>
          </a:p>
        </p:txBody>
      </p:sp>
      <p:pic>
        <p:nvPicPr>
          <p:cNvPr id="454" name="Google Shape;454;p18"/>
          <p:cNvPicPr preferRelativeResize="0"/>
          <p:nvPr/>
        </p:nvPicPr>
        <p:blipFill rotWithShape="1">
          <a:blip r:embed="rId3">
            <a:alphaModFix/>
          </a:blip>
          <a:srcRect b="0" l="0" r="0" t="0"/>
          <a:stretch/>
        </p:blipFill>
        <p:spPr>
          <a:xfrm>
            <a:off x="1127448" y="1412776"/>
            <a:ext cx="10153128" cy="515264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19"/>
          <p:cNvSpPr txBox="1"/>
          <p:nvPr/>
        </p:nvSpPr>
        <p:spPr>
          <a:xfrm>
            <a:off x="479376" y="308380"/>
            <a:ext cx="1123324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rgbClr val="7030A0"/>
                </a:solidFill>
                <a:latin typeface="Times New Roman"/>
                <a:ea typeface="Times New Roman"/>
                <a:cs typeface="Times New Roman"/>
                <a:sym typeface="Times New Roman"/>
              </a:rPr>
              <a:t>Screenshot</a:t>
            </a:r>
            <a:endParaRPr sz="4400">
              <a:solidFill>
                <a:schemeClr val="dk1"/>
              </a:solidFill>
              <a:latin typeface="Calibri"/>
              <a:ea typeface="Calibri"/>
              <a:cs typeface="Calibri"/>
              <a:sym typeface="Calibri"/>
            </a:endParaRPr>
          </a:p>
        </p:txBody>
      </p:sp>
      <p:pic>
        <p:nvPicPr>
          <p:cNvPr id="460" name="Google Shape;460;p19"/>
          <p:cNvPicPr preferRelativeResize="0"/>
          <p:nvPr/>
        </p:nvPicPr>
        <p:blipFill rotWithShape="1">
          <a:blip r:embed="rId3">
            <a:alphaModFix/>
          </a:blip>
          <a:srcRect b="0" l="0" r="0" t="0"/>
          <a:stretch/>
        </p:blipFill>
        <p:spPr>
          <a:xfrm>
            <a:off x="348263" y="2204864"/>
            <a:ext cx="5459706" cy="3049013"/>
          </a:xfrm>
          <a:prstGeom prst="rect">
            <a:avLst/>
          </a:prstGeom>
          <a:noFill/>
          <a:ln>
            <a:noFill/>
          </a:ln>
        </p:spPr>
      </p:pic>
      <p:pic>
        <p:nvPicPr>
          <p:cNvPr id="461" name="Google Shape;461;p19"/>
          <p:cNvPicPr preferRelativeResize="0"/>
          <p:nvPr/>
        </p:nvPicPr>
        <p:blipFill rotWithShape="1">
          <a:blip r:embed="rId4">
            <a:alphaModFix/>
          </a:blip>
          <a:srcRect b="0" l="0" r="0" t="0"/>
          <a:stretch/>
        </p:blipFill>
        <p:spPr>
          <a:xfrm>
            <a:off x="6367090" y="2204864"/>
            <a:ext cx="5184576" cy="29690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
          <p:cNvSpPr txBox="1"/>
          <p:nvPr>
            <p:ph type="title"/>
          </p:nvPr>
        </p:nvSpPr>
        <p:spPr>
          <a:xfrm>
            <a:off x="628650" y="304801"/>
            <a:ext cx="11011966" cy="838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55555"/>
              <a:buNone/>
            </a:pPr>
            <a:br>
              <a:rPr b="1" lang="en-US" sz="3600">
                <a:solidFill>
                  <a:srgbClr val="7030A0"/>
                </a:solidFill>
                <a:latin typeface="Times New Roman"/>
                <a:ea typeface="Times New Roman"/>
                <a:cs typeface="Times New Roman"/>
                <a:sym typeface="Times New Roman"/>
              </a:rPr>
            </a:br>
            <a:r>
              <a:rPr b="1" lang="en-US" sz="3600">
                <a:solidFill>
                  <a:srgbClr val="7030A0"/>
                </a:solidFill>
                <a:latin typeface="Times New Roman"/>
                <a:ea typeface="Times New Roman"/>
                <a:cs typeface="Times New Roman"/>
                <a:sym typeface="Times New Roman"/>
              </a:rPr>
              <a:t>Abstract</a:t>
            </a:r>
            <a:br>
              <a:rPr lang="en-US" sz="1800">
                <a:latin typeface="Times New Roman"/>
                <a:ea typeface="Times New Roman"/>
                <a:cs typeface="Times New Roman"/>
                <a:sym typeface="Times New Roman"/>
              </a:rPr>
            </a:br>
            <a:endParaRPr/>
          </a:p>
        </p:txBody>
      </p:sp>
      <p:sp>
        <p:nvSpPr>
          <p:cNvPr id="353" name="Google Shape;353;p2"/>
          <p:cNvSpPr txBox="1"/>
          <p:nvPr>
            <p:ph idx="1" type="body"/>
          </p:nvPr>
        </p:nvSpPr>
        <p:spPr>
          <a:xfrm>
            <a:off x="457200" y="1700807"/>
            <a:ext cx="11183416" cy="4655543"/>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1000"/>
              </a:spcBef>
              <a:spcAft>
                <a:spcPts val="0"/>
              </a:spcAft>
              <a:buSzPts val="1800"/>
              <a:buChar char="•"/>
            </a:pPr>
            <a:r>
              <a:rPr b="0" i="0" lang="en-US" sz="1600">
                <a:solidFill>
                  <a:srgbClr val="1F1F1F"/>
                </a:solidFill>
                <a:latin typeface="Times New Roman"/>
                <a:ea typeface="Times New Roman"/>
                <a:cs typeface="Times New Roman"/>
                <a:sym typeface="Times New Roman"/>
              </a:rPr>
              <a:t>Floods leave a trail of destruction – stagnant water, damaged roads, and broken infrastructure. Traditional methods of assessing damage rely on sensors and reports, which are costly and slow. This text proposes a mobile app to improve disaster recovery.</a:t>
            </a:r>
            <a:endParaRPr/>
          </a:p>
          <a:p>
            <a:pPr indent="-342900" lvl="0" marL="457200" rtl="0" algn="l">
              <a:lnSpc>
                <a:spcPct val="150000"/>
              </a:lnSpc>
              <a:spcBef>
                <a:spcPts val="1000"/>
              </a:spcBef>
              <a:spcAft>
                <a:spcPts val="0"/>
              </a:spcAft>
              <a:buSzPts val="1800"/>
              <a:buChar char="•"/>
            </a:pPr>
            <a:r>
              <a:rPr b="0" i="0" lang="en-US" sz="1600">
                <a:solidFill>
                  <a:srgbClr val="1F1F1F"/>
                </a:solidFill>
                <a:latin typeface="Times New Roman"/>
                <a:ea typeface="Times New Roman"/>
                <a:cs typeface="Times New Roman"/>
                <a:sym typeface="Times New Roman"/>
              </a:rPr>
              <a:t>Residents report problems directly through the app, including pictures. Deep learning, a form of artificial intelligence, analyzes these pictures to identify the issue (e.g., damaged road, stagnant water). This classified information is then sent to the relevant authorities for swift action.</a:t>
            </a:r>
            <a:endParaRPr/>
          </a:p>
          <a:p>
            <a:pPr indent="-342900" lvl="0" marL="457200" rtl="0" algn="l">
              <a:lnSpc>
                <a:spcPct val="150000"/>
              </a:lnSpc>
              <a:spcBef>
                <a:spcPts val="1000"/>
              </a:spcBef>
              <a:spcAft>
                <a:spcPts val="0"/>
              </a:spcAft>
              <a:buSzPts val="1800"/>
              <a:buChar char="•"/>
            </a:pPr>
            <a:r>
              <a:rPr b="0" i="0" lang="en-US" sz="1600">
                <a:solidFill>
                  <a:srgbClr val="1F1F1F"/>
                </a:solidFill>
                <a:latin typeface="Times New Roman"/>
                <a:ea typeface="Times New Roman"/>
                <a:cs typeface="Times New Roman"/>
                <a:sym typeface="Times New Roman"/>
              </a:rPr>
              <a:t>By empowering citizens to report problems and using AI for faster analysis, this app aims to reduce reliance on expensive sensors and accelerate response times. This collaborative approach between residents and authorities can lead to quicker recovery efforts after a flood.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pic>
        <p:nvPicPr>
          <p:cNvPr id="466" name="Google Shape;466;p20"/>
          <p:cNvPicPr preferRelativeResize="0"/>
          <p:nvPr/>
        </p:nvPicPr>
        <p:blipFill rotWithShape="1">
          <a:blip r:embed="rId3">
            <a:alphaModFix/>
          </a:blip>
          <a:srcRect b="0" l="0" r="0" t="0"/>
          <a:stretch/>
        </p:blipFill>
        <p:spPr>
          <a:xfrm>
            <a:off x="335360" y="1861288"/>
            <a:ext cx="5961020" cy="3309935"/>
          </a:xfrm>
          <a:prstGeom prst="rect">
            <a:avLst/>
          </a:prstGeom>
          <a:noFill/>
          <a:ln>
            <a:noFill/>
          </a:ln>
        </p:spPr>
      </p:pic>
      <p:pic>
        <p:nvPicPr>
          <p:cNvPr id="467" name="Google Shape;467;p20"/>
          <p:cNvPicPr preferRelativeResize="0"/>
          <p:nvPr/>
        </p:nvPicPr>
        <p:blipFill rotWithShape="1">
          <a:blip r:embed="rId4">
            <a:alphaModFix/>
          </a:blip>
          <a:srcRect b="0" l="0" r="0" t="0"/>
          <a:stretch/>
        </p:blipFill>
        <p:spPr>
          <a:xfrm>
            <a:off x="6528048" y="1861289"/>
            <a:ext cx="5307736" cy="33099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id="472" name="Google Shape;472;p21"/>
          <p:cNvPicPr preferRelativeResize="0"/>
          <p:nvPr/>
        </p:nvPicPr>
        <p:blipFill rotWithShape="1">
          <a:blip r:embed="rId3">
            <a:alphaModFix/>
          </a:blip>
          <a:srcRect b="0" l="0" r="0" t="0"/>
          <a:stretch/>
        </p:blipFill>
        <p:spPr>
          <a:xfrm>
            <a:off x="695400" y="1268760"/>
            <a:ext cx="2160240" cy="4800533"/>
          </a:xfrm>
          <a:prstGeom prst="rect">
            <a:avLst/>
          </a:prstGeom>
          <a:noFill/>
          <a:ln>
            <a:noFill/>
          </a:ln>
        </p:spPr>
      </p:pic>
      <p:pic>
        <p:nvPicPr>
          <p:cNvPr id="473" name="Google Shape;473;p21"/>
          <p:cNvPicPr preferRelativeResize="0"/>
          <p:nvPr/>
        </p:nvPicPr>
        <p:blipFill rotWithShape="1">
          <a:blip r:embed="rId4">
            <a:alphaModFix/>
          </a:blip>
          <a:srcRect b="0" l="0" r="0" t="0"/>
          <a:stretch/>
        </p:blipFill>
        <p:spPr>
          <a:xfrm>
            <a:off x="3647728" y="1268760"/>
            <a:ext cx="2160240" cy="4800533"/>
          </a:xfrm>
          <a:prstGeom prst="rect">
            <a:avLst/>
          </a:prstGeom>
          <a:noFill/>
          <a:ln>
            <a:noFill/>
          </a:ln>
        </p:spPr>
      </p:pic>
      <p:pic>
        <p:nvPicPr>
          <p:cNvPr id="474" name="Google Shape;474;p21"/>
          <p:cNvPicPr preferRelativeResize="0"/>
          <p:nvPr/>
        </p:nvPicPr>
        <p:blipFill rotWithShape="1">
          <a:blip r:embed="rId5">
            <a:alphaModFix/>
          </a:blip>
          <a:srcRect b="0" l="0" r="0" t="0"/>
          <a:stretch/>
        </p:blipFill>
        <p:spPr>
          <a:xfrm>
            <a:off x="9624392" y="1268759"/>
            <a:ext cx="2160240" cy="4800534"/>
          </a:xfrm>
          <a:prstGeom prst="rect">
            <a:avLst/>
          </a:prstGeom>
          <a:noFill/>
          <a:ln>
            <a:noFill/>
          </a:ln>
        </p:spPr>
      </p:pic>
      <p:pic>
        <p:nvPicPr>
          <p:cNvPr id="475" name="Google Shape;475;p21"/>
          <p:cNvPicPr preferRelativeResize="0"/>
          <p:nvPr/>
        </p:nvPicPr>
        <p:blipFill rotWithShape="1">
          <a:blip r:embed="rId6">
            <a:alphaModFix/>
          </a:blip>
          <a:srcRect b="0" l="0" r="0" t="0"/>
          <a:stretch/>
        </p:blipFill>
        <p:spPr>
          <a:xfrm>
            <a:off x="6528048" y="1278840"/>
            <a:ext cx="2160240" cy="480053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pic>
        <p:nvPicPr>
          <p:cNvPr id="480" name="Google Shape;480;p22"/>
          <p:cNvPicPr preferRelativeResize="0"/>
          <p:nvPr/>
        </p:nvPicPr>
        <p:blipFill rotWithShape="1">
          <a:blip r:embed="rId3">
            <a:alphaModFix/>
          </a:blip>
          <a:srcRect b="0" l="0" r="0" t="0"/>
          <a:stretch/>
        </p:blipFill>
        <p:spPr>
          <a:xfrm>
            <a:off x="3990109" y="369332"/>
            <a:ext cx="4073236" cy="628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23"/>
          <p:cNvSpPr txBox="1"/>
          <p:nvPr>
            <p:ph type="title"/>
          </p:nvPr>
        </p:nvSpPr>
        <p:spPr>
          <a:xfrm>
            <a:off x="628650" y="165991"/>
            <a:ext cx="1086795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Testing </a:t>
            </a:r>
            <a:endParaRPr b="1" sz="19900">
              <a:solidFill>
                <a:srgbClr val="7030A0"/>
              </a:solidFill>
              <a:latin typeface="Times New Roman"/>
              <a:ea typeface="Times New Roman"/>
              <a:cs typeface="Times New Roman"/>
              <a:sym typeface="Times New Roman"/>
            </a:endParaRPr>
          </a:p>
        </p:txBody>
      </p:sp>
      <p:graphicFrame>
        <p:nvGraphicFramePr>
          <p:cNvPr id="486" name="Google Shape;486;p23"/>
          <p:cNvGraphicFramePr/>
          <p:nvPr/>
        </p:nvGraphicFramePr>
        <p:xfrm>
          <a:off x="685800" y="990600"/>
          <a:ext cx="3000000" cy="3000000"/>
        </p:xfrm>
        <a:graphic>
          <a:graphicData uri="http://schemas.openxmlformats.org/drawingml/2006/table">
            <a:tbl>
              <a:tblPr bandCol="1" bandRow="1" firstCol="1" firstRow="1" lastCol="1" lastRow="1">
                <a:noFill/>
                <a:tableStyleId>{7060F402-ABF3-4470-9761-A1A3689C32B3}</a:tableStyleId>
              </a:tblPr>
              <a:tblGrid>
                <a:gridCol w="1164200"/>
                <a:gridCol w="3422125"/>
                <a:gridCol w="2928725"/>
                <a:gridCol w="2202025"/>
                <a:gridCol w="1093725"/>
              </a:tblGrid>
              <a:tr h="605900">
                <a:tc>
                  <a:txBody>
                    <a:bodyPr/>
                    <a:lstStyle/>
                    <a:p>
                      <a:pPr indent="1269" lvl="0" marL="74295" marR="131445" rtl="0" algn="just">
                        <a:lnSpc>
                          <a:spcPct val="100000"/>
                        </a:lnSpc>
                        <a:spcBef>
                          <a:spcPts val="0"/>
                        </a:spcBef>
                        <a:spcAft>
                          <a:spcPts val="0"/>
                        </a:spcAft>
                        <a:buNone/>
                      </a:pPr>
                      <a:r>
                        <a:rPr lang="en-US" sz="1100" u="none" cap="none" strike="noStrike"/>
                        <a:t>TEST CASE ID</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4295" marR="0" rtl="0" algn="l">
                        <a:lnSpc>
                          <a:spcPct val="100000"/>
                        </a:lnSpc>
                        <a:spcBef>
                          <a:spcPts val="0"/>
                        </a:spcBef>
                        <a:spcAft>
                          <a:spcPts val="0"/>
                        </a:spcAft>
                        <a:buNone/>
                      </a:pPr>
                      <a:r>
                        <a:rPr lang="en-US" sz="1100" u="none" cap="none" strike="noStrike"/>
                        <a:t>TESTCASE/ACTION TO</a:t>
                      </a:r>
                      <a:endParaRPr sz="1000" u="none" cap="none" strike="noStrike"/>
                    </a:p>
                    <a:p>
                      <a:pPr indent="0" lvl="0" marL="74295" marR="0" rtl="0" algn="l">
                        <a:lnSpc>
                          <a:spcPct val="100000"/>
                        </a:lnSpc>
                        <a:spcBef>
                          <a:spcPts val="45"/>
                        </a:spcBef>
                        <a:spcAft>
                          <a:spcPts val="0"/>
                        </a:spcAft>
                        <a:buNone/>
                      </a:pPr>
                      <a:r>
                        <a:rPr lang="en-US" sz="1100" u="none" cap="none" strike="noStrike"/>
                        <a:t>BE PERFORMED</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l">
                        <a:lnSpc>
                          <a:spcPct val="100000"/>
                        </a:lnSpc>
                        <a:spcBef>
                          <a:spcPts val="0"/>
                        </a:spcBef>
                        <a:spcAft>
                          <a:spcPts val="0"/>
                        </a:spcAft>
                        <a:buNone/>
                      </a:pPr>
                      <a:r>
                        <a:rPr lang="en-US" sz="1100" u="none" cap="none" strike="noStrike"/>
                        <a:t>EXPECTED</a:t>
                      </a:r>
                      <a:endParaRPr sz="1000" u="none" cap="none" strike="noStrike"/>
                    </a:p>
                    <a:p>
                      <a:pPr indent="0" lvl="0" marL="73660" marR="0" rtl="0" algn="l">
                        <a:lnSpc>
                          <a:spcPct val="100000"/>
                        </a:lnSpc>
                        <a:spcBef>
                          <a:spcPts val="45"/>
                        </a:spcBef>
                        <a:spcAft>
                          <a:spcPts val="0"/>
                        </a:spcAft>
                        <a:buNone/>
                      </a:pPr>
                      <a:r>
                        <a:rPr lang="en-US" sz="1100" u="none" cap="none" strike="noStrike"/>
                        <a:t>RESULT</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53035" marR="0" rtl="0" algn="l">
                        <a:lnSpc>
                          <a:spcPct val="100000"/>
                        </a:lnSpc>
                        <a:spcBef>
                          <a:spcPts val="0"/>
                        </a:spcBef>
                        <a:spcAft>
                          <a:spcPts val="0"/>
                        </a:spcAft>
                        <a:buNone/>
                      </a:pPr>
                      <a:r>
                        <a:rPr lang="en-US" sz="1100" u="none" cap="none" strike="noStrike"/>
                        <a:t>ACTUAL</a:t>
                      </a:r>
                      <a:endParaRPr sz="1000" u="none" cap="none" strike="noStrike"/>
                    </a:p>
                    <a:p>
                      <a:pPr indent="0" lvl="0" marL="74930" marR="0" rtl="0" algn="l">
                        <a:lnSpc>
                          <a:spcPct val="100000"/>
                        </a:lnSpc>
                        <a:spcBef>
                          <a:spcPts val="45"/>
                        </a:spcBef>
                        <a:spcAft>
                          <a:spcPts val="0"/>
                        </a:spcAft>
                        <a:buNone/>
                      </a:pPr>
                      <a:r>
                        <a:rPr lang="en-US" sz="1100" u="none" cap="none" strike="noStrike"/>
                        <a:t>RESULT</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6200" marR="0" rtl="0" algn="l">
                        <a:lnSpc>
                          <a:spcPct val="100000"/>
                        </a:lnSpc>
                        <a:spcBef>
                          <a:spcPts val="0"/>
                        </a:spcBef>
                        <a:spcAft>
                          <a:spcPts val="0"/>
                        </a:spcAft>
                        <a:buNone/>
                      </a:pPr>
                      <a:r>
                        <a:rPr lang="en-US" sz="1100" u="none" cap="none" strike="noStrike"/>
                        <a:t>PASS/FAIL</a:t>
                      </a:r>
                      <a:endParaRPr sz="1000" u="none" cap="none" strike="noStrike">
                        <a:latin typeface="Times New Roman"/>
                        <a:ea typeface="Times New Roman"/>
                        <a:cs typeface="Times New Roman"/>
                        <a:sym typeface="Times New Roman"/>
                      </a:endParaRPr>
                    </a:p>
                  </a:txBody>
                  <a:tcPr marT="0" marB="0" marR="0" marL="0"/>
                </a:tc>
              </a:tr>
              <a:tr h="711400">
                <a:tc>
                  <a:txBody>
                    <a:bodyPr/>
                    <a:lstStyle/>
                    <a:p>
                      <a:pPr indent="0" lvl="0" marL="185420" marR="0" rtl="0" algn="l">
                        <a:lnSpc>
                          <a:spcPct val="117272"/>
                        </a:lnSpc>
                        <a:spcBef>
                          <a:spcPts val="0"/>
                        </a:spcBef>
                        <a:spcAft>
                          <a:spcPts val="0"/>
                        </a:spcAft>
                        <a:buNone/>
                      </a:pPr>
                      <a:r>
                        <a:rPr lang="en-US" sz="1100" u="none" cap="none" strike="noStrike"/>
                        <a:t>1.</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1100" u="none" cap="none" strike="noStrike"/>
                        <a:t>Opening Envirowatch</a:t>
                      </a:r>
                      <a:endParaRPr sz="1000" u="none" cap="none" strike="noStrike"/>
                    </a:p>
                    <a:p>
                      <a:pPr indent="0" lvl="0" marL="74295" marR="0" rtl="0" algn="just">
                        <a:lnSpc>
                          <a:spcPct val="150000"/>
                        </a:lnSpc>
                        <a:spcBef>
                          <a:spcPts val="775"/>
                        </a:spcBef>
                        <a:spcAft>
                          <a:spcPts val="0"/>
                        </a:spcAft>
                        <a:buNone/>
                      </a:pPr>
                      <a:r>
                        <a:rPr lang="en-US" sz="1100" u="none" cap="none" strike="noStrike"/>
                        <a:t>Application</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1100" u="none" cap="none" strike="noStrike"/>
                        <a:t>Login page</a:t>
                      </a:r>
                      <a:endParaRPr sz="1000" u="none" cap="none" strike="noStrike"/>
                    </a:p>
                    <a:p>
                      <a:pPr indent="0" lvl="0" marL="73660" marR="0" rtl="0" algn="just">
                        <a:lnSpc>
                          <a:spcPct val="150000"/>
                        </a:lnSpc>
                        <a:spcBef>
                          <a:spcPts val="775"/>
                        </a:spcBef>
                        <a:spcAft>
                          <a:spcPts val="0"/>
                        </a:spcAft>
                        <a:buNone/>
                      </a:pPr>
                      <a:r>
                        <a:rPr lang="en-US" sz="1100" u="none" cap="none" strike="noStrike"/>
                        <a:t>appears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1100" u="none" cap="none" strike="noStrike"/>
                        <a:t>Login page</a:t>
                      </a:r>
                      <a:endParaRPr sz="1000" u="none" cap="none" strike="noStrike"/>
                    </a:p>
                    <a:p>
                      <a:pPr indent="0" lvl="0" marL="75565" marR="0" rtl="0" algn="just">
                        <a:lnSpc>
                          <a:spcPct val="150000"/>
                        </a:lnSpc>
                        <a:spcBef>
                          <a:spcPts val="775"/>
                        </a:spcBef>
                        <a:spcAft>
                          <a:spcPts val="0"/>
                        </a:spcAft>
                        <a:buNone/>
                      </a:pPr>
                      <a:r>
                        <a:rPr lang="en-US" sz="1100" u="none" cap="none" strike="noStrike"/>
                        <a:t>appears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r h="696775">
                <a:tc>
                  <a:txBody>
                    <a:bodyPr/>
                    <a:lstStyle/>
                    <a:p>
                      <a:pPr indent="0" lvl="0" marL="185420" marR="0" rtl="0" algn="l">
                        <a:lnSpc>
                          <a:spcPct val="100000"/>
                        </a:lnSpc>
                        <a:spcBef>
                          <a:spcPts val="0"/>
                        </a:spcBef>
                        <a:spcAft>
                          <a:spcPts val="0"/>
                        </a:spcAft>
                        <a:buNone/>
                      </a:pPr>
                      <a:r>
                        <a:rPr lang="en-US" sz="1100" u="none" cap="none" strike="noStrike"/>
                        <a:t>2.</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11760" marR="0" rtl="0" algn="just">
                        <a:lnSpc>
                          <a:spcPct val="150000"/>
                        </a:lnSpc>
                        <a:spcBef>
                          <a:spcPts val="0"/>
                        </a:spcBef>
                        <a:spcAft>
                          <a:spcPts val="0"/>
                        </a:spcAft>
                        <a:buNone/>
                      </a:pPr>
                      <a:r>
                        <a:rPr lang="en-US" sz="1100" u="none" cap="none" strike="noStrike"/>
                        <a:t>App version check and</a:t>
                      </a:r>
                      <a:endParaRPr sz="1000" u="none" cap="none" strike="noStrike"/>
                    </a:p>
                    <a:p>
                      <a:pPr indent="0" lvl="0" marL="74295" marR="0" rtl="0" algn="just">
                        <a:lnSpc>
                          <a:spcPct val="150000"/>
                        </a:lnSpc>
                        <a:spcBef>
                          <a:spcPts val="715"/>
                        </a:spcBef>
                        <a:spcAft>
                          <a:spcPts val="0"/>
                        </a:spcAft>
                        <a:buNone/>
                      </a:pPr>
                      <a:r>
                        <a:rPr lang="en-US" sz="1100" u="none" cap="none" strike="noStrike"/>
                        <a:t>Update</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1100" u="none" cap="none" strike="noStrike"/>
                        <a:t>Update</a:t>
                      </a:r>
                      <a:endParaRPr sz="1000" u="none" cap="none" strike="noStrike"/>
                    </a:p>
                    <a:p>
                      <a:pPr indent="0" lvl="0" marL="73660" marR="0" rtl="0" algn="just">
                        <a:lnSpc>
                          <a:spcPct val="150000"/>
                        </a:lnSpc>
                        <a:spcBef>
                          <a:spcPts val="715"/>
                        </a:spcBef>
                        <a:spcAft>
                          <a:spcPts val="0"/>
                        </a:spcAft>
                        <a:buNone/>
                      </a:pPr>
                      <a:r>
                        <a:rPr lang="en-US" sz="1100" u="none" cap="none" strike="noStrike"/>
                        <a:t>successful</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1100" u="none" cap="none" strike="noStrike"/>
                        <a:t>Update</a:t>
                      </a:r>
                      <a:endParaRPr sz="1000" u="none" cap="none" strike="noStrike"/>
                    </a:p>
                    <a:p>
                      <a:pPr indent="0" lvl="0" marL="75565" marR="0" rtl="0" algn="just">
                        <a:lnSpc>
                          <a:spcPct val="150000"/>
                        </a:lnSpc>
                        <a:spcBef>
                          <a:spcPts val="715"/>
                        </a:spcBef>
                        <a:spcAft>
                          <a:spcPts val="0"/>
                        </a:spcAft>
                        <a:buNone/>
                      </a:pPr>
                      <a:r>
                        <a:rPr lang="en-US" sz="1100" u="none" cap="none" strike="noStrike"/>
                        <a:t>successful</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r h="711400">
                <a:tc>
                  <a:txBody>
                    <a:bodyPr/>
                    <a:lstStyle/>
                    <a:p>
                      <a:pPr indent="0" lvl="0" marL="185420" marR="0" rtl="0" algn="l">
                        <a:lnSpc>
                          <a:spcPct val="118636"/>
                        </a:lnSpc>
                        <a:spcBef>
                          <a:spcPts val="0"/>
                        </a:spcBef>
                        <a:spcAft>
                          <a:spcPts val="0"/>
                        </a:spcAft>
                        <a:buNone/>
                      </a:pPr>
                      <a:r>
                        <a:rPr lang="en-US" sz="1100" u="none" cap="none" strike="noStrike"/>
                        <a:t>3.</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11760" marR="0" rtl="0" algn="just">
                        <a:lnSpc>
                          <a:spcPct val="150000"/>
                        </a:lnSpc>
                        <a:spcBef>
                          <a:spcPts val="0"/>
                        </a:spcBef>
                        <a:spcAft>
                          <a:spcPts val="0"/>
                        </a:spcAft>
                        <a:buNone/>
                      </a:pPr>
                      <a:r>
                        <a:rPr lang="en-US" sz="1100" u="none" cap="none" strike="noStrike"/>
                        <a:t>Enter required sign up</a:t>
                      </a:r>
                      <a:endParaRPr sz="1000" u="none" cap="none" strike="noStrike"/>
                    </a:p>
                    <a:p>
                      <a:pPr indent="0" lvl="0" marL="74295" marR="0" rtl="0" algn="just">
                        <a:lnSpc>
                          <a:spcPct val="150000"/>
                        </a:lnSpc>
                        <a:spcBef>
                          <a:spcPts val="775"/>
                        </a:spcBef>
                        <a:spcAft>
                          <a:spcPts val="0"/>
                        </a:spcAft>
                        <a:buNone/>
                      </a:pPr>
                      <a:r>
                        <a:rPr lang="en-US" sz="1100" u="none" cap="none" strike="noStrike"/>
                        <a:t>Details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1100" u="none" cap="none" strike="noStrike"/>
                        <a:t>Registered</a:t>
                      </a:r>
                      <a:endParaRPr sz="1000" u="none" cap="none" strike="noStrike"/>
                    </a:p>
                    <a:p>
                      <a:pPr indent="0" lvl="0" marL="73660" marR="0" rtl="0" algn="just">
                        <a:lnSpc>
                          <a:spcPct val="150000"/>
                        </a:lnSpc>
                        <a:spcBef>
                          <a:spcPts val="775"/>
                        </a:spcBef>
                        <a:spcAft>
                          <a:spcPts val="0"/>
                        </a:spcAft>
                        <a:buNone/>
                      </a:pPr>
                      <a:r>
                        <a:rPr lang="en-US" sz="1100" u="none" cap="none" strike="noStrike"/>
                        <a:t>successfully</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1100" u="none" cap="none" strike="noStrike"/>
                        <a:t>Registered</a:t>
                      </a:r>
                      <a:endParaRPr sz="1000" u="none" cap="none" strike="noStrike"/>
                    </a:p>
                    <a:p>
                      <a:pPr indent="0" lvl="0" marL="75565" marR="0" rtl="0" algn="just">
                        <a:lnSpc>
                          <a:spcPct val="150000"/>
                        </a:lnSpc>
                        <a:spcBef>
                          <a:spcPts val="775"/>
                        </a:spcBef>
                        <a:spcAft>
                          <a:spcPts val="0"/>
                        </a:spcAft>
                        <a:buNone/>
                      </a:pPr>
                      <a:r>
                        <a:rPr lang="en-US" sz="1100" u="none" cap="none" strike="noStrike"/>
                        <a:t>successfully</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r h="696775">
                <a:tc>
                  <a:txBody>
                    <a:bodyPr/>
                    <a:lstStyle/>
                    <a:p>
                      <a:pPr indent="0" lvl="0" marL="185420" marR="0" rtl="0" algn="l">
                        <a:lnSpc>
                          <a:spcPct val="100000"/>
                        </a:lnSpc>
                        <a:spcBef>
                          <a:spcPts val="0"/>
                        </a:spcBef>
                        <a:spcAft>
                          <a:spcPts val="0"/>
                        </a:spcAft>
                        <a:buNone/>
                      </a:pPr>
                      <a:r>
                        <a:rPr lang="en-US" sz="1100" u="none" cap="none" strike="noStrike"/>
                        <a:t>4.</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11760" marR="0" rtl="0" algn="just">
                        <a:lnSpc>
                          <a:spcPct val="150000"/>
                        </a:lnSpc>
                        <a:spcBef>
                          <a:spcPts val="0"/>
                        </a:spcBef>
                        <a:spcAft>
                          <a:spcPts val="0"/>
                        </a:spcAft>
                        <a:buNone/>
                      </a:pPr>
                      <a:r>
                        <a:rPr lang="en-US" sz="1100" u="none" cap="none" strike="noStrike"/>
                        <a:t>Enter login details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2390" marR="0" rtl="0" algn="just">
                        <a:lnSpc>
                          <a:spcPct val="150000"/>
                        </a:lnSpc>
                        <a:spcBef>
                          <a:spcPts val="0"/>
                        </a:spcBef>
                        <a:spcAft>
                          <a:spcPts val="0"/>
                        </a:spcAft>
                        <a:buNone/>
                      </a:pPr>
                      <a:r>
                        <a:rPr lang="en-US" sz="1100" u="none" cap="none" strike="noStrike"/>
                        <a:t>Home page</a:t>
                      </a:r>
                      <a:endParaRPr sz="1000" u="none" cap="none" strike="noStrike"/>
                    </a:p>
                    <a:p>
                      <a:pPr indent="0" lvl="0" marL="73660" marR="0" rtl="0" algn="just">
                        <a:lnSpc>
                          <a:spcPct val="150000"/>
                        </a:lnSpc>
                        <a:spcBef>
                          <a:spcPts val="725"/>
                        </a:spcBef>
                        <a:spcAft>
                          <a:spcPts val="0"/>
                        </a:spcAft>
                        <a:buNone/>
                      </a:pPr>
                      <a:r>
                        <a:rPr lang="en-US" sz="1100" u="none" cap="none" strike="noStrike"/>
                        <a:t>appears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1100" u="none" cap="none" strike="noStrike"/>
                        <a:t>Home page</a:t>
                      </a:r>
                      <a:endParaRPr sz="1000" u="none" cap="none" strike="noStrike"/>
                    </a:p>
                    <a:p>
                      <a:pPr indent="0" lvl="0" marL="75565" marR="0" rtl="0" algn="just">
                        <a:lnSpc>
                          <a:spcPct val="150000"/>
                        </a:lnSpc>
                        <a:spcBef>
                          <a:spcPts val="725"/>
                        </a:spcBef>
                        <a:spcAft>
                          <a:spcPts val="0"/>
                        </a:spcAft>
                        <a:buNone/>
                      </a:pPr>
                      <a:r>
                        <a:rPr lang="en-US" sz="1100" u="none" cap="none" strike="noStrike"/>
                        <a:t>appears</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r h="910450">
                <a:tc>
                  <a:txBody>
                    <a:bodyPr/>
                    <a:lstStyle/>
                    <a:p>
                      <a:pPr indent="0" lvl="0" marL="185420" marR="0" rtl="0" algn="l">
                        <a:lnSpc>
                          <a:spcPct val="100000"/>
                        </a:lnSpc>
                        <a:spcBef>
                          <a:spcPts val="0"/>
                        </a:spcBef>
                        <a:spcAft>
                          <a:spcPts val="0"/>
                        </a:spcAft>
                        <a:buNone/>
                      </a:pPr>
                      <a:r>
                        <a:rPr lang="en-US" sz="1100" u="none" cap="none" strike="noStrike"/>
                        <a:t>5.</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11760" marR="0" rtl="0" algn="just">
                        <a:lnSpc>
                          <a:spcPct val="150000"/>
                        </a:lnSpc>
                        <a:spcBef>
                          <a:spcPts val="0"/>
                        </a:spcBef>
                        <a:spcAft>
                          <a:spcPts val="0"/>
                        </a:spcAft>
                        <a:buNone/>
                      </a:pPr>
                      <a:r>
                        <a:rPr lang="en-US" sz="1100" u="none" cap="none" strike="noStrike"/>
                        <a:t>View Issue list</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 Display list of </a:t>
                      </a:r>
                      <a:endParaRPr sz="1000" u="none" cap="none" strike="noStrike"/>
                    </a:p>
                    <a:p>
                      <a:pPr indent="0" lvl="0" marL="0" marR="0" rtl="0" algn="just">
                        <a:lnSpc>
                          <a:spcPct val="150000"/>
                        </a:lnSpc>
                        <a:spcBef>
                          <a:spcPts val="30"/>
                        </a:spcBef>
                        <a:spcAft>
                          <a:spcPts val="0"/>
                        </a:spcAft>
                        <a:buNone/>
                      </a:pPr>
                      <a:r>
                        <a:rPr lang="en-US" sz="1100" u="none" cap="none" strike="noStrike"/>
                        <a:t>  Issue raised by the user </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 Display list of </a:t>
                      </a:r>
                      <a:endParaRPr sz="1000" u="none" cap="none" strike="noStrike"/>
                    </a:p>
                    <a:p>
                      <a:pPr indent="0" lvl="0" marL="0" marR="0" rtl="0" algn="just">
                        <a:lnSpc>
                          <a:spcPct val="150000"/>
                        </a:lnSpc>
                        <a:spcBef>
                          <a:spcPts val="0"/>
                        </a:spcBef>
                        <a:spcAft>
                          <a:spcPts val="0"/>
                        </a:spcAft>
                        <a:buNone/>
                      </a:pPr>
                      <a:r>
                        <a:rPr lang="en-US" sz="1100" u="none" cap="none" strike="noStrike"/>
                        <a:t> Issue raised by the user</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r h="925075">
                <a:tc>
                  <a:txBody>
                    <a:bodyPr/>
                    <a:lstStyle/>
                    <a:p>
                      <a:pPr indent="0" lvl="0" marL="188595" marR="0" rtl="0" algn="l">
                        <a:lnSpc>
                          <a:spcPct val="118636"/>
                        </a:lnSpc>
                        <a:spcBef>
                          <a:spcPts val="0"/>
                        </a:spcBef>
                        <a:spcAft>
                          <a:spcPts val="0"/>
                        </a:spcAft>
                        <a:buNone/>
                      </a:pPr>
                      <a:r>
                        <a:rPr lang="en-US" sz="1100" u="none" cap="none" strike="noStrike"/>
                        <a:t>6.</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111760" marR="0" rtl="0" algn="just">
                        <a:lnSpc>
                          <a:spcPct val="150000"/>
                        </a:lnSpc>
                        <a:spcBef>
                          <a:spcPts val="0"/>
                        </a:spcBef>
                        <a:spcAft>
                          <a:spcPts val="0"/>
                        </a:spcAft>
                        <a:buNone/>
                      </a:pPr>
                      <a:r>
                        <a:rPr lang="en-US" sz="1100" u="none" cap="none" strike="noStrike"/>
                        <a:t>Post image</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2390" marR="0" rtl="0" algn="just">
                        <a:lnSpc>
                          <a:spcPct val="150000"/>
                        </a:lnSpc>
                        <a:spcBef>
                          <a:spcPts val="0"/>
                        </a:spcBef>
                        <a:spcAft>
                          <a:spcPts val="0"/>
                        </a:spcAft>
                        <a:buNone/>
                      </a:pPr>
                      <a:r>
                        <a:rPr lang="en-US" sz="1100" u="none" cap="none" strike="noStrike"/>
                        <a:t>Image</a:t>
                      </a:r>
                      <a:endParaRPr sz="1000" u="none" cap="none" strike="noStrike"/>
                    </a:p>
                    <a:p>
                      <a:pPr indent="0" lvl="0" marL="73660" marR="0" rtl="0" algn="just">
                        <a:lnSpc>
                          <a:spcPct val="150000"/>
                        </a:lnSpc>
                        <a:spcBef>
                          <a:spcPts val="50"/>
                        </a:spcBef>
                        <a:spcAft>
                          <a:spcPts val="0"/>
                        </a:spcAft>
                        <a:buNone/>
                      </a:pPr>
                      <a:r>
                        <a:rPr lang="en-US" sz="1100" u="none" cap="none" strike="noStrike"/>
                        <a:t>successfully uploaded</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1100" u="none" cap="none" strike="noStrike"/>
                        <a:t>Image</a:t>
                      </a:r>
                      <a:endParaRPr sz="1000" u="none" cap="none" strike="noStrike"/>
                    </a:p>
                    <a:p>
                      <a:pPr indent="0" lvl="0" marL="75565" marR="0" rtl="0" algn="just">
                        <a:lnSpc>
                          <a:spcPct val="150000"/>
                        </a:lnSpc>
                        <a:spcBef>
                          <a:spcPts val="50"/>
                        </a:spcBef>
                        <a:spcAft>
                          <a:spcPts val="0"/>
                        </a:spcAft>
                        <a:buNone/>
                      </a:pPr>
                      <a:r>
                        <a:rPr lang="en-US" sz="1100" u="none" cap="none" strike="noStrike"/>
                        <a:t>successfully uploaded</a:t>
                      </a:r>
                      <a:endParaRPr sz="10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1100" u="none" cap="none" strike="noStrike"/>
                        <a:t>Pass</a:t>
                      </a:r>
                      <a:endParaRPr sz="10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graphicFrame>
        <p:nvGraphicFramePr>
          <p:cNvPr id="491" name="Google Shape;491;p24"/>
          <p:cNvGraphicFramePr/>
          <p:nvPr/>
        </p:nvGraphicFramePr>
        <p:xfrm>
          <a:off x="533400" y="838200"/>
          <a:ext cx="3000000" cy="3000000"/>
        </p:xfrm>
        <a:graphic>
          <a:graphicData uri="http://schemas.openxmlformats.org/drawingml/2006/table">
            <a:tbl>
              <a:tblPr bandCol="1" bandRow="1" firstCol="1" firstRow="1" lastCol="1" lastRow="1">
                <a:noFill/>
                <a:tableStyleId>{7060F402-ABF3-4470-9761-A1A3689C32B3}</a:tableStyleId>
              </a:tblPr>
              <a:tblGrid>
                <a:gridCol w="1196125"/>
                <a:gridCol w="3515950"/>
                <a:gridCol w="3009025"/>
                <a:gridCol w="2262400"/>
                <a:gridCol w="1123700"/>
              </a:tblGrid>
              <a:tr h="571525">
                <a:tc>
                  <a:txBody>
                    <a:bodyPr/>
                    <a:lstStyle/>
                    <a:p>
                      <a:pPr indent="0" lvl="0" marL="188595" marR="0" rtl="0" algn="l">
                        <a:lnSpc>
                          <a:spcPct val="163125"/>
                        </a:lnSpc>
                        <a:spcBef>
                          <a:spcPts val="0"/>
                        </a:spcBef>
                        <a:spcAft>
                          <a:spcPts val="0"/>
                        </a:spcAft>
                        <a:buNone/>
                      </a:pPr>
                      <a:r>
                        <a:rPr lang="en-US" sz="800" u="none" cap="none" strike="noStrike"/>
                        <a:t>7.</a:t>
                      </a:r>
                      <a:endParaRPr sz="800" u="none" cap="none" strike="noStrike">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73660" marR="0" rtl="0" algn="just">
                        <a:lnSpc>
                          <a:spcPct val="150000"/>
                        </a:lnSpc>
                        <a:spcBef>
                          <a:spcPts val="0"/>
                        </a:spcBef>
                        <a:spcAft>
                          <a:spcPts val="0"/>
                        </a:spcAft>
                        <a:buNone/>
                      </a:pPr>
                      <a:r>
                        <a:rPr lang="en-US" sz="800" u="none" cap="none" strike="noStrike"/>
                        <a:t>Enter message</a:t>
                      </a:r>
                      <a:endParaRPr sz="800" u="none" cap="none" strike="noStrike">
                        <a:latin typeface="Times New Roman"/>
                        <a:ea typeface="Times New Roman"/>
                        <a:cs typeface="Times New Roman"/>
                        <a:sym typeface="Times New Roman"/>
                      </a:endParaRPr>
                    </a:p>
                  </a:txBody>
                  <a:tcPr marT="0" marB="0" marR="0" marL="0">
                    <a:lnL cap="flat" cmpd="sng" w="9525">
                      <a:solidFill>
                        <a:srgbClr val="000000">
                          <a:alpha val="0"/>
                        </a:srgbClr>
                      </a:solidFill>
                      <a:prstDash val="solid"/>
                      <a:round/>
                      <a:headEnd len="sm" w="sm" type="none"/>
                      <a:tailEnd len="sm" w="sm" type="none"/>
                    </a:lnL>
                  </a:tcPr>
                </a:tc>
                <a:tc>
                  <a:txBody>
                    <a:bodyPr/>
                    <a:lstStyle/>
                    <a:p>
                      <a:pPr indent="0" lvl="0" marL="72390" marR="0" rtl="0" algn="just">
                        <a:lnSpc>
                          <a:spcPct val="150000"/>
                        </a:lnSpc>
                        <a:spcBef>
                          <a:spcPts val="0"/>
                        </a:spcBef>
                        <a:spcAft>
                          <a:spcPts val="0"/>
                        </a:spcAft>
                        <a:buNone/>
                      </a:pPr>
                      <a:r>
                        <a:rPr lang="en-US" sz="800" u="none" cap="none" strike="noStrike"/>
                        <a:t>Message</a:t>
                      </a:r>
                      <a:endParaRPr sz="800" u="none" cap="none" strike="noStrike"/>
                    </a:p>
                    <a:p>
                      <a:pPr indent="0" lvl="0" marL="73660" marR="0" rtl="0" algn="just">
                        <a:lnSpc>
                          <a:spcPct val="150000"/>
                        </a:lnSpc>
                        <a:spcBef>
                          <a:spcPts val="775"/>
                        </a:spcBef>
                        <a:spcAft>
                          <a:spcPts val="0"/>
                        </a:spcAft>
                        <a:buNone/>
                      </a:pPr>
                      <a:r>
                        <a:rPr lang="en-US" sz="800" u="none" cap="none" strike="noStrike"/>
                        <a:t>Uploaded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800" u="none" cap="none" strike="noStrike"/>
                        <a:t>Message</a:t>
                      </a:r>
                      <a:endParaRPr sz="800" u="none" cap="none" strike="noStrike"/>
                    </a:p>
                    <a:p>
                      <a:pPr indent="0" lvl="0" marL="75565" marR="0" rtl="0" algn="just">
                        <a:lnSpc>
                          <a:spcPct val="150000"/>
                        </a:lnSpc>
                        <a:spcBef>
                          <a:spcPts val="775"/>
                        </a:spcBef>
                        <a:spcAft>
                          <a:spcPts val="0"/>
                        </a:spcAft>
                        <a:buNone/>
                      </a:pPr>
                      <a:r>
                        <a:rPr lang="en-US" sz="800" u="none" cap="none" strike="noStrike"/>
                        <a:t>uploaded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555225">
                <a:tc>
                  <a:txBody>
                    <a:bodyPr/>
                    <a:lstStyle/>
                    <a:p>
                      <a:pPr indent="0" lvl="0" marL="188595" marR="0" rtl="0" algn="l">
                        <a:lnSpc>
                          <a:spcPct val="100000"/>
                        </a:lnSpc>
                        <a:spcBef>
                          <a:spcPts val="0"/>
                        </a:spcBef>
                        <a:spcAft>
                          <a:spcPts val="0"/>
                        </a:spcAft>
                        <a:buNone/>
                      </a:pPr>
                      <a:r>
                        <a:rPr lang="en-US" sz="800" u="none" cap="none" strike="noStrike"/>
                        <a:t>8.</a:t>
                      </a:r>
                      <a:endParaRPr sz="800" u="none" cap="none" strike="noStrike">
                        <a:latin typeface="Times New Roman"/>
                        <a:ea typeface="Times New Roman"/>
                        <a:cs typeface="Times New Roman"/>
                        <a:sym typeface="Times New Roman"/>
                      </a:endParaRPr>
                    </a:p>
                  </a:txBody>
                  <a:tcPr marT="0" marB="0" marR="0" marL="0">
                    <a:lnT cap="flat" cmpd="sng" w="9525">
                      <a:solidFill>
                        <a:srgbClr val="000000">
                          <a:alpha val="0"/>
                        </a:srgbClr>
                      </a:solidFill>
                      <a:prstDash val="solid"/>
                      <a:round/>
                      <a:headEnd len="sm" w="sm" type="none"/>
                      <a:tailEnd len="sm" w="sm" type="none"/>
                    </a:lnT>
                  </a:tcPr>
                </a:tc>
                <a:tc>
                  <a:txBody>
                    <a:bodyPr/>
                    <a:lstStyle/>
                    <a:p>
                      <a:pPr indent="0" lvl="0" marL="73660" marR="0" rtl="0" algn="just">
                        <a:lnSpc>
                          <a:spcPct val="150000"/>
                        </a:lnSpc>
                        <a:spcBef>
                          <a:spcPts val="0"/>
                        </a:spcBef>
                        <a:spcAft>
                          <a:spcPts val="0"/>
                        </a:spcAft>
                        <a:buNone/>
                      </a:pPr>
                      <a:r>
                        <a:rPr lang="en-US" sz="800" u="none" cap="none" strike="noStrike"/>
                        <a:t>DL model classification</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2390" marR="0" rtl="0" algn="just">
                        <a:lnSpc>
                          <a:spcPct val="150000"/>
                        </a:lnSpc>
                        <a:spcBef>
                          <a:spcPts val="0"/>
                        </a:spcBef>
                        <a:spcAft>
                          <a:spcPts val="0"/>
                        </a:spcAft>
                        <a:buNone/>
                      </a:pPr>
                      <a:r>
                        <a:rPr lang="en-US" sz="800" u="none" cap="none" strike="noStrike"/>
                        <a:t>Classified to</a:t>
                      </a:r>
                      <a:endParaRPr sz="800" u="none" cap="none" strike="noStrike"/>
                    </a:p>
                    <a:p>
                      <a:pPr indent="0" lvl="0" marL="73660" marR="0" rtl="0" algn="just">
                        <a:lnSpc>
                          <a:spcPct val="150000"/>
                        </a:lnSpc>
                        <a:spcBef>
                          <a:spcPts val="715"/>
                        </a:spcBef>
                        <a:spcAft>
                          <a:spcPts val="0"/>
                        </a:spcAft>
                        <a:buNone/>
                      </a:pPr>
                      <a:r>
                        <a:rPr lang="en-US" sz="800" u="none" cap="none" strike="noStrike"/>
                        <a:t>wright class</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800" u="none" cap="none" strike="noStrike"/>
                        <a:t>Classified to</a:t>
                      </a:r>
                      <a:endParaRPr sz="800" u="none" cap="none" strike="noStrike"/>
                    </a:p>
                    <a:p>
                      <a:pPr indent="0" lvl="0" marL="75565" marR="0" rtl="0" algn="just">
                        <a:lnSpc>
                          <a:spcPct val="150000"/>
                        </a:lnSpc>
                        <a:spcBef>
                          <a:spcPts val="715"/>
                        </a:spcBef>
                        <a:spcAft>
                          <a:spcPts val="0"/>
                        </a:spcAft>
                        <a:buNone/>
                      </a:pPr>
                      <a:r>
                        <a:rPr lang="en-US" sz="800" u="none" cap="none" strike="noStrike"/>
                        <a:t>wright class</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720050">
                <a:tc>
                  <a:txBody>
                    <a:bodyPr/>
                    <a:lstStyle/>
                    <a:p>
                      <a:pPr indent="0" lvl="0" marL="188595" marR="0" rtl="0" algn="l">
                        <a:lnSpc>
                          <a:spcPct val="161250"/>
                        </a:lnSpc>
                        <a:spcBef>
                          <a:spcPts val="0"/>
                        </a:spcBef>
                        <a:spcAft>
                          <a:spcPts val="0"/>
                        </a:spcAft>
                        <a:buNone/>
                      </a:pPr>
                      <a:r>
                        <a:rPr lang="en-US" sz="800" u="none" cap="none" strike="noStrike"/>
                        <a:t>9.</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Update the complaint to</a:t>
                      </a:r>
                      <a:endParaRPr sz="800" u="none" cap="none" strike="noStrike"/>
                    </a:p>
                    <a:p>
                      <a:pPr indent="0" lvl="0" marL="74295" marR="112395" rtl="0" algn="just">
                        <a:lnSpc>
                          <a:spcPct val="150000"/>
                        </a:lnSpc>
                        <a:spcBef>
                          <a:spcPts val="50"/>
                        </a:spcBef>
                        <a:spcAft>
                          <a:spcPts val="0"/>
                        </a:spcAft>
                        <a:buNone/>
                      </a:pPr>
                      <a:r>
                        <a:rPr lang="en-US" sz="800" u="none" cap="none" strike="noStrike"/>
                        <a:t>respective departments in live.</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Updated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800" u="none" cap="none" strike="noStrike"/>
                        <a:t>updated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703400">
                <a:tc>
                  <a:txBody>
                    <a:bodyPr/>
                    <a:lstStyle/>
                    <a:p>
                      <a:pPr indent="0" lvl="0" marL="154940" marR="0" rtl="0" algn="l">
                        <a:lnSpc>
                          <a:spcPct val="163125"/>
                        </a:lnSpc>
                        <a:spcBef>
                          <a:spcPts val="0"/>
                        </a:spcBef>
                        <a:spcAft>
                          <a:spcPts val="0"/>
                        </a:spcAft>
                        <a:buNone/>
                      </a:pPr>
                      <a:r>
                        <a:rPr lang="en-US" sz="800" u="none" cap="none" strike="noStrike"/>
                        <a:t>10.</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4295" marR="112395" rtl="0" algn="just">
                        <a:lnSpc>
                          <a:spcPct val="150000"/>
                        </a:lnSpc>
                        <a:spcBef>
                          <a:spcPts val="0"/>
                        </a:spcBef>
                        <a:spcAft>
                          <a:spcPts val="0"/>
                        </a:spcAft>
                        <a:buNone/>
                      </a:pPr>
                      <a:r>
                        <a:rPr lang="en-US" sz="800" u="none" cap="none" strike="noStrike"/>
                        <a:t>Response given by department side.</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Reponse posted</a:t>
                      </a:r>
                      <a:endParaRPr sz="800" u="none" cap="none" strike="noStrike">
                        <a:latin typeface="Times New Roman"/>
                        <a:ea typeface="Times New Roman"/>
                        <a:cs typeface="Times New Roman"/>
                        <a:sym typeface="Times New Roman"/>
                      </a:endParaRPr>
                    </a:p>
                  </a:txBody>
                  <a:tcPr marT="0" marB="0" marR="0" marL="0"/>
                </a:tc>
                <a:tc>
                  <a:txBody>
                    <a:bodyPr/>
                    <a:lstStyle/>
                    <a:p>
                      <a:pPr indent="-634" lvl="0" marL="75565" marR="302895" rtl="0" algn="just">
                        <a:lnSpc>
                          <a:spcPct val="150000"/>
                        </a:lnSpc>
                        <a:spcBef>
                          <a:spcPts val="0"/>
                        </a:spcBef>
                        <a:spcAft>
                          <a:spcPts val="0"/>
                        </a:spcAft>
                        <a:buNone/>
                      </a:pPr>
                      <a:r>
                        <a:rPr lang="en-US" sz="800" u="none" cap="none" strike="noStrike"/>
                        <a:t>Response posted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703400">
                <a:tc>
                  <a:txBody>
                    <a:bodyPr/>
                    <a:lstStyle/>
                    <a:p>
                      <a:pPr indent="0" lvl="0" marL="154940" marR="0" rtl="0" algn="l">
                        <a:lnSpc>
                          <a:spcPct val="163125"/>
                        </a:lnSpc>
                        <a:spcBef>
                          <a:spcPts val="0"/>
                        </a:spcBef>
                        <a:spcAft>
                          <a:spcPts val="0"/>
                        </a:spcAft>
                        <a:buNone/>
                      </a:pPr>
                      <a:r>
                        <a:rPr lang="en-US" sz="800" u="none" cap="none" strike="noStrike"/>
                        <a:t>11.</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4295" marR="112395" rtl="0" algn="just">
                        <a:lnSpc>
                          <a:spcPct val="150000"/>
                        </a:lnSpc>
                        <a:spcBef>
                          <a:spcPts val="0"/>
                        </a:spcBef>
                        <a:spcAft>
                          <a:spcPts val="0"/>
                        </a:spcAft>
                        <a:buNone/>
                      </a:pPr>
                      <a:r>
                        <a:rPr lang="en-US" sz="800" u="none" cap="none" strike="noStrike"/>
                        <a:t>View complaint</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025" marR="0" rtl="0" algn="just">
                        <a:lnSpc>
                          <a:spcPct val="150000"/>
                        </a:lnSpc>
                        <a:spcBef>
                          <a:spcPts val="0"/>
                        </a:spcBef>
                        <a:spcAft>
                          <a:spcPts val="0"/>
                        </a:spcAft>
                        <a:buNone/>
                      </a:pPr>
                      <a:r>
                        <a:rPr lang="en-US" sz="800" u="none" cap="none" strike="noStrike"/>
                        <a:t>Complaint</a:t>
                      </a:r>
                      <a:endParaRPr sz="800" u="none" cap="none" strike="noStrike"/>
                    </a:p>
                    <a:p>
                      <a:pPr indent="0" lvl="0" marL="73660" marR="0" rtl="0" algn="just">
                        <a:lnSpc>
                          <a:spcPct val="150000"/>
                        </a:lnSpc>
                        <a:spcBef>
                          <a:spcPts val="0"/>
                        </a:spcBef>
                        <a:spcAft>
                          <a:spcPts val="0"/>
                        </a:spcAft>
                        <a:buNone/>
                      </a:pPr>
                      <a:r>
                        <a:rPr lang="en-US" sz="800" u="none" cap="none" strike="noStrike"/>
                        <a:t>Viewed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5565" marR="0" rtl="0" algn="just">
                        <a:lnSpc>
                          <a:spcPct val="150000"/>
                        </a:lnSpc>
                        <a:spcBef>
                          <a:spcPts val="0"/>
                        </a:spcBef>
                        <a:spcAft>
                          <a:spcPts val="0"/>
                        </a:spcAft>
                        <a:buNone/>
                      </a:pPr>
                      <a:r>
                        <a:rPr lang="en-US" sz="800" u="none" cap="none" strike="noStrike"/>
                        <a:t>Complaint</a:t>
                      </a:r>
                      <a:endParaRPr sz="800" u="none" cap="none" strike="noStrike"/>
                    </a:p>
                    <a:p>
                      <a:pPr indent="-634" lvl="0" marL="75565" marR="302895" rtl="0" algn="just">
                        <a:lnSpc>
                          <a:spcPct val="150000"/>
                        </a:lnSpc>
                        <a:spcBef>
                          <a:spcPts val="0"/>
                        </a:spcBef>
                        <a:spcAft>
                          <a:spcPts val="0"/>
                        </a:spcAft>
                        <a:buNone/>
                      </a:pPr>
                      <a:r>
                        <a:rPr lang="en-US" sz="800" u="none" cap="none" strike="noStrike"/>
                        <a:t>viewed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703400">
                <a:tc>
                  <a:txBody>
                    <a:bodyPr/>
                    <a:lstStyle/>
                    <a:p>
                      <a:pPr indent="0" lvl="0" marL="154940" marR="0" rtl="0" algn="l">
                        <a:lnSpc>
                          <a:spcPct val="163125"/>
                        </a:lnSpc>
                        <a:spcBef>
                          <a:spcPts val="0"/>
                        </a:spcBef>
                        <a:spcAft>
                          <a:spcPts val="0"/>
                        </a:spcAft>
                        <a:buNone/>
                      </a:pPr>
                      <a:r>
                        <a:rPr lang="en-US" sz="800" u="none" cap="none" strike="noStrike"/>
                        <a:t>12.</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4295" marR="112395" rtl="0" algn="just">
                        <a:lnSpc>
                          <a:spcPct val="150000"/>
                        </a:lnSpc>
                        <a:spcBef>
                          <a:spcPts val="0"/>
                        </a:spcBef>
                        <a:spcAft>
                          <a:spcPts val="0"/>
                        </a:spcAft>
                        <a:buNone/>
                      </a:pPr>
                      <a:r>
                        <a:rPr lang="en-US" sz="800" u="none" cap="none" strike="noStrike"/>
                        <a:t>Get complaint status</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Status received</a:t>
                      </a:r>
                      <a:endParaRPr sz="800" u="none" cap="none" strike="noStrike">
                        <a:latin typeface="Times New Roman"/>
                        <a:ea typeface="Times New Roman"/>
                        <a:cs typeface="Times New Roman"/>
                        <a:sym typeface="Times New Roman"/>
                      </a:endParaRPr>
                    </a:p>
                  </a:txBody>
                  <a:tcPr marT="0" marB="0" marR="0" marL="0"/>
                </a:tc>
                <a:tc>
                  <a:txBody>
                    <a:bodyPr/>
                    <a:lstStyle/>
                    <a:p>
                      <a:pPr indent="-634" lvl="0" marL="75565" marR="302895" rtl="0" algn="just">
                        <a:lnSpc>
                          <a:spcPct val="150000"/>
                        </a:lnSpc>
                        <a:spcBef>
                          <a:spcPts val="0"/>
                        </a:spcBef>
                        <a:spcAft>
                          <a:spcPts val="0"/>
                        </a:spcAft>
                        <a:buNone/>
                      </a:pPr>
                      <a:r>
                        <a:rPr lang="en-US" sz="800" u="none" cap="none" strike="noStrike"/>
                        <a:t>Status received</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954700">
                <a:tc>
                  <a:txBody>
                    <a:bodyPr/>
                    <a:lstStyle/>
                    <a:p>
                      <a:pPr indent="0" lvl="0" marL="154940" marR="0" rtl="0" algn="l">
                        <a:lnSpc>
                          <a:spcPct val="163125"/>
                        </a:lnSpc>
                        <a:spcBef>
                          <a:spcPts val="0"/>
                        </a:spcBef>
                        <a:spcAft>
                          <a:spcPts val="0"/>
                        </a:spcAft>
                        <a:buNone/>
                      </a:pPr>
                      <a:r>
                        <a:rPr lang="en-US" sz="800" u="none" cap="none" strike="noStrike"/>
                        <a:t>13.</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4295" marR="112395" rtl="0" algn="just">
                        <a:lnSpc>
                          <a:spcPct val="150000"/>
                        </a:lnSpc>
                        <a:spcBef>
                          <a:spcPts val="0"/>
                        </a:spcBef>
                        <a:spcAft>
                          <a:spcPts val="0"/>
                        </a:spcAft>
                        <a:buNone/>
                      </a:pPr>
                      <a:r>
                        <a:rPr lang="en-US" sz="800" u="none" cap="none" strike="noStrike"/>
                        <a:t>Get image from the user to the DL Model</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Image received</a:t>
                      </a:r>
                      <a:endParaRPr sz="800" u="none" cap="none" strike="noStrike">
                        <a:latin typeface="Times New Roman"/>
                        <a:ea typeface="Times New Roman"/>
                        <a:cs typeface="Times New Roman"/>
                        <a:sym typeface="Times New Roman"/>
                      </a:endParaRPr>
                    </a:p>
                  </a:txBody>
                  <a:tcPr marT="0" marB="0" marR="0" marL="0"/>
                </a:tc>
                <a:tc>
                  <a:txBody>
                    <a:bodyPr/>
                    <a:lstStyle/>
                    <a:p>
                      <a:pPr indent="-634" lvl="0" marL="75565" marR="302895" rtl="0" algn="just">
                        <a:lnSpc>
                          <a:spcPct val="150000"/>
                        </a:lnSpc>
                        <a:spcBef>
                          <a:spcPts val="0"/>
                        </a:spcBef>
                        <a:spcAft>
                          <a:spcPts val="0"/>
                        </a:spcAft>
                        <a:buNone/>
                      </a:pPr>
                      <a:r>
                        <a:rPr lang="en-US" sz="800" u="none" cap="none" strike="noStrike"/>
                        <a:t>Image received with in 10 </a:t>
                      </a:r>
                      <a:endParaRPr sz="800" u="none" cap="none" strike="noStrike"/>
                    </a:p>
                    <a:p>
                      <a:pPr indent="-634" lvl="0" marL="75565" marR="302895" rtl="0" algn="just">
                        <a:lnSpc>
                          <a:spcPct val="150000"/>
                        </a:lnSpc>
                        <a:spcBef>
                          <a:spcPts val="0"/>
                        </a:spcBef>
                        <a:spcAft>
                          <a:spcPts val="0"/>
                        </a:spcAft>
                        <a:buNone/>
                      </a:pPr>
                      <a:r>
                        <a:rPr lang="en-US" sz="800" u="none" cap="none" strike="noStrike"/>
                        <a:t>seconds </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r h="703400">
                <a:tc>
                  <a:txBody>
                    <a:bodyPr/>
                    <a:lstStyle/>
                    <a:p>
                      <a:pPr indent="0" lvl="0" marL="154940" marR="0" rtl="0" algn="l">
                        <a:lnSpc>
                          <a:spcPct val="163125"/>
                        </a:lnSpc>
                        <a:spcBef>
                          <a:spcPts val="0"/>
                        </a:spcBef>
                        <a:spcAft>
                          <a:spcPts val="0"/>
                        </a:spcAft>
                        <a:buNone/>
                      </a:pPr>
                      <a:r>
                        <a:rPr lang="en-US" sz="800" u="none" cap="none" strike="noStrike"/>
                        <a:t>14.</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4295" marR="112395" rtl="0" algn="just">
                        <a:lnSpc>
                          <a:spcPct val="150000"/>
                        </a:lnSpc>
                        <a:spcBef>
                          <a:spcPts val="0"/>
                        </a:spcBef>
                        <a:spcAft>
                          <a:spcPts val="0"/>
                        </a:spcAft>
                        <a:buNone/>
                      </a:pPr>
                      <a:r>
                        <a:rPr lang="en-US" sz="800" u="none" cap="none" strike="noStrike"/>
                        <a:t>Logout from the </a:t>
                      </a:r>
                      <a:endParaRPr sz="800" u="none" cap="none" strike="noStrike"/>
                    </a:p>
                    <a:p>
                      <a:pPr indent="0" lvl="0" marL="74295" marR="112395" rtl="0" algn="just">
                        <a:lnSpc>
                          <a:spcPct val="150000"/>
                        </a:lnSpc>
                        <a:spcBef>
                          <a:spcPts val="5"/>
                        </a:spcBef>
                        <a:spcAft>
                          <a:spcPts val="0"/>
                        </a:spcAft>
                        <a:buNone/>
                      </a:pPr>
                      <a:r>
                        <a:rPr lang="en-US" sz="800" u="none" cap="none" strike="noStrike"/>
                        <a:t>application</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Logout and remove </a:t>
                      </a:r>
                      <a:endParaRPr sz="800" u="none" cap="none" strike="noStrike"/>
                    </a:p>
                    <a:p>
                      <a:pPr indent="0" lvl="0" marL="73660" marR="0" rtl="0" algn="just">
                        <a:lnSpc>
                          <a:spcPct val="150000"/>
                        </a:lnSpc>
                        <a:spcBef>
                          <a:spcPts val="0"/>
                        </a:spcBef>
                        <a:spcAft>
                          <a:spcPts val="0"/>
                        </a:spcAft>
                        <a:buNone/>
                      </a:pPr>
                      <a:r>
                        <a:rPr lang="en-US" sz="800" u="none" cap="none" strike="noStrike"/>
                        <a:t>Meta Data</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73660" marR="0" rtl="0" algn="just">
                        <a:lnSpc>
                          <a:spcPct val="150000"/>
                        </a:lnSpc>
                        <a:spcBef>
                          <a:spcPts val="0"/>
                        </a:spcBef>
                        <a:spcAft>
                          <a:spcPts val="0"/>
                        </a:spcAft>
                        <a:buNone/>
                      </a:pPr>
                      <a:r>
                        <a:rPr lang="en-US" sz="800" u="none" cap="none" strike="noStrike"/>
                        <a:t>Logout and Clear</a:t>
                      </a:r>
                      <a:endParaRPr sz="800" u="none" cap="none" strike="noStrike"/>
                    </a:p>
                    <a:p>
                      <a:pPr indent="-634" lvl="0" marL="75565" marR="302895" rtl="0" algn="just">
                        <a:lnSpc>
                          <a:spcPct val="150000"/>
                        </a:lnSpc>
                        <a:spcBef>
                          <a:spcPts val="0"/>
                        </a:spcBef>
                        <a:spcAft>
                          <a:spcPts val="0"/>
                        </a:spcAft>
                        <a:buNone/>
                      </a:pPr>
                      <a:r>
                        <a:rPr lang="en-US" sz="800" u="none" cap="none" strike="noStrike"/>
                        <a:t>Meta Data</a:t>
                      </a:r>
                      <a:endParaRPr sz="800" u="none" cap="none" strike="noStrike">
                        <a:latin typeface="Times New Roman"/>
                        <a:ea typeface="Times New Roman"/>
                        <a:cs typeface="Times New Roman"/>
                        <a:sym typeface="Times New Roman"/>
                      </a:endParaRPr>
                    </a:p>
                  </a:txBody>
                  <a:tcPr marT="0" marB="0" marR="0" marL="0"/>
                </a:tc>
                <a:tc>
                  <a:txBody>
                    <a:bodyPr/>
                    <a:lstStyle/>
                    <a:p>
                      <a:pPr indent="0" lvl="0" marL="0" marR="0" rtl="0" algn="just">
                        <a:lnSpc>
                          <a:spcPct val="150000"/>
                        </a:lnSpc>
                        <a:spcBef>
                          <a:spcPts val="0"/>
                        </a:spcBef>
                        <a:spcAft>
                          <a:spcPts val="0"/>
                        </a:spcAft>
                        <a:buNone/>
                      </a:pPr>
                      <a:r>
                        <a:rPr lang="en-US" sz="800" u="none" cap="none" strike="noStrike"/>
                        <a:t>Pass</a:t>
                      </a:r>
                      <a:endParaRPr sz="800" u="none" cap="none" strike="noStrike">
                        <a:latin typeface="Times New Roman"/>
                        <a:ea typeface="Times New Roman"/>
                        <a:cs typeface="Times New Roman"/>
                        <a:sym typeface="Times New Roman"/>
                      </a:endParaRPr>
                    </a:p>
                  </a:txBody>
                  <a:tcPr marT="0" marB="0" marR="0" marL="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25"/>
          <p:cNvSpPr txBox="1"/>
          <p:nvPr>
            <p:ph type="title"/>
          </p:nvPr>
        </p:nvSpPr>
        <p:spPr>
          <a:xfrm>
            <a:off x="628650" y="165991"/>
            <a:ext cx="1076613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Conclusion  </a:t>
            </a:r>
            <a:endParaRPr b="1" sz="19900">
              <a:solidFill>
                <a:srgbClr val="7030A0"/>
              </a:solidFill>
              <a:latin typeface="Times New Roman"/>
              <a:ea typeface="Times New Roman"/>
              <a:cs typeface="Times New Roman"/>
              <a:sym typeface="Times New Roman"/>
            </a:endParaRPr>
          </a:p>
        </p:txBody>
      </p:sp>
      <p:sp>
        <p:nvSpPr>
          <p:cNvPr id="497" name="Google Shape;497;p25"/>
          <p:cNvSpPr/>
          <p:nvPr/>
        </p:nvSpPr>
        <p:spPr>
          <a:xfrm>
            <a:off x="730468" y="930166"/>
            <a:ext cx="10766131" cy="4613058"/>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In conclusion, our project represents a significant step forward in addressing environmental issues within communities through the integration of technology and citizen engagement. By leveraging a custom deep learning model, real-time communication features, and user-friendly interfaces, we have developed a robust system that empowers citizens to report and address environmental concerns effectivelyThe system includes a comprehensive database storing all user and vehicle data and a robust inventory management system for tracking parts and supplies. </a:t>
            </a:r>
            <a:endParaRPr/>
          </a:p>
          <a:p>
            <a:pPr indent="-228600" lvl="0" marL="342900" marR="0" rtl="0" algn="just">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just">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The results demonstrate the system's ability to accurately classify various environmental problems and provide timely updates to users, enhancing transparency and accountability in environmental management. Moving forward, we remain committed to refining and expanding the system to better serve the needs of communities and promote sustainable environmental stewardship.</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6"/>
          <p:cNvSpPr txBox="1"/>
          <p:nvPr>
            <p:ph type="title"/>
          </p:nvPr>
        </p:nvSpPr>
        <p:spPr>
          <a:xfrm>
            <a:off x="628650" y="404664"/>
            <a:ext cx="10867950"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 Feature Enhancement</a:t>
            </a:r>
            <a:endParaRPr b="1" sz="19900">
              <a:solidFill>
                <a:srgbClr val="7030A0"/>
              </a:solidFill>
              <a:latin typeface="Times New Roman"/>
              <a:ea typeface="Times New Roman"/>
              <a:cs typeface="Times New Roman"/>
              <a:sym typeface="Times New Roman"/>
            </a:endParaRPr>
          </a:p>
        </p:txBody>
      </p:sp>
      <p:sp>
        <p:nvSpPr>
          <p:cNvPr id="503" name="Google Shape;503;p26"/>
          <p:cNvSpPr/>
          <p:nvPr/>
        </p:nvSpPr>
        <p:spPr>
          <a:xfrm>
            <a:off x="594454" y="1268760"/>
            <a:ext cx="10810800" cy="5218736"/>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Enhanced Image Classification: Explore advanced deep learning techniques, such as transfer learning or ensemble models, to further improve the accuracy and robustness of image classification for identifying environmental issues.</a:t>
            </a:r>
            <a:endParaRPr b="0" i="0" sz="1600" u="none" cap="none" strike="noStrike">
              <a:solidFill>
                <a:srgbClr val="000000"/>
              </a:solidFill>
              <a:latin typeface="Times New Roman"/>
              <a:ea typeface="Times New Roman"/>
              <a:cs typeface="Times New Roman"/>
              <a:sym typeface="Times New Roman"/>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Partnerships with NGOs and Businesses: Forge partnerships with non-governmental organiza- tions (NGOs), businesses, and other stakeholders to collaborate on environmental initiatives and leverage additional resources and expertise for sustainable environmental management.</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Social Media Integration: Enable seamless integration with social media platforms to allow users to share their environmental concerns and actions with their social networks. This can amplify the reach and impact of the project and encourage broader community involvement.</a:t>
            </a:r>
            <a:endParaRPr/>
          </a:p>
          <a:p>
            <a:pPr indent="-184150" lvl="0" marL="285750" marR="0" rtl="0" algn="l">
              <a:lnSpc>
                <a:spcPct val="150000"/>
              </a:lnSpc>
              <a:spcBef>
                <a:spcPts val="0"/>
              </a:spcBef>
              <a:spcAft>
                <a:spcPts val="0"/>
              </a:spcAft>
              <a:buClr>
                <a:srgbClr val="000000"/>
              </a:buClr>
              <a:buSzPts val="1600"/>
              <a:buFont typeface="Arial"/>
              <a:buNone/>
            </a:pPr>
            <a:r>
              <a:t/>
            </a:r>
            <a:endParaRPr b="0" i="0" sz="1600" u="none" cap="none" strike="noStrike">
              <a:solidFill>
                <a:srgbClr val="000000"/>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000000"/>
              </a:buClr>
              <a:buSzPts val="1600"/>
              <a:buFont typeface="Arial"/>
              <a:buChar char="•"/>
            </a:pPr>
            <a:r>
              <a:rPr b="0" i="0" lang="en-US" sz="1600" u="none" cap="none" strike="noStrike">
                <a:solidFill>
                  <a:srgbClr val="000000"/>
                </a:solidFill>
                <a:latin typeface="Times New Roman"/>
                <a:ea typeface="Times New Roman"/>
                <a:cs typeface="Times New Roman"/>
                <a:sym typeface="Times New Roman"/>
              </a:rPr>
              <a:t>Crowdsourced Data Validation: Implement mechanisms for crowdsourced data validation, allow- ing users to verify and confirm reported issues. This can enhance the reliability of reported data and reduce the burden on government agencies for manual validation.</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7"/>
          <p:cNvSpPr txBox="1"/>
          <p:nvPr>
            <p:ph type="title"/>
          </p:nvPr>
        </p:nvSpPr>
        <p:spPr>
          <a:xfrm>
            <a:off x="628650" y="165991"/>
            <a:ext cx="11011966"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200"/>
              <a:buFont typeface="Times New Roman"/>
              <a:buNone/>
            </a:pPr>
            <a:r>
              <a:rPr b="1" lang="en-US" sz="3200">
                <a:solidFill>
                  <a:srgbClr val="7030A0"/>
                </a:solidFill>
                <a:latin typeface="Times New Roman"/>
                <a:ea typeface="Times New Roman"/>
                <a:cs typeface="Times New Roman"/>
                <a:sym typeface="Times New Roman"/>
              </a:rPr>
              <a:t>Reference Paper/ URL</a:t>
            </a:r>
            <a:endParaRPr b="1" sz="3200">
              <a:solidFill>
                <a:srgbClr val="7030A0"/>
              </a:solidFill>
              <a:latin typeface="Times New Roman"/>
              <a:ea typeface="Times New Roman"/>
              <a:cs typeface="Times New Roman"/>
              <a:sym typeface="Times New Roman"/>
            </a:endParaRPr>
          </a:p>
        </p:txBody>
      </p:sp>
      <p:sp>
        <p:nvSpPr>
          <p:cNvPr id="509" name="Google Shape;509;p27"/>
          <p:cNvSpPr/>
          <p:nvPr/>
        </p:nvSpPr>
        <p:spPr>
          <a:xfrm>
            <a:off x="533400" y="850488"/>
            <a:ext cx="11107216" cy="4402744"/>
          </a:xfrm>
          <a:prstGeom prst="rect">
            <a:avLst/>
          </a:prstGeom>
          <a:noFill/>
          <a:ln>
            <a:noFill/>
          </a:ln>
        </p:spPr>
        <p:txBody>
          <a:bodyPr anchorCtr="0" anchor="t" bIns="45700" lIns="91425" spcFirstLastPara="1" rIns="91425" wrap="square" tIns="45700">
            <a:spAutoFit/>
          </a:bodyPr>
          <a:lstStyle/>
          <a:p>
            <a:pPr indent="-342900" lvl="0" marL="342900" marR="23495"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Namma Salai App website by the government of Tamil Nadu, India to improve the conditions of the problems in the state highway - https://frs.tnhw.pmis.cloud </a:t>
            </a:r>
            <a:endParaRPr b="0" i="0" sz="1800" u="none" cap="none" strike="noStrike">
              <a:solidFill>
                <a:srgbClr val="000000"/>
              </a:solidFill>
              <a:latin typeface="Times New Roman"/>
              <a:ea typeface="Times New Roman"/>
              <a:cs typeface="Times New Roman"/>
              <a:sym typeface="Times New Roman"/>
            </a:endParaRPr>
          </a:p>
          <a:p>
            <a:pPr indent="-342900" lvl="0" marL="342900" marR="32385" rtl="0" algn="just">
              <a:lnSpc>
                <a:spcPct val="150000"/>
              </a:lnSpc>
              <a:spcBef>
                <a:spcPts val="78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K. Priya Menon, L. Kala, International Conference on Computing Methodologies and Communication (ICCMC), Video surveillance system for realtime flood detection and mobile app for flood alert, DOI: 10.1109/ICCMC.2017.8282518, IEEE, 2018 </a:t>
            </a:r>
            <a:endParaRPr b="0" i="0" sz="1800" u="none" cap="none" strike="noStrike">
              <a:solidFill>
                <a:srgbClr val="000000"/>
              </a:solidFill>
              <a:latin typeface="Times New Roman"/>
              <a:ea typeface="Times New Roman"/>
              <a:cs typeface="Times New Roman"/>
              <a:sym typeface="Times New Roman"/>
            </a:endParaRPr>
          </a:p>
          <a:p>
            <a:pPr indent="-342900" lvl="0" marL="342900" marR="23495"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Sen Yang, Chengwei Lei, VII IEEE SENSORS JOURNAL, Research on the classification method of complex snow and ice cover on highway pavement based on image-meteorology-temperature fusion, DOI 10.1109/JSEN.2023.3336667, IEEE, 2023 </a:t>
            </a:r>
            <a:endParaRPr b="0" i="0" sz="1800" u="none" cap="none" strike="noStrike">
              <a:solidFill>
                <a:srgbClr val="000000"/>
              </a:solidFill>
              <a:latin typeface="Times New Roman"/>
              <a:ea typeface="Times New Roman"/>
              <a:cs typeface="Times New Roman"/>
              <a:sym typeface="Times New Roman"/>
            </a:endParaRPr>
          </a:p>
          <a:p>
            <a:pPr indent="-342900" lvl="0" marL="342900" marR="23495" rtl="0" algn="just">
              <a:lnSpc>
                <a:spcPct val="150000"/>
              </a:lnSpc>
              <a:spcBef>
                <a:spcPts val="775"/>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Pankaj Chougale, Vaibhav Yadav, Dr. Anil Gaikwad, 2021, International Research Journal of Modernization in Engineering Technology and Science, Firebase - overview and usage, Volume:03/Issue:12, 2021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8"/>
          <p:cNvSpPr txBox="1"/>
          <p:nvPr>
            <p:ph type="title"/>
          </p:nvPr>
        </p:nvSpPr>
        <p:spPr>
          <a:xfrm rot="-1739081">
            <a:off x="-934965" y="1413641"/>
            <a:ext cx="13953200" cy="38185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lgerian"/>
              <a:buNone/>
            </a:pPr>
            <a:r>
              <a:rPr lang="en-US">
                <a:latin typeface="Algerian"/>
                <a:ea typeface="Algerian"/>
                <a:cs typeface="Algerian"/>
                <a:sym typeface="Algerian"/>
              </a:rPr>
              <a:t>End of the Final PTT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
          <p:cNvSpPr txBox="1"/>
          <p:nvPr>
            <p:ph type="title"/>
          </p:nvPr>
        </p:nvSpPr>
        <p:spPr>
          <a:xfrm>
            <a:off x="571500" y="228600"/>
            <a:ext cx="10997108"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Introduction</a:t>
            </a:r>
            <a:endParaRPr b="1" sz="3600">
              <a:solidFill>
                <a:srgbClr val="7030A0"/>
              </a:solidFill>
              <a:latin typeface="Times New Roman"/>
              <a:ea typeface="Times New Roman"/>
              <a:cs typeface="Times New Roman"/>
              <a:sym typeface="Times New Roman"/>
            </a:endParaRPr>
          </a:p>
        </p:txBody>
      </p:sp>
      <p:sp>
        <p:nvSpPr>
          <p:cNvPr id="359" name="Google Shape;359;p3"/>
          <p:cNvSpPr/>
          <p:nvPr/>
        </p:nvSpPr>
        <p:spPr>
          <a:xfrm>
            <a:off x="381000" y="1140920"/>
            <a:ext cx="11331624" cy="4613058"/>
          </a:xfrm>
          <a:prstGeom prst="rect">
            <a:avLst/>
          </a:prstGeom>
          <a:noFill/>
          <a:ln>
            <a:noFill/>
          </a:ln>
        </p:spPr>
        <p:txBody>
          <a:bodyPr anchorCtr="0" anchor="t" bIns="45700" lIns="91425" spcFirstLastPara="1" rIns="91425" wrap="square" tIns="45700">
            <a:spAutoFit/>
          </a:bodyPr>
          <a:lstStyle/>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The proposed mobile application offers a comprehensive solution to address various environmental issues encountered by communities. Through a user-friendly interface built on Flutter, individuals can effortlessly report problems such as flood water stagnation, damaged roads, electrical pole damage, and accumulated garbage in public areas</a:t>
            </a:r>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Upon submission, the data and images are transmitted to a Flask-based backend, where a deep learning algorithm comes into play.</a:t>
            </a:r>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By harnessing the power of mobile applications, deep learning algorithms, and dedicated departmental websites, the project aims to foster a collaborative environment where proactive community involvement contributes to the sustainable development and maintenance of a cleaner, safer, and more resilient urban landscape.</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just">
              <a:lnSpc>
                <a:spcPct val="150000"/>
              </a:lnSpc>
              <a:spcBef>
                <a:spcPts val="0"/>
              </a:spcBef>
              <a:spcAft>
                <a:spcPts val="0"/>
              </a:spcAft>
              <a:buClr>
                <a:srgbClr val="000000"/>
              </a:buClr>
              <a:buSzPts val="1800"/>
              <a:buFont typeface="Noto Sans Symbols"/>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
          <p:cNvSpPr txBox="1"/>
          <p:nvPr>
            <p:ph type="title"/>
          </p:nvPr>
        </p:nvSpPr>
        <p:spPr>
          <a:xfrm>
            <a:off x="628650" y="155542"/>
            <a:ext cx="10723934"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br>
              <a:rPr b="1" lang="en-US" sz="3600">
                <a:solidFill>
                  <a:srgbClr val="7030A0"/>
                </a:solidFill>
                <a:latin typeface="Times New Roman"/>
                <a:ea typeface="Times New Roman"/>
                <a:cs typeface="Times New Roman"/>
                <a:sym typeface="Times New Roman"/>
              </a:rPr>
            </a:br>
            <a:r>
              <a:rPr b="1" lang="en-US" sz="3600">
                <a:solidFill>
                  <a:srgbClr val="7030A0"/>
                </a:solidFill>
                <a:latin typeface="Times New Roman"/>
                <a:ea typeface="Times New Roman"/>
                <a:cs typeface="Times New Roman"/>
                <a:sym typeface="Times New Roman"/>
              </a:rPr>
              <a:t>Objective of the Project</a:t>
            </a:r>
            <a:endParaRPr b="1" sz="3600">
              <a:solidFill>
                <a:srgbClr val="7030A0"/>
              </a:solidFill>
              <a:latin typeface="Times New Roman"/>
              <a:ea typeface="Times New Roman"/>
              <a:cs typeface="Times New Roman"/>
              <a:sym typeface="Times New Roman"/>
            </a:endParaRPr>
          </a:p>
        </p:txBody>
      </p:sp>
      <p:sp>
        <p:nvSpPr>
          <p:cNvPr id="365" name="Google Shape;365;p4"/>
          <p:cNvSpPr txBox="1"/>
          <p:nvPr/>
        </p:nvSpPr>
        <p:spPr>
          <a:xfrm>
            <a:off x="533400" y="1219200"/>
            <a:ext cx="11035208" cy="374140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Our objective is to create a comprehensive solution addressing urban environmental challenges. Through a user-friendly mobile application and robust backend infrastructure, citizens can report issues like floodwater stagnation, damaged roads, and garbage accumulation. </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Utilizing deep learning algorithms, complaints are categorized and swiftly directed to respective government departments for action. By facilitating citizen engagement, we aim to enhance community participation in environmental stewardship and promote accountability. </a:t>
            </a:r>
            <a:endParaRPr/>
          </a:p>
          <a:p>
            <a:pPr indent="0" lvl="0" marL="0" marR="0" rtl="0" algn="just">
              <a:lnSpc>
                <a:spcPct val="150000"/>
              </a:lnSpc>
              <a:spcBef>
                <a:spcPts val="0"/>
              </a:spcBef>
              <a:spcAft>
                <a:spcPts val="0"/>
              </a:spcAft>
              <a:buNone/>
            </a:pPr>
            <a:r>
              <a:t/>
            </a:r>
            <a:endParaRPr b="0" i="0" sz="1600" u="none" cap="none" strike="noStrike">
              <a:solidFill>
                <a:srgbClr val="000000"/>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None/>
            </a:pPr>
            <a:r>
              <a:rPr b="0" i="0" lang="en-US" sz="1600" u="none" cap="none" strike="noStrike">
                <a:solidFill>
                  <a:srgbClr val="000000"/>
                </a:solidFill>
                <a:latin typeface="Times New Roman"/>
                <a:ea typeface="Times New Roman"/>
                <a:cs typeface="Times New Roman"/>
                <a:sym typeface="Times New Roman"/>
              </a:rPr>
              <a:t>Ultimately, our project seeks to foster sustainable urban development by ensuring prompt and effective responses to environmental concerns, contributing to the well-being and resilience of communities while promoting efficient resource management.</a:t>
            </a:r>
            <a:endParaRPr b="0" i="0"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
          <p:cNvSpPr txBox="1"/>
          <p:nvPr>
            <p:ph type="title"/>
          </p:nvPr>
        </p:nvSpPr>
        <p:spPr>
          <a:xfrm>
            <a:off x="838200" y="365125"/>
            <a:ext cx="10515600" cy="110345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7030A0"/>
              </a:buClr>
              <a:buSzPts val="4400"/>
              <a:buFont typeface="Times New Roman"/>
              <a:buNone/>
            </a:pPr>
            <a:r>
              <a:rPr b="1" lang="en-US" sz="4400">
                <a:solidFill>
                  <a:srgbClr val="7030A0"/>
                </a:solidFill>
                <a:latin typeface="Times New Roman"/>
                <a:ea typeface="Times New Roman"/>
                <a:cs typeface="Times New Roman"/>
                <a:sym typeface="Times New Roman"/>
              </a:rPr>
              <a:t>Literature Survey</a:t>
            </a:r>
            <a:endParaRPr/>
          </a:p>
        </p:txBody>
      </p:sp>
      <p:graphicFrame>
        <p:nvGraphicFramePr>
          <p:cNvPr id="371" name="Google Shape;371;p5"/>
          <p:cNvGraphicFramePr/>
          <p:nvPr/>
        </p:nvGraphicFramePr>
        <p:xfrm>
          <a:off x="979055" y="1541700"/>
          <a:ext cx="3000000" cy="3000000"/>
        </p:xfrm>
        <a:graphic>
          <a:graphicData uri="http://schemas.openxmlformats.org/drawingml/2006/table">
            <a:tbl>
              <a:tblPr bandRow="1" firstRow="1">
                <a:noFill/>
                <a:tableStyleId>{04F1E088-797A-4187-B073-C286B0AAB83F}</a:tableStyleId>
              </a:tblPr>
              <a:tblGrid>
                <a:gridCol w="591125"/>
                <a:gridCol w="2059700"/>
                <a:gridCol w="886700"/>
                <a:gridCol w="2724725"/>
                <a:gridCol w="2540000"/>
                <a:gridCol w="2078175"/>
              </a:tblGrid>
              <a:tr h="277875">
                <a:tc>
                  <a:txBody>
                    <a:bodyPr/>
                    <a:lstStyle/>
                    <a:p>
                      <a:pPr indent="0" lvl="0" marL="0" marR="0" rtl="0" algn="l">
                        <a:spcBef>
                          <a:spcPts val="0"/>
                        </a:spcBef>
                        <a:spcAft>
                          <a:spcPts val="0"/>
                        </a:spcAft>
                        <a:buNone/>
                      </a:pPr>
                      <a:r>
                        <a:rPr lang="en-US" sz="1500" u="none" cap="none" strike="noStrike"/>
                        <a:t>Year</a:t>
                      </a:r>
                      <a:endParaRPr/>
                    </a:p>
                  </a:txBody>
                  <a:tcPr marT="45725" marB="45725" marR="91450" marL="91450"/>
                </a:tc>
                <a:tc>
                  <a:txBody>
                    <a:bodyPr/>
                    <a:lstStyle/>
                    <a:p>
                      <a:pPr indent="0" lvl="0" marL="0" marR="0" rtl="0" algn="l">
                        <a:spcBef>
                          <a:spcPts val="0"/>
                        </a:spcBef>
                        <a:spcAft>
                          <a:spcPts val="0"/>
                        </a:spcAft>
                        <a:buNone/>
                      </a:pPr>
                      <a:r>
                        <a:rPr lang="en-US" sz="1500"/>
                        <a:t>Title </a:t>
                      </a:r>
                      <a:endParaRPr/>
                    </a:p>
                  </a:txBody>
                  <a:tcPr marT="45725" marB="45725" marR="91450" marL="91450"/>
                </a:tc>
                <a:tc>
                  <a:txBody>
                    <a:bodyPr/>
                    <a:lstStyle/>
                    <a:p>
                      <a:pPr indent="0" lvl="0" marL="0" marR="0" rtl="0" algn="l">
                        <a:spcBef>
                          <a:spcPts val="0"/>
                        </a:spcBef>
                        <a:spcAft>
                          <a:spcPts val="0"/>
                        </a:spcAft>
                        <a:buNone/>
                      </a:pPr>
                      <a:r>
                        <a:rPr lang="en-US" sz="1500"/>
                        <a:t>Author</a:t>
                      </a:r>
                      <a:endParaRPr/>
                    </a:p>
                  </a:txBody>
                  <a:tcPr marT="45725" marB="45725" marR="91450" marL="91450"/>
                </a:tc>
                <a:tc>
                  <a:txBody>
                    <a:bodyPr/>
                    <a:lstStyle/>
                    <a:p>
                      <a:pPr indent="0" lvl="0" marL="0" marR="0" rtl="0" algn="l">
                        <a:spcBef>
                          <a:spcPts val="0"/>
                        </a:spcBef>
                        <a:spcAft>
                          <a:spcPts val="0"/>
                        </a:spcAft>
                        <a:buNone/>
                      </a:pPr>
                      <a:r>
                        <a:rPr lang="en-US" sz="1500"/>
                        <a:t>Description</a:t>
                      </a:r>
                      <a:endParaRPr/>
                    </a:p>
                  </a:txBody>
                  <a:tcPr marT="45725" marB="45725" marR="91450" marL="91450"/>
                </a:tc>
                <a:tc>
                  <a:txBody>
                    <a:bodyPr/>
                    <a:lstStyle/>
                    <a:p>
                      <a:pPr indent="0" lvl="0" marL="0" marR="0" rtl="0" algn="l">
                        <a:spcBef>
                          <a:spcPts val="0"/>
                        </a:spcBef>
                        <a:spcAft>
                          <a:spcPts val="0"/>
                        </a:spcAft>
                        <a:buNone/>
                      </a:pPr>
                      <a:r>
                        <a:rPr lang="en-US" sz="1500"/>
                        <a:t>Advantages</a:t>
                      </a:r>
                      <a:endParaRPr/>
                    </a:p>
                  </a:txBody>
                  <a:tcPr marT="45725" marB="45725" marR="91450" marL="91450"/>
                </a:tc>
                <a:tc>
                  <a:txBody>
                    <a:bodyPr/>
                    <a:lstStyle/>
                    <a:p>
                      <a:pPr indent="0" lvl="0" marL="0" marR="0" rtl="0" algn="l">
                        <a:spcBef>
                          <a:spcPts val="0"/>
                        </a:spcBef>
                        <a:spcAft>
                          <a:spcPts val="0"/>
                        </a:spcAft>
                        <a:buNone/>
                      </a:pPr>
                      <a:r>
                        <a:rPr lang="en-US" sz="1500"/>
                        <a:t>Disadvantages</a:t>
                      </a:r>
                      <a:endParaRPr/>
                    </a:p>
                  </a:txBody>
                  <a:tcPr marT="45725" marB="45725" marR="91450" marL="91450"/>
                </a:tc>
              </a:tr>
              <a:tr h="1348500">
                <a:tc>
                  <a:txBody>
                    <a:bodyPr/>
                    <a:lstStyle/>
                    <a:p>
                      <a:pPr indent="0" lvl="0" marL="0" marR="0" rtl="0" algn="l">
                        <a:spcBef>
                          <a:spcPts val="0"/>
                        </a:spcBef>
                        <a:spcAft>
                          <a:spcPts val="0"/>
                        </a:spcAft>
                        <a:buNone/>
                      </a:pPr>
                      <a:r>
                        <a:rPr lang="en-US" sz="1400"/>
                        <a:t>2023</a:t>
                      </a:r>
                      <a:endParaRPr/>
                    </a:p>
                  </a:txBody>
                  <a:tcPr marT="45725" marB="45725" marR="91450" marL="91450"/>
                </a:tc>
                <a:tc>
                  <a:txBody>
                    <a:bodyPr/>
                    <a:lstStyle/>
                    <a:p>
                      <a:pPr indent="0" lvl="0" marL="0" marR="0" rtl="0" algn="l">
                        <a:spcBef>
                          <a:spcPts val="0"/>
                        </a:spcBef>
                        <a:spcAft>
                          <a:spcPts val="0"/>
                        </a:spcAft>
                        <a:buNone/>
                      </a:pPr>
                      <a:r>
                        <a:rPr lang="en-US" sz="1400"/>
                        <a:t>Research on the classification method of</a:t>
                      </a:r>
                      <a:r>
                        <a:rPr lang="en-US" sz="1400"/>
                        <a:t> complex snow and ice cover on highway pavement based on image-methodology-temperature fusion</a:t>
                      </a:r>
                      <a:endParaRPr sz="1400"/>
                    </a:p>
                  </a:txBody>
                  <a:tcPr marT="45725" marB="45725" marR="91450" marL="91450"/>
                </a:tc>
                <a:tc>
                  <a:txBody>
                    <a:bodyPr/>
                    <a:lstStyle/>
                    <a:p>
                      <a:pPr indent="0" lvl="0" marL="0" marR="0" rtl="0" algn="l">
                        <a:spcBef>
                          <a:spcPts val="0"/>
                        </a:spcBef>
                        <a:spcAft>
                          <a:spcPts val="0"/>
                        </a:spcAft>
                        <a:buNone/>
                      </a:pPr>
                      <a:r>
                        <a:rPr lang="en-US" sz="1400"/>
                        <a:t>Sen Yang, chengwei Lei,</a:t>
                      </a:r>
                      <a:r>
                        <a:rPr lang="en-US" sz="1400"/>
                        <a:t> </a:t>
                      </a:r>
                      <a:endParaRPr sz="1400"/>
                    </a:p>
                  </a:txBody>
                  <a:tcPr marT="45725" marB="45725" marR="91450" marL="91450"/>
                </a:tc>
                <a:tc>
                  <a:txBody>
                    <a:bodyPr/>
                    <a:lstStyle/>
                    <a:p>
                      <a:pPr indent="0" lvl="0" marL="0" marR="0" rtl="0" algn="l">
                        <a:spcBef>
                          <a:spcPts val="0"/>
                        </a:spcBef>
                        <a:spcAft>
                          <a:spcPts val="0"/>
                        </a:spcAft>
                        <a:buNone/>
                      </a:pPr>
                      <a:r>
                        <a:rPr lang="en-US" sz="1400"/>
                        <a:t>Classification of complexity of snow and ice cover on</a:t>
                      </a:r>
                      <a:r>
                        <a:rPr lang="en-US" sz="1400"/>
                        <a:t> winter pavement using combination of different existing models.</a:t>
                      </a:r>
                      <a:endParaRPr sz="1400"/>
                    </a:p>
                  </a:txBody>
                  <a:tcPr marT="45725" marB="45725" marR="91450" marL="91450"/>
                </a:tc>
                <a:tc>
                  <a:txBody>
                    <a:bodyPr/>
                    <a:lstStyle/>
                    <a:p>
                      <a:pPr indent="0" lvl="0" marL="0" marR="0" rtl="0" algn="l">
                        <a:spcBef>
                          <a:spcPts val="0"/>
                        </a:spcBef>
                        <a:spcAft>
                          <a:spcPts val="0"/>
                        </a:spcAft>
                        <a:buNone/>
                      </a:pPr>
                      <a:r>
                        <a:rPr lang="en-US" sz="1400"/>
                        <a:t>Classification of</a:t>
                      </a:r>
                      <a:r>
                        <a:rPr lang="en-US" sz="1400"/>
                        <a:t> snow and ice cover based upon the thickness and complexity of the cover using meteorological data.</a:t>
                      </a:r>
                      <a:endParaRPr sz="1400"/>
                    </a:p>
                  </a:txBody>
                  <a:tcPr marT="45725" marB="45725" marR="91450" marL="91450"/>
                </a:tc>
                <a:tc>
                  <a:txBody>
                    <a:bodyPr/>
                    <a:lstStyle/>
                    <a:p>
                      <a:pPr indent="0" lvl="0" marL="0" marR="0" rtl="0" algn="l">
                        <a:spcBef>
                          <a:spcPts val="0"/>
                        </a:spcBef>
                        <a:spcAft>
                          <a:spcPts val="0"/>
                        </a:spcAft>
                        <a:buNone/>
                      </a:pPr>
                      <a:r>
                        <a:rPr lang="en-US" sz="1400"/>
                        <a:t>This</a:t>
                      </a:r>
                      <a:r>
                        <a:rPr lang="en-US" sz="1400"/>
                        <a:t> model is based upon combination of different model which may fail exponentially.</a:t>
                      </a:r>
                      <a:endParaRPr sz="1400"/>
                    </a:p>
                  </a:txBody>
                  <a:tcPr marT="45725" marB="45725" marR="91450" marL="91450"/>
                </a:tc>
              </a:tr>
              <a:tr h="1628925">
                <a:tc>
                  <a:txBody>
                    <a:bodyPr/>
                    <a:lstStyle/>
                    <a:p>
                      <a:pPr indent="0" lvl="0" marL="0" marR="0" rtl="0" algn="l">
                        <a:spcBef>
                          <a:spcPts val="0"/>
                        </a:spcBef>
                        <a:spcAft>
                          <a:spcPts val="0"/>
                        </a:spcAft>
                        <a:buNone/>
                      </a:pPr>
                      <a:r>
                        <a:rPr lang="en-US" sz="1400"/>
                        <a:t>2021</a:t>
                      </a:r>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Video surveillance system for real time flood detection and mobile app for flood alert</a:t>
                      </a:r>
                      <a:endParaRPr/>
                    </a:p>
                  </a:txBody>
                  <a:tcPr marT="45725" marB="45725" marR="91450" marL="91450"/>
                </a:tc>
                <a:tc>
                  <a:txBody>
                    <a:bodyPr/>
                    <a:lstStyle/>
                    <a:p>
                      <a:pPr indent="0" lvl="0" marL="0" marR="0" rtl="0" algn="l">
                        <a:spcBef>
                          <a:spcPts val="0"/>
                        </a:spcBef>
                        <a:spcAft>
                          <a:spcPts val="0"/>
                        </a:spcAft>
                        <a:buNone/>
                      </a:pPr>
                      <a:r>
                        <a:rPr b="0" i="0" lang="en-US" sz="1400" u="none" strike="noStrike">
                          <a:solidFill>
                            <a:schemeClr val="dk1"/>
                          </a:solidFill>
                          <a:latin typeface="Calibri"/>
                          <a:ea typeface="Calibri"/>
                          <a:cs typeface="Calibri"/>
                          <a:sym typeface="Calibri"/>
                        </a:rPr>
                        <a:t>K. Priya  Menon, L. Kala</a:t>
                      </a:r>
                      <a:endParaRPr sz="1400">
                        <a:solidFill>
                          <a:schemeClr val="dk1"/>
                        </a:solidFill>
                      </a:endParaRPr>
                    </a:p>
                  </a:txBody>
                  <a:tcPr marT="45725" marB="45725" marR="91450" marL="91450"/>
                </a:tc>
                <a:tc>
                  <a:txBody>
                    <a:bodyPr/>
                    <a:lstStyle/>
                    <a:p>
                      <a:pPr indent="0" lvl="0" marL="0" marR="0" rtl="0" algn="l">
                        <a:spcBef>
                          <a:spcPts val="0"/>
                        </a:spcBef>
                        <a:spcAft>
                          <a:spcPts val="0"/>
                        </a:spcAft>
                        <a:buNone/>
                      </a:pPr>
                      <a:r>
                        <a:rPr b="0" i="0" lang="en-US" sz="1400">
                          <a:solidFill>
                            <a:schemeClr val="dk1"/>
                          </a:solidFill>
                          <a:latin typeface="Calibri"/>
                          <a:ea typeface="Calibri"/>
                          <a:cs typeface="Calibri"/>
                          <a:sym typeface="Calibri"/>
                        </a:rPr>
                        <a:t>An</a:t>
                      </a:r>
                      <a:r>
                        <a:rPr b="0" i="0" lang="en-US" sz="1400">
                          <a:solidFill>
                            <a:schemeClr val="dk1"/>
                          </a:solidFill>
                          <a:latin typeface="Calibri"/>
                          <a:ea typeface="Calibri"/>
                          <a:cs typeface="Calibri"/>
                          <a:sym typeface="Calibri"/>
                        </a:rPr>
                        <a:t> </a:t>
                      </a:r>
                      <a:r>
                        <a:rPr b="0" i="0" lang="en-US" sz="1400">
                          <a:solidFill>
                            <a:schemeClr val="dk1"/>
                          </a:solidFill>
                          <a:latin typeface="Calibri"/>
                          <a:ea typeface="Calibri"/>
                          <a:cs typeface="Calibri"/>
                          <a:sym typeface="Calibri"/>
                        </a:rPr>
                        <a:t>early detection and Warning system detects using video streaming process, and warning information is provided in a mobile app named “FLOOD ALERT”</a:t>
                      </a:r>
                      <a:endParaRPr sz="1400"/>
                    </a:p>
                  </a:txBody>
                  <a:tcPr marT="45725" marB="45725" marR="91450" marL="91450"/>
                </a:tc>
                <a:tc>
                  <a:txBody>
                    <a:bodyPr/>
                    <a:lstStyle/>
                    <a:p>
                      <a:pPr indent="0" lvl="0" marL="0" marR="0" rtl="0" algn="l">
                        <a:spcBef>
                          <a:spcPts val="0"/>
                        </a:spcBef>
                        <a:spcAft>
                          <a:spcPts val="0"/>
                        </a:spcAft>
                        <a:buNone/>
                      </a:pPr>
                      <a:r>
                        <a:rPr lang="en-US" sz="1400"/>
                        <a:t>Provides</a:t>
                      </a:r>
                      <a:r>
                        <a:rPr lang="en-US" sz="1400"/>
                        <a:t> warning of the flood in the early stage using efficient system.</a:t>
                      </a:r>
                      <a:endParaRPr sz="1400"/>
                    </a:p>
                  </a:txBody>
                  <a:tcPr marT="45725" marB="45725" marR="91450" marL="91450"/>
                </a:tc>
                <a:tc>
                  <a:txBody>
                    <a:bodyPr/>
                    <a:lstStyle/>
                    <a:p>
                      <a:pPr indent="0" lvl="0" marL="0" marR="0" rtl="0" algn="l">
                        <a:spcBef>
                          <a:spcPts val="0"/>
                        </a:spcBef>
                        <a:spcAft>
                          <a:spcPts val="0"/>
                        </a:spcAft>
                        <a:buNone/>
                      </a:pPr>
                      <a:r>
                        <a:rPr lang="en-US" sz="1400"/>
                        <a:t>This</a:t>
                      </a:r>
                      <a:r>
                        <a:rPr lang="en-US" sz="1400"/>
                        <a:t> system displays the warning in an app and uses video streams as a data for the detection.</a:t>
                      </a:r>
                      <a:endParaRPr sz="14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
          <p:cNvSpPr txBox="1"/>
          <p:nvPr>
            <p:ph type="title"/>
          </p:nvPr>
        </p:nvSpPr>
        <p:spPr>
          <a:xfrm>
            <a:off x="590017" y="332656"/>
            <a:ext cx="11011966"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Existing System</a:t>
            </a:r>
            <a:endParaRPr b="1" sz="3600">
              <a:solidFill>
                <a:srgbClr val="7030A0"/>
              </a:solidFill>
              <a:latin typeface="Times New Roman"/>
              <a:ea typeface="Times New Roman"/>
              <a:cs typeface="Times New Roman"/>
              <a:sym typeface="Times New Roman"/>
            </a:endParaRPr>
          </a:p>
        </p:txBody>
      </p:sp>
      <p:sp>
        <p:nvSpPr>
          <p:cNvPr id="378" name="Google Shape;378;p6"/>
          <p:cNvSpPr txBox="1"/>
          <p:nvPr/>
        </p:nvSpPr>
        <p:spPr>
          <a:xfrm>
            <a:off x="628650" y="1556792"/>
            <a:ext cx="11011966" cy="3861570"/>
          </a:xfrm>
          <a:prstGeom prst="rect">
            <a:avLst/>
          </a:prstGeom>
          <a:noFill/>
          <a:ln>
            <a:noFill/>
          </a:ln>
        </p:spPr>
        <p:txBody>
          <a:bodyPr anchorCtr="0" anchor="t" bIns="45700" lIns="91425" spcFirstLastPara="1" rIns="91425" wrap="square" tIns="45700">
            <a:spAutoFit/>
          </a:bodyPr>
          <a:lstStyle/>
          <a:p>
            <a:pPr indent="-342900" lvl="0" marL="342900" marR="561340" rtl="0" algn="just">
              <a:lnSpc>
                <a:spcPct val="150000"/>
              </a:lnSpc>
              <a:spcBef>
                <a:spcPts val="0"/>
              </a:spcBef>
              <a:spcAft>
                <a:spcPts val="0"/>
              </a:spcAft>
              <a:buClr>
                <a:schemeClr val="dk1"/>
              </a:buClr>
              <a:buSzPts val="1150"/>
              <a:buFont typeface="Noto Sans Symbols"/>
              <a:buChar char="▪"/>
            </a:pPr>
            <a:r>
              <a:rPr b="0" i="0" lang="en-US" sz="1600" u="none" cap="none" strike="noStrike">
                <a:solidFill>
                  <a:schemeClr val="dk1"/>
                </a:solidFill>
                <a:latin typeface="Times New Roman"/>
                <a:ea typeface="Times New Roman"/>
                <a:cs typeface="Times New Roman"/>
                <a:sym typeface="Times New Roman"/>
              </a:rPr>
              <a:t>Manual Reporting Mechanisms: Currently, citizens rely on manual methods such as phone calls, emails, or physical visits to government offices to report environmental issues. This process is cumbersome and time-consuming, leading to underreporting and delays in addressing critical problems.</a:t>
            </a:r>
            <a:endParaRPr/>
          </a:p>
          <a:p>
            <a:pPr indent="-269875" lvl="0" marL="342900" marR="561340" rtl="0" algn="just">
              <a:lnSpc>
                <a:spcPct val="150000"/>
              </a:lnSpc>
              <a:spcBef>
                <a:spcPts val="935"/>
              </a:spcBef>
              <a:spcAft>
                <a:spcPts val="0"/>
              </a:spcAft>
              <a:buClr>
                <a:schemeClr val="dk1"/>
              </a:buClr>
              <a:buSzPts val="115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342900" lvl="0" marL="342900" marR="560705" rtl="0" algn="just">
              <a:lnSpc>
                <a:spcPct val="150000"/>
              </a:lnSpc>
              <a:spcBef>
                <a:spcPts val="15"/>
              </a:spcBef>
              <a:spcAft>
                <a:spcPts val="0"/>
              </a:spcAft>
              <a:buClr>
                <a:schemeClr val="dk1"/>
              </a:buClr>
              <a:buSzPts val="1150"/>
              <a:buFont typeface="Noto Sans Symbols"/>
              <a:buChar char="▪"/>
            </a:pPr>
            <a:r>
              <a:rPr b="0" i="0" lang="en-US" sz="1600" u="none" cap="none" strike="noStrike">
                <a:solidFill>
                  <a:schemeClr val="dk1"/>
                </a:solidFill>
                <a:latin typeface="Times New Roman"/>
                <a:ea typeface="Times New Roman"/>
                <a:cs typeface="Times New Roman"/>
                <a:sym typeface="Times New Roman"/>
              </a:rPr>
              <a:t>Fragmented Communication Channels: Communication between citizens and government agencies is often fragmented, with no centralized platform for submitting and tracking complaints. This fragmentation leads to inefficiencies and miscommunications, further delaying the resolution of environmental issues.</a:t>
            </a:r>
            <a:endParaRPr/>
          </a:p>
          <a:p>
            <a:pPr indent="-269875" lvl="0" marL="342900" marR="560705" rtl="0" algn="just">
              <a:lnSpc>
                <a:spcPct val="150000"/>
              </a:lnSpc>
              <a:spcBef>
                <a:spcPts val="15"/>
              </a:spcBef>
              <a:spcAft>
                <a:spcPts val="0"/>
              </a:spcAft>
              <a:buClr>
                <a:schemeClr val="dk1"/>
              </a:buClr>
              <a:buSzPts val="1150"/>
              <a:buFont typeface="Noto Sans Symbols"/>
              <a:buNone/>
            </a:pPr>
            <a:r>
              <a:t/>
            </a:r>
            <a:endParaRPr b="0" i="0" sz="1600" u="none" cap="none" strike="noStrike">
              <a:solidFill>
                <a:schemeClr val="dk1"/>
              </a:solidFill>
              <a:latin typeface="Times New Roman"/>
              <a:ea typeface="Times New Roman"/>
              <a:cs typeface="Times New Roman"/>
              <a:sym typeface="Times New Roman"/>
            </a:endParaRPr>
          </a:p>
          <a:p>
            <a:pPr indent="-342900" lvl="0" marL="342900" marR="560705" rtl="0" algn="just">
              <a:lnSpc>
                <a:spcPct val="150000"/>
              </a:lnSpc>
              <a:spcBef>
                <a:spcPts val="15"/>
              </a:spcBef>
              <a:spcAft>
                <a:spcPts val="0"/>
              </a:spcAft>
              <a:buClr>
                <a:srgbClr val="1F1F1F"/>
              </a:buClr>
              <a:buSzPts val="1150"/>
              <a:buFont typeface="Noto Sans Symbols"/>
              <a:buChar char="▪"/>
            </a:pPr>
            <a:r>
              <a:rPr b="0" i="0" lang="en-US" sz="1600" u="none" cap="none" strike="noStrike">
                <a:solidFill>
                  <a:srgbClr val="1F1F1F"/>
                </a:solidFill>
                <a:latin typeface="Times New Roman"/>
                <a:ea typeface="Times New Roman"/>
                <a:cs typeface="Times New Roman"/>
                <a:sym typeface="Times New Roman"/>
              </a:rPr>
              <a:t>Namma Salai: It is a citizen empowerment app for Tamil Nadu, lets you report road issues like potholes directly to the Highways department. Take a picture, submit a complaint, and be part of the solution for safer, smoother roads.</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
          <p:cNvSpPr txBox="1"/>
          <p:nvPr>
            <p:ph type="title"/>
          </p:nvPr>
        </p:nvSpPr>
        <p:spPr>
          <a:xfrm>
            <a:off x="628650" y="165991"/>
            <a:ext cx="10795942"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Proposed System</a:t>
            </a:r>
            <a:endParaRPr b="1" sz="3600">
              <a:solidFill>
                <a:srgbClr val="7030A0"/>
              </a:solidFill>
              <a:latin typeface="Times New Roman"/>
              <a:ea typeface="Times New Roman"/>
              <a:cs typeface="Times New Roman"/>
              <a:sym typeface="Times New Roman"/>
            </a:endParaRPr>
          </a:p>
        </p:txBody>
      </p:sp>
      <p:sp>
        <p:nvSpPr>
          <p:cNvPr id="384" name="Google Shape;384;p7"/>
          <p:cNvSpPr/>
          <p:nvPr/>
        </p:nvSpPr>
        <p:spPr>
          <a:xfrm>
            <a:off x="457200" y="838200"/>
            <a:ext cx="8153400" cy="561949"/>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a:p>
        </p:txBody>
      </p:sp>
      <p:sp>
        <p:nvSpPr>
          <p:cNvPr id="385" name="Google Shape;385;p7"/>
          <p:cNvSpPr txBox="1"/>
          <p:nvPr/>
        </p:nvSpPr>
        <p:spPr>
          <a:xfrm>
            <a:off x="628650" y="1297695"/>
            <a:ext cx="10795942" cy="4480073"/>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1F1F1F"/>
              </a:buClr>
              <a:buSzPts val="1600"/>
              <a:buFont typeface="Arial"/>
              <a:buChar char="•"/>
            </a:pPr>
            <a:r>
              <a:rPr b="0" i="0" lang="en-US" sz="1600" u="none" cap="none" strike="noStrike">
                <a:solidFill>
                  <a:srgbClr val="1F1F1F"/>
                </a:solidFill>
                <a:latin typeface="Times New Roman"/>
                <a:ea typeface="Times New Roman"/>
                <a:cs typeface="Times New Roman"/>
                <a:sym typeface="Times New Roman"/>
              </a:rPr>
              <a:t>Communities face various environmental challenges. The proposed system proposes a mobile app to bridge the gap between citizens and authorities for faster and more efficient solutions.</a:t>
            </a:r>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F1F1F"/>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1F1F1F"/>
              </a:buClr>
              <a:buSzPts val="1600"/>
              <a:buFont typeface="Arial"/>
              <a:buChar char="•"/>
            </a:pPr>
            <a:r>
              <a:rPr b="0" i="0" lang="en-US" sz="1600" u="none" cap="none" strike="noStrike">
                <a:solidFill>
                  <a:srgbClr val="1F1F1F"/>
                </a:solidFill>
                <a:latin typeface="Times New Roman"/>
                <a:ea typeface="Times New Roman"/>
                <a:cs typeface="Times New Roman"/>
                <a:sym typeface="Times New Roman"/>
              </a:rPr>
              <a:t>Residents report issues like littering or damaged roads directly through the app, including pictures. Artificial intelligence analyzes these images, categorizing them for targeted action.</a:t>
            </a:r>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F1F1F"/>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1F1F1F"/>
              </a:buClr>
              <a:buSzPts val="1600"/>
              <a:buFont typeface="Arial"/>
              <a:buChar char="•"/>
            </a:pPr>
            <a:r>
              <a:rPr b="0" i="0" lang="en-US" sz="1600" u="none" cap="none" strike="noStrike">
                <a:solidFill>
                  <a:srgbClr val="1F1F1F"/>
                </a:solidFill>
                <a:latin typeface="Times New Roman"/>
                <a:ea typeface="Times New Roman"/>
                <a:cs typeface="Times New Roman"/>
                <a:sym typeface="Times New Roman"/>
              </a:rPr>
              <a:t>The app empowers citizens and ensures prompt reporting. Deep learning streamlines the process by automatically routing complaints to the right government department's website for swift resolution. Users can even track the progress of their reports, fostering accountability.</a:t>
            </a:r>
            <a:endParaRPr/>
          </a:p>
          <a:p>
            <a:pPr indent="-184150" lvl="0" marL="285750" marR="0" rtl="0" algn="l">
              <a:lnSpc>
                <a:spcPct val="150000"/>
              </a:lnSpc>
              <a:spcBef>
                <a:spcPts val="0"/>
              </a:spcBef>
              <a:spcAft>
                <a:spcPts val="0"/>
              </a:spcAft>
              <a:buClr>
                <a:schemeClr val="dk1"/>
              </a:buClr>
              <a:buSzPts val="1600"/>
              <a:buFont typeface="Arial"/>
              <a:buNone/>
            </a:pPr>
            <a:r>
              <a:t/>
            </a:r>
            <a:endParaRPr b="0" i="0" sz="1600" u="none" cap="none" strike="noStrike">
              <a:solidFill>
                <a:srgbClr val="1F1F1F"/>
              </a:solidFill>
              <a:latin typeface="Times New Roman"/>
              <a:ea typeface="Times New Roman"/>
              <a:cs typeface="Times New Roman"/>
              <a:sym typeface="Times New Roman"/>
            </a:endParaRPr>
          </a:p>
          <a:p>
            <a:pPr indent="-285750" lvl="0" marL="285750" marR="0" rtl="0" algn="l">
              <a:lnSpc>
                <a:spcPct val="150000"/>
              </a:lnSpc>
              <a:spcBef>
                <a:spcPts val="0"/>
              </a:spcBef>
              <a:spcAft>
                <a:spcPts val="0"/>
              </a:spcAft>
              <a:buClr>
                <a:srgbClr val="1F1F1F"/>
              </a:buClr>
              <a:buSzPts val="1600"/>
              <a:buFont typeface="Arial"/>
              <a:buChar char="•"/>
            </a:pPr>
            <a:r>
              <a:rPr b="0" i="0" lang="en-US" sz="1600" u="none" cap="none" strike="noStrike">
                <a:solidFill>
                  <a:srgbClr val="1F1F1F"/>
                </a:solidFill>
                <a:latin typeface="Times New Roman"/>
                <a:ea typeface="Times New Roman"/>
                <a:cs typeface="Times New Roman"/>
                <a:sym typeface="Times New Roman"/>
              </a:rPr>
              <a:t>By combining user engagement with AI and departmental collaboration, this app offers a comprehensive approach to environmental management. It promotes transparency, empowers citizens, and paves the way for a more sustainable future.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8"/>
          <p:cNvSpPr txBox="1"/>
          <p:nvPr>
            <p:ph type="title"/>
          </p:nvPr>
        </p:nvSpPr>
        <p:spPr>
          <a:xfrm>
            <a:off x="628650" y="165991"/>
            <a:ext cx="10795942"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Architecture Diagram</a:t>
            </a:r>
            <a:endParaRPr b="1" sz="3600">
              <a:solidFill>
                <a:srgbClr val="7030A0"/>
              </a:solidFill>
              <a:latin typeface="Times New Roman"/>
              <a:ea typeface="Times New Roman"/>
              <a:cs typeface="Times New Roman"/>
              <a:sym typeface="Times New Roman"/>
            </a:endParaRPr>
          </a:p>
        </p:txBody>
      </p:sp>
      <p:pic>
        <p:nvPicPr>
          <p:cNvPr id="391" name="Google Shape;391;p8"/>
          <p:cNvPicPr preferRelativeResize="0"/>
          <p:nvPr/>
        </p:nvPicPr>
        <p:blipFill rotWithShape="1">
          <a:blip r:embed="rId3">
            <a:alphaModFix/>
          </a:blip>
          <a:srcRect b="0" l="0" r="0" t="0"/>
          <a:stretch/>
        </p:blipFill>
        <p:spPr>
          <a:xfrm>
            <a:off x="911424" y="1052736"/>
            <a:ext cx="10297144" cy="56392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9"/>
          <p:cNvSpPr txBox="1"/>
          <p:nvPr>
            <p:ph type="title"/>
          </p:nvPr>
        </p:nvSpPr>
        <p:spPr>
          <a:xfrm>
            <a:off x="628649" y="165991"/>
            <a:ext cx="10795941" cy="530258"/>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7030A0"/>
              </a:buClr>
              <a:buSzPts val="3600"/>
              <a:buFont typeface="Times New Roman"/>
              <a:buNone/>
            </a:pPr>
            <a:r>
              <a:rPr b="1" lang="en-US" sz="3600">
                <a:solidFill>
                  <a:srgbClr val="7030A0"/>
                </a:solidFill>
                <a:latin typeface="Times New Roman"/>
                <a:ea typeface="Times New Roman"/>
                <a:cs typeface="Times New Roman"/>
                <a:sym typeface="Times New Roman"/>
              </a:rPr>
              <a:t>Software &amp; Hardware Requirements</a:t>
            </a:r>
            <a:endParaRPr b="1" sz="3600">
              <a:solidFill>
                <a:srgbClr val="7030A0"/>
              </a:solidFill>
              <a:latin typeface="Times New Roman"/>
              <a:ea typeface="Times New Roman"/>
              <a:cs typeface="Times New Roman"/>
              <a:sym typeface="Times New Roman"/>
            </a:endParaRPr>
          </a:p>
        </p:txBody>
      </p:sp>
      <p:sp>
        <p:nvSpPr>
          <p:cNvPr id="397" name="Google Shape;397;p9"/>
          <p:cNvSpPr/>
          <p:nvPr/>
        </p:nvSpPr>
        <p:spPr>
          <a:xfrm>
            <a:off x="695400" y="1241221"/>
            <a:ext cx="4716405" cy="43755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2060"/>
                </a:solidFill>
                <a:latin typeface="Times New Roman"/>
                <a:ea typeface="Times New Roman"/>
                <a:cs typeface="Times New Roman"/>
                <a:sym typeface="Times New Roman"/>
              </a:rPr>
              <a:t>SOFTWARE REQUIREMENT</a:t>
            </a:r>
            <a:endParaRPr/>
          </a:p>
          <a:p>
            <a:pPr indent="0" lvl="0" marL="0" marR="0" rtl="0" algn="l">
              <a:lnSpc>
                <a:spcPct val="150000"/>
              </a:lnSpc>
              <a:spcBef>
                <a:spcPts val="0"/>
              </a:spcBef>
              <a:spcAft>
                <a:spcPts val="0"/>
              </a:spcAft>
              <a:buNone/>
            </a:pPr>
            <a:r>
              <a:t/>
            </a:r>
            <a:endParaRPr b="1" i="0" sz="18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655"/>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Operating System: Windows 10</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75"/>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IDE: Visual Studio Code</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45"/>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VS Code Plugins: Flutter, Dart, Python, html , css, javascript</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6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Web framework : Flask</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75"/>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Map API: Google Maps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2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5"/>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API Backend: Firebase</a:t>
            </a:r>
            <a:endParaRPr b="0" i="0" sz="1800" u="none" cap="none" strike="noStrike">
              <a:solidFill>
                <a:srgbClr val="000000"/>
              </a:solidFill>
              <a:latin typeface="Times New Roman"/>
              <a:ea typeface="Times New Roman"/>
              <a:cs typeface="Times New Roman"/>
              <a:sym typeface="Times New Roman"/>
            </a:endParaRPr>
          </a:p>
        </p:txBody>
      </p:sp>
      <p:sp>
        <p:nvSpPr>
          <p:cNvPr id="398" name="Google Shape;398;p9"/>
          <p:cNvSpPr/>
          <p:nvPr/>
        </p:nvSpPr>
        <p:spPr>
          <a:xfrm>
            <a:off x="6456039" y="1580325"/>
            <a:ext cx="5472605" cy="342914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2060"/>
                </a:solidFill>
                <a:latin typeface="Times New Roman"/>
                <a:ea typeface="Times New Roman"/>
                <a:cs typeface="Times New Roman"/>
                <a:sym typeface="Times New Roman"/>
              </a:rPr>
              <a:t>HARDWARE REQUIREMENT</a:t>
            </a:r>
            <a:endParaRPr/>
          </a:p>
          <a:p>
            <a:pPr indent="0" lvl="0" marL="0" marR="0" rtl="0" algn="l">
              <a:lnSpc>
                <a:spcPct val="150000"/>
              </a:lnSpc>
              <a:spcBef>
                <a:spcPts val="0"/>
              </a:spcBef>
              <a:spcAft>
                <a:spcPts val="0"/>
              </a:spcAft>
              <a:buNone/>
            </a:pPr>
            <a:r>
              <a:t/>
            </a:r>
            <a:endParaRPr b="1" i="0" sz="1800" u="none" cap="none" strike="noStrike">
              <a:solidFill>
                <a:srgbClr val="00206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Processor: i5 6th gen or higher/ Ryzen 5 1600 or higher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35"/>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Graphics: Integrated Graphics or any External Graphics</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75"/>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RAM: 8 GB or higher</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 </a:t>
            </a:r>
            <a:endParaRPr b="0" i="0" sz="1800" u="none" cap="none" strike="noStrike">
              <a:solidFill>
                <a:srgbClr val="000000"/>
              </a:solidFill>
              <a:latin typeface="Times New Roman"/>
              <a:ea typeface="Times New Roman"/>
              <a:cs typeface="Times New Roman"/>
              <a:sym typeface="Times New Roman"/>
            </a:endParaRPr>
          </a:p>
          <a:p>
            <a:pPr indent="-342900" lvl="0" marL="342900" marR="0" rtl="0" algn="l">
              <a:lnSpc>
                <a:spcPct val="100000"/>
              </a:lnSpc>
              <a:spcBef>
                <a:spcPts val="0"/>
              </a:spcBef>
              <a:spcAft>
                <a:spcPts val="0"/>
              </a:spcAft>
              <a:buClr>
                <a:srgbClr val="000000"/>
              </a:buClr>
              <a:buSzPts val="1200"/>
              <a:buFont typeface="Noto Sans Symbols"/>
              <a:buChar char="▪"/>
            </a:pPr>
            <a:r>
              <a:rPr b="0" i="0" lang="en-US" sz="1800" u="none" cap="none" strike="noStrike">
                <a:solidFill>
                  <a:srgbClr val="000000"/>
                </a:solidFill>
                <a:latin typeface="Times New Roman"/>
                <a:ea typeface="Times New Roman"/>
                <a:cs typeface="Times New Roman"/>
                <a:sym typeface="Times New Roman"/>
              </a:rPr>
              <a:t>Proper Internet Connect</a:t>
            </a:r>
            <a:endParaRPr b="0" i="0" sz="1800" u="none" cap="none" strike="noStrike">
              <a:solidFill>
                <a:srgbClr val="000000"/>
              </a:solidFill>
              <a:latin typeface="Times New Roman"/>
              <a:ea typeface="Times New Roman"/>
              <a:cs typeface="Times New Roman"/>
              <a:sym typeface="Times New Roman"/>
            </a:endParaRPr>
          </a:p>
        </p:txBody>
      </p:sp>
      <p:cxnSp>
        <p:nvCxnSpPr>
          <p:cNvPr id="399" name="Google Shape;399;p9"/>
          <p:cNvCxnSpPr/>
          <p:nvPr/>
        </p:nvCxnSpPr>
        <p:spPr>
          <a:xfrm>
            <a:off x="5879976" y="1492240"/>
            <a:ext cx="0" cy="3873520"/>
          </a:xfrm>
          <a:prstGeom prst="straightConnector1">
            <a:avLst/>
          </a:prstGeom>
          <a:noFill/>
          <a:ln cap="flat" cmpd="sng" w="38100">
            <a:solidFill>
              <a:schemeClr val="accent5"/>
            </a:solidFill>
            <a:prstDash val="solid"/>
            <a:round/>
            <a:headEnd len="sm" w="sm" type="none"/>
            <a:tailEnd len="sm" w="sm" type="none"/>
          </a:ln>
          <a:effectLst>
            <a:outerShdw blurRad="40000" rotWithShape="0" dir="5400000" dist="23000">
              <a:srgbClr val="000000">
                <a:alpha val="34901"/>
              </a:srgbClr>
            </a:outerShdw>
          </a:effectLst>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2024-03-22T16:58:18Z</dcterms:created>
  <dc:creator>B BAALA</dc:creator>
</cp:coreProperties>
</file>