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3" r:id="rId6"/>
    <p:sldId id="264" r:id="rId7"/>
    <p:sldId id="285" r:id="rId8"/>
    <p:sldId id="267" r:id="rId9"/>
    <p:sldId id="268" r:id="rId10"/>
    <p:sldId id="272" r:id="rId11"/>
    <p:sldId id="273" r:id="rId12"/>
    <p:sldId id="287" r:id="rId13"/>
    <p:sldId id="288" r:id="rId14"/>
    <p:sldId id="289" r:id="rId15"/>
    <p:sldId id="275" r:id="rId16"/>
    <p:sldId id="277" r:id="rId17"/>
    <p:sldId id="293" r:id="rId18"/>
    <p:sldId id="279" r:id="rId19"/>
    <p:sldId id="280"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93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1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097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110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2" name="Google Shape;92;p1"/>
          <p:cNvSpPr txBox="1"/>
          <p:nvPr/>
        </p:nvSpPr>
        <p:spPr>
          <a:xfrm>
            <a:off x="609600" y="6059310"/>
            <a:ext cx="393872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S. PREENA JACINTH  SALOM </a:t>
            </a: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ASSISTANT PROFESSOR	</a:t>
            </a:r>
            <a:endParaRPr sz="1800" b="1" dirty="0">
              <a:solidFill>
                <a:schemeClr val="dk1"/>
              </a:solidFill>
              <a:latin typeface="Times New Roman"/>
              <a:ea typeface="Times New Roman"/>
              <a:cs typeface="Times New Roman"/>
              <a:sym typeface="Times New Roman"/>
            </a:endParaRPr>
          </a:p>
        </p:txBody>
      </p:sp>
      <p:sp>
        <p:nvSpPr>
          <p:cNvPr id="93" name="Google Shape;93;p1"/>
          <p:cNvSpPr txBox="1"/>
          <p:nvPr/>
        </p:nvSpPr>
        <p:spPr>
          <a:xfrm>
            <a:off x="877406" y="3172155"/>
            <a:ext cx="7504593"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DEEPAK N / 211420104053</a:t>
            </a:r>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GODWIN BENJAMIN DASS A S / 211420104079</a:t>
            </a:r>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DHINAKARAN R / 211420104066</a:t>
            </a:r>
            <a:endParaRPr sz="1800" b="1" dirty="0">
              <a:solidFill>
                <a:schemeClr val="dk1"/>
              </a:solidFill>
              <a:latin typeface="Times New Roman"/>
              <a:ea typeface="Times New Roman"/>
              <a:cs typeface="Times New Roman"/>
              <a:sym typeface="Times New Roman"/>
            </a:endParaRPr>
          </a:p>
        </p:txBody>
      </p:sp>
      <p:sp>
        <p:nvSpPr>
          <p:cNvPr id="94" name="Google Shape;94;p1"/>
          <p:cNvSpPr txBox="1"/>
          <p:nvPr/>
        </p:nvSpPr>
        <p:spPr>
          <a:xfrm>
            <a:off x="5029200" y="6096000"/>
            <a:ext cx="354219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Dr .N. PUGHAZENDHI</a:t>
            </a:r>
          </a:p>
          <a:p>
            <a:pPr marL="0" marR="0" lvl="0" indent="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PROFESSOR</a:t>
            </a: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12" name="Rectangle 11"/>
          <p:cNvSpPr/>
          <p:nvPr/>
        </p:nvSpPr>
        <p:spPr>
          <a:xfrm>
            <a:off x="877407" y="2462167"/>
            <a:ext cx="7693984" cy="593304"/>
          </a:xfrm>
          <a:prstGeom prst="rect">
            <a:avLst/>
          </a:prstGeom>
        </p:spPr>
        <p:txBody>
          <a:bodyPr wrap="square">
            <a:spAutoFit/>
          </a:bodyPr>
          <a:lstStyle/>
          <a:p>
            <a:pPr algn="ct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Eye Power Prediction Using Deep Learning</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F8C881E-C62F-0051-1653-2A6E354FECBA}"/>
              </a:ext>
            </a:extLst>
          </p:cNvPr>
          <p:cNvSpPr txBox="1"/>
          <p:nvPr/>
        </p:nvSpPr>
        <p:spPr>
          <a:xfrm>
            <a:off x="4343400" y="4384879"/>
            <a:ext cx="4470400" cy="1261884"/>
          </a:xfrm>
          <a:prstGeom prst="rect">
            <a:avLst/>
          </a:prstGeom>
          <a:noFill/>
        </p:spPr>
        <p:txBody>
          <a:bodyPr wrap="square" rtlCol="0">
            <a:spAutoFit/>
          </a:bodyPr>
          <a:lstStyle/>
          <a:p>
            <a:r>
              <a:rPr lang="en-US" b="1" dirty="0"/>
              <a:t>Sustainable Development GOALS:</a:t>
            </a:r>
          </a:p>
          <a:p>
            <a:endParaRPr lang="en-US" b="1" dirty="0"/>
          </a:p>
          <a:p>
            <a:r>
              <a:rPr lang="en-US" dirty="0"/>
              <a:t>	</a:t>
            </a:r>
            <a:r>
              <a:rPr lang="en-US" sz="1600" dirty="0"/>
              <a:t>3 - </a:t>
            </a:r>
            <a:r>
              <a:rPr lang="en-US" sz="1600" dirty="0">
                <a:effectLst/>
                <a:latin typeface="Times New Roman" panose="02020603050405020304" pitchFamily="18" charset="0"/>
                <a:ea typeface="Times New Roman" panose="02020603050405020304" pitchFamily="18" charset="0"/>
              </a:rPr>
              <a:t>Good</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Health</a:t>
            </a:r>
            <a:r>
              <a:rPr lang="en-US" sz="1600" spc="-10" dirty="0">
                <a:effectLst/>
                <a:latin typeface="Times New Roman" panose="02020603050405020304" pitchFamily="18" charset="0"/>
                <a:ea typeface="Times New Roman" panose="02020603050405020304" pitchFamily="18" charset="0"/>
              </a:rPr>
              <a:t> </a:t>
            </a:r>
          </a:p>
          <a:p>
            <a:r>
              <a:rPr lang="en-US" sz="1600" spc="-10" dirty="0">
                <a:latin typeface="Times New Roman" panose="02020603050405020304" pitchFamily="18" charset="0"/>
              </a:rPr>
              <a:t>	7 - </a:t>
            </a:r>
            <a:r>
              <a:rPr lang="en-US" sz="1600" dirty="0">
                <a:effectLst/>
                <a:latin typeface="Times New Roman" panose="02020603050405020304" pitchFamily="18" charset="0"/>
                <a:ea typeface="Times New Roman" panose="02020603050405020304" pitchFamily="18" charset="0"/>
              </a:rPr>
              <a:t>Affordable and Clean Energy</a:t>
            </a:r>
            <a:endParaRPr lang="en-US" sz="1600" spc="-10" dirty="0">
              <a:latin typeface="Times New Roman" panose="02020603050405020304" pitchFamily="18" charset="0"/>
              <a:ea typeface="Times New Roman" panose="02020603050405020304" pitchFamily="18" charset="0"/>
            </a:endParaRPr>
          </a:p>
          <a:p>
            <a:r>
              <a:rPr lang="en-US" sz="1600" spc="-10" dirty="0">
                <a:latin typeface="Times New Roman" panose="02020603050405020304" pitchFamily="18" charset="0"/>
              </a:rPr>
              <a:t>	10 - </a:t>
            </a:r>
            <a:r>
              <a:rPr lang="en-US" sz="1600" dirty="0">
                <a:effectLst/>
                <a:latin typeface="Times New Roman" panose="02020603050405020304" pitchFamily="18" charset="0"/>
                <a:ea typeface="Times New Roman" panose="02020603050405020304" pitchFamily="18" charset="0"/>
              </a:rPr>
              <a:t>Decent Work and Economic Growth</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9" name="Google Shape;219;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 name="TextBox 1">
            <a:extLst>
              <a:ext uri="{FF2B5EF4-FFF2-40B4-BE49-F238E27FC236}">
                <a16:creationId xmlns:a16="http://schemas.microsoft.com/office/drawing/2014/main" id="{CC26AA2E-9349-8BA9-F2DB-D0DDC5266B21}"/>
              </a:ext>
            </a:extLst>
          </p:cNvPr>
          <p:cNvSpPr txBox="1"/>
          <p:nvPr/>
        </p:nvSpPr>
        <p:spPr>
          <a:xfrm>
            <a:off x="628650" y="1371600"/>
            <a:ext cx="8134350" cy="2452466"/>
          </a:xfrm>
          <a:prstGeom prst="rect">
            <a:avLst/>
          </a:prstGeom>
          <a:noFill/>
        </p:spPr>
        <p:txBody>
          <a:bodyPr wrap="square" rtlCol="0">
            <a:spAutoFit/>
          </a:bodyPr>
          <a:lstStyle/>
          <a:p>
            <a:pPr marL="207010" marR="3744595">
              <a:lnSpc>
                <a:spcPct val="108000"/>
              </a:lnSpc>
              <a:spcBef>
                <a:spcPts val="240"/>
              </a:spcBef>
              <a:spcAft>
                <a:spcPts val="0"/>
              </a:spcAft>
            </a:pPr>
            <a:r>
              <a:rPr lang="en-IN" sz="2000" b="1" dirty="0">
                <a:effectLst/>
                <a:latin typeface="Times New Roman" panose="02020603050405020304" pitchFamily="18" charset="0"/>
                <a:ea typeface="Times New Roman" panose="02020603050405020304" pitchFamily="18" charset="0"/>
              </a:rPr>
              <a:t>USER MODULE</a:t>
            </a:r>
          </a:p>
          <a:p>
            <a:pPr marL="285750" marR="9779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user adjusts the size of the font so that it is comfortable to read, and then the user is asked to take a photo while holding it at a comfortable distance while seeing the text with the left eye, or right eye and </a:t>
            </a: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ith both eyes. </a:t>
            </a:r>
          </a:p>
          <a:p>
            <a:pPr marL="285750" marR="97790" indent="-285750" algn="just">
              <a:lnSpc>
                <a:spcPct val="150000"/>
              </a:lnSpc>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After taking the photos an</a:t>
            </a:r>
            <a:r>
              <a:rPr lang="en-US" sz="1800" dirty="0">
                <a:effectLst/>
                <a:latin typeface="Times New Roman" panose="02020603050405020304" pitchFamily="18" charset="0"/>
                <a:ea typeface="Times New Roman" panose="02020603050405020304" pitchFamily="18" charset="0"/>
              </a:rPr>
              <a:t> HTTPS request is sent to the server, and the images are used for prediction after the prediction a response is obtained in JSON format. </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0C875DB-E7B3-F9E9-AB10-D23116A662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010" y="4293553"/>
            <a:ext cx="3649980" cy="2245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27" name="Google Shape;22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 name="TextBox 1">
            <a:extLst>
              <a:ext uri="{FF2B5EF4-FFF2-40B4-BE49-F238E27FC236}">
                <a16:creationId xmlns:a16="http://schemas.microsoft.com/office/drawing/2014/main" id="{7C96F9D1-AA70-9223-AB47-3588959F729C}"/>
              </a:ext>
            </a:extLst>
          </p:cNvPr>
          <p:cNvSpPr txBox="1"/>
          <p:nvPr/>
        </p:nvSpPr>
        <p:spPr>
          <a:xfrm>
            <a:off x="628650" y="1371600"/>
            <a:ext cx="8134350" cy="2012346"/>
          </a:xfrm>
          <a:prstGeom prst="rect">
            <a:avLst/>
          </a:prstGeom>
          <a:noFill/>
        </p:spPr>
        <p:txBody>
          <a:bodyPr wrap="square" rtlCol="0">
            <a:spAutoFit/>
          </a:bodyPr>
          <a:lstStyle/>
          <a:p>
            <a:pPr marL="207010">
              <a:spcBef>
                <a:spcPts val="355"/>
              </a:spcBef>
              <a:spcAft>
                <a:spcPts val="0"/>
              </a:spcAft>
            </a:pPr>
            <a:r>
              <a:rPr lang="en-US" sz="2000" b="1" dirty="0">
                <a:latin typeface="Times New Roman" panose="02020603050405020304" pitchFamily="18" charset="0"/>
                <a:ea typeface="Times New Roman" panose="02020603050405020304" pitchFamily="18" charset="0"/>
              </a:rPr>
              <a:t>SERVER MODULE</a:t>
            </a:r>
            <a:endParaRPr lang="en-US" sz="1800" dirty="0">
              <a:effectLst/>
              <a:latin typeface="Times New Roman" panose="02020603050405020304" pitchFamily="18" charset="0"/>
              <a:ea typeface="Times New Roman" panose="02020603050405020304" pitchFamily="18" charset="0"/>
            </a:endParaRPr>
          </a:p>
          <a:p>
            <a:pPr marL="285750" marR="9779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 is hosted on a server so that it can be integrated with the mobile app. </a:t>
            </a:r>
          </a:p>
          <a:p>
            <a:pPr marL="285750" marR="97790" indent="-285750" algn="just">
              <a:lnSpc>
                <a:spcPct val="150000"/>
              </a:lnSpc>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image and the font size are sent to the deployed model with the help of the REST APIs with the POST method, and then the request is added to the queue when the server receives the image and the font size it proceeds to flow.</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74289EF-6756-0E6B-9930-1600D61FD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905" y="3819764"/>
            <a:ext cx="4822190" cy="2494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5" name="Google Shape;235;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 name="TextBox 1">
            <a:extLst>
              <a:ext uri="{FF2B5EF4-FFF2-40B4-BE49-F238E27FC236}">
                <a16:creationId xmlns:a16="http://schemas.microsoft.com/office/drawing/2014/main" id="{C228C3F2-3AA6-F9E6-A080-320C8E862D58}"/>
              </a:ext>
            </a:extLst>
          </p:cNvPr>
          <p:cNvSpPr txBox="1"/>
          <p:nvPr/>
        </p:nvSpPr>
        <p:spPr>
          <a:xfrm>
            <a:off x="628650" y="1371600"/>
            <a:ext cx="8134350" cy="2067233"/>
          </a:xfrm>
          <a:prstGeom prst="rect">
            <a:avLst/>
          </a:prstGeom>
          <a:noFill/>
        </p:spPr>
        <p:txBody>
          <a:bodyPr wrap="square" rtlCol="0">
            <a:spAutoFit/>
          </a:bodyPr>
          <a:lstStyle/>
          <a:p>
            <a:pPr marL="355600">
              <a:spcBef>
                <a:spcPts val="1155"/>
              </a:spcBef>
              <a:spcAft>
                <a:spcPts val="0"/>
              </a:spcAft>
            </a:pPr>
            <a:r>
              <a:rPr lang="en-US" sz="2000" b="1" dirty="0">
                <a:latin typeface="Times New Roman" panose="02020603050405020304" pitchFamily="18" charset="0"/>
                <a:ea typeface="Times New Roman" panose="02020603050405020304" pitchFamily="18" charset="0"/>
              </a:rPr>
              <a:t>FEATURE EXTRACTION MODULE</a:t>
            </a:r>
            <a:endParaRPr lang="en-IN" sz="2000" b="1" dirty="0">
              <a:effectLst/>
              <a:latin typeface="Times New Roman" panose="02020603050405020304" pitchFamily="18" charset="0"/>
              <a:ea typeface="Times New Roman" panose="02020603050405020304" pitchFamily="18" charset="0"/>
            </a:endParaRPr>
          </a:p>
          <a:p>
            <a:pPr marL="342900" lvl="0" indent="-342900">
              <a:spcBef>
                <a:spcPts val="1120"/>
              </a:spcBef>
              <a:buSzPts val="1400"/>
              <a:buFont typeface="Arial MT"/>
              <a:buChar char="•"/>
              <a:tabLst>
                <a:tab pos="1130300" algn="l"/>
                <a:tab pos="1130935" algn="l"/>
              </a:tabLst>
            </a:pPr>
            <a:r>
              <a:rPr lang="en-US" sz="1800" dirty="0">
                <a:latin typeface="Times New Roman" panose="02020603050405020304" pitchFamily="18" charset="0"/>
                <a:cs typeface="Times New Roman" panose="02020603050405020304" pitchFamily="18" charset="0"/>
              </a:rPr>
              <a:t>Its primary function is to identify and isolate the eyes within an image of a person, serving as the foundational step for subsequent analysis. </a:t>
            </a:r>
          </a:p>
          <a:p>
            <a:pPr marL="342900" lvl="0" indent="-342900">
              <a:spcBef>
                <a:spcPts val="1120"/>
              </a:spcBef>
              <a:buSzPts val="1400"/>
              <a:buFont typeface="Arial MT"/>
              <a:buChar char="•"/>
              <a:tabLst>
                <a:tab pos="1130300" algn="l"/>
                <a:tab pos="1130935" algn="l"/>
              </a:tabLst>
            </a:pPr>
            <a:r>
              <a:rPr lang="en-US" sz="1800" dirty="0">
                <a:latin typeface="Times New Roman" panose="02020603050405020304" pitchFamily="18" charset="0"/>
                <a:cs typeface="Times New Roman" panose="02020603050405020304" pitchFamily="18" charset="0"/>
              </a:rPr>
              <a:t>By isolating and capturing the unique characteristics of the eyes, such as pupil dilation or movement patterns, the model provides essential insights into the subject's physiological state.</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DAB63E-879A-0F1A-2DB1-A064E4A530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602192"/>
            <a:ext cx="2590800" cy="2590800"/>
          </a:xfrm>
          <a:prstGeom prst="rect">
            <a:avLst/>
          </a:prstGeom>
          <a:ln>
            <a:solidFill>
              <a:schemeClr val="tx1"/>
            </a:solidFill>
          </a:ln>
        </p:spPr>
      </p:pic>
    </p:spTree>
    <p:extLst>
      <p:ext uri="{BB962C8B-B14F-4D97-AF65-F5344CB8AC3E}">
        <p14:creationId xmlns:p14="http://schemas.microsoft.com/office/powerpoint/2010/main" val="414761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5" name="Google Shape;235;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2" name="TextBox 1">
            <a:extLst>
              <a:ext uri="{FF2B5EF4-FFF2-40B4-BE49-F238E27FC236}">
                <a16:creationId xmlns:a16="http://schemas.microsoft.com/office/drawing/2014/main" id="{C228C3F2-3AA6-F9E6-A080-320C8E862D58}"/>
              </a:ext>
            </a:extLst>
          </p:cNvPr>
          <p:cNvSpPr txBox="1"/>
          <p:nvPr/>
        </p:nvSpPr>
        <p:spPr>
          <a:xfrm>
            <a:off x="533400" y="1423321"/>
            <a:ext cx="4876800" cy="4011355"/>
          </a:xfrm>
          <a:prstGeom prst="rect">
            <a:avLst/>
          </a:prstGeom>
          <a:noFill/>
        </p:spPr>
        <p:txBody>
          <a:bodyPr wrap="square" rtlCol="0">
            <a:spAutoFit/>
          </a:bodyPr>
          <a:lstStyle/>
          <a:p>
            <a:pPr marL="355600">
              <a:spcBef>
                <a:spcPts val="1155"/>
              </a:spcBef>
              <a:spcAft>
                <a:spcPts val="0"/>
              </a:spcAft>
            </a:pPr>
            <a:r>
              <a:rPr lang="en-US" sz="2000" b="1" dirty="0">
                <a:effectLst/>
                <a:latin typeface="Times New Roman" panose="02020603050405020304" pitchFamily="18" charset="0"/>
                <a:ea typeface="Times New Roman" panose="02020603050405020304" pitchFamily="18" charset="0"/>
              </a:rPr>
              <a:t>DISTANCE ESTIMATION MODULE</a:t>
            </a:r>
            <a:endParaRPr lang="en-IN" sz="2000" b="1" dirty="0">
              <a:effectLst/>
              <a:latin typeface="Times New Roman" panose="02020603050405020304" pitchFamily="18" charset="0"/>
              <a:ea typeface="Times New Roman" panose="02020603050405020304" pitchFamily="18" charset="0"/>
            </a:endParaRPr>
          </a:p>
          <a:p>
            <a:pPr marL="342900" lvl="0" indent="-342900">
              <a:spcBef>
                <a:spcPts val="1120"/>
              </a:spcBef>
              <a:buSzPts val="1400"/>
              <a:buFont typeface="Arial MT"/>
              <a:buChar char="•"/>
              <a:tabLst>
                <a:tab pos="1130300" algn="l"/>
                <a:tab pos="1130935" algn="l"/>
              </a:tabLst>
            </a:pPr>
            <a:r>
              <a:rPr lang="en-US" sz="1800" dirty="0">
                <a:latin typeface="Times New Roman" panose="02020603050405020304" pitchFamily="18" charset="0"/>
                <a:cs typeface="Times New Roman" panose="02020603050405020304" pitchFamily="18" charset="0"/>
              </a:rPr>
              <a:t>Let’s say we have a marker or object with a known width W. We then place this marker some distance D from our camera. We take a picture of our object using our camera and then measure the apparent width in pixels P. This allows us to derive the perceived focal length F of our camera</a:t>
            </a:r>
          </a:p>
          <a:p>
            <a:pPr lvl="0" algn="ctr">
              <a:spcBef>
                <a:spcPts val="1120"/>
              </a:spcBef>
              <a:buSzPts val="1400"/>
              <a:tabLst>
                <a:tab pos="1130300" algn="l"/>
                <a:tab pos="1130935" algn="l"/>
              </a:tabLst>
            </a:pPr>
            <a:r>
              <a:rPr lang="en-US" sz="1800" dirty="0">
                <a:latin typeface="Times New Roman" panose="02020603050405020304" pitchFamily="18" charset="0"/>
                <a:cs typeface="Times New Roman" panose="02020603050405020304" pitchFamily="18" charset="0"/>
              </a:rPr>
              <a:t>F = (P * D) / W</a:t>
            </a:r>
          </a:p>
          <a:p>
            <a:pPr marL="342900" lvl="0" indent="-342900">
              <a:spcBef>
                <a:spcPts val="1120"/>
              </a:spcBef>
              <a:buSzPts val="1400"/>
              <a:buFont typeface="Arial MT"/>
              <a:buChar char="•"/>
              <a:tabLst>
                <a:tab pos="1130300" algn="l"/>
                <a:tab pos="1130935" algn="l"/>
              </a:tabLst>
            </a:pPr>
            <a:r>
              <a:rPr lang="en-US" sz="1800" dirty="0">
                <a:latin typeface="Times New Roman" panose="02020603050405020304" pitchFamily="18" charset="0"/>
                <a:cs typeface="Times New Roman" panose="02020603050405020304" pitchFamily="18" charset="0"/>
              </a:rPr>
              <a:t>	By rearranging the formula, we can find the distance of the object from the camera:</a:t>
            </a:r>
          </a:p>
          <a:p>
            <a:pPr lvl="0" algn="ctr">
              <a:spcBef>
                <a:spcPts val="1120"/>
              </a:spcBef>
              <a:buSzPts val="1400"/>
              <a:tabLst>
                <a:tab pos="1130300" algn="l"/>
                <a:tab pos="1130935" algn="l"/>
              </a:tabLst>
            </a:pPr>
            <a:r>
              <a:rPr lang="en-US" sz="1800" dirty="0">
                <a:latin typeface="Times New Roman" panose="02020603050405020304" pitchFamily="18" charset="0"/>
                <a:cs typeface="Times New Roman" panose="02020603050405020304" pitchFamily="18" charset="0"/>
              </a:rPr>
              <a:t>D’ = (W * F) / P</a:t>
            </a:r>
          </a:p>
        </p:txBody>
      </p:sp>
      <p:pic>
        <p:nvPicPr>
          <p:cNvPr id="4" name="Picture 3">
            <a:extLst>
              <a:ext uri="{FF2B5EF4-FFF2-40B4-BE49-F238E27FC236}">
                <a16:creationId xmlns:a16="http://schemas.microsoft.com/office/drawing/2014/main" id="{59D0433F-DEDB-8189-A5F1-EAE0B250DEF6}"/>
              </a:ext>
            </a:extLst>
          </p:cNvPr>
          <p:cNvPicPr>
            <a:picLocks noChangeAspect="1"/>
          </p:cNvPicPr>
          <p:nvPr/>
        </p:nvPicPr>
        <p:blipFill>
          <a:blip r:embed="rId3"/>
          <a:srcRect/>
          <a:stretch/>
        </p:blipFill>
        <p:spPr>
          <a:xfrm>
            <a:off x="5715000" y="1728751"/>
            <a:ext cx="3023043" cy="3400497"/>
          </a:xfrm>
          <a:prstGeom prst="rect">
            <a:avLst/>
          </a:prstGeom>
        </p:spPr>
      </p:pic>
    </p:spTree>
    <p:extLst>
      <p:ext uri="{BB962C8B-B14F-4D97-AF65-F5344CB8AC3E}">
        <p14:creationId xmlns:p14="http://schemas.microsoft.com/office/powerpoint/2010/main" val="329427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35" name="Google Shape;235;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 name="TextBox 1">
            <a:extLst>
              <a:ext uri="{FF2B5EF4-FFF2-40B4-BE49-F238E27FC236}">
                <a16:creationId xmlns:a16="http://schemas.microsoft.com/office/drawing/2014/main" id="{C228C3F2-3AA6-F9E6-A080-320C8E862D58}"/>
              </a:ext>
            </a:extLst>
          </p:cNvPr>
          <p:cNvSpPr txBox="1"/>
          <p:nvPr/>
        </p:nvSpPr>
        <p:spPr>
          <a:xfrm>
            <a:off x="628650" y="1371600"/>
            <a:ext cx="8134350" cy="2997231"/>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Calibri" panose="020F0502020204030204" pitchFamily="34" charset="0"/>
              </a:rPr>
              <a:t>POWER CALCULATION MODULE</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power of the lens is calculated by measuring the object's distance from the eye and considering the average distance of image formation inside our eyes.</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P = 1/d</a:t>
            </a:r>
            <a:r>
              <a:rPr lang="en-US" sz="1800" baseline="-25000" dirty="0">
                <a:effectLst/>
                <a:latin typeface="Times New Roman" panose="02020603050405020304" pitchFamily="18" charset="0"/>
                <a:ea typeface="Times New Roman" panose="02020603050405020304" pitchFamily="18" charset="0"/>
                <a:cs typeface="Calibri" panose="020F0502020204030204" pitchFamily="34" charset="0"/>
              </a:rPr>
              <a:t>i   </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+ 1/d</a:t>
            </a:r>
            <a:r>
              <a:rPr lang="en-US" sz="1800" baseline="-25000" dirty="0">
                <a:effectLst/>
                <a:latin typeface="Times New Roman" panose="02020603050405020304" pitchFamily="18" charset="0"/>
                <a:ea typeface="Times New Roman" panose="02020603050405020304" pitchFamily="18" charset="0"/>
                <a:cs typeface="Calibri" panose="020F0502020204030204" pitchFamily="34" charset="0"/>
              </a:rPr>
              <a:t>o</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Where,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d</a:t>
            </a:r>
            <a:r>
              <a:rPr lang="en-US" sz="1800" baseline="-25000" dirty="0">
                <a:effectLst/>
                <a:latin typeface="Times New Roman" panose="02020603050405020304" pitchFamily="18" charset="0"/>
                <a:ea typeface="Times New Roman" panose="02020603050405020304" pitchFamily="18" charset="0"/>
                <a:cs typeface="Calibri" panose="020F0502020204030204" pitchFamily="34" charset="0"/>
              </a:rPr>
              <a:t>i </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Image formation distance inside the eye</a:t>
            </a:r>
          </a:p>
          <a:p>
            <a:pPr algn="just">
              <a:lnSpc>
                <a:spcPct val="150000"/>
              </a:lnSpc>
            </a:pPr>
            <a:r>
              <a:rPr lang="en-US" sz="1800" dirty="0">
                <a:latin typeface="Times New Roman" panose="02020603050405020304" pitchFamily="18" charset="0"/>
                <a:ea typeface="Times New Roman" panose="02020603050405020304" pitchFamily="18" charset="0"/>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d</a:t>
            </a:r>
            <a:r>
              <a:rPr lang="en-US" sz="1800" baseline="-25000" dirty="0">
                <a:effectLst/>
                <a:latin typeface="Times New Roman" panose="02020603050405020304" pitchFamily="18" charset="0"/>
                <a:ea typeface="Times New Roman" panose="02020603050405020304" pitchFamily="18" charset="0"/>
                <a:cs typeface="Calibri" panose="020F0502020204030204" pitchFamily="34" charset="0"/>
              </a:rPr>
              <a:t>o </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Object distance from the eye</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5093851-D2B0-B08B-CFF1-6456AD28B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852" y="4570428"/>
            <a:ext cx="2614295" cy="1584325"/>
          </a:xfrm>
          <a:prstGeom prst="rect">
            <a:avLst/>
          </a:prstGeom>
          <a:ln>
            <a:solidFill>
              <a:schemeClr val="tx1"/>
            </a:solidFill>
          </a:ln>
        </p:spPr>
      </p:pic>
    </p:spTree>
    <p:extLst>
      <p:ext uri="{BB962C8B-B14F-4D97-AF65-F5344CB8AC3E}">
        <p14:creationId xmlns:p14="http://schemas.microsoft.com/office/powerpoint/2010/main" val="359127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pic>
        <p:nvPicPr>
          <p:cNvPr id="2" name="Picture 1">
            <a:extLst>
              <a:ext uri="{FF2B5EF4-FFF2-40B4-BE49-F238E27FC236}">
                <a16:creationId xmlns:a16="http://schemas.microsoft.com/office/drawing/2014/main" id="{6312DAEB-688F-1C00-5BC1-45C7A36A0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219200"/>
            <a:ext cx="3835717" cy="3813472"/>
          </a:xfrm>
          <a:prstGeom prst="rect">
            <a:avLst/>
          </a:prstGeom>
        </p:spPr>
      </p:pic>
      <p:sp>
        <p:nvSpPr>
          <p:cNvPr id="4" name="TextBox 3">
            <a:extLst>
              <a:ext uri="{FF2B5EF4-FFF2-40B4-BE49-F238E27FC236}">
                <a16:creationId xmlns:a16="http://schemas.microsoft.com/office/drawing/2014/main" id="{FF69F1D3-5D6A-E4FD-6F92-D56C436794A8}"/>
              </a:ext>
            </a:extLst>
          </p:cNvPr>
          <p:cNvSpPr txBox="1"/>
          <p:nvPr/>
        </p:nvSpPr>
        <p:spPr>
          <a:xfrm rot="10800000" flipV="1">
            <a:off x="914400" y="5458766"/>
            <a:ext cx="6934200" cy="369332"/>
          </a:xfrm>
          <a:prstGeom prst="rect">
            <a:avLst/>
          </a:prstGeom>
          <a:noFill/>
        </p:spPr>
        <p:txBody>
          <a:bodyPr wrap="square" rtlCol="0">
            <a:spAutoFit/>
          </a:bodyPr>
          <a:lstStyle/>
          <a:p>
            <a:pPr algn="ctr"/>
            <a:r>
              <a:rPr lang="en-IN" sz="1800" dirty="0"/>
              <a:t>Checking if the model detects eyes accurately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9" name="Google Shape;2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3" name="Picture 2">
            <a:extLst>
              <a:ext uri="{FF2B5EF4-FFF2-40B4-BE49-F238E27FC236}">
                <a16:creationId xmlns:a16="http://schemas.microsoft.com/office/drawing/2014/main" id="{25D7C6BB-960C-2E6B-FD98-22BDD1862D6F}"/>
              </a:ext>
            </a:extLst>
          </p:cNvPr>
          <p:cNvPicPr>
            <a:picLocks noChangeAspect="1"/>
          </p:cNvPicPr>
          <p:nvPr/>
        </p:nvPicPr>
        <p:blipFill>
          <a:blip r:embed="rId3"/>
          <a:stretch>
            <a:fillRect/>
          </a:stretch>
        </p:blipFill>
        <p:spPr>
          <a:xfrm>
            <a:off x="990600" y="674756"/>
            <a:ext cx="2866004" cy="5967637"/>
          </a:xfrm>
          <a:prstGeom prst="rect">
            <a:avLst/>
          </a:prstGeom>
        </p:spPr>
      </p:pic>
      <p:pic>
        <p:nvPicPr>
          <p:cNvPr id="2" name="Picture 1">
            <a:extLst>
              <a:ext uri="{FF2B5EF4-FFF2-40B4-BE49-F238E27FC236}">
                <a16:creationId xmlns:a16="http://schemas.microsoft.com/office/drawing/2014/main" id="{F9A4B336-DFC2-DF91-60B5-DB20CA95CFE9}"/>
              </a:ext>
            </a:extLst>
          </p:cNvPr>
          <p:cNvPicPr>
            <a:picLocks noChangeAspect="1"/>
          </p:cNvPicPr>
          <p:nvPr/>
        </p:nvPicPr>
        <p:blipFill>
          <a:blip r:embed="rId4"/>
          <a:stretch>
            <a:fillRect/>
          </a:stretch>
        </p:blipFill>
        <p:spPr>
          <a:xfrm>
            <a:off x="5611549" y="671513"/>
            <a:ext cx="2778054" cy="586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7" name="Google Shape;26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pic>
        <p:nvPicPr>
          <p:cNvPr id="4" name="Picture 3">
            <a:extLst>
              <a:ext uri="{FF2B5EF4-FFF2-40B4-BE49-F238E27FC236}">
                <a16:creationId xmlns:a16="http://schemas.microsoft.com/office/drawing/2014/main" id="{050AB048-ED7D-3687-AE3F-62702C70DA61}"/>
              </a:ext>
            </a:extLst>
          </p:cNvPr>
          <p:cNvPicPr>
            <a:picLocks noChangeAspect="1"/>
          </p:cNvPicPr>
          <p:nvPr/>
        </p:nvPicPr>
        <p:blipFill>
          <a:blip r:embed="rId3"/>
          <a:stretch>
            <a:fillRect/>
          </a:stretch>
        </p:blipFill>
        <p:spPr>
          <a:xfrm>
            <a:off x="1066800" y="815977"/>
            <a:ext cx="2725615" cy="5905499"/>
          </a:xfrm>
          <a:prstGeom prst="rect">
            <a:avLst/>
          </a:prstGeom>
        </p:spPr>
      </p:pic>
      <p:pic>
        <p:nvPicPr>
          <p:cNvPr id="5" name="Picture 4">
            <a:extLst>
              <a:ext uri="{FF2B5EF4-FFF2-40B4-BE49-F238E27FC236}">
                <a16:creationId xmlns:a16="http://schemas.microsoft.com/office/drawing/2014/main" id="{024F2454-A358-E788-0482-EDA8A9AC8A71}"/>
              </a:ext>
            </a:extLst>
          </p:cNvPr>
          <p:cNvPicPr>
            <a:picLocks noChangeAspect="1"/>
          </p:cNvPicPr>
          <p:nvPr/>
        </p:nvPicPr>
        <p:blipFill>
          <a:blip r:embed="rId4"/>
          <a:stretch>
            <a:fillRect/>
          </a:stretch>
        </p:blipFill>
        <p:spPr>
          <a:xfrm>
            <a:off x="5257800" y="825705"/>
            <a:ext cx="2649415" cy="5740399"/>
          </a:xfrm>
          <a:prstGeom prst="rect">
            <a:avLst/>
          </a:prstGeom>
        </p:spPr>
      </p:pic>
    </p:spTree>
    <p:extLst>
      <p:ext uri="{BB962C8B-B14F-4D97-AF65-F5344CB8AC3E}">
        <p14:creationId xmlns:p14="http://schemas.microsoft.com/office/powerpoint/2010/main" val="1650536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pic>
        <p:nvPicPr>
          <p:cNvPr id="4" name="Picture 3">
            <a:extLst>
              <a:ext uri="{FF2B5EF4-FFF2-40B4-BE49-F238E27FC236}">
                <a16:creationId xmlns:a16="http://schemas.microsoft.com/office/drawing/2014/main" id="{F62404BF-2E16-9AB0-D80E-58F247B80583}"/>
              </a:ext>
            </a:extLst>
          </p:cNvPr>
          <p:cNvPicPr>
            <a:picLocks noChangeAspect="1"/>
          </p:cNvPicPr>
          <p:nvPr/>
        </p:nvPicPr>
        <p:blipFill>
          <a:blip r:embed="rId3"/>
          <a:stretch>
            <a:fillRect/>
          </a:stretch>
        </p:blipFill>
        <p:spPr>
          <a:xfrm>
            <a:off x="3265140" y="716569"/>
            <a:ext cx="2613719" cy="57091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Conclusion / Feature Enhancement</a:t>
            </a:r>
            <a:endParaRPr sz="19900" b="1">
              <a:solidFill>
                <a:srgbClr val="7030A0"/>
              </a:solidFill>
              <a:latin typeface="Times New Roman"/>
              <a:ea typeface="Times New Roman"/>
              <a:cs typeface="Times New Roman"/>
              <a:sym typeface="Times New Roman"/>
            </a:endParaRPr>
          </a:p>
        </p:txBody>
      </p:sp>
      <p:sp>
        <p:nvSpPr>
          <p:cNvPr id="281" name="Google Shape;281;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282" name="Google Shape;28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
        <p:nvSpPr>
          <p:cNvPr id="6" name="TextBox 5"/>
          <p:cNvSpPr txBox="1"/>
          <p:nvPr/>
        </p:nvSpPr>
        <p:spPr>
          <a:xfrm>
            <a:off x="381000" y="1219200"/>
            <a:ext cx="8153400" cy="2806987"/>
          </a:xfrm>
          <a:prstGeom prst="rect">
            <a:avLst/>
          </a:prstGeom>
          <a:noFill/>
        </p:spPr>
        <p:txBody>
          <a:bodyPr wrap="square" rtlCol="0">
            <a:spAutoFit/>
          </a:bodyPr>
          <a:lstStyle/>
          <a:p>
            <a:pPr algn="just">
              <a:lnSpc>
                <a:spcPct val="150000"/>
              </a:lnSpc>
            </a:pPr>
            <a:r>
              <a:rPr lang="en-IN" sz="2000" dirty="0">
                <a:effectLst/>
                <a:latin typeface="Times New Roman" panose="02020603050405020304" pitchFamily="18" charset="0"/>
                <a:ea typeface="Calibri" panose="020F0502020204030204" pitchFamily="34" charset="0"/>
              </a:rPr>
              <a:t>Our deep learning-based software solution, developed using OpenCV, represents a pioneering step towards democratizing access to accurate and efficient refractive error diagnosis. By harnessing the power of artificial intelligence, we aspire to mitigate the burden on healthcare systems and empower individuals to safeguard their ocular health in an increasingly digital world.</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Introduction</a:t>
            </a:r>
            <a:endParaRPr sz="3600" b="1">
              <a:solidFill>
                <a:srgbClr val="7030A0"/>
              </a:solidFill>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5" name="TextBox 4"/>
          <p:cNvSpPr txBox="1"/>
          <p:nvPr/>
        </p:nvSpPr>
        <p:spPr>
          <a:xfrm>
            <a:off x="533400" y="914400"/>
            <a:ext cx="8077200" cy="1785104"/>
          </a:xfrm>
          <a:prstGeom prst="rect">
            <a:avLst/>
          </a:prstGeom>
          <a:noFill/>
        </p:spPr>
        <p:txBody>
          <a:bodyPr wrap="square" rtlCol="0">
            <a:spAutoFit/>
          </a:bodyPr>
          <a:lstStyle/>
          <a:p>
            <a:pPr lvl="0" algn="just"/>
            <a:r>
              <a:rPr lang="en-US" sz="2000" b="1" dirty="0">
                <a:latin typeface="Times New Roman" pitchFamily="18" charset="0"/>
                <a:cs typeface="Times New Roman" pitchFamily="18" charset="0"/>
              </a:rPr>
              <a:t>Refractive Errors:</a:t>
            </a:r>
          </a:p>
          <a:p>
            <a:pPr marL="285750" lvl="2"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Refractive errors are a type of visual problem that reduces our visibility and makes it hard to see. The image is formed at the retina of the eye for a normal eye, which is real and inverted. If the image is formed before or beyond the retina then it is called a refractive error.</a:t>
            </a:r>
          </a:p>
          <a:p>
            <a:pPr marL="285750" lvl="2"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939A25-2367-5D81-9133-D216D08B64AF}"/>
              </a:ext>
            </a:extLst>
          </p:cNvPr>
          <p:cNvPicPr>
            <a:picLocks noChangeAspect="1"/>
          </p:cNvPicPr>
          <p:nvPr/>
        </p:nvPicPr>
        <p:blipFill>
          <a:blip r:embed="rId3"/>
          <a:stretch>
            <a:fillRect/>
          </a:stretch>
        </p:blipFill>
        <p:spPr>
          <a:xfrm>
            <a:off x="1828800" y="2547876"/>
            <a:ext cx="5181599" cy="3808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111" name="Google Shape;11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2" name="TextBox 1">
            <a:extLst>
              <a:ext uri="{FF2B5EF4-FFF2-40B4-BE49-F238E27FC236}">
                <a16:creationId xmlns:a16="http://schemas.microsoft.com/office/drawing/2014/main" id="{494AF86A-5A08-5D1D-AA76-11BC2E432AB6}"/>
              </a:ext>
            </a:extLst>
          </p:cNvPr>
          <p:cNvSpPr txBox="1"/>
          <p:nvPr/>
        </p:nvSpPr>
        <p:spPr>
          <a:xfrm>
            <a:off x="381000" y="1295400"/>
            <a:ext cx="8458200" cy="2345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main objective of this project is to create a software system that can be used to calculate eye power and predict the type of eye disease that the user may have (i.e.,) refractive errors, without using any hardware measuring meters to eye power. Hardware devices are very hard to transport and handle, we intent to create a software which is portable and user friendly.</a:t>
            </a:r>
            <a:endParaRPr 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09600" y="0"/>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aphicFrame>
        <p:nvGraphicFramePr>
          <p:cNvPr id="2" name="Table 1">
            <a:extLst>
              <a:ext uri="{FF2B5EF4-FFF2-40B4-BE49-F238E27FC236}">
                <a16:creationId xmlns:a16="http://schemas.microsoft.com/office/drawing/2014/main" id="{E8DF4721-3851-FF7C-A09A-8039A63E7780}"/>
              </a:ext>
            </a:extLst>
          </p:cNvPr>
          <p:cNvGraphicFramePr>
            <a:graphicFrameLocks noGrp="1"/>
          </p:cNvGraphicFramePr>
          <p:nvPr>
            <p:extLst>
              <p:ext uri="{D42A27DB-BD31-4B8C-83A1-F6EECF244321}">
                <p14:modId xmlns:p14="http://schemas.microsoft.com/office/powerpoint/2010/main" val="2266731316"/>
              </p:ext>
            </p:extLst>
          </p:nvPr>
        </p:nvGraphicFramePr>
        <p:xfrm>
          <a:off x="457200" y="838200"/>
          <a:ext cx="8229600" cy="5334000"/>
        </p:xfrm>
        <a:graphic>
          <a:graphicData uri="http://schemas.openxmlformats.org/drawingml/2006/table">
            <a:tbl>
              <a:tblPr firstRow="1" firstCol="1" bandRow="1">
                <a:tableStyleId>{5C22544A-7EE6-4342-B048-85BDC9FD1C3A}</a:tableStyleId>
              </a:tblPr>
              <a:tblGrid>
                <a:gridCol w="1282267">
                  <a:extLst>
                    <a:ext uri="{9D8B030D-6E8A-4147-A177-3AD203B41FA5}">
                      <a16:colId xmlns:a16="http://schemas.microsoft.com/office/drawing/2014/main" val="662901550"/>
                    </a:ext>
                  </a:extLst>
                </a:gridCol>
                <a:gridCol w="1344113">
                  <a:extLst>
                    <a:ext uri="{9D8B030D-6E8A-4147-A177-3AD203B41FA5}">
                      <a16:colId xmlns:a16="http://schemas.microsoft.com/office/drawing/2014/main" val="359024977"/>
                    </a:ext>
                  </a:extLst>
                </a:gridCol>
                <a:gridCol w="1311130">
                  <a:extLst>
                    <a:ext uri="{9D8B030D-6E8A-4147-A177-3AD203B41FA5}">
                      <a16:colId xmlns:a16="http://schemas.microsoft.com/office/drawing/2014/main" val="4214363741"/>
                    </a:ext>
                  </a:extLst>
                </a:gridCol>
                <a:gridCol w="1357306">
                  <a:extLst>
                    <a:ext uri="{9D8B030D-6E8A-4147-A177-3AD203B41FA5}">
                      <a16:colId xmlns:a16="http://schemas.microsoft.com/office/drawing/2014/main" val="577222587"/>
                    </a:ext>
                  </a:extLst>
                </a:gridCol>
                <a:gridCol w="1363903">
                  <a:extLst>
                    <a:ext uri="{9D8B030D-6E8A-4147-A177-3AD203B41FA5}">
                      <a16:colId xmlns:a16="http://schemas.microsoft.com/office/drawing/2014/main" val="1885799493"/>
                    </a:ext>
                  </a:extLst>
                </a:gridCol>
                <a:gridCol w="1570881">
                  <a:extLst>
                    <a:ext uri="{9D8B030D-6E8A-4147-A177-3AD203B41FA5}">
                      <a16:colId xmlns:a16="http://schemas.microsoft.com/office/drawing/2014/main" val="155490463"/>
                    </a:ext>
                  </a:extLst>
                </a:gridCol>
              </a:tblGrid>
              <a:tr h="323273">
                <a:tc>
                  <a:txBody>
                    <a:bodyPr/>
                    <a:lstStyle/>
                    <a:p>
                      <a:pPr algn="ctr"/>
                      <a:r>
                        <a:rPr lang="en-US" sz="1000">
                          <a:effectLst/>
                        </a:rPr>
                        <a:t>YEAR</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TITLE AND JOURNAL</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AUTHOR</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DESCRIPTION</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ADVANTAGES</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DISADVANTAGES</a:t>
                      </a:r>
                      <a:endParaRPr lang="en-IN" sz="1000">
                        <a:effectLst/>
                        <a:latin typeface="Times New Roman" panose="02020603050405020304" pitchFamily="18" charset="0"/>
                        <a:ea typeface="Times New Roman" panose="02020603050405020304" pitchFamily="18" charset="0"/>
                      </a:endParaRPr>
                    </a:p>
                  </a:txBody>
                  <a:tcPr marL="56267" marR="56267" marT="0" marB="0"/>
                </a:tc>
                <a:extLst>
                  <a:ext uri="{0D108BD9-81ED-4DB2-BD59-A6C34878D82A}">
                    <a16:rowId xmlns:a16="http://schemas.microsoft.com/office/drawing/2014/main" val="3528674330"/>
                  </a:ext>
                </a:extLst>
              </a:tr>
              <a:tr h="2747818">
                <a:tc>
                  <a:txBody>
                    <a:bodyPr/>
                    <a:lstStyle/>
                    <a:p>
                      <a:pPr algn="ctr"/>
                      <a:r>
                        <a:rPr lang="en-US" sz="1000">
                          <a:effectLst/>
                        </a:rPr>
                        <a:t>2005</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dirty="0">
                          <a:effectLst/>
                        </a:rPr>
                        <a:t>Myopia and associated pathological complications. Ophthalmic and Physiological Optics</a:t>
                      </a:r>
                      <a:endParaRPr lang="en-IN" sz="1000" dirty="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dirty="0">
                          <a:effectLst/>
                        </a:rPr>
                        <a:t>Saw, S. M., Gazzard, G., Shih-Yen, E. C. and Chua, W. H.</a:t>
                      </a:r>
                      <a:endParaRPr lang="en-IN" sz="1000" dirty="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Reviews the epidemiology of myopia, its associated risk factors, and the potential pathological complications that may arise, such as retinal detachment, glaucoma, and myopic maculopathy.</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Gives a clear explanation of myopia and its complications</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Only talks about myopia and does not give any research on other refractive errors</a:t>
                      </a:r>
                      <a:endParaRPr lang="en-IN" sz="1000">
                        <a:effectLst/>
                        <a:latin typeface="Times New Roman" panose="02020603050405020304" pitchFamily="18" charset="0"/>
                        <a:ea typeface="Times New Roman" panose="02020603050405020304" pitchFamily="18" charset="0"/>
                      </a:endParaRPr>
                    </a:p>
                  </a:txBody>
                  <a:tcPr marL="56267" marR="56267" marT="0" marB="0"/>
                </a:tc>
                <a:extLst>
                  <a:ext uri="{0D108BD9-81ED-4DB2-BD59-A6C34878D82A}">
                    <a16:rowId xmlns:a16="http://schemas.microsoft.com/office/drawing/2014/main" val="3999467366"/>
                  </a:ext>
                </a:extLst>
              </a:tr>
              <a:tr h="2262909">
                <a:tc>
                  <a:txBody>
                    <a:bodyPr/>
                    <a:lstStyle/>
                    <a:p>
                      <a:pPr algn="ctr"/>
                      <a:r>
                        <a:rPr lang="en-US" sz="1000">
                          <a:effectLst/>
                        </a:rPr>
                        <a:t>2018</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The epidemics of myopia: Aetiology and prevention. Progress in Retinal and Eye Research</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Morgan, I. G., French, A. N., Ashby, R. S., Guo, X., Ding, X., He, M., and Rose, K. A.</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Analysis and gives systematic review evaluate the relationship between time spent in outdoor activities and the prevention and control of myopia.</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a:effectLst/>
                        </a:rPr>
                        <a:t>Analysis of the causes of myopia</a:t>
                      </a:r>
                      <a:endParaRPr lang="en-IN" sz="1000">
                        <a:effectLst/>
                        <a:latin typeface="Times New Roman" panose="02020603050405020304" pitchFamily="18" charset="0"/>
                        <a:ea typeface="Times New Roman" panose="02020603050405020304" pitchFamily="18" charset="0"/>
                      </a:endParaRPr>
                    </a:p>
                  </a:txBody>
                  <a:tcPr marL="56267" marR="56267" marT="0" marB="0"/>
                </a:tc>
                <a:tc>
                  <a:txBody>
                    <a:bodyPr/>
                    <a:lstStyle/>
                    <a:p>
                      <a:pPr algn="ctr"/>
                      <a:r>
                        <a:rPr lang="en-US" sz="1000" dirty="0">
                          <a:effectLst/>
                        </a:rPr>
                        <a:t>It doesn’t consider the causes of other refractive errors</a:t>
                      </a:r>
                      <a:endParaRPr lang="en-IN" sz="1000" dirty="0">
                        <a:effectLst/>
                        <a:latin typeface="Times New Roman" panose="02020603050405020304" pitchFamily="18" charset="0"/>
                        <a:ea typeface="Times New Roman" panose="02020603050405020304" pitchFamily="18" charset="0"/>
                      </a:endParaRPr>
                    </a:p>
                  </a:txBody>
                  <a:tcPr marL="56267" marR="56267" marT="0" marB="0"/>
                </a:tc>
                <a:extLst>
                  <a:ext uri="{0D108BD9-81ED-4DB2-BD59-A6C34878D82A}">
                    <a16:rowId xmlns:a16="http://schemas.microsoft.com/office/drawing/2014/main" val="354383298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Problem Statement</a:t>
            </a:r>
            <a:endParaRPr sz="3600" b="1">
              <a:solidFill>
                <a:srgbClr val="7030A0"/>
              </a:solidFill>
              <a:latin typeface="Times New Roman"/>
              <a:ea typeface="Times New Roman"/>
              <a:cs typeface="Times New Roman"/>
              <a:sym typeface="Times New Roman"/>
            </a:endParaRPr>
          </a:p>
        </p:txBody>
      </p:sp>
      <p:sp>
        <p:nvSpPr>
          <p:cNvPr id="147" name="Google Shape;1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148"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5" name="TextBox 4"/>
          <p:cNvSpPr txBox="1"/>
          <p:nvPr/>
        </p:nvSpPr>
        <p:spPr>
          <a:xfrm>
            <a:off x="381000" y="1447800"/>
            <a:ext cx="7924800" cy="1291957"/>
          </a:xfrm>
          <a:prstGeom prst="rect">
            <a:avLst/>
          </a:prstGeom>
          <a:noFill/>
        </p:spPr>
        <p:txBody>
          <a:bodyPr wrap="square" rtlCol="0">
            <a:spAutoFit/>
          </a:bodyPr>
          <a:lstStyle/>
          <a:p>
            <a:pPr marL="342900" marR="493395" indent="-342900">
              <a:lnSpc>
                <a:spcPct val="111000"/>
              </a:lnSpc>
              <a:spcAft>
                <a:spcPts val="0"/>
              </a:spcAft>
              <a:buFont typeface="Wingdings" panose="05000000000000000000" pitchFamily="2" charset="2"/>
              <a:buChar char="Ø"/>
              <a:tabLst>
                <a:tab pos="673735" algn="l"/>
              </a:tabLst>
            </a:pPr>
            <a:r>
              <a:rPr lang="en-US" sz="2400" dirty="0">
                <a:effectLst/>
                <a:latin typeface="Times New Roman" panose="02020603050405020304" pitchFamily="18" charset="0"/>
                <a:ea typeface="Times New Roman" panose="02020603050405020304" pitchFamily="18" charset="0"/>
              </a:rPr>
              <a:t>To develop a eco-frie</a:t>
            </a:r>
            <a:r>
              <a:rPr lang="en-US" sz="2400" dirty="0">
                <a:latin typeface="Times New Roman" panose="02020603050405020304" pitchFamily="18" charset="0"/>
                <a:ea typeface="Times New Roman" panose="02020603050405020304" pitchFamily="18" charset="0"/>
              </a:rPr>
              <a:t>ndly and easy to handle software systems that can be used to predict the human eye power and refractive errors.</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a:solidFill>
                <a:srgbClr val="7030A0"/>
              </a:solidFill>
              <a:latin typeface="Times New Roman"/>
              <a:ea typeface="Times New Roman"/>
              <a:cs typeface="Times New Roman"/>
              <a:sym typeface="Times New Roman"/>
            </a:endParaRPr>
          </a:p>
        </p:txBody>
      </p:sp>
      <p:sp>
        <p:nvSpPr>
          <p:cNvPr id="154" name="Google Shape;154;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155" name="Google Shape;15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5" name="TextBox 4"/>
          <p:cNvSpPr txBox="1"/>
          <p:nvPr/>
        </p:nvSpPr>
        <p:spPr>
          <a:xfrm>
            <a:off x="342900" y="1371600"/>
            <a:ext cx="8458200"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An AI system that uses the phone selfie camera to predict the power of the eye and predict what refractive errors the user may have such as myopia, hyperopia, or normal. It makes </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a:t>
            </a:r>
            <a:endParaRPr sz="3600" b="1">
              <a:solidFill>
                <a:srgbClr val="7030A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5F4EAAB-FD6B-9604-2409-733C339B57E5}"/>
              </a:ext>
            </a:extLst>
          </p:cNvPr>
          <p:cNvSpPr txBox="1"/>
          <p:nvPr/>
        </p:nvSpPr>
        <p:spPr>
          <a:xfrm>
            <a:off x="228600" y="1294934"/>
            <a:ext cx="8686800" cy="2947730"/>
          </a:xfrm>
          <a:prstGeom prst="rect">
            <a:avLst/>
          </a:prstGeom>
          <a:noFill/>
        </p:spPr>
        <p:txBody>
          <a:bodyPr wrap="square" rtlCol="0">
            <a:spAutoFit/>
          </a:bodyPr>
          <a:lstStyle/>
          <a:p>
            <a:pPr marL="1257300" lvl="2" indent="-342900">
              <a:lnSpc>
                <a:spcPct val="150000"/>
              </a:lnSpc>
              <a:spcBef>
                <a:spcPts val="260"/>
              </a:spcBef>
              <a:buFont typeface="Wingdings" panose="05000000000000000000" pitchFamily="2" charset="2"/>
              <a:buChar char="Ø"/>
              <a:tabLst>
                <a:tab pos="1130935" algn="l"/>
              </a:tabLst>
            </a:pPr>
            <a:r>
              <a:rPr lang="en-US" sz="2400" dirty="0"/>
              <a:t>User module.</a:t>
            </a:r>
          </a:p>
          <a:p>
            <a:pPr marL="1257300" lvl="2" indent="-342900">
              <a:lnSpc>
                <a:spcPct val="150000"/>
              </a:lnSpc>
              <a:spcBef>
                <a:spcPts val="260"/>
              </a:spcBef>
              <a:buFont typeface="Wingdings" panose="05000000000000000000" pitchFamily="2" charset="2"/>
              <a:buChar char="Ø"/>
              <a:tabLst>
                <a:tab pos="1130935" algn="l"/>
              </a:tabLst>
            </a:pPr>
            <a:r>
              <a:rPr lang="en-US" sz="2400" dirty="0"/>
              <a:t>Server module </a:t>
            </a:r>
          </a:p>
          <a:p>
            <a:pPr marL="1257300" lvl="2" indent="-342900">
              <a:lnSpc>
                <a:spcPct val="150000"/>
              </a:lnSpc>
              <a:spcBef>
                <a:spcPts val="260"/>
              </a:spcBef>
              <a:buFont typeface="Wingdings" panose="05000000000000000000" pitchFamily="2" charset="2"/>
              <a:buChar char="Ø"/>
              <a:tabLst>
                <a:tab pos="1130935" algn="l"/>
              </a:tabLst>
            </a:pPr>
            <a:r>
              <a:rPr lang="en-US" sz="2400" dirty="0"/>
              <a:t>Feature extraction module</a:t>
            </a:r>
          </a:p>
          <a:p>
            <a:pPr marL="1257300" lvl="2" indent="-342900">
              <a:lnSpc>
                <a:spcPct val="150000"/>
              </a:lnSpc>
              <a:spcBef>
                <a:spcPts val="260"/>
              </a:spcBef>
              <a:buFont typeface="Wingdings" panose="05000000000000000000" pitchFamily="2" charset="2"/>
              <a:buChar char="Ø"/>
              <a:tabLst>
                <a:tab pos="1130935" algn="l"/>
              </a:tabLst>
            </a:pPr>
            <a:r>
              <a:rPr lang="en-US" sz="2400" dirty="0"/>
              <a:t>Distance estimation module</a:t>
            </a:r>
          </a:p>
          <a:p>
            <a:pPr marL="1257300" lvl="2" indent="-342900">
              <a:lnSpc>
                <a:spcPct val="150000"/>
              </a:lnSpc>
              <a:spcBef>
                <a:spcPts val="260"/>
              </a:spcBef>
              <a:buFont typeface="Wingdings" panose="05000000000000000000" pitchFamily="2" charset="2"/>
              <a:buChar char="Ø"/>
              <a:tabLst>
                <a:tab pos="1130935" algn="l"/>
              </a:tabLst>
            </a:pPr>
            <a:r>
              <a:rPr lang="en-US" sz="2400" dirty="0"/>
              <a:t>Power calculation module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 / Methodology used</a:t>
            </a:r>
            <a:endParaRPr sz="3600" b="1">
              <a:solidFill>
                <a:srgbClr val="7030A0"/>
              </a:solidFill>
              <a:latin typeface="Times New Roman"/>
              <a:ea typeface="Times New Roman"/>
              <a:cs typeface="Times New Roman"/>
              <a:sym typeface="Times New Roman"/>
            </a:endParaRPr>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pic>
        <p:nvPicPr>
          <p:cNvPr id="3" name="Picture 2">
            <a:extLst>
              <a:ext uri="{FF2B5EF4-FFF2-40B4-BE49-F238E27FC236}">
                <a16:creationId xmlns:a16="http://schemas.microsoft.com/office/drawing/2014/main" id="{6AFDC5BE-4668-8738-34B4-66DD3ED322F9}"/>
              </a:ext>
            </a:extLst>
          </p:cNvPr>
          <p:cNvPicPr>
            <a:picLocks noChangeAspect="1"/>
          </p:cNvPicPr>
          <p:nvPr/>
        </p:nvPicPr>
        <p:blipFill>
          <a:blip r:embed="rId3"/>
          <a:stretch>
            <a:fillRect/>
          </a:stretch>
        </p:blipFill>
        <p:spPr>
          <a:xfrm>
            <a:off x="254000" y="1000125"/>
            <a:ext cx="8636000" cy="485775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4800" b="1" dirty="0">
                <a:solidFill>
                  <a:srgbClr val="7030A0"/>
                </a:solidFill>
                <a:latin typeface="Times New Roman"/>
                <a:ea typeface="Times New Roman"/>
                <a:cs typeface="Times New Roman"/>
                <a:sym typeface="Times New Roman"/>
              </a:rPr>
              <a:t>Control Flow of the System</a:t>
            </a:r>
            <a:endParaRPr sz="4800" b="1" dirty="0">
              <a:solidFill>
                <a:srgbClr val="7030A0"/>
              </a:solidFill>
              <a:latin typeface="Times New Roman"/>
              <a:ea typeface="Times New Roman"/>
              <a:cs typeface="Times New Roman"/>
              <a:sym typeface="Times New Roman"/>
            </a:endParaRPr>
          </a:p>
        </p:txBody>
      </p:sp>
      <p:sp>
        <p:nvSpPr>
          <p:cNvPr id="184" name="Google Shape;184;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03-04-2023</a:t>
            </a:r>
            <a:endParaRPr/>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4" name="Picture 3">
            <a:extLst>
              <a:ext uri="{FF2B5EF4-FFF2-40B4-BE49-F238E27FC236}">
                <a16:creationId xmlns:a16="http://schemas.microsoft.com/office/drawing/2014/main" id="{6A3E1E31-B045-63AD-087F-00B58D60234C}"/>
              </a:ext>
            </a:extLst>
          </p:cNvPr>
          <p:cNvPicPr>
            <a:picLocks noChangeAspect="1"/>
          </p:cNvPicPr>
          <p:nvPr/>
        </p:nvPicPr>
        <p:blipFill>
          <a:blip r:embed="rId3"/>
          <a:stretch>
            <a:fillRect/>
          </a:stretch>
        </p:blipFill>
        <p:spPr>
          <a:xfrm>
            <a:off x="2895600" y="925450"/>
            <a:ext cx="3462247" cy="5170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959</Words>
  <Application>Microsoft Office PowerPoint</Application>
  <PresentationFormat>On-screen Show (4:3)</PresentationFormat>
  <Paragraphs>105</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Times New Roman</vt:lpstr>
      <vt:lpstr>Wingdings</vt:lpstr>
      <vt:lpstr>Office Theme</vt:lpstr>
      <vt:lpstr>PowerPoint Presentation</vt:lpstr>
      <vt:lpstr>Introduction</vt:lpstr>
      <vt:lpstr>Objective of the Project</vt:lpstr>
      <vt:lpstr>Literature Survey</vt:lpstr>
      <vt:lpstr>Problem Statement</vt:lpstr>
      <vt:lpstr>Proposed System</vt:lpstr>
      <vt:lpstr>Module</vt:lpstr>
      <vt:lpstr>Architecture / Methodology used</vt:lpstr>
      <vt:lpstr>Control Flow of the System</vt:lpstr>
      <vt:lpstr>Module Description</vt:lpstr>
      <vt:lpstr>Module Description</vt:lpstr>
      <vt:lpstr>Module Description</vt:lpstr>
      <vt:lpstr>Module Description</vt:lpstr>
      <vt:lpstr>Module Description</vt:lpstr>
      <vt:lpstr>Testing /Performance Evaluation / Results</vt:lpstr>
      <vt:lpstr>Screen Shots</vt:lpstr>
      <vt:lpstr>Screen Shots</vt:lpstr>
      <vt:lpstr>Screen Shots</vt:lpstr>
      <vt:lpstr>Conclusion / Feature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SENTHILKUMAR G</dc:creator>
  <cp:lastModifiedBy>Deepak N</cp:lastModifiedBy>
  <cp:revision>19</cp:revision>
  <dcterms:created xsi:type="dcterms:W3CDTF">2020-12-27T14:21:20Z</dcterms:created>
  <dcterms:modified xsi:type="dcterms:W3CDTF">2024-03-25T03:23:50Z</dcterms:modified>
</cp:coreProperties>
</file>