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7076" y="240552"/>
            <a:ext cx="10377847" cy="1120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6025" y="1462532"/>
            <a:ext cx="9115425" cy="1959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jpg"/><Relationship Id="rId5" Type="http://schemas.openxmlformats.org/officeDocument/2006/relationships/image" Target="../media/image1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jpg"/><Relationship Id="rId10" Type="http://schemas.openxmlformats.org/officeDocument/2006/relationships/image" Target="../media/image2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jpg"/><Relationship Id="rId8" Type="http://schemas.openxmlformats.org/officeDocument/2006/relationships/image" Target="../media/image38.jpg"/><Relationship Id="rId9" Type="http://schemas.openxmlformats.org/officeDocument/2006/relationships/image" Target="../media/image39.jp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jp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2326" y="304799"/>
            <a:ext cx="772350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b="1">
                <a:latin typeface="Times New Roman"/>
                <a:cs typeface="Times New Roman"/>
              </a:rPr>
              <a:t>PANIMALAR</a:t>
            </a:r>
            <a:r>
              <a:rPr dirty="0" sz="3200" spc="-17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ENGINEERING</a:t>
            </a:r>
            <a:r>
              <a:rPr dirty="0" sz="3200" spc="-21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COLLEGE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96887" y="781685"/>
            <a:ext cx="11482705" cy="372427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2740025" marR="1897380" indent="915035">
              <a:lnSpc>
                <a:spcPts val="3150"/>
              </a:lnSpc>
              <a:spcBef>
                <a:spcPts val="509"/>
              </a:spcBef>
            </a:pPr>
            <a:r>
              <a:rPr dirty="0" sz="2900" b="1">
                <a:latin typeface="Times New Roman"/>
                <a:cs typeface="Times New Roman"/>
              </a:rPr>
              <a:t>(An</a:t>
            </a:r>
            <a:r>
              <a:rPr dirty="0" sz="2900" spc="-180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Autonomous</a:t>
            </a:r>
            <a:r>
              <a:rPr dirty="0" sz="2900" spc="90" b="1">
                <a:latin typeface="Times New Roman"/>
                <a:cs typeface="Times New Roman"/>
              </a:rPr>
              <a:t> </a:t>
            </a:r>
            <a:r>
              <a:rPr dirty="0" sz="2900" spc="-10" b="1">
                <a:latin typeface="Times New Roman"/>
                <a:cs typeface="Times New Roman"/>
              </a:rPr>
              <a:t>Institution) </a:t>
            </a:r>
            <a:r>
              <a:rPr dirty="0" sz="2900" b="1">
                <a:latin typeface="Times New Roman"/>
                <a:cs typeface="Times New Roman"/>
              </a:rPr>
              <a:t>Bangalore</a:t>
            </a:r>
            <a:r>
              <a:rPr dirty="0" sz="2900" spc="-120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Trunk</a:t>
            </a:r>
            <a:r>
              <a:rPr dirty="0" sz="2900" spc="-125" b="1">
                <a:latin typeface="Times New Roman"/>
                <a:cs typeface="Times New Roman"/>
              </a:rPr>
              <a:t> </a:t>
            </a:r>
            <a:r>
              <a:rPr dirty="0" sz="2900" spc="-10" b="1">
                <a:latin typeface="Times New Roman"/>
                <a:cs typeface="Times New Roman"/>
              </a:rPr>
              <a:t>Road,Varadharajapuram</a:t>
            </a:r>
            <a:endParaRPr sz="2900">
              <a:latin typeface="Times New Roman"/>
              <a:cs typeface="Times New Roman"/>
            </a:endParaRPr>
          </a:p>
          <a:p>
            <a:pPr marL="3569335">
              <a:lnSpc>
                <a:spcPts val="3110"/>
              </a:lnSpc>
            </a:pPr>
            <a:r>
              <a:rPr dirty="0" sz="2900" spc="-35" b="1">
                <a:latin typeface="Times New Roman"/>
                <a:cs typeface="Times New Roman"/>
              </a:rPr>
              <a:t>Poonamallee,Chennai-</a:t>
            </a:r>
            <a:r>
              <a:rPr dirty="0" sz="2900" b="1">
                <a:latin typeface="Times New Roman"/>
                <a:cs typeface="Times New Roman"/>
              </a:rPr>
              <a:t>600</a:t>
            </a:r>
            <a:r>
              <a:rPr dirty="0" sz="2900" spc="390" b="1">
                <a:latin typeface="Times New Roman"/>
                <a:cs typeface="Times New Roman"/>
              </a:rPr>
              <a:t> </a:t>
            </a:r>
            <a:r>
              <a:rPr dirty="0" sz="2900" spc="-25" b="1">
                <a:latin typeface="Times New Roman"/>
                <a:cs typeface="Times New Roman"/>
              </a:rPr>
              <a:t>123</a:t>
            </a:r>
            <a:endParaRPr sz="2900">
              <a:latin typeface="Times New Roman"/>
              <a:cs typeface="Times New Roman"/>
            </a:endParaRPr>
          </a:p>
          <a:p>
            <a:pPr algn="ctr" marL="278130">
              <a:lnSpc>
                <a:spcPts val="2795"/>
              </a:lnSpc>
              <a:spcBef>
                <a:spcPts val="2075"/>
              </a:spcBef>
            </a:pPr>
            <a:r>
              <a:rPr dirty="0" sz="2400" b="1">
                <a:latin typeface="Times New Roman"/>
                <a:cs typeface="Times New Roman"/>
              </a:rPr>
              <a:t>DEPARTMENT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COMPUTER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SCIENCE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ENGINEERING</a:t>
            </a:r>
            <a:endParaRPr sz="2400">
              <a:latin typeface="Times New Roman"/>
              <a:cs typeface="Times New Roman"/>
            </a:endParaRPr>
          </a:p>
          <a:p>
            <a:pPr marL="1232535">
              <a:lnSpc>
                <a:spcPts val="2795"/>
              </a:lnSpc>
            </a:pPr>
            <a:r>
              <a:rPr dirty="0" sz="2400" b="1">
                <a:latin typeface="Times New Roman"/>
                <a:cs typeface="Times New Roman"/>
              </a:rPr>
              <a:t>TITLE:</a:t>
            </a:r>
            <a:r>
              <a:rPr dirty="0" sz="2400" spc="110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Real-Time</a:t>
            </a:r>
            <a:r>
              <a:rPr dirty="0" sz="2400" spc="-65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Road</a:t>
            </a:r>
            <a:r>
              <a:rPr dirty="0" sz="2400" spc="-3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Lane</a:t>
            </a:r>
            <a:r>
              <a:rPr dirty="0" sz="2400" spc="5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Line</a:t>
            </a:r>
            <a:r>
              <a:rPr dirty="0" sz="2400" spc="-6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Detection</a:t>
            </a:r>
            <a:r>
              <a:rPr dirty="0" sz="2400" spc="-10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for</a:t>
            </a:r>
            <a:r>
              <a:rPr dirty="0" sz="2400" spc="-130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Advanced</a:t>
            </a:r>
            <a:r>
              <a:rPr dirty="0" sz="2400" spc="25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A40020"/>
                </a:solidFill>
                <a:latin typeface="Times New Roman"/>
                <a:cs typeface="Times New Roman"/>
              </a:rPr>
              <a:t>DrivingAssistance</a:t>
            </a:r>
            <a:endParaRPr sz="2400">
              <a:latin typeface="Times New Roman"/>
              <a:cs typeface="Times New Roman"/>
            </a:endParaRPr>
          </a:p>
          <a:p>
            <a:pPr algn="ctr" marL="324485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DOMAIN</a:t>
            </a:r>
            <a:r>
              <a:rPr dirty="0" sz="2400" spc="-25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:</a:t>
            </a:r>
            <a:r>
              <a:rPr dirty="0" sz="2400" spc="-65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A40020"/>
                </a:solidFill>
                <a:latin typeface="Times New Roman"/>
                <a:cs typeface="Times New Roman"/>
              </a:rPr>
              <a:t>MACHINE</a:t>
            </a:r>
            <a:r>
              <a:rPr dirty="0" sz="2400" spc="-55" b="1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A40020"/>
                </a:solidFill>
                <a:latin typeface="Times New Roman"/>
                <a:cs typeface="Times New Roman"/>
              </a:rPr>
              <a:t>LEARNING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80135" algn="l"/>
              </a:tabLst>
            </a:pPr>
            <a:r>
              <a:rPr dirty="0" sz="2400" spc="-20" b="1">
                <a:latin typeface="Times New Roman"/>
                <a:cs typeface="Times New Roman"/>
              </a:rPr>
              <a:t>TEAM</a:t>
            </a:r>
            <a:r>
              <a:rPr dirty="0" sz="2400" b="1">
                <a:latin typeface="Times New Roman"/>
                <a:cs typeface="Times New Roman"/>
              </a:rPr>
              <a:t>	NO :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E27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3087" y="4791392"/>
            <a:ext cx="4730115" cy="6489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Times New Roman"/>
                <a:cs typeface="Times New Roman"/>
              </a:rPr>
              <a:t>Team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Members:</a:t>
            </a:r>
            <a:endParaRPr sz="20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80"/>
              </a:spcBef>
            </a:pPr>
            <a:r>
              <a:rPr dirty="0" sz="2000">
                <a:latin typeface="Times New Roman"/>
                <a:cs typeface="Times New Roman"/>
              </a:rPr>
              <a:t>211420104049-Chintham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Reddy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Lalithaditya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83071" y="4791392"/>
            <a:ext cx="5186045" cy="954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dirty="0" sz="2000" b="1">
                <a:latin typeface="Times New Roman"/>
                <a:cs typeface="Times New Roman"/>
              </a:rPr>
              <a:t>GUIDED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2000">
                <a:latin typeface="Times New Roman"/>
                <a:cs typeface="Times New Roman"/>
              </a:rPr>
              <a:t>Mrs.Sophana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Jenniffer</a:t>
            </a:r>
            <a:endParaRPr sz="20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Department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Computer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Science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Engineering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5" y="361950"/>
            <a:ext cx="150495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5843" y="4560091"/>
            <a:ext cx="2422921" cy="194667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9968" y="5857872"/>
            <a:ext cx="565546" cy="56554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69968" y="5143497"/>
            <a:ext cx="565546" cy="56554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69968" y="4429122"/>
            <a:ext cx="565546" cy="56554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77250" y="5857872"/>
            <a:ext cx="565546" cy="56554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77250" y="5143497"/>
            <a:ext cx="565546" cy="56554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77250" y="4429122"/>
            <a:ext cx="565546" cy="56554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82328" y="851294"/>
            <a:ext cx="303609" cy="38695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07076" y="621305"/>
            <a:ext cx="2816225" cy="7397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99794" algn="l"/>
              </a:tabLst>
            </a:pPr>
            <a:r>
              <a:rPr dirty="0" sz="4650" spc="-25">
                <a:latin typeface="Calibri"/>
                <a:cs typeface="Calibri"/>
              </a:rPr>
              <a:t>1.</a:t>
            </a:r>
            <a:r>
              <a:rPr dirty="0" sz="4650">
                <a:latin typeface="Calibri"/>
                <a:cs typeface="Calibri"/>
              </a:rPr>
              <a:t>	</a:t>
            </a:r>
            <a:r>
              <a:rPr dirty="0" sz="4650" spc="-265">
                <a:latin typeface="Calibri"/>
                <a:cs typeface="Calibri"/>
              </a:rPr>
              <a:t>ray</a:t>
            </a:r>
            <a:r>
              <a:rPr dirty="0" sz="4650" spc="-70">
                <a:latin typeface="Calibri"/>
                <a:cs typeface="Calibri"/>
              </a:rPr>
              <a:t> </a:t>
            </a:r>
            <a:r>
              <a:rPr dirty="0" sz="4650" spc="-165">
                <a:latin typeface="Calibri"/>
                <a:cs typeface="Calibri"/>
              </a:rPr>
              <a:t>Scale</a:t>
            </a:r>
            <a:endParaRPr sz="46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97547" y="1696340"/>
            <a:ext cx="9668510" cy="25914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13690" marR="5080" indent="-301625">
              <a:lnSpc>
                <a:spcPct val="100400"/>
              </a:lnSpc>
              <a:spcBef>
                <a:spcPts val="114"/>
              </a:spcBef>
              <a:buChar char="•"/>
              <a:tabLst>
                <a:tab pos="313690" algn="l"/>
                <a:tab pos="314960" algn="l"/>
              </a:tabLst>
            </a:pPr>
            <a:r>
              <a:rPr dirty="0" sz="2800">
                <a:latin typeface="Calibri"/>
                <a:cs typeface="Calibri"/>
              </a:rPr>
              <a:t>	We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convert</a:t>
            </a:r>
            <a:r>
              <a:rPr dirty="0" sz="2800">
                <a:latin typeface="Calibri"/>
                <a:cs typeface="Calibri"/>
              </a:rPr>
              <a:t> our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image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Gray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scale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abstract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away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Tensor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Matrix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deal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raw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pixel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values. </a:t>
            </a:r>
            <a:r>
              <a:rPr dirty="0" sz="2800" spc="-45">
                <a:latin typeface="Calibri"/>
                <a:cs typeface="Calibri"/>
              </a:rPr>
              <a:t>(960,540,3)-</a:t>
            </a:r>
            <a:r>
              <a:rPr dirty="0" sz="2800">
                <a:latin typeface="Calibri"/>
                <a:cs typeface="Calibri"/>
              </a:rPr>
              <a:t>»</a:t>
            </a:r>
            <a:r>
              <a:rPr dirty="0" sz="2800" spc="3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(960,540)</a:t>
            </a:r>
            <a:endParaRPr sz="2800">
              <a:latin typeface="Calibri"/>
              <a:cs typeface="Calibri"/>
            </a:endParaRPr>
          </a:p>
          <a:p>
            <a:pPr marL="317500" indent="-304800">
              <a:lnSpc>
                <a:spcPts val="3329"/>
              </a:lnSpc>
              <a:buChar char="•"/>
              <a:tabLst>
                <a:tab pos="317500" algn="l"/>
              </a:tabLst>
            </a:pPr>
            <a:r>
              <a:rPr dirty="0" sz="2800" spc="-30">
                <a:latin typeface="Calibri"/>
                <a:cs typeface="Calibri"/>
              </a:rPr>
              <a:t>Treat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yellow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white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lane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lines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same</a:t>
            </a:r>
            <a:endParaRPr sz="2800">
              <a:latin typeface="Calibri"/>
              <a:cs typeface="Calibri"/>
            </a:endParaRPr>
          </a:p>
          <a:p>
            <a:pPr marL="313690" indent="-300990">
              <a:lnSpc>
                <a:spcPts val="3354"/>
              </a:lnSpc>
              <a:spcBef>
                <a:spcPts val="15"/>
              </a:spcBef>
              <a:buChar char="•"/>
              <a:tabLst>
                <a:tab pos="313690" algn="l"/>
              </a:tabLst>
            </a:pPr>
            <a:r>
              <a:rPr dirty="0" sz="2800">
                <a:latin typeface="Calibri"/>
                <a:cs typeface="Calibri"/>
              </a:rPr>
              <a:t>Pixel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list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colour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channel</a:t>
            </a:r>
            <a:endParaRPr sz="2800">
              <a:latin typeface="Calibri"/>
              <a:cs typeface="Calibri"/>
            </a:endParaRPr>
          </a:p>
          <a:p>
            <a:pPr marL="313690" indent="-300990">
              <a:lnSpc>
                <a:spcPts val="3354"/>
              </a:lnSpc>
              <a:buChar char="•"/>
              <a:tabLst>
                <a:tab pos="313690" algn="l"/>
              </a:tabLst>
            </a:pPr>
            <a:r>
              <a:rPr dirty="0" sz="2800" spc="-10">
                <a:latin typeface="Calibri"/>
                <a:cs typeface="Calibri"/>
              </a:rPr>
              <a:t>Average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colour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channel values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within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pixel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list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(R+G+B/3)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00939" y="4584846"/>
            <a:ext cx="2494280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18490" algn="l"/>
              </a:tabLst>
            </a:pPr>
            <a:r>
              <a:rPr dirty="0" sz="1400" spc="-20">
                <a:solidFill>
                  <a:srgbClr val="525252"/>
                </a:solidFill>
                <a:latin typeface="Arial MT"/>
                <a:cs typeface="Arial MT"/>
              </a:rPr>
              <a:t>gray</a:t>
            </a:r>
            <a:r>
              <a:rPr dirty="0" sz="1400">
                <a:solidFill>
                  <a:srgbClr val="525252"/>
                </a:solidFill>
                <a:latin typeface="Arial MT"/>
                <a:cs typeface="Arial MT"/>
              </a:rPr>
              <a:t>	</a:t>
            </a:r>
            <a:r>
              <a:rPr dirty="0" sz="1400" spc="50">
                <a:solidFill>
                  <a:srgbClr val="565656"/>
                </a:solidFill>
                <a:latin typeface="Arial MT"/>
                <a:cs typeface="Arial MT"/>
              </a:rPr>
              <a:t>cv2.grayscale(image)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935441" y="5327995"/>
            <a:ext cx="26479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25">
                <a:solidFill>
                  <a:srgbClr val="3B3B3B"/>
                </a:solidFill>
                <a:latin typeface="Calibri"/>
                <a:cs typeface="Calibri"/>
              </a:rPr>
              <a:t>RGB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910686" y="5774231"/>
            <a:ext cx="1673860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10">
                <a:solidFill>
                  <a:srgbClr val="4F4F4F"/>
                </a:solidFill>
                <a:latin typeface="Calibri"/>
                <a:cs typeface="Calibri"/>
              </a:rPr>
              <a:t>Input</a:t>
            </a:r>
            <a:r>
              <a:rPr dirty="0" sz="1650" spc="7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727272"/>
                </a:solidFill>
                <a:latin typeface="Calibri"/>
                <a:cs typeface="Calibri"/>
              </a:rPr>
              <a:t>=</a:t>
            </a:r>
            <a:r>
              <a:rPr dirty="0" sz="1650" spc="20">
                <a:solidFill>
                  <a:srgbClr val="727272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444444"/>
                </a:solidFill>
                <a:latin typeface="Calibri"/>
                <a:cs typeface="Calibri"/>
              </a:rPr>
              <a:t>(960,540,3)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914851" y="6205336"/>
            <a:ext cx="81661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60">
                <a:solidFill>
                  <a:srgbClr val="545454"/>
                </a:solidFill>
                <a:latin typeface="Calibri"/>
                <a:cs typeface="Calibri"/>
              </a:rPr>
              <a:t>TENSOR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149980" y="4613867"/>
            <a:ext cx="224154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i="1">
                <a:solidFill>
                  <a:srgbClr val="2D2D2D"/>
                </a:solidFill>
                <a:latin typeface="Calibri"/>
                <a:cs typeface="Calibri"/>
              </a:rPr>
              <a:t>Re0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018506" y="5331219"/>
            <a:ext cx="36322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40">
                <a:solidFill>
                  <a:srgbClr val="545454"/>
                </a:solidFill>
                <a:latin typeface="Calibri"/>
                <a:cs typeface="Calibri"/>
              </a:rPr>
              <a:t>Green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108332" y="6039393"/>
            <a:ext cx="27114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20">
                <a:solidFill>
                  <a:srgbClr val="212121"/>
                </a:solidFill>
                <a:latin typeface="Calibri"/>
                <a:cs typeface="Calibri"/>
              </a:rPr>
              <a:t>Blue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169300" y="4528837"/>
            <a:ext cx="1285875" cy="1482725"/>
          </a:xfrm>
          <a:prstGeom prst="rect">
            <a:avLst/>
          </a:prstGeom>
          <a:ln w="8929">
            <a:solidFill>
              <a:srgbClr val="646464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149225" marR="429895" indent="-72390">
              <a:lnSpc>
                <a:spcPct val="113399"/>
              </a:lnSpc>
              <a:spcBef>
                <a:spcPts val="204"/>
              </a:spcBef>
            </a:pPr>
            <a:r>
              <a:rPr dirty="0" sz="1550" spc="-25">
                <a:solidFill>
                  <a:srgbClr val="505050"/>
                </a:solidFill>
                <a:latin typeface="Cambria"/>
                <a:cs typeface="Cambria"/>
              </a:rPr>
              <a:t>output</a:t>
            </a:r>
            <a:r>
              <a:rPr dirty="0" sz="1550" spc="110">
                <a:solidFill>
                  <a:srgbClr val="505050"/>
                </a:solidFill>
                <a:latin typeface="Cambria"/>
                <a:cs typeface="Cambria"/>
              </a:rPr>
              <a:t> </a:t>
            </a:r>
            <a:r>
              <a:rPr dirty="0" sz="1550" spc="-50">
                <a:solidFill>
                  <a:srgbClr val="6B6B6B"/>
                </a:solidFill>
                <a:latin typeface="Cambria"/>
                <a:cs typeface="Cambria"/>
              </a:rPr>
              <a:t>= </a:t>
            </a:r>
            <a:r>
              <a:rPr dirty="0" sz="1550">
                <a:solidFill>
                  <a:srgbClr val="545454"/>
                </a:solidFill>
                <a:latin typeface="Cambria"/>
                <a:cs typeface="Cambria"/>
              </a:rPr>
              <a:t>960</a:t>
            </a:r>
            <a:r>
              <a:rPr dirty="0" sz="1550" spc="15">
                <a:solidFill>
                  <a:srgbClr val="545454"/>
                </a:solidFill>
                <a:latin typeface="Cambria"/>
                <a:cs typeface="Cambria"/>
              </a:rPr>
              <a:t> </a:t>
            </a:r>
            <a:r>
              <a:rPr dirty="0" sz="1550" spc="-30">
                <a:solidFill>
                  <a:srgbClr val="5B5B5B"/>
                </a:solidFill>
                <a:latin typeface="Cambria"/>
                <a:cs typeface="Cambria"/>
              </a:rPr>
              <a:t>540</a:t>
            </a:r>
            <a:endParaRPr sz="1550">
              <a:latin typeface="Cambria"/>
              <a:cs typeface="Cambria"/>
            </a:endParaRPr>
          </a:p>
          <a:p>
            <a:pPr marL="81915">
              <a:lnSpc>
                <a:spcPct val="100000"/>
              </a:lnSpc>
              <a:spcBef>
                <a:spcPts val="1505"/>
              </a:spcBef>
            </a:pPr>
            <a:r>
              <a:rPr dirty="0" sz="1650" spc="-10">
                <a:solidFill>
                  <a:srgbClr val="525252"/>
                </a:solidFill>
                <a:latin typeface="Calibri"/>
                <a:cs typeface="Calibri"/>
              </a:rPr>
              <a:t>MATRIX</a:t>
            </a:r>
            <a:endParaRPr sz="1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0625" y="4393405"/>
            <a:ext cx="2613421" cy="172640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7593" y="827482"/>
            <a:ext cx="345281" cy="4107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92766" y="803669"/>
            <a:ext cx="2678906" cy="35599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2956" y="627507"/>
            <a:ext cx="3564254" cy="73279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062605" algn="l"/>
              </a:tabLst>
            </a:pPr>
            <a:r>
              <a:rPr dirty="0" sz="4600" spc="-90">
                <a:latin typeface="Calibri"/>
                <a:cs typeface="Calibri"/>
              </a:rPr>
              <a:t>2.</a:t>
            </a:r>
            <a:r>
              <a:rPr dirty="0" sz="4600" spc="-160">
                <a:latin typeface="Calibri"/>
                <a:cs typeface="Calibri"/>
              </a:rPr>
              <a:t> </a:t>
            </a:r>
            <a:r>
              <a:rPr dirty="0" sz="4600" spc="-10">
                <a:latin typeface="Calibri"/>
                <a:cs typeface="Calibri"/>
              </a:rPr>
              <a:t>Gaussian</a:t>
            </a:r>
            <a:r>
              <a:rPr dirty="0" sz="4600">
                <a:latin typeface="Calibri"/>
                <a:cs typeface="Calibri"/>
              </a:rPr>
              <a:t>	</a:t>
            </a:r>
            <a:r>
              <a:rPr dirty="0" sz="4600" spc="-65">
                <a:latin typeface="Calibri"/>
                <a:cs typeface="Calibri"/>
              </a:rPr>
              <a:t>ur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98131" y="1678192"/>
            <a:ext cx="7082790" cy="389001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313690" indent="-300990">
              <a:lnSpc>
                <a:spcPct val="100000"/>
              </a:lnSpc>
              <a:spcBef>
                <a:spcPts val="325"/>
              </a:spcBef>
              <a:buChar char="•"/>
              <a:tabLst>
                <a:tab pos="313690" algn="l"/>
              </a:tabLst>
            </a:pPr>
            <a:r>
              <a:rPr dirty="0" sz="2750">
                <a:latin typeface="Calibri"/>
                <a:cs typeface="Calibri"/>
              </a:rPr>
              <a:t>Apply</a:t>
            </a:r>
            <a:r>
              <a:rPr dirty="0" sz="2750" spc="10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Gaussian</a:t>
            </a:r>
            <a:r>
              <a:rPr dirty="0" sz="2750" spc="13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Blur</a:t>
            </a:r>
            <a:r>
              <a:rPr dirty="0" sz="2750" spc="10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</a:t>
            </a:r>
            <a:r>
              <a:rPr dirty="0" sz="2750" spc="-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reduce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image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noise</a:t>
            </a:r>
            <a:r>
              <a:rPr dirty="0" sz="2750" spc="15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and</a:t>
            </a:r>
            <a:endParaRPr sz="2750">
              <a:latin typeface="Calibri"/>
              <a:cs typeface="Calibri"/>
            </a:endParaRPr>
          </a:p>
          <a:p>
            <a:pPr marL="315595">
              <a:lnSpc>
                <a:spcPct val="100000"/>
              </a:lnSpc>
              <a:spcBef>
                <a:spcPts val="225"/>
              </a:spcBef>
            </a:pPr>
            <a:r>
              <a:rPr dirty="0" sz="2600" spc="-10">
                <a:latin typeface="Calibri"/>
                <a:cs typeface="Calibri"/>
              </a:rPr>
              <a:t>details.</a:t>
            </a:r>
            <a:endParaRPr sz="2600">
              <a:latin typeface="Calibri"/>
              <a:cs typeface="Calibri"/>
            </a:endParaRPr>
          </a:p>
          <a:p>
            <a:pPr marL="313690" indent="-300990">
              <a:lnSpc>
                <a:spcPct val="100000"/>
              </a:lnSpc>
              <a:spcBef>
                <a:spcPts val="130"/>
              </a:spcBef>
              <a:buChar char="•"/>
              <a:tabLst>
                <a:tab pos="313690" algn="l"/>
              </a:tabLst>
            </a:pPr>
            <a:r>
              <a:rPr dirty="0" sz="2700">
                <a:latin typeface="Calibri"/>
                <a:cs typeface="Calibri"/>
              </a:rPr>
              <a:t>Smooth</a:t>
            </a:r>
            <a:r>
              <a:rPr dirty="0" sz="2700" spc="27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out</a:t>
            </a:r>
            <a:r>
              <a:rPr dirty="0" sz="2700" spc="14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</a:t>
            </a:r>
            <a:r>
              <a:rPr dirty="0" sz="2700" spc="15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image</a:t>
            </a:r>
            <a:r>
              <a:rPr dirty="0" sz="2700" spc="16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before</a:t>
            </a:r>
            <a:r>
              <a:rPr dirty="0" sz="2700" spc="2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applying</a:t>
            </a:r>
            <a:r>
              <a:rPr dirty="0" sz="2700" spc="28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Canny</a:t>
            </a:r>
            <a:endParaRPr sz="2700">
              <a:latin typeface="Calibri"/>
              <a:cs typeface="Calibri"/>
            </a:endParaRPr>
          </a:p>
          <a:p>
            <a:pPr marL="315595">
              <a:lnSpc>
                <a:spcPct val="100000"/>
              </a:lnSpc>
              <a:spcBef>
                <a:spcPts val="60"/>
              </a:spcBef>
            </a:pPr>
            <a:r>
              <a:rPr dirty="0" sz="2750">
                <a:latin typeface="Calibri"/>
                <a:cs typeface="Calibri"/>
              </a:rPr>
              <a:t>edge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detection</a:t>
            </a:r>
            <a:r>
              <a:rPr dirty="0" sz="2750" spc="14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so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we</a:t>
            </a:r>
            <a:r>
              <a:rPr dirty="0" sz="2750" spc="-1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do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not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detect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faint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edges</a:t>
            </a:r>
            <a:endParaRPr sz="2750">
              <a:latin typeface="Calibri"/>
              <a:cs typeface="Calibri"/>
            </a:endParaRPr>
          </a:p>
          <a:p>
            <a:pPr marL="314325" indent="-301625">
              <a:lnSpc>
                <a:spcPct val="100000"/>
              </a:lnSpc>
              <a:spcBef>
                <a:spcPts val="105"/>
              </a:spcBef>
              <a:buChar char="•"/>
              <a:tabLst>
                <a:tab pos="314325" algn="l"/>
                <a:tab pos="1078230" algn="l"/>
              </a:tabLst>
            </a:pPr>
            <a:r>
              <a:rPr dirty="0" sz="2700" spc="-20">
                <a:latin typeface="Calibri"/>
                <a:cs typeface="Calibri"/>
              </a:rPr>
              <a:t>Blur</a:t>
            </a:r>
            <a:r>
              <a:rPr dirty="0" sz="2700">
                <a:latin typeface="Calibri"/>
                <a:cs typeface="Calibri"/>
              </a:rPr>
              <a:t>	gray=</a:t>
            </a:r>
            <a:r>
              <a:rPr dirty="0" sz="2700" spc="45">
                <a:latin typeface="Calibri"/>
                <a:cs typeface="Calibri"/>
              </a:rPr>
              <a:t>  </a:t>
            </a:r>
            <a:r>
              <a:rPr dirty="0" sz="2700" spc="-10">
                <a:latin typeface="Calibri"/>
                <a:cs typeface="Calibri"/>
              </a:rPr>
              <a:t>cv2.GaussianBIur(src,ksize,std_dev)</a:t>
            </a:r>
            <a:endParaRPr sz="2700">
              <a:latin typeface="Calibri"/>
              <a:cs typeface="Calibri"/>
            </a:endParaRPr>
          </a:p>
          <a:p>
            <a:pPr marL="313690" indent="-300990">
              <a:lnSpc>
                <a:spcPct val="100000"/>
              </a:lnSpc>
              <a:spcBef>
                <a:spcPts val="155"/>
              </a:spcBef>
              <a:buChar char="•"/>
              <a:tabLst>
                <a:tab pos="313690" algn="l"/>
              </a:tabLst>
            </a:pPr>
            <a:r>
              <a:rPr dirty="0" sz="2700">
                <a:latin typeface="Calibri"/>
                <a:cs typeface="Calibri"/>
              </a:rPr>
              <a:t>Src:</a:t>
            </a:r>
            <a:r>
              <a:rPr dirty="0" sz="2700" spc="17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image</a:t>
            </a:r>
            <a:r>
              <a:rPr dirty="0" sz="2700" spc="15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to</a:t>
            </a:r>
            <a:r>
              <a:rPr dirty="0" sz="2700" spc="7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modify</a:t>
            </a:r>
            <a:endParaRPr sz="2700">
              <a:latin typeface="Calibri"/>
              <a:cs typeface="Calibri"/>
            </a:endParaRPr>
          </a:p>
          <a:p>
            <a:pPr marL="314960" marR="450215" indent="-302260">
              <a:lnSpc>
                <a:spcPts val="3379"/>
              </a:lnSpc>
              <a:spcBef>
                <a:spcPts val="45"/>
              </a:spcBef>
              <a:buChar char="•"/>
              <a:tabLst>
                <a:tab pos="314960" algn="l"/>
              </a:tabLst>
            </a:pPr>
            <a:r>
              <a:rPr dirty="0" sz="2700">
                <a:latin typeface="Calibri"/>
                <a:cs typeface="Calibri"/>
              </a:rPr>
              <a:t>Ksize</a:t>
            </a:r>
            <a:r>
              <a:rPr dirty="0" sz="2700" spc="12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=</a:t>
            </a:r>
            <a:r>
              <a:rPr dirty="0" sz="2700" spc="6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kernel</a:t>
            </a:r>
            <a:r>
              <a:rPr dirty="0" sz="2700" spc="16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size.</a:t>
            </a:r>
            <a:r>
              <a:rPr dirty="0" sz="2700" spc="10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Larger</a:t>
            </a:r>
            <a:r>
              <a:rPr dirty="0" sz="2700" spc="13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kernel</a:t>
            </a:r>
            <a:r>
              <a:rPr dirty="0" sz="2700" spc="114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size</a:t>
            </a:r>
            <a:r>
              <a:rPr dirty="0" sz="2700" spc="9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implies </a:t>
            </a:r>
            <a:r>
              <a:rPr dirty="0" sz="2750">
                <a:latin typeface="Calibri"/>
                <a:cs typeface="Calibri"/>
              </a:rPr>
              <a:t>averaging/</a:t>
            </a:r>
            <a:r>
              <a:rPr dirty="0" sz="2750" spc="15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smoothing</a:t>
            </a:r>
            <a:r>
              <a:rPr dirty="0" sz="2750" spc="24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over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</a:t>
            </a:r>
            <a:r>
              <a:rPr dirty="0" sz="2750" spc="-7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larger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area. </a:t>
            </a:r>
            <a:r>
              <a:rPr dirty="0" sz="2700">
                <a:latin typeface="Calibri"/>
                <a:cs typeface="Calibri"/>
              </a:rPr>
              <a:t>(Sample</a:t>
            </a:r>
            <a:r>
              <a:rPr dirty="0" sz="2700" spc="254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size</a:t>
            </a:r>
            <a:r>
              <a:rPr dirty="0" sz="2700" spc="9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for</a:t>
            </a:r>
            <a:r>
              <a:rPr dirty="0" sz="2700" spc="9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convolution)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9421" y="4917278"/>
            <a:ext cx="2500312" cy="153590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1937" y="4917278"/>
            <a:ext cx="2500312" cy="153590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3500" y="4994669"/>
            <a:ext cx="1893093" cy="118467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0934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40"/>
              </a:spcBef>
            </a:pPr>
            <a:r>
              <a:rPr dirty="0" sz="4550" spc="-35">
                <a:latin typeface="Calibri"/>
                <a:cs typeface="Calibri"/>
              </a:rPr>
              <a:t>3.</a:t>
            </a:r>
            <a:r>
              <a:rPr dirty="0" sz="4550" spc="-210">
                <a:latin typeface="Calibri"/>
                <a:cs typeface="Calibri"/>
              </a:rPr>
              <a:t> </a:t>
            </a:r>
            <a:r>
              <a:rPr dirty="0" sz="4550" spc="-190">
                <a:latin typeface="Calibri"/>
                <a:cs typeface="Calibri"/>
              </a:rPr>
              <a:t>Canny</a:t>
            </a:r>
            <a:r>
              <a:rPr dirty="0" sz="4550" spc="-40">
                <a:latin typeface="Calibri"/>
                <a:cs typeface="Calibri"/>
              </a:rPr>
              <a:t> </a:t>
            </a:r>
            <a:r>
              <a:rPr dirty="0" sz="4550" spc="-155">
                <a:latin typeface="Calibri"/>
                <a:cs typeface="Calibri"/>
              </a:rPr>
              <a:t>Edge</a:t>
            </a:r>
            <a:r>
              <a:rPr dirty="0" sz="4550" spc="-85">
                <a:latin typeface="Calibri"/>
                <a:cs typeface="Calibri"/>
              </a:rPr>
              <a:t> </a:t>
            </a:r>
            <a:r>
              <a:rPr dirty="0" sz="4550" spc="-140">
                <a:latin typeface="Calibri"/>
                <a:cs typeface="Calibri"/>
              </a:rPr>
              <a:t>Detection</a:t>
            </a:r>
            <a:endParaRPr sz="45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10656" y="1493933"/>
            <a:ext cx="9047480" cy="30168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14325" indent="-301625">
              <a:lnSpc>
                <a:spcPct val="100000"/>
              </a:lnSpc>
              <a:spcBef>
                <a:spcPts val="130"/>
              </a:spcBef>
              <a:buChar char="•"/>
              <a:tabLst>
                <a:tab pos="314325" algn="l"/>
              </a:tabLst>
            </a:pPr>
            <a:r>
              <a:rPr dirty="0" sz="2800">
                <a:latin typeface="Calibri"/>
                <a:cs typeface="Calibri"/>
              </a:rPr>
              <a:t>Used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detect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boundaries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image</a:t>
            </a:r>
            <a:endParaRPr sz="2800">
              <a:latin typeface="Calibri"/>
              <a:cs typeface="Calibri"/>
            </a:endParaRPr>
          </a:p>
          <a:p>
            <a:pPr marL="314325" indent="-301625">
              <a:lnSpc>
                <a:spcPts val="3345"/>
              </a:lnSpc>
              <a:spcBef>
                <a:spcPts val="15"/>
              </a:spcBef>
              <a:buChar char="•"/>
              <a:tabLst>
                <a:tab pos="314325" algn="l"/>
              </a:tabLst>
            </a:pPr>
            <a:r>
              <a:rPr dirty="0" sz="2800">
                <a:latin typeface="Calibri"/>
                <a:cs typeface="Calibri"/>
              </a:rPr>
              <a:t>Uses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differential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pixel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values</a:t>
            </a:r>
            <a:endParaRPr sz="2800">
              <a:latin typeface="Calibri"/>
              <a:cs typeface="Calibri"/>
            </a:endParaRPr>
          </a:p>
          <a:p>
            <a:pPr marL="311785" indent="-299085">
              <a:lnSpc>
                <a:spcPts val="3345"/>
              </a:lnSpc>
              <a:buChar char="•"/>
              <a:tabLst>
                <a:tab pos="311785" algn="l"/>
              </a:tabLst>
            </a:pPr>
            <a:r>
              <a:rPr dirty="0" sz="2800">
                <a:latin typeface="Calibri"/>
                <a:cs typeface="Calibri"/>
              </a:rPr>
              <a:t>Three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regions:</a:t>
            </a:r>
            <a:endParaRPr sz="2800">
              <a:latin typeface="Calibri"/>
              <a:cs typeface="Calibri"/>
            </a:endParaRPr>
          </a:p>
          <a:p>
            <a:pPr marL="366395" indent="-338455">
              <a:lnSpc>
                <a:spcPts val="3354"/>
              </a:lnSpc>
              <a:spcBef>
                <a:spcPts val="15"/>
              </a:spcBef>
              <a:buAutoNum type="alphaUcPeriod"/>
              <a:tabLst>
                <a:tab pos="366395" algn="l"/>
              </a:tabLst>
            </a:pPr>
            <a:r>
              <a:rPr dirty="0" sz="2800">
                <a:latin typeface="Calibri"/>
                <a:cs typeface="Calibri"/>
              </a:rPr>
              <a:t>Pixel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higher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upper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threshold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edge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(kept)</a:t>
            </a:r>
            <a:endParaRPr sz="2800">
              <a:latin typeface="Calibri"/>
              <a:cs typeface="Calibri"/>
            </a:endParaRPr>
          </a:p>
          <a:p>
            <a:pPr marL="367030" indent="-344805">
              <a:lnSpc>
                <a:spcPts val="3350"/>
              </a:lnSpc>
              <a:buAutoNum type="alphaUcPeriod"/>
              <a:tabLst>
                <a:tab pos="367030" algn="l"/>
              </a:tabLst>
            </a:pPr>
            <a:r>
              <a:rPr dirty="0" sz="2800">
                <a:latin typeface="Calibri"/>
                <a:cs typeface="Calibri"/>
              </a:rPr>
              <a:t>Pixel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between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high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low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accepted if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connected</a:t>
            </a:r>
            <a:r>
              <a:rPr dirty="0" sz="2800" spc="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edge</a:t>
            </a:r>
            <a:endParaRPr sz="2800">
              <a:latin typeface="Calibri"/>
              <a:cs typeface="Calibri"/>
            </a:endParaRPr>
          </a:p>
          <a:p>
            <a:pPr marL="367030" indent="-343535">
              <a:lnSpc>
                <a:spcPts val="3354"/>
              </a:lnSpc>
              <a:buAutoNum type="alphaUcPeriod"/>
              <a:tabLst>
                <a:tab pos="367030" algn="l"/>
              </a:tabLst>
            </a:pPr>
            <a:r>
              <a:rPr dirty="0" sz="2800">
                <a:latin typeface="Calibri"/>
                <a:cs typeface="Calibri"/>
              </a:rPr>
              <a:t>Pixel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below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low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rejected</a:t>
            </a:r>
            <a:endParaRPr sz="2800">
              <a:latin typeface="Calibri"/>
              <a:cs typeface="Calibri"/>
            </a:endParaRPr>
          </a:p>
          <a:p>
            <a:pPr lvl="1" marL="367030" indent="-354330">
              <a:lnSpc>
                <a:spcPct val="100000"/>
              </a:lnSpc>
              <a:spcBef>
                <a:spcPts val="15"/>
              </a:spcBef>
              <a:buChar char="•"/>
              <a:tabLst>
                <a:tab pos="367030" algn="l"/>
              </a:tabLst>
            </a:pPr>
            <a:r>
              <a:rPr dirty="0" sz="2800" spc="-10">
                <a:latin typeface="Calibri"/>
                <a:cs typeface="Calibri"/>
              </a:rPr>
              <a:t>Recommend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1:2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1:3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low: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high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threshold</a:t>
            </a:r>
            <a:r>
              <a:rPr dirty="0" sz="2800" spc="9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ratio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601031" y="4678855"/>
            <a:ext cx="153670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5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363697" y="4738386"/>
            <a:ext cx="906780" cy="51689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 indent="-635">
              <a:lnSpc>
                <a:spcPts val="1880"/>
              </a:lnSpc>
              <a:spcBef>
                <a:spcPts val="254"/>
              </a:spcBef>
            </a:pPr>
            <a:r>
              <a:rPr dirty="0" sz="1650" spc="-20">
                <a:latin typeface="Arial MT"/>
                <a:cs typeface="Arial MT"/>
              </a:rPr>
              <a:t>High </a:t>
            </a:r>
            <a:r>
              <a:rPr dirty="0" sz="1650" spc="-55">
                <a:latin typeface="Arial MT"/>
                <a:cs typeface="Arial MT"/>
              </a:rPr>
              <a:t>Threshold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363733" y="5863528"/>
            <a:ext cx="906780" cy="51689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 indent="1270">
              <a:lnSpc>
                <a:spcPts val="1880"/>
              </a:lnSpc>
              <a:spcBef>
                <a:spcPts val="254"/>
              </a:spcBef>
            </a:pPr>
            <a:r>
              <a:rPr dirty="0" sz="1650" spc="-25">
                <a:latin typeface="Arial MT"/>
                <a:cs typeface="Arial MT"/>
              </a:rPr>
              <a:t>Low </a:t>
            </a:r>
            <a:r>
              <a:rPr dirty="0" sz="1650" spc="-55">
                <a:latin typeface="Arial MT"/>
                <a:cs typeface="Arial MT"/>
              </a:rPr>
              <a:t>Threshold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96553" y="4661740"/>
            <a:ext cx="129476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latin typeface="Arial MT"/>
                <a:cs typeface="Arial MT"/>
              </a:rPr>
              <a:t>Original</a:t>
            </a:r>
            <a:r>
              <a:rPr dirty="0" sz="1500" spc="75"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11111"/>
                </a:solidFill>
                <a:latin typeface="Arial MT"/>
                <a:cs typeface="Arial MT"/>
              </a:rPr>
              <a:t>Image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807617" y="5495178"/>
            <a:ext cx="569595" cy="256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229">
                <a:solidFill>
                  <a:srgbClr val="494949"/>
                </a:solidFill>
                <a:latin typeface="Arial MT"/>
                <a:cs typeface="Arial MT"/>
              </a:rPr>
              <a:t>“,‘*””””””"””w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589196" y="4636935"/>
            <a:ext cx="1067435" cy="286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latin typeface="Calibri"/>
                <a:cs typeface="Calibri"/>
              </a:rPr>
              <a:t>Edge</a:t>
            </a:r>
            <a:r>
              <a:rPr dirty="0" sz="1700" spc="15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Image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1828" y="3827857"/>
            <a:ext cx="3542108" cy="205382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9516" y="3786184"/>
            <a:ext cx="3863578" cy="226814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0093" y="1541857"/>
            <a:ext cx="3387328" cy="191095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8687" y="857247"/>
            <a:ext cx="386953" cy="381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2001" y="652311"/>
            <a:ext cx="3197225" cy="7029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450" spc="-145">
                <a:latin typeface="Calibri"/>
                <a:cs typeface="Calibri"/>
              </a:rPr>
              <a:t>Masked</a:t>
            </a:r>
            <a:r>
              <a:rPr dirty="0" sz="4450" spc="-95">
                <a:latin typeface="Calibri"/>
                <a:cs typeface="Calibri"/>
              </a:rPr>
              <a:t> </a:t>
            </a:r>
            <a:r>
              <a:rPr dirty="0" sz="4450" spc="-85">
                <a:latin typeface="Calibri"/>
                <a:cs typeface="Calibri"/>
              </a:rPr>
              <a:t>Image</a:t>
            </a:r>
            <a:endParaRPr sz="44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97547" y="1518242"/>
            <a:ext cx="6727825" cy="21532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15595" marR="302260" indent="-302260">
              <a:lnSpc>
                <a:spcPts val="3379"/>
              </a:lnSpc>
              <a:spcBef>
                <a:spcPts val="130"/>
              </a:spcBef>
              <a:buChar char="•"/>
              <a:tabLst>
                <a:tab pos="318135" algn="l"/>
              </a:tabLst>
            </a:pPr>
            <a:r>
              <a:rPr dirty="0" sz="2700">
                <a:latin typeface="Calibri"/>
                <a:cs typeface="Calibri"/>
              </a:rPr>
              <a:t>We</a:t>
            </a:r>
            <a:r>
              <a:rPr dirty="0" sz="2700" spc="10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want</a:t>
            </a:r>
            <a:r>
              <a:rPr dirty="0" sz="2700" spc="21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to</a:t>
            </a:r>
            <a:r>
              <a:rPr dirty="0" sz="2700" spc="5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narrow</a:t>
            </a:r>
            <a:r>
              <a:rPr dirty="0" sz="2700" spc="2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down</a:t>
            </a:r>
            <a:r>
              <a:rPr dirty="0" sz="2700" spc="18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our</a:t>
            </a:r>
            <a:r>
              <a:rPr dirty="0" sz="2700" spc="17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analysis</a:t>
            </a:r>
            <a:r>
              <a:rPr dirty="0" sz="2700" spc="17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to</a:t>
            </a:r>
            <a:r>
              <a:rPr dirty="0" sz="2700" spc="3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 	section</a:t>
            </a:r>
            <a:r>
              <a:rPr dirty="0" sz="2700" spc="2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of</a:t>
            </a:r>
            <a:r>
              <a:rPr dirty="0" sz="2700" spc="10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</a:t>
            </a:r>
            <a:r>
              <a:rPr dirty="0" sz="2700" spc="13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image</a:t>
            </a:r>
            <a:endParaRPr sz="2700">
              <a:latin typeface="Calibri"/>
              <a:cs typeface="Calibri"/>
            </a:endParaRPr>
          </a:p>
          <a:p>
            <a:pPr marL="313690" indent="-300990">
              <a:lnSpc>
                <a:spcPts val="3229"/>
              </a:lnSpc>
              <a:buChar char="•"/>
              <a:tabLst>
                <a:tab pos="313690" algn="l"/>
              </a:tabLst>
            </a:pPr>
            <a:r>
              <a:rPr dirty="0" sz="2800">
                <a:latin typeface="Calibri"/>
                <a:cs typeface="Calibri"/>
              </a:rPr>
              <a:t>Apply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trapezoidal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mask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over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edges</a:t>
            </a:r>
            <a:endParaRPr sz="2800">
              <a:latin typeface="Calibri"/>
              <a:cs typeface="Calibri"/>
            </a:endParaRPr>
          </a:p>
          <a:p>
            <a:pPr marL="314325" marR="5080" indent="-302260">
              <a:lnSpc>
                <a:spcPct val="100000"/>
              </a:lnSpc>
              <a:spcBef>
                <a:spcPts val="15"/>
              </a:spcBef>
              <a:buChar char="•"/>
              <a:tabLst>
                <a:tab pos="316865" algn="l"/>
              </a:tabLst>
            </a:pPr>
            <a:r>
              <a:rPr dirty="0" sz="2800">
                <a:latin typeface="Calibri"/>
                <a:cs typeface="Calibri"/>
              </a:rPr>
              <a:t>Use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bitwise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return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image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only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where </a:t>
            </a:r>
            <a:r>
              <a:rPr dirty="0" sz="2800" spc="-2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mask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pixels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non-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zero.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40557" y="5998713"/>
            <a:ext cx="857250" cy="45275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 indent="6350">
              <a:lnSpc>
                <a:spcPts val="1660"/>
              </a:lnSpc>
              <a:spcBef>
                <a:spcPts val="185"/>
              </a:spcBef>
            </a:pPr>
            <a:r>
              <a:rPr dirty="0" sz="1400" spc="-10">
                <a:solidFill>
                  <a:srgbClr val="3F3F3F"/>
                </a:solidFill>
                <a:latin typeface="Arial MT"/>
                <a:cs typeface="Arial MT"/>
              </a:rPr>
              <a:t>Apply</a:t>
            </a:r>
            <a:r>
              <a:rPr dirty="0" sz="1400" spc="-6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F3F3F"/>
                </a:solidFill>
                <a:latin typeface="Arial MT"/>
                <a:cs typeface="Arial MT"/>
              </a:rPr>
              <a:t>over </a:t>
            </a:r>
            <a:r>
              <a:rPr dirty="0" sz="1400" spc="-10">
                <a:solidFill>
                  <a:srgbClr val="464646"/>
                </a:solidFill>
                <a:latin typeface="Arial MT"/>
                <a:cs typeface="Arial MT"/>
              </a:rPr>
              <a:t>edges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37972" y="4510184"/>
            <a:ext cx="21717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25">
                <a:solidFill>
                  <a:srgbClr val="6B6B6B"/>
                </a:solidFill>
                <a:latin typeface="Consolas"/>
                <a:cs typeface="Consolas"/>
              </a:rPr>
              <a:t>000</a:t>
            </a:r>
            <a:endParaRPr sz="85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46378" y="5284090"/>
            <a:ext cx="20764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25">
                <a:solidFill>
                  <a:srgbClr val="383838"/>
                </a:solidFill>
                <a:latin typeface="Consolas"/>
                <a:cs typeface="Consolas"/>
              </a:rPr>
              <a:t>400</a:t>
            </a:r>
            <a:endParaRPr sz="8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62118" y="6141588"/>
            <a:ext cx="892175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spc="-10">
                <a:latin typeface="Calibri"/>
                <a:cs typeface="Calibri"/>
              </a:rPr>
              <a:t>Ieñ_boflom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24863" y="5902471"/>
            <a:ext cx="227329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60">
                <a:solidFill>
                  <a:srgbClr val="4B4B4B"/>
                </a:solidFill>
                <a:latin typeface="Courier New"/>
                <a:cs typeface="Courier New"/>
              </a:rPr>
              <a:t>200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062608" y="6194422"/>
            <a:ext cx="8128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solidFill>
                  <a:srgbClr val="111111"/>
                </a:solidFill>
                <a:latin typeface="Calibri"/>
                <a:cs typeface="Calibri"/>
              </a:rPr>
              <a:t>X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285570" y="5914873"/>
            <a:ext cx="20891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35">
                <a:solidFill>
                  <a:srgbClr val="545454"/>
                </a:solidFill>
                <a:latin typeface="Cambria"/>
                <a:cs typeface="Cambria"/>
              </a:rPr>
              <a:t>-</a:t>
            </a:r>
            <a:r>
              <a:rPr dirty="0" sz="900" spc="-30">
                <a:solidFill>
                  <a:srgbClr val="545454"/>
                </a:solidFill>
                <a:latin typeface="Cambria"/>
                <a:cs typeface="Cambria"/>
              </a:rPr>
              <a:t>l0G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141088" y="2516383"/>
            <a:ext cx="19558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-25">
                <a:solidFill>
                  <a:srgbClr val="696969"/>
                </a:solidFill>
                <a:latin typeface="Consolas"/>
                <a:cs typeface="Consolas"/>
              </a:rPr>
              <a:t>300</a:t>
            </a:r>
            <a:endParaRPr sz="75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142299" y="2873570"/>
            <a:ext cx="20256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>
                <a:solidFill>
                  <a:srgbClr val="494949"/>
                </a:solidFill>
                <a:latin typeface="Calibri"/>
                <a:cs typeface="Calibri"/>
              </a:rPr>
              <a:t>'t0</a:t>
            </a:r>
            <a:r>
              <a:rPr dirty="0" sz="750" spc="-1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07070"/>
                </a:solidFill>
                <a:latin typeface="Calibri"/>
                <a:cs typeface="Calibri"/>
              </a:rPr>
              <a:t>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138393" y="3212403"/>
            <a:ext cx="288290" cy="3917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25">
                <a:solidFill>
                  <a:srgbClr val="707070"/>
                </a:solidFill>
                <a:latin typeface="Consolas"/>
                <a:cs typeface="Consolas"/>
              </a:rPr>
              <a:t>TOO</a:t>
            </a:r>
            <a:endParaRPr sz="850">
              <a:latin typeface="Consolas"/>
              <a:cs typeface="Consolas"/>
            </a:endParaRPr>
          </a:p>
          <a:p>
            <a:pPr algn="r" marR="5080">
              <a:lnSpc>
                <a:spcPct val="100000"/>
              </a:lnSpc>
              <a:spcBef>
                <a:spcPts val="810"/>
              </a:spcBef>
            </a:pPr>
            <a:r>
              <a:rPr dirty="0" sz="850" spc="-50">
                <a:solidFill>
                  <a:srgbClr val="626262"/>
                </a:solidFill>
                <a:latin typeface="Courier New"/>
                <a:cs typeface="Courier New"/>
              </a:rPr>
              <a:t>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973152" y="3444574"/>
            <a:ext cx="20637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30">
                <a:solidFill>
                  <a:srgbClr val="4F4F4F"/>
                </a:solidFill>
                <a:latin typeface="Courier New"/>
                <a:cs typeface="Courier New"/>
              </a:rPr>
              <a:t>20U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679228" y="3444574"/>
            <a:ext cx="21844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25">
                <a:solidFill>
                  <a:srgbClr val="595959"/>
                </a:solidFill>
                <a:latin typeface="Courier New"/>
                <a:cs typeface="Courier New"/>
              </a:rPr>
              <a:t>4U0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379450" y="3444574"/>
            <a:ext cx="22034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25">
                <a:solidFill>
                  <a:srgbClr val="595959"/>
                </a:solidFill>
                <a:latin typeface="Courier New"/>
                <a:cs typeface="Courier New"/>
              </a:rPr>
              <a:t>t00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083240" y="3444574"/>
            <a:ext cx="21844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25">
                <a:solidFill>
                  <a:srgbClr val="525252"/>
                </a:solidFill>
                <a:latin typeface="Courier New"/>
                <a:cs typeface="Courier New"/>
              </a:rPr>
              <a:t>800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821964" y="6141588"/>
            <a:ext cx="995044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00" spc="-10">
                <a:solidFill>
                  <a:srgbClr val="111111"/>
                </a:solidFill>
                <a:latin typeface="Arial MT"/>
                <a:cs typeface="Arial MT"/>
              </a:rPr>
              <a:t>right_bottom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3203" y="4595809"/>
            <a:ext cx="3220641" cy="181570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2233" y="4381497"/>
            <a:ext cx="3565921" cy="2012156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823019" y="4601763"/>
            <a:ext cx="0" cy="1819275"/>
          </a:xfrm>
          <a:custGeom>
            <a:avLst/>
            <a:gdLst/>
            <a:ahLst/>
            <a:cxnLst/>
            <a:rect l="l" t="t" r="r" b="b"/>
            <a:pathLst>
              <a:path w="0" h="1819275">
                <a:moveTo>
                  <a:pt x="0" y="1818680"/>
                </a:moveTo>
                <a:lnTo>
                  <a:pt x="0" y="0"/>
                </a:lnTo>
              </a:path>
            </a:pathLst>
          </a:custGeom>
          <a:ln w="8929">
            <a:solidFill>
              <a:srgbClr val="34343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818554" y="4304107"/>
            <a:ext cx="3241675" cy="2116455"/>
            <a:chOff x="818554" y="4304107"/>
            <a:chExt cx="3241675" cy="2116455"/>
          </a:xfrm>
        </p:grpSpPr>
        <p:sp>
          <p:nvSpPr>
            <p:cNvPr id="6" name="object 6" descr=""/>
            <p:cNvSpPr/>
            <p:nvPr/>
          </p:nvSpPr>
          <p:spPr>
            <a:xfrm>
              <a:off x="4055566" y="4601763"/>
              <a:ext cx="0" cy="1819275"/>
            </a:xfrm>
            <a:custGeom>
              <a:avLst/>
              <a:gdLst/>
              <a:ahLst/>
              <a:cxnLst/>
              <a:rect l="l" t="t" r="r" b="b"/>
              <a:pathLst>
                <a:path w="0" h="1819275">
                  <a:moveTo>
                    <a:pt x="0" y="1818680"/>
                  </a:moveTo>
                  <a:lnTo>
                    <a:pt x="0" y="0"/>
                  </a:lnTo>
                </a:path>
              </a:pathLst>
            </a:custGeom>
            <a:ln w="8929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18554" y="4606228"/>
              <a:ext cx="3241675" cy="0"/>
            </a:xfrm>
            <a:custGeom>
              <a:avLst/>
              <a:gdLst/>
              <a:ahLst/>
              <a:cxnLst/>
              <a:rect l="l" t="t" r="r" b="b"/>
              <a:pathLst>
                <a:path w="3241675" h="0">
                  <a:moveTo>
                    <a:pt x="0" y="0"/>
                  </a:moveTo>
                  <a:lnTo>
                    <a:pt x="3241478" y="0"/>
                  </a:lnTo>
                </a:path>
              </a:pathLst>
            </a:custGeom>
            <a:ln w="8929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18554" y="6415978"/>
              <a:ext cx="3241675" cy="0"/>
            </a:xfrm>
            <a:custGeom>
              <a:avLst/>
              <a:gdLst/>
              <a:ahLst/>
              <a:cxnLst/>
              <a:rect l="l" t="t" r="r" b="b"/>
              <a:pathLst>
                <a:path w="3241675" h="0">
                  <a:moveTo>
                    <a:pt x="0" y="0"/>
                  </a:moveTo>
                  <a:lnTo>
                    <a:pt x="3241478" y="0"/>
                  </a:lnTo>
                </a:path>
              </a:pathLst>
            </a:custGeom>
            <a:ln w="8929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0187" y="4304107"/>
              <a:ext cx="1869281" cy="30956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500187" y="4304107"/>
              <a:ext cx="1863725" cy="304165"/>
            </a:xfrm>
            <a:custGeom>
              <a:avLst/>
              <a:gdLst/>
              <a:ahLst/>
              <a:cxnLst/>
              <a:rect l="l" t="t" r="r" b="b"/>
              <a:pathLst>
                <a:path w="1863725" h="304164">
                  <a:moveTo>
                    <a:pt x="1863329" y="303609"/>
                  </a:moveTo>
                  <a:lnTo>
                    <a:pt x="0" y="303609"/>
                  </a:lnTo>
                  <a:lnTo>
                    <a:pt x="0" y="0"/>
                  </a:lnTo>
                  <a:lnTo>
                    <a:pt x="1863329" y="0"/>
                  </a:lnTo>
                  <a:lnTo>
                    <a:pt x="1863329" y="303609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7406" y="5881685"/>
              <a:ext cx="273843" cy="2381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7406" y="5643560"/>
              <a:ext cx="273843" cy="26193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107406" y="5643560"/>
              <a:ext cx="267970" cy="256540"/>
            </a:xfrm>
            <a:custGeom>
              <a:avLst/>
              <a:gdLst/>
              <a:ahLst/>
              <a:cxnLst/>
              <a:rect l="l" t="t" r="r" b="b"/>
              <a:pathLst>
                <a:path w="267969" h="256539">
                  <a:moveTo>
                    <a:pt x="267890" y="255984"/>
                  </a:moveTo>
                  <a:lnTo>
                    <a:pt x="0" y="255984"/>
                  </a:lnTo>
                  <a:lnTo>
                    <a:pt x="0" y="0"/>
                  </a:lnTo>
                  <a:lnTo>
                    <a:pt x="267890" y="0"/>
                  </a:lnTo>
                  <a:lnTo>
                    <a:pt x="267890" y="255984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5845966"/>
            <a:ext cx="363140" cy="154781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369093" y="5840013"/>
            <a:ext cx="4203065" cy="571500"/>
            <a:chOff x="369093" y="5840013"/>
            <a:chExt cx="4203065" cy="571500"/>
          </a:xfrm>
        </p:grpSpPr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08858" y="5845966"/>
              <a:ext cx="363140" cy="15478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9093" y="5840013"/>
              <a:ext cx="4202906" cy="571500"/>
            </a:xfrm>
            <a:prstGeom prst="rect">
              <a:avLst/>
            </a:prstGeom>
          </p:spPr>
        </p:pic>
      </p:grpSp>
      <p:pic>
        <p:nvPicPr>
          <p:cNvPr id="18" name="object 1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20062" y="5089919"/>
            <a:ext cx="184546" cy="77390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338012" y="4362844"/>
            <a:ext cx="444500" cy="135890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20"/>
              </a:spcBef>
            </a:pPr>
            <a:r>
              <a:rPr dirty="0" sz="1750" spc="-50">
                <a:solidFill>
                  <a:srgbClr val="313131"/>
                </a:solidFill>
                <a:latin typeface="Cambria"/>
                <a:cs typeface="Cambria"/>
              </a:rPr>
              <a:t>0</a:t>
            </a:r>
            <a:endParaRPr sz="1750">
              <a:latin typeface="Cambria"/>
              <a:cs typeface="Cambria"/>
            </a:endParaRPr>
          </a:p>
          <a:p>
            <a:pPr marL="35560">
              <a:lnSpc>
                <a:spcPct val="100000"/>
              </a:lnSpc>
              <a:spcBef>
                <a:spcPts val="525"/>
              </a:spcBef>
            </a:pPr>
            <a:r>
              <a:rPr dirty="0" sz="1750" spc="45">
                <a:solidFill>
                  <a:srgbClr val="111111"/>
                </a:solidFill>
                <a:latin typeface="Calibri"/>
                <a:cs typeface="Calibri"/>
              </a:rPr>
              <a:t>100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750" spc="45">
                <a:solidFill>
                  <a:srgbClr val="181818"/>
                </a:solidFill>
                <a:latin typeface="Calibri"/>
                <a:cs typeface="Calibri"/>
              </a:rPr>
              <a:t>200</a:t>
            </a:r>
            <a:endParaRPr sz="175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525"/>
              </a:spcBef>
            </a:pPr>
            <a:r>
              <a:rPr dirty="0" sz="1750" spc="55">
                <a:solidFill>
                  <a:srgbClr val="2F2F2F"/>
                </a:solidFill>
                <a:latin typeface="Calibri"/>
                <a:cs typeface="Calibri"/>
              </a:rPr>
              <a:t>300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10749" y="240552"/>
            <a:ext cx="4313555" cy="73279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600" spc="-65">
                <a:latin typeface="Calibri"/>
                <a:cs typeface="Calibri"/>
              </a:rPr>
              <a:t>5.</a:t>
            </a:r>
            <a:r>
              <a:rPr dirty="0" sz="4600" spc="-160">
                <a:latin typeface="Calibri"/>
                <a:cs typeface="Calibri"/>
              </a:rPr>
              <a:t> </a:t>
            </a:r>
            <a:r>
              <a:rPr dirty="0" sz="4600" spc="-215">
                <a:latin typeface="Calibri"/>
                <a:cs typeface="Calibri"/>
              </a:rPr>
              <a:t>Hough</a:t>
            </a:r>
            <a:r>
              <a:rPr dirty="0" sz="4600" spc="-40">
                <a:latin typeface="Calibri"/>
                <a:cs typeface="Calibri"/>
              </a:rPr>
              <a:t> </a:t>
            </a:r>
            <a:r>
              <a:rPr dirty="0" sz="4600" spc="-275">
                <a:latin typeface="Calibri"/>
                <a:cs typeface="Calibri"/>
              </a:rPr>
              <a:t>Transform</a:t>
            </a:r>
            <a:endParaRPr sz="46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90241" y="1165023"/>
            <a:ext cx="9556115" cy="2765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1785" indent="-298450">
              <a:lnSpc>
                <a:spcPct val="100000"/>
              </a:lnSpc>
              <a:spcBef>
                <a:spcPts val="100"/>
              </a:spcBef>
              <a:buChar char="•"/>
              <a:tabLst>
                <a:tab pos="311785" algn="l"/>
              </a:tabLst>
            </a:pPr>
            <a:r>
              <a:rPr dirty="0" sz="1950">
                <a:latin typeface="Calibri"/>
                <a:cs typeface="Calibri"/>
              </a:rPr>
              <a:t>Goal: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To</a:t>
            </a:r>
            <a:r>
              <a:rPr dirty="0" sz="1950" spc="-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identify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straight</a:t>
            </a:r>
            <a:r>
              <a:rPr dirty="0" sz="1950" spc="6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lines</a:t>
            </a:r>
            <a:endParaRPr sz="1950">
              <a:latin typeface="Calibri"/>
              <a:cs typeface="Calibri"/>
            </a:endParaRPr>
          </a:p>
          <a:p>
            <a:pPr marL="313055" indent="-300355">
              <a:lnSpc>
                <a:spcPts val="2380"/>
              </a:lnSpc>
              <a:spcBef>
                <a:spcPts val="25"/>
              </a:spcBef>
              <a:buChar char="•"/>
              <a:tabLst>
                <a:tab pos="313055" algn="l"/>
              </a:tabLst>
            </a:pPr>
            <a:r>
              <a:rPr dirty="0" sz="2000" spc="-10">
                <a:latin typeface="Calibri"/>
                <a:cs typeface="Calibri"/>
              </a:rPr>
              <a:t>Process: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pixel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10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(x,y)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hough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transform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algorithm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determines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311150">
              <a:lnSpc>
                <a:spcPts val="2430"/>
              </a:lnSpc>
            </a:pPr>
            <a:r>
              <a:rPr dirty="0" sz="2050" spc="-20">
                <a:latin typeface="Calibri"/>
                <a:cs typeface="Calibri"/>
              </a:rPr>
              <a:t>enough</a:t>
            </a:r>
            <a:r>
              <a:rPr dirty="0" sz="2050" spc="-45">
                <a:latin typeface="Calibri"/>
                <a:cs typeface="Calibri"/>
              </a:rPr>
              <a:t> </a:t>
            </a:r>
            <a:r>
              <a:rPr dirty="0" sz="2050" spc="-35">
                <a:latin typeface="Calibri"/>
                <a:cs typeface="Calibri"/>
              </a:rPr>
              <a:t>evidence</a:t>
            </a:r>
            <a:r>
              <a:rPr dirty="0" sz="2050" spc="-30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of</a:t>
            </a:r>
            <a:r>
              <a:rPr dirty="0" sz="2050" spc="-90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a</a:t>
            </a:r>
            <a:r>
              <a:rPr dirty="0" sz="2050" spc="-114">
                <a:latin typeface="Calibri"/>
                <a:cs typeface="Calibri"/>
              </a:rPr>
              <a:t> </a:t>
            </a:r>
            <a:r>
              <a:rPr dirty="0" sz="2050" spc="-35">
                <a:latin typeface="Calibri"/>
                <a:cs typeface="Calibri"/>
              </a:rPr>
              <a:t>straight</a:t>
            </a:r>
            <a:r>
              <a:rPr dirty="0" sz="2050" spc="-1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line</a:t>
            </a:r>
            <a:r>
              <a:rPr dirty="0" sz="2050" spc="-65">
                <a:latin typeface="Calibri"/>
                <a:cs typeface="Calibri"/>
              </a:rPr>
              <a:t> </a:t>
            </a:r>
            <a:r>
              <a:rPr dirty="0" sz="2050" spc="-20">
                <a:latin typeface="Calibri"/>
                <a:cs typeface="Calibri"/>
              </a:rPr>
              <a:t>at</a:t>
            </a:r>
            <a:r>
              <a:rPr dirty="0" sz="2050" spc="-95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that</a:t>
            </a:r>
            <a:r>
              <a:rPr dirty="0" sz="2050" spc="-60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pixel</a:t>
            </a:r>
            <a:endParaRPr sz="2050">
              <a:latin typeface="Calibri"/>
              <a:cs typeface="Calibri"/>
            </a:endParaRPr>
          </a:p>
          <a:p>
            <a:pPr marL="313055" indent="-300355">
              <a:lnSpc>
                <a:spcPts val="2385"/>
              </a:lnSpc>
              <a:buChar char="•"/>
              <a:tabLst>
                <a:tab pos="313055" algn="l"/>
              </a:tabLst>
            </a:pPr>
            <a:r>
              <a:rPr dirty="0" sz="2000">
                <a:latin typeface="Calibri"/>
                <a:cs typeface="Calibri"/>
              </a:rPr>
              <a:t>Line=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cv2.HoughLinesP(canny_edges,rho,theta,threshold,min_Iine_length,max_Iine_gap)</a:t>
            </a:r>
            <a:endParaRPr sz="2000">
              <a:latin typeface="Calibri"/>
              <a:cs typeface="Calibri"/>
            </a:endParaRPr>
          </a:p>
          <a:p>
            <a:pPr marL="313055" indent="-300355">
              <a:lnSpc>
                <a:spcPts val="2395"/>
              </a:lnSpc>
              <a:buChar char="•"/>
              <a:tabLst>
                <a:tab pos="313055" algn="l"/>
              </a:tabLst>
            </a:pPr>
            <a:r>
              <a:rPr dirty="0" sz="2000">
                <a:latin typeface="Calibri"/>
                <a:cs typeface="Calibri"/>
              </a:rPr>
              <a:t>Rho: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Distance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P(pixels).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Minimum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value</a:t>
            </a:r>
            <a:r>
              <a:rPr dirty="0" sz="2000">
                <a:latin typeface="Calibri"/>
                <a:cs typeface="Calibri"/>
              </a:rPr>
              <a:t> of</a:t>
            </a:r>
            <a:r>
              <a:rPr dirty="0" sz="2000" spc="-11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1.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higher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Rho=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Increased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distance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resolution</a:t>
            </a:r>
            <a:endParaRPr sz="2000">
              <a:latin typeface="Calibri"/>
              <a:cs typeface="Calibri"/>
            </a:endParaRPr>
          </a:p>
          <a:p>
            <a:pPr marL="314960" indent="-301625">
              <a:lnSpc>
                <a:spcPct val="100000"/>
              </a:lnSpc>
              <a:spcBef>
                <a:spcPts val="40"/>
              </a:spcBef>
              <a:buChar char="•"/>
              <a:tabLst>
                <a:tab pos="314960" algn="l"/>
              </a:tabLst>
            </a:pPr>
            <a:r>
              <a:rPr dirty="0" sz="1950">
                <a:latin typeface="Calibri"/>
                <a:cs typeface="Calibri"/>
              </a:rPr>
              <a:t>Theta:</a:t>
            </a:r>
            <a:r>
              <a:rPr dirty="0" sz="1950" spc="14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angular</a:t>
            </a:r>
            <a:r>
              <a:rPr dirty="0" sz="1950" spc="1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resolution.</a:t>
            </a:r>
            <a:r>
              <a:rPr dirty="0" sz="1950" spc="15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Higher</a:t>
            </a:r>
            <a:r>
              <a:rPr dirty="0" sz="1950" spc="9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theta</a:t>
            </a:r>
            <a:r>
              <a:rPr dirty="0" sz="1950" spc="8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=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higher</a:t>
            </a:r>
            <a:r>
              <a:rPr dirty="0" sz="1950" spc="7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angular</a:t>
            </a:r>
            <a:r>
              <a:rPr dirty="0" sz="1950" spc="125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resolution</a:t>
            </a:r>
            <a:endParaRPr sz="1950">
              <a:latin typeface="Calibri"/>
              <a:cs typeface="Calibri"/>
            </a:endParaRPr>
          </a:p>
          <a:p>
            <a:pPr marL="313055" indent="-300355">
              <a:lnSpc>
                <a:spcPts val="2380"/>
              </a:lnSpc>
              <a:spcBef>
                <a:spcPts val="25"/>
              </a:spcBef>
              <a:buChar char="•"/>
              <a:tabLst>
                <a:tab pos="313055" algn="l"/>
              </a:tabLst>
            </a:pPr>
            <a:r>
              <a:rPr dirty="0" sz="2000">
                <a:latin typeface="Calibri"/>
                <a:cs typeface="Calibri"/>
              </a:rPr>
              <a:t>Min„line_length: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minimum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length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line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pixels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accept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output</a:t>
            </a:r>
            <a:endParaRPr sz="2000">
              <a:latin typeface="Calibri"/>
              <a:cs typeface="Calibri"/>
            </a:endParaRPr>
          </a:p>
          <a:p>
            <a:pPr marL="312420" indent="-299720">
              <a:lnSpc>
                <a:spcPts val="2430"/>
              </a:lnSpc>
              <a:buChar char="•"/>
              <a:tabLst>
                <a:tab pos="312420" algn="l"/>
              </a:tabLst>
            </a:pPr>
            <a:r>
              <a:rPr dirty="0" sz="2050" spc="-50">
                <a:latin typeface="Calibri"/>
                <a:cs typeface="Calibri"/>
              </a:rPr>
              <a:t>Max_line_gap:</a:t>
            </a:r>
            <a:r>
              <a:rPr dirty="0" sz="2050" spc="85">
                <a:latin typeface="Calibri"/>
                <a:cs typeface="Calibri"/>
              </a:rPr>
              <a:t> </a:t>
            </a:r>
            <a:r>
              <a:rPr dirty="0" sz="2050" spc="-30">
                <a:latin typeface="Calibri"/>
                <a:cs typeface="Calibri"/>
              </a:rPr>
              <a:t>max</a:t>
            </a:r>
            <a:r>
              <a:rPr dirty="0" sz="2050" spc="-50">
                <a:latin typeface="Calibri"/>
                <a:cs typeface="Calibri"/>
              </a:rPr>
              <a:t> </a:t>
            </a:r>
            <a:r>
              <a:rPr dirty="0" sz="2050" spc="-40">
                <a:latin typeface="Calibri"/>
                <a:cs typeface="Calibri"/>
              </a:rPr>
              <a:t>distance</a:t>
            </a:r>
            <a:r>
              <a:rPr dirty="0" sz="2050" spc="-1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(in</a:t>
            </a:r>
            <a:r>
              <a:rPr dirty="0" sz="2050" spc="-114">
                <a:latin typeface="Calibri"/>
                <a:cs typeface="Calibri"/>
              </a:rPr>
              <a:t> </a:t>
            </a:r>
            <a:r>
              <a:rPr dirty="0" sz="2050" spc="-30">
                <a:latin typeface="Calibri"/>
                <a:cs typeface="Calibri"/>
              </a:rPr>
              <a:t>pixels)</a:t>
            </a:r>
            <a:r>
              <a:rPr dirty="0" sz="2050" spc="-20">
                <a:latin typeface="Calibri"/>
                <a:cs typeface="Calibri"/>
              </a:rPr>
              <a:t> </a:t>
            </a:r>
            <a:r>
              <a:rPr dirty="0" sz="2050" spc="-35">
                <a:latin typeface="Calibri"/>
                <a:cs typeface="Calibri"/>
              </a:rPr>
              <a:t>between</a:t>
            </a:r>
            <a:r>
              <a:rPr dirty="0" sz="2050" spc="-55">
                <a:latin typeface="Calibri"/>
                <a:cs typeface="Calibri"/>
              </a:rPr>
              <a:t> </a:t>
            </a:r>
            <a:r>
              <a:rPr dirty="0" sz="2050" spc="-45">
                <a:latin typeface="Calibri"/>
                <a:cs typeface="Calibri"/>
              </a:rPr>
              <a:t>segments</a:t>
            </a:r>
            <a:r>
              <a:rPr dirty="0" sz="2050" spc="20">
                <a:latin typeface="Calibri"/>
                <a:cs typeface="Calibri"/>
              </a:rPr>
              <a:t> </a:t>
            </a:r>
            <a:r>
              <a:rPr dirty="0" sz="2050" spc="-20">
                <a:latin typeface="Calibri"/>
                <a:cs typeface="Calibri"/>
              </a:rPr>
              <a:t>that</a:t>
            </a:r>
            <a:r>
              <a:rPr dirty="0" sz="2050" spc="-60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you</a:t>
            </a:r>
            <a:r>
              <a:rPr dirty="0" sz="2050" spc="-70">
                <a:latin typeface="Calibri"/>
                <a:cs typeface="Calibri"/>
              </a:rPr>
              <a:t> </a:t>
            </a:r>
            <a:r>
              <a:rPr dirty="0" sz="2050" spc="-35">
                <a:latin typeface="Calibri"/>
                <a:cs typeface="Calibri"/>
              </a:rPr>
              <a:t>allow</a:t>
            </a:r>
            <a:r>
              <a:rPr dirty="0" sz="2050" spc="-20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to</a:t>
            </a:r>
            <a:r>
              <a:rPr dirty="0" sz="2050" spc="-114">
                <a:latin typeface="Calibri"/>
                <a:cs typeface="Calibri"/>
              </a:rPr>
              <a:t> </a:t>
            </a:r>
            <a:r>
              <a:rPr dirty="0" sz="2050" spc="-10">
                <a:latin typeface="Calibri"/>
                <a:cs typeface="Calibri"/>
              </a:rPr>
              <a:t>connected</a:t>
            </a:r>
            <a:endParaRPr sz="2050">
              <a:latin typeface="Calibri"/>
              <a:cs typeface="Calibri"/>
            </a:endParaRPr>
          </a:p>
          <a:p>
            <a:pPr marL="312420">
              <a:lnSpc>
                <a:spcPts val="2390"/>
              </a:lnSpc>
            </a:pPr>
            <a:r>
              <a:rPr dirty="0" sz="2000">
                <a:latin typeface="Calibri"/>
                <a:cs typeface="Calibri"/>
              </a:rPr>
              <a:t>into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single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line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183730" y="4352869"/>
            <a:ext cx="425450" cy="13690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0"/>
              </a:spcBef>
            </a:pPr>
            <a:r>
              <a:rPr dirty="0" sz="1950" spc="-50">
                <a:solidFill>
                  <a:srgbClr val="3B3B3B"/>
                </a:solidFill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  <a:p>
            <a:pPr algn="r" marR="22225">
              <a:lnSpc>
                <a:spcPct val="100000"/>
              </a:lnSpc>
              <a:spcBef>
                <a:spcPts val="385"/>
              </a:spcBef>
            </a:pPr>
            <a:r>
              <a:rPr dirty="0" sz="1850" spc="-25">
                <a:solidFill>
                  <a:srgbClr val="1A1A1A"/>
                </a:solidFill>
                <a:latin typeface="Calibri"/>
                <a:cs typeface="Calibri"/>
              </a:rPr>
              <a:t>oo</a:t>
            </a:r>
            <a:endParaRPr sz="1850">
              <a:latin typeface="Calibri"/>
              <a:cs typeface="Calibri"/>
            </a:endParaRPr>
          </a:p>
          <a:p>
            <a:pPr algn="r" marR="48260">
              <a:lnSpc>
                <a:spcPct val="100000"/>
              </a:lnSpc>
              <a:spcBef>
                <a:spcPts val="480"/>
              </a:spcBef>
            </a:pPr>
            <a:r>
              <a:rPr dirty="0" sz="1750" spc="-25">
                <a:latin typeface="Calibri"/>
                <a:cs typeface="Calibri"/>
              </a:rPr>
              <a:t>200</a:t>
            </a:r>
            <a:endParaRPr sz="1750">
              <a:latin typeface="Calibri"/>
              <a:cs typeface="Calibri"/>
            </a:endParaRPr>
          </a:p>
          <a:p>
            <a:pPr algn="r" marR="24130">
              <a:lnSpc>
                <a:spcPct val="100000"/>
              </a:lnSpc>
              <a:spcBef>
                <a:spcPts val="550"/>
              </a:spcBef>
            </a:pPr>
            <a:r>
              <a:rPr dirty="0" sz="1750" spc="55">
                <a:solidFill>
                  <a:srgbClr val="242424"/>
                </a:solidFill>
                <a:latin typeface="Calibri"/>
                <a:cs typeface="Calibri"/>
              </a:rPr>
              <a:t>300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407847" y="4168623"/>
            <a:ext cx="1727835" cy="405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46785" algn="l"/>
              </a:tabLst>
            </a:pPr>
            <a:r>
              <a:rPr dirty="0" sz="2500" spc="-10">
                <a:solidFill>
                  <a:srgbClr val="0E0E0E"/>
                </a:solidFill>
                <a:latin typeface="Calibri"/>
                <a:cs typeface="Calibri"/>
              </a:rPr>
              <a:t>Hough</a:t>
            </a:r>
            <a:r>
              <a:rPr dirty="0" sz="2500">
                <a:solidFill>
                  <a:srgbClr val="0E0E0E"/>
                </a:solidFill>
                <a:latin typeface="Calibri"/>
                <a:cs typeface="Calibri"/>
              </a:rPr>
              <a:t>	</a:t>
            </a:r>
            <a:r>
              <a:rPr dirty="0" sz="2500" spc="-55">
                <a:latin typeface="Calibri"/>
                <a:cs typeface="Calibri"/>
              </a:rPr>
              <a:t>imaqe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82687" y="6392364"/>
            <a:ext cx="2922905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5145" algn="l"/>
                <a:tab pos="1205865" algn="l"/>
                <a:tab pos="1859914" algn="l"/>
                <a:tab pos="2523490" algn="l"/>
              </a:tabLst>
            </a:pPr>
            <a:r>
              <a:rPr dirty="0" sz="1850" spc="-50">
                <a:solidFill>
                  <a:srgbClr val="424242"/>
                </a:solidFill>
                <a:latin typeface="Calibri"/>
                <a:cs typeface="Calibri"/>
              </a:rPr>
              <a:t>0</a:t>
            </a:r>
            <a:r>
              <a:rPr dirty="0" sz="1850">
                <a:solidFill>
                  <a:srgbClr val="424242"/>
                </a:solidFill>
                <a:latin typeface="Calibri"/>
                <a:cs typeface="Calibri"/>
              </a:rPr>
              <a:t>	</a:t>
            </a:r>
            <a:r>
              <a:rPr dirty="0" sz="1850" spc="55">
                <a:solidFill>
                  <a:srgbClr val="212121"/>
                </a:solidFill>
                <a:latin typeface="Calibri"/>
                <a:cs typeface="Calibri"/>
              </a:rPr>
              <a:t>200</a:t>
            </a:r>
            <a:r>
              <a:rPr dirty="0" sz="1850">
                <a:solidFill>
                  <a:srgbClr val="212121"/>
                </a:solidFill>
                <a:latin typeface="Calibri"/>
                <a:cs typeface="Calibri"/>
              </a:rPr>
              <a:t>	</a:t>
            </a:r>
            <a:r>
              <a:rPr dirty="0" sz="1850" spc="-25">
                <a:solidFill>
                  <a:srgbClr val="111111"/>
                </a:solidFill>
                <a:latin typeface="Calibri"/>
                <a:cs typeface="Calibri"/>
              </a:rPr>
              <a:t>400</a:t>
            </a:r>
            <a:r>
              <a:rPr dirty="0" sz="1850">
                <a:solidFill>
                  <a:srgbClr val="111111"/>
                </a:solidFill>
                <a:latin typeface="Calibri"/>
                <a:cs typeface="Calibri"/>
              </a:rPr>
              <a:t>	</a:t>
            </a:r>
            <a:r>
              <a:rPr dirty="0" sz="1850" spc="35">
                <a:solidFill>
                  <a:srgbClr val="212121"/>
                </a:solidFill>
                <a:latin typeface="Calibri"/>
                <a:cs typeface="Calibri"/>
              </a:rPr>
              <a:t>600</a:t>
            </a:r>
            <a:r>
              <a:rPr dirty="0" sz="1850">
                <a:solidFill>
                  <a:srgbClr val="212121"/>
                </a:solidFill>
                <a:latin typeface="Calibri"/>
                <a:cs typeface="Calibri"/>
              </a:rPr>
              <a:t>	</a:t>
            </a:r>
            <a:r>
              <a:rPr dirty="0" sz="1850" spc="45">
                <a:solidFill>
                  <a:srgbClr val="2A2A2A"/>
                </a:solidFill>
                <a:latin typeface="Calibri"/>
                <a:cs typeface="Calibri"/>
              </a:rPr>
              <a:t>800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610546" y="6395340"/>
            <a:ext cx="2940685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7210" algn="l"/>
                <a:tab pos="1211580" algn="l"/>
                <a:tab pos="1875789" algn="l"/>
                <a:tab pos="2541270" algn="l"/>
              </a:tabLst>
            </a:pPr>
            <a:r>
              <a:rPr dirty="0" sz="1850" spc="25">
                <a:solidFill>
                  <a:srgbClr val="5B5B5B"/>
                </a:solidFill>
                <a:latin typeface="Calibri"/>
                <a:cs typeface="Calibri"/>
              </a:rPr>
              <a:t>0</a:t>
            </a:r>
            <a:r>
              <a:rPr dirty="0" sz="1850">
                <a:solidFill>
                  <a:srgbClr val="5B5B5B"/>
                </a:solidFill>
                <a:latin typeface="Calibri"/>
                <a:cs typeface="Calibri"/>
              </a:rPr>
              <a:t>	</a:t>
            </a:r>
            <a:r>
              <a:rPr dirty="0" sz="1850" spc="55">
                <a:solidFill>
                  <a:srgbClr val="0F0F0F"/>
                </a:solidFill>
                <a:latin typeface="Calibri"/>
                <a:cs typeface="Calibri"/>
              </a:rPr>
              <a:t>200</a:t>
            </a:r>
            <a:r>
              <a:rPr dirty="0" sz="1850">
                <a:solidFill>
                  <a:srgbClr val="0F0F0F"/>
                </a:solidFill>
                <a:latin typeface="Calibri"/>
                <a:cs typeface="Calibri"/>
              </a:rPr>
              <a:t>	</a:t>
            </a:r>
            <a:r>
              <a:rPr dirty="0" sz="1850" spc="-25">
                <a:solidFill>
                  <a:srgbClr val="1A1A1A"/>
                </a:solidFill>
                <a:latin typeface="Calibri"/>
                <a:cs typeface="Calibri"/>
              </a:rPr>
              <a:t>400</a:t>
            </a:r>
            <a:r>
              <a:rPr dirty="0" sz="1850">
                <a:solidFill>
                  <a:srgbClr val="1A1A1A"/>
                </a:solidFill>
                <a:latin typeface="Calibri"/>
                <a:cs typeface="Calibri"/>
              </a:rPr>
              <a:t>	</a:t>
            </a:r>
            <a:r>
              <a:rPr dirty="0" sz="1850" spc="45">
                <a:solidFill>
                  <a:srgbClr val="151515"/>
                </a:solidFill>
                <a:latin typeface="Calibri"/>
                <a:cs typeface="Calibri"/>
              </a:rPr>
              <a:t>000</a:t>
            </a:r>
            <a:r>
              <a:rPr dirty="0" sz="1850">
                <a:solidFill>
                  <a:srgbClr val="151515"/>
                </a:solidFill>
                <a:latin typeface="Calibri"/>
                <a:cs typeface="Calibri"/>
              </a:rPr>
              <a:t>	</a:t>
            </a:r>
            <a:r>
              <a:rPr dirty="0" sz="1850" spc="45">
                <a:solidFill>
                  <a:srgbClr val="111111"/>
                </a:solidFill>
                <a:latin typeface="Calibri"/>
                <a:cs typeface="Calibri"/>
              </a:rPr>
              <a:t>800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236370" y="4283469"/>
            <a:ext cx="10033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solidFill>
                  <a:srgbClr val="777777"/>
                </a:solidFill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108470" y="5790602"/>
            <a:ext cx="212090" cy="5187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30"/>
              </a:spcBef>
            </a:pPr>
            <a:r>
              <a:rPr dirty="0" sz="750">
                <a:solidFill>
                  <a:srgbClr val="282828"/>
                </a:solidFill>
                <a:latin typeface="Calibri"/>
                <a:cs typeface="Calibri"/>
              </a:rPr>
              <a:t>40</a:t>
            </a:r>
            <a:r>
              <a:rPr dirty="0" sz="750" spc="9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26262"/>
                </a:solidFill>
                <a:latin typeface="Calibri"/>
                <a:cs typeface="Calibri"/>
              </a:rPr>
              <a:t>0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50" spc="25">
                <a:solidFill>
                  <a:srgbClr val="797979"/>
                </a:solidFill>
                <a:latin typeface="Courier New"/>
                <a:cs typeface="Courier New"/>
              </a:rPr>
              <a:t>X0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314453" y="6385170"/>
            <a:ext cx="10223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5">
                <a:solidFill>
                  <a:srgbClr val="6D6D6D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984539" y="6385170"/>
            <a:ext cx="21653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25">
                <a:solidFill>
                  <a:srgbClr val="3A3A3A"/>
                </a:solidFill>
                <a:latin typeface="Courier New"/>
                <a:cs typeface="Courier New"/>
              </a:rPr>
              <a:t>20J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753931" y="6385170"/>
            <a:ext cx="19304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90">
                <a:solidFill>
                  <a:srgbClr val="606060"/>
                </a:solidFill>
                <a:latin typeface="Courier New"/>
                <a:cs typeface="Courier New"/>
              </a:rPr>
              <a:t>t0O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457578" y="6385170"/>
            <a:ext cx="240029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25">
                <a:solidFill>
                  <a:srgbClr val="494949"/>
                </a:solidFill>
                <a:latin typeface="Courier New"/>
                <a:cs typeface="Courier New"/>
              </a:rPr>
              <a:t>000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201604" y="6385170"/>
            <a:ext cx="23114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25">
                <a:solidFill>
                  <a:srgbClr val="4B4B4B"/>
                </a:solidFill>
                <a:latin typeface="Courier New"/>
                <a:cs typeface="Courier New"/>
              </a:rPr>
              <a:t>800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9281" y="3476622"/>
            <a:ext cx="4149328" cy="233957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2046" y="3220638"/>
            <a:ext cx="3548062" cy="248840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0" y="654841"/>
            <a:ext cx="363140" cy="386953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2571750" y="634005"/>
            <a:ext cx="29845" cy="0"/>
          </a:xfrm>
          <a:custGeom>
            <a:avLst/>
            <a:gdLst/>
            <a:ahLst/>
            <a:cxnLst/>
            <a:rect l="l" t="t" r="r" b="b"/>
            <a:pathLst>
              <a:path w="29844" h="0">
                <a:moveTo>
                  <a:pt x="0" y="0"/>
                </a:moveTo>
                <a:lnTo>
                  <a:pt x="29765" y="0"/>
                </a:lnTo>
              </a:path>
            </a:pathLst>
          </a:custGeom>
          <a:ln w="5953">
            <a:solidFill>
              <a:srgbClr val="7979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1443" rIns="0" bIns="0" rtlCol="0" vert="horz">
            <a:spAutoFit/>
          </a:bodyPr>
          <a:lstStyle/>
          <a:p>
            <a:pPr marL="551815">
              <a:lnSpc>
                <a:spcPct val="100000"/>
              </a:lnSpc>
              <a:spcBef>
                <a:spcPts val="135"/>
              </a:spcBef>
            </a:pPr>
            <a:r>
              <a:rPr dirty="0" sz="4650" spc="-225">
                <a:latin typeface="Calibri"/>
                <a:cs typeface="Calibri"/>
              </a:rPr>
              <a:t>Overlay</a:t>
            </a:r>
            <a:r>
              <a:rPr dirty="0" sz="4650" spc="25">
                <a:latin typeface="Calibri"/>
                <a:cs typeface="Calibri"/>
              </a:rPr>
              <a:t> </a:t>
            </a:r>
            <a:r>
              <a:rPr dirty="0" sz="4650" spc="-254">
                <a:latin typeface="Calibri"/>
                <a:cs typeface="Calibri"/>
              </a:rPr>
              <a:t>Hough</a:t>
            </a:r>
            <a:r>
              <a:rPr dirty="0" sz="4650" spc="100">
                <a:latin typeface="Calibri"/>
                <a:cs typeface="Calibri"/>
              </a:rPr>
              <a:t> </a:t>
            </a:r>
            <a:r>
              <a:rPr dirty="0" sz="4650" spc="-240">
                <a:latin typeface="Calibri"/>
                <a:cs typeface="Calibri"/>
              </a:rPr>
              <a:t>Image</a:t>
            </a:r>
            <a:r>
              <a:rPr dirty="0" sz="4650" spc="-5">
                <a:latin typeface="Calibri"/>
                <a:cs typeface="Calibri"/>
              </a:rPr>
              <a:t> </a:t>
            </a:r>
            <a:r>
              <a:rPr dirty="0" sz="4650" spc="-204">
                <a:latin typeface="Calibri"/>
                <a:cs typeface="Calibri"/>
              </a:rPr>
              <a:t>on</a:t>
            </a:r>
            <a:r>
              <a:rPr dirty="0" sz="4650" spc="-130">
                <a:latin typeface="Calibri"/>
                <a:cs typeface="Calibri"/>
              </a:rPr>
              <a:t> </a:t>
            </a:r>
            <a:r>
              <a:rPr dirty="0" sz="4650" spc="-120">
                <a:latin typeface="Calibri"/>
                <a:cs typeface="Calibri"/>
              </a:rPr>
              <a:t>Original</a:t>
            </a:r>
            <a:endParaRPr sz="46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74719" y="1421504"/>
            <a:ext cx="4221480" cy="854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9245" indent="-296545">
              <a:lnSpc>
                <a:spcPct val="100000"/>
              </a:lnSpc>
              <a:spcBef>
                <a:spcPts val="105"/>
              </a:spcBef>
              <a:buChar char="•"/>
              <a:tabLst>
                <a:tab pos="309245" algn="l"/>
              </a:tabLst>
            </a:pPr>
            <a:r>
              <a:rPr dirty="0" sz="1850" spc="-35">
                <a:latin typeface="Calibri"/>
                <a:cs typeface="Calibri"/>
              </a:rPr>
              <a:t>Cv2.addWeighted(initiaI_img,</a:t>
            </a:r>
            <a:r>
              <a:rPr dirty="0" sz="1850" spc="-85">
                <a:latin typeface="Calibri"/>
                <a:cs typeface="Calibri"/>
              </a:rPr>
              <a:t> </a:t>
            </a:r>
            <a:r>
              <a:rPr dirty="0" sz="1850" spc="55">
                <a:latin typeface="Calibri"/>
                <a:cs typeface="Calibri"/>
              </a:rPr>
              <a:t>a,</a:t>
            </a:r>
            <a:r>
              <a:rPr dirty="0" sz="1850" spc="10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img,</a:t>
            </a:r>
            <a:r>
              <a:rPr dirty="0" sz="1850" spc="85">
                <a:latin typeface="Calibri"/>
                <a:cs typeface="Calibri"/>
              </a:rPr>
              <a:t> </a:t>
            </a:r>
            <a:r>
              <a:rPr dirty="0" sz="1850" spc="-10">
                <a:latin typeface="Calibri"/>
                <a:cs typeface="Calibri"/>
              </a:rPr>
              <a:t>§,</a:t>
            </a:r>
            <a:r>
              <a:rPr dirty="0" sz="1850" spc="-114">
                <a:latin typeface="Calibri"/>
                <a:cs typeface="Calibri"/>
              </a:rPr>
              <a:t> </a:t>
            </a:r>
            <a:r>
              <a:rPr dirty="0" sz="1850" spc="-25">
                <a:latin typeface="Calibri"/>
                <a:cs typeface="Calibri"/>
              </a:rPr>
              <a:t>1)</a:t>
            </a:r>
            <a:endParaRPr sz="1850">
              <a:latin typeface="Calibri"/>
              <a:cs typeface="Calibri"/>
            </a:endParaRPr>
          </a:p>
          <a:p>
            <a:pPr marL="307340" indent="-294005">
              <a:lnSpc>
                <a:spcPct val="100000"/>
              </a:lnSpc>
              <a:spcBef>
                <a:spcPts val="35"/>
              </a:spcBef>
              <a:buChar char="•"/>
              <a:tabLst>
                <a:tab pos="307340" algn="l"/>
              </a:tabLst>
            </a:pPr>
            <a:r>
              <a:rPr dirty="0" sz="1750">
                <a:latin typeface="Calibri"/>
                <a:cs typeface="Calibri"/>
              </a:rPr>
              <a:t>InitiaI_img:</a:t>
            </a:r>
            <a:r>
              <a:rPr dirty="0" sz="1750" spc="15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original</a:t>
            </a:r>
            <a:r>
              <a:rPr dirty="0" sz="1750" spc="15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img</a:t>
            </a:r>
            <a:r>
              <a:rPr dirty="0" sz="1750" spc="5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to</a:t>
            </a:r>
            <a:r>
              <a:rPr dirty="0" sz="1750" spc="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write</a:t>
            </a:r>
            <a:r>
              <a:rPr dirty="0" sz="1750" spc="75">
                <a:latin typeface="Calibri"/>
                <a:cs typeface="Calibri"/>
              </a:rPr>
              <a:t> </a:t>
            </a:r>
            <a:r>
              <a:rPr dirty="0" sz="1750" spc="-20">
                <a:latin typeface="Calibri"/>
                <a:cs typeface="Calibri"/>
              </a:rPr>
              <a:t>over</a:t>
            </a:r>
            <a:endParaRPr sz="175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5"/>
              </a:spcBef>
              <a:buChar char="•"/>
              <a:tabLst>
                <a:tab pos="306705" algn="l"/>
              </a:tabLst>
            </a:pPr>
            <a:r>
              <a:rPr dirty="0" sz="1800">
                <a:latin typeface="Calibri"/>
                <a:cs typeface="Calibri"/>
              </a:rPr>
              <a:t>Img: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overlay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tp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initiaI_img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559211" y="3420254"/>
          <a:ext cx="3986529" cy="258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"/>
                <a:gridCol w="431165"/>
                <a:gridCol w="899794"/>
                <a:gridCol w="852805"/>
                <a:gridCol w="871855"/>
                <a:gridCol w="572135"/>
              </a:tblGrid>
              <a:tr h="283210">
                <a:tc>
                  <a:txBody>
                    <a:bodyPr/>
                    <a:lstStyle/>
                    <a:p>
                      <a:pPr algn="r" marR="2540">
                        <a:lnSpc>
                          <a:spcPts val="1060"/>
                        </a:lnSpc>
                      </a:pPr>
                      <a:r>
                        <a:rPr dirty="0" sz="1100" spc="-50">
                          <a:solidFill>
                            <a:srgbClr val="3D3D3D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6880">
                <a:tc>
                  <a:txBody>
                    <a:bodyPr/>
                    <a:lstStyle/>
                    <a:p>
                      <a:pPr algn="r" marR="1841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150" spc="-25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1060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9259"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050" spc="-25">
                          <a:solidFill>
                            <a:srgbClr val="262626"/>
                          </a:solidFill>
                          <a:latin typeface="Calibri"/>
                          <a:cs typeface="Calibri"/>
                        </a:rPr>
                        <a:t>200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162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7990">
                <a:tc>
                  <a:txBody>
                    <a:bodyPr/>
                    <a:lstStyle/>
                    <a:p>
                      <a:pPr algn="r" marR="2159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000" spc="-25">
                          <a:solidFill>
                            <a:srgbClr val="313131"/>
                          </a:solidFill>
                          <a:latin typeface="Consolas"/>
                          <a:cs typeface="Consolas"/>
                        </a:rPr>
                        <a:t>300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B="0" marT="1155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34340"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50" spc="-25">
                          <a:solidFill>
                            <a:srgbClr val="2B2B2B"/>
                          </a:solidFill>
                          <a:latin typeface="Calibri"/>
                          <a:cs typeface="Calibri"/>
                        </a:rPr>
                        <a:t>400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212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68960"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000" spc="-25">
                          <a:solidFill>
                            <a:srgbClr val="262626"/>
                          </a:solidFill>
                          <a:latin typeface="Consolas"/>
                          <a:cs typeface="Consolas"/>
                        </a:rPr>
                        <a:t>TOO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B="0" marT="1155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dirty="0" sz="1000" spc="-50">
                          <a:solidFill>
                            <a:srgbClr val="3D3D3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25400">
                        <a:lnSpc>
                          <a:spcPct val="100000"/>
                        </a:lnSpc>
                      </a:pPr>
                      <a:r>
                        <a:rPr dirty="0" sz="1000" spc="-25">
                          <a:solidFill>
                            <a:srgbClr val="363636"/>
                          </a:solidFill>
                          <a:latin typeface="Consolas"/>
                          <a:cs typeface="Consolas"/>
                        </a:rPr>
                        <a:t>700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16510">
                        <a:lnSpc>
                          <a:spcPct val="100000"/>
                        </a:lnSpc>
                      </a:pPr>
                      <a:r>
                        <a:rPr dirty="0" sz="950" spc="-25">
                          <a:solidFill>
                            <a:srgbClr val="1A1A1A"/>
                          </a:solidFill>
                          <a:latin typeface="Consolas"/>
                          <a:cs typeface="Consolas"/>
                        </a:rPr>
                        <a:t>400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50" spc="-25">
                          <a:solidFill>
                            <a:srgbClr val="484848"/>
                          </a:solidFill>
                          <a:latin typeface="Courier New"/>
                          <a:cs typeface="Courier New"/>
                        </a:rPr>
                        <a:t>600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2420">
                        <a:lnSpc>
                          <a:spcPct val="100000"/>
                        </a:lnSpc>
                      </a:pPr>
                      <a:r>
                        <a:rPr dirty="0" sz="1050" spc="25">
                          <a:solidFill>
                            <a:srgbClr val="3B3B3B"/>
                          </a:solidFill>
                          <a:latin typeface="Calibri"/>
                          <a:cs typeface="Calibri"/>
                        </a:rPr>
                        <a:t>800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781" y="5393528"/>
            <a:ext cx="285750" cy="34528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875" y="3917153"/>
            <a:ext cx="297656" cy="35123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83718" y="4786309"/>
            <a:ext cx="2732483" cy="185737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5893593" y="4839888"/>
            <a:ext cx="1952625" cy="1345565"/>
            <a:chOff x="5893593" y="4839888"/>
            <a:chExt cx="1952625" cy="1345565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3593" y="5447107"/>
              <a:ext cx="309562" cy="33932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4828" y="4839888"/>
              <a:ext cx="1601391" cy="1345406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34375" y="4560091"/>
            <a:ext cx="3512343" cy="197643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93281" y="410763"/>
            <a:ext cx="2178843" cy="409575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6000" y="2053826"/>
            <a:ext cx="5750718" cy="221456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90296" y="357184"/>
            <a:ext cx="2833687" cy="152995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44453" y="6685357"/>
            <a:ext cx="35718" cy="6548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35016" y="1872255"/>
            <a:ext cx="6607968" cy="15180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56483" y="6685357"/>
            <a:ext cx="130968" cy="6548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786312" y="6685357"/>
            <a:ext cx="130968" cy="6548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16141" y="6679403"/>
            <a:ext cx="130968" cy="80367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1144488" y="391416"/>
            <a:ext cx="1798320" cy="1625600"/>
          </a:xfrm>
          <a:prstGeom prst="rect">
            <a:avLst/>
          </a:prstGeom>
          <a:ln w="8929">
            <a:solidFill>
              <a:srgbClr val="707070"/>
            </a:solidFill>
          </a:ln>
        </p:spPr>
        <p:txBody>
          <a:bodyPr wrap="square" lIns="0" tIns="12318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69"/>
              </a:spcBef>
            </a:pPr>
            <a:endParaRPr sz="1850">
              <a:latin typeface="Times New Roman"/>
              <a:cs typeface="Times New Roman"/>
            </a:endParaRPr>
          </a:p>
          <a:p>
            <a:pPr marL="119380" marR="274320" indent="-1905">
              <a:lnSpc>
                <a:spcPct val="96100"/>
              </a:lnSpc>
            </a:pPr>
            <a:r>
              <a:rPr dirty="0" sz="1850" spc="-10">
                <a:latin typeface="Arial MT"/>
                <a:cs typeface="Arial MT"/>
              </a:rPr>
              <a:t>Original</a:t>
            </a:r>
            <a:r>
              <a:rPr dirty="0" sz="1850" spc="-114">
                <a:latin typeface="Arial MT"/>
                <a:cs typeface="Arial MT"/>
              </a:rPr>
              <a:t> </a:t>
            </a:r>
            <a:r>
              <a:rPr dirty="0" sz="1850" spc="-30">
                <a:latin typeface="Arial MT"/>
                <a:cs typeface="Arial MT"/>
              </a:rPr>
              <a:t>Color </a:t>
            </a:r>
            <a:r>
              <a:rPr dirty="0" sz="1850" spc="-10">
                <a:latin typeface="Arial MT"/>
                <a:cs typeface="Arial MT"/>
              </a:rPr>
              <a:t>Image (960,540,3)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00070" y="754258"/>
            <a:ext cx="32067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595">
                <a:latin typeface="Arial MT"/>
                <a:cs typeface="Arial MT"/>
              </a:rPr>
              <a:t>A</a:t>
            </a:r>
            <a:endParaRPr sz="43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74254" y="2135681"/>
            <a:ext cx="1798320" cy="1280160"/>
          </a:xfrm>
          <a:prstGeom prst="rect">
            <a:avLst/>
          </a:prstGeom>
          <a:ln w="8929">
            <a:solidFill>
              <a:srgbClr val="70707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endParaRPr sz="1850">
              <a:latin typeface="Times New Roman"/>
              <a:cs typeface="Times New Roman"/>
            </a:endParaRPr>
          </a:p>
          <a:p>
            <a:pPr marL="114935" marR="659765" indent="7620">
              <a:lnSpc>
                <a:spcPts val="2160"/>
              </a:lnSpc>
              <a:spcBef>
                <a:spcPts val="5"/>
              </a:spcBef>
            </a:pPr>
            <a:r>
              <a:rPr dirty="0" sz="1850" spc="-55">
                <a:latin typeface="Arial MT"/>
                <a:cs typeface="Arial MT"/>
              </a:rPr>
              <a:t>Grayscale </a:t>
            </a:r>
            <a:r>
              <a:rPr dirty="0" sz="1850" spc="-10">
                <a:latin typeface="Arial MT"/>
                <a:cs typeface="Arial MT"/>
              </a:rPr>
              <a:t>(960,540)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38535" y="3576337"/>
            <a:ext cx="1828164" cy="1143000"/>
          </a:xfrm>
          <a:prstGeom prst="rect">
            <a:avLst/>
          </a:prstGeom>
          <a:ln w="8929">
            <a:solidFill>
              <a:srgbClr val="747474"/>
            </a:solidFill>
          </a:ln>
        </p:spPr>
        <p:txBody>
          <a:bodyPr wrap="square" lIns="0" tIns="1555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25"/>
              </a:spcBef>
            </a:pPr>
            <a:endParaRPr sz="1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Gaussian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Blur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38535" y="4856259"/>
            <a:ext cx="1828164" cy="1625600"/>
          </a:xfrm>
          <a:prstGeom prst="rect">
            <a:avLst/>
          </a:prstGeom>
          <a:ln w="8929">
            <a:solidFill>
              <a:srgbClr val="60606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8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Canny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Edges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140830" y="742351"/>
            <a:ext cx="361315" cy="10668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3180">
              <a:lnSpc>
                <a:spcPts val="1590"/>
              </a:lnSpc>
              <a:spcBef>
                <a:spcPts val="114"/>
              </a:spcBef>
            </a:pPr>
            <a:r>
              <a:rPr dirty="0" sz="1350" spc="-140">
                <a:solidFill>
                  <a:srgbClr val="131313"/>
                </a:solidFill>
                <a:latin typeface="Arial MT"/>
                <a:cs typeface="Arial MT"/>
              </a:rPr>
              <a:t>LOO</a:t>
            </a:r>
            <a:endParaRPr sz="1350">
              <a:latin typeface="Arial MT"/>
              <a:cs typeface="Arial MT"/>
            </a:endParaRPr>
          </a:p>
          <a:p>
            <a:pPr marL="15875">
              <a:lnSpc>
                <a:spcPts val="1585"/>
              </a:lnSpc>
            </a:pPr>
            <a:r>
              <a:rPr dirty="0" sz="1450" spc="-25">
                <a:solidFill>
                  <a:srgbClr val="131313"/>
                </a:solidFill>
                <a:latin typeface="Calibri"/>
                <a:cs typeface="Calibri"/>
              </a:rPr>
              <a:t>200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ts val="1655"/>
              </a:lnSpc>
            </a:pPr>
            <a:r>
              <a:rPr dirty="0" sz="1600" spc="-70">
                <a:solidFill>
                  <a:srgbClr val="1F1F1F"/>
                </a:solidFill>
                <a:latin typeface="Courier New"/>
                <a:cs typeface="Courier New"/>
              </a:rPr>
              <a:t>300</a:t>
            </a:r>
            <a:endParaRPr sz="1600">
              <a:latin typeface="Courier New"/>
              <a:cs typeface="Courier New"/>
            </a:endParaRPr>
          </a:p>
          <a:p>
            <a:pPr marL="16510">
              <a:lnSpc>
                <a:spcPts val="1630"/>
              </a:lnSpc>
            </a:pPr>
            <a:r>
              <a:rPr dirty="0" sz="1600" spc="-80">
                <a:solidFill>
                  <a:srgbClr val="2F2F2F"/>
                </a:solidFill>
                <a:latin typeface="Courier New"/>
                <a:cs typeface="Courier New"/>
              </a:rPr>
              <a:t>400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10"/>
              </a:lnSpc>
            </a:pPr>
            <a:r>
              <a:rPr dirty="0" sz="1550" spc="-35">
                <a:solidFill>
                  <a:srgbClr val="1C1C1C"/>
                </a:solidFill>
                <a:latin typeface="Courier New"/>
                <a:cs typeface="Courier New"/>
              </a:rPr>
              <a:t>500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134777" y="2078332"/>
            <a:ext cx="358140" cy="10922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40005">
              <a:lnSpc>
                <a:spcPts val="1689"/>
              </a:lnSpc>
              <a:spcBef>
                <a:spcPts val="115"/>
              </a:spcBef>
            </a:pPr>
            <a:r>
              <a:rPr dirty="0" sz="1450" spc="25">
                <a:latin typeface="Calibri"/>
                <a:cs typeface="Calibri"/>
              </a:rPr>
              <a:t>100</a:t>
            </a:r>
            <a:endParaRPr sz="1450">
              <a:latin typeface="Calibri"/>
              <a:cs typeface="Calibri"/>
            </a:endParaRPr>
          </a:p>
          <a:p>
            <a:pPr marL="21590">
              <a:lnSpc>
                <a:spcPts val="1639"/>
              </a:lnSpc>
            </a:pPr>
            <a:r>
              <a:rPr dirty="0" sz="1450" spc="25">
                <a:latin typeface="Calibri"/>
                <a:cs typeface="Calibri"/>
              </a:rPr>
              <a:t>200</a:t>
            </a:r>
            <a:endParaRPr sz="1450">
              <a:latin typeface="Calibri"/>
              <a:cs typeface="Calibri"/>
            </a:endParaRPr>
          </a:p>
          <a:p>
            <a:pPr marL="28575">
              <a:lnSpc>
                <a:spcPts val="1650"/>
              </a:lnSpc>
            </a:pPr>
            <a:r>
              <a:rPr dirty="0" sz="1450" spc="-25">
                <a:solidFill>
                  <a:srgbClr val="3D3D3D"/>
                </a:solidFill>
                <a:latin typeface="Calibri"/>
                <a:cs typeface="Calibri"/>
              </a:rPr>
              <a:t>300</a:t>
            </a:r>
            <a:endParaRPr sz="1450">
              <a:latin typeface="Calibri"/>
              <a:cs typeface="Calibri"/>
            </a:endParaRPr>
          </a:p>
          <a:p>
            <a:pPr marL="33655">
              <a:lnSpc>
                <a:spcPts val="1590"/>
              </a:lnSpc>
            </a:pPr>
            <a:r>
              <a:rPr dirty="0" sz="1450" spc="25">
                <a:solidFill>
                  <a:srgbClr val="262626"/>
                </a:solidFill>
                <a:latin typeface="Calibri"/>
                <a:cs typeface="Calibri"/>
              </a:rPr>
              <a:t>400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ts val="1805"/>
              </a:lnSpc>
            </a:pPr>
            <a:r>
              <a:rPr dirty="0" sz="1600" spc="-80">
                <a:solidFill>
                  <a:srgbClr val="232323"/>
                </a:solidFill>
                <a:latin typeface="Courier New"/>
                <a:cs typeface="Courier New"/>
              </a:rPr>
              <a:t>500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132875" y="3417041"/>
            <a:ext cx="367030" cy="10947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9209">
              <a:lnSpc>
                <a:spcPts val="1855"/>
              </a:lnSpc>
              <a:spcBef>
                <a:spcPts val="110"/>
              </a:spcBef>
            </a:pPr>
            <a:r>
              <a:rPr dirty="0" sz="1600" spc="-100">
                <a:solidFill>
                  <a:srgbClr val="333333"/>
                </a:solidFill>
                <a:latin typeface="Courier New"/>
                <a:cs typeface="Courier New"/>
              </a:rPr>
              <a:t>100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50"/>
              </a:lnSpc>
            </a:pPr>
            <a:r>
              <a:rPr dirty="0" sz="1450" spc="-25">
                <a:latin typeface="Courier New"/>
                <a:cs typeface="Courier New"/>
              </a:rPr>
              <a:t>200</a:t>
            </a:r>
            <a:endParaRPr sz="1450">
              <a:latin typeface="Courier New"/>
              <a:cs typeface="Courier New"/>
            </a:endParaRPr>
          </a:p>
          <a:p>
            <a:pPr marL="16510">
              <a:lnSpc>
                <a:spcPts val="1525"/>
              </a:lnSpc>
            </a:pPr>
            <a:r>
              <a:rPr dirty="0" sz="1400" spc="-25">
                <a:solidFill>
                  <a:srgbClr val="111111"/>
                </a:solidFill>
                <a:latin typeface="Courier New"/>
                <a:cs typeface="Courier New"/>
              </a:rPr>
              <a:t>300</a:t>
            </a:r>
            <a:endParaRPr sz="1400">
              <a:latin typeface="Courier New"/>
              <a:cs typeface="Courier New"/>
            </a:endParaRPr>
          </a:p>
          <a:p>
            <a:pPr marL="19050">
              <a:lnSpc>
                <a:spcPts val="1680"/>
              </a:lnSpc>
            </a:pPr>
            <a:r>
              <a:rPr dirty="0" sz="1550" spc="-35">
                <a:solidFill>
                  <a:srgbClr val="262626"/>
                </a:solidFill>
                <a:latin typeface="Courier New"/>
                <a:cs typeface="Courier New"/>
              </a:rPr>
              <a:t>400</a:t>
            </a:r>
            <a:endParaRPr sz="1550">
              <a:latin typeface="Courier New"/>
              <a:cs typeface="Courier New"/>
            </a:endParaRPr>
          </a:p>
          <a:p>
            <a:pPr marL="24765">
              <a:lnSpc>
                <a:spcPts val="1689"/>
              </a:lnSpc>
            </a:pPr>
            <a:r>
              <a:rPr dirty="0" sz="1450" spc="-25">
                <a:solidFill>
                  <a:srgbClr val="313131"/>
                </a:solidFill>
                <a:latin typeface="Calibri"/>
                <a:cs typeface="Calibri"/>
              </a:rPr>
              <a:t>500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161254" y="344237"/>
            <a:ext cx="79248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20">
                <a:solidFill>
                  <a:srgbClr val="161616"/>
                </a:solidFill>
                <a:latin typeface="Arial MT"/>
                <a:cs typeface="Arial MT"/>
              </a:rPr>
              <a:t>Original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798849" y="3149895"/>
            <a:ext cx="1546860" cy="2489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29259" algn="l"/>
                <a:tab pos="747395" algn="l"/>
                <a:tab pos="1259205" algn="l"/>
              </a:tabLst>
            </a:pPr>
            <a:r>
              <a:rPr dirty="0" sz="1450" spc="-25">
                <a:solidFill>
                  <a:srgbClr val="0E0E0E"/>
                </a:solidFill>
                <a:latin typeface="Calibri"/>
                <a:cs typeface="Calibri"/>
              </a:rPr>
              <a:t>200</a:t>
            </a:r>
            <a:r>
              <a:rPr dirty="0" sz="1450">
                <a:solidFill>
                  <a:srgbClr val="0E0E0E"/>
                </a:solidFill>
                <a:latin typeface="Calibri"/>
                <a:cs typeface="Calibri"/>
              </a:rPr>
              <a:t>	</a:t>
            </a:r>
            <a:r>
              <a:rPr dirty="0" sz="1450" spc="-50">
                <a:solidFill>
                  <a:srgbClr val="0C0C0C"/>
                </a:solidFill>
                <a:latin typeface="Calibri"/>
                <a:cs typeface="Calibri"/>
              </a:rPr>
              <a:t>4</a:t>
            </a:r>
            <a:r>
              <a:rPr dirty="0" sz="1450">
                <a:solidFill>
                  <a:srgbClr val="0C0C0C"/>
                </a:solidFill>
                <a:latin typeface="Calibri"/>
                <a:cs typeface="Calibri"/>
              </a:rPr>
              <a:t>	</a:t>
            </a:r>
            <a:r>
              <a:rPr dirty="0" sz="1450" spc="-25">
                <a:solidFill>
                  <a:srgbClr val="444444"/>
                </a:solidFill>
                <a:latin typeface="Calibri"/>
                <a:cs typeface="Calibri"/>
              </a:rPr>
              <a:t>TOO</a:t>
            </a:r>
            <a:r>
              <a:rPr dirty="0" sz="1450">
                <a:solidFill>
                  <a:srgbClr val="444444"/>
                </a:solidFill>
                <a:latin typeface="Calibri"/>
                <a:cs typeface="Calibri"/>
              </a:rPr>
              <a:t>	</a:t>
            </a:r>
            <a:r>
              <a:rPr dirty="0" sz="1450" spc="-25">
                <a:solidFill>
                  <a:srgbClr val="3D3D3D"/>
                </a:solidFill>
                <a:latin typeface="Calibri"/>
                <a:cs typeface="Calibri"/>
              </a:rPr>
              <a:t>800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498133" y="4516385"/>
            <a:ext cx="1888489" cy="241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18135" algn="l"/>
              </a:tabLst>
            </a:pPr>
            <a:r>
              <a:rPr dirty="0" sz="1400" spc="-50">
                <a:solidFill>
                  <a:srgbClr val="4B4B4B"/>
                </a:solidFill>
                <a:latin typeface="Arial MT"/>
                <a:cs typeface="Arial MT"/>
              </a:rPr>
              <a:t>0</a:t>
            </a:r>
            <a:r>
              <a:rPr dirty="0" sz="1400">
                <a:solidFill>
                  <a:srgbClr val="4B4B4B"/>
                </a:solidFill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200</a:t>
            </a:r>
            <a:r>
              <a:rPr dirty="0" sz="1400" spc="470"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11111"/>
                </a:solidFill>
                <a:latin typeface="Arial MT"/>
                <a:cs typeface="Arial MT"/>
              </a:rPr>
              <a:t>400</a:t>
            </a:r>
            <a:r>
              <a:rPr dirty="0" sz="1400" spc="434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400" spc="55">
                <a:solidFill>
                  <a:srgbClr val="161616"/>
                </a:solidFill>
                <a:latin typeface="Arial MT"/>
                <a:cs typeface="Arial MT"/>
              </a:rPr>
              <a:t>600</a:t>
            </a:r>
            <a:r>
              <a:rPr dirty="0" sz="1400" spc="47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1C1C1C"/>
                </a:solidFill>
                <a:latin typeface="Arial MT"/>
                <a:cs typeface="Arial MT"/>
              </a:rPr>
              <a:t>800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252269" y="397368"/>
            <a:ext cx="1583690" cy="1330960"/>
          </a:xfrm>
          <a:prstGeom prst="rect">
            <a:avLst/>
          </a:prstGeom>
          <a:ln w="8929">
            <a:solidFill>
              <a:srgbClr val="747477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sz="1950">
              <a:latin typeface="Times New Roman"/>
              <a:cs typeface="Times New Roman"/>
            </a:endParaRPr>
          </a:p>
          <a:p>
            <a:pPr marL="116839">
              <a:lnSpc>
                <a:spcPts val="2210"/>
              </a:lnSpc>
            </a:pPr>
            <a:r>
              <a:rPr dirty="0" sz="1950" spc="-10">
                <a:latin typeface="Arial MT"/>
                <a:cs typeface="Arial MT"/>
              </a:rPr>
              <a:t>Masked</a:t>
            </a:r>
            <a:endParaRPr sz="1950">
              <a:latin typeface="Arial MT"/>
              <a:cs typeface="Arial MT"/>
            </a:endParaRPr>
          </a:p>
          <a:p>
            <a:pPr marL="117475">
              <a:lnSpc>
                <a:spcPts val="2270"/>
              </a:lnSpc>
            </a:pPr>
            <a:r>
              <a:rPr dirty="0" sz="2000" spc="-10">
                <a:latin typeface="Arial MT"/>
                <a:cs typeface="Arial MT"/>
              </a:rPr>
              <a:t>Image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198243" y="2987175"/>
            <a:ext cx="695325" cy="57658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 indent="2540">
              <a:lnSpc>
                <a:spcPts val="2110"/>
              </a:lnSpc>
              <a:spcBef>
                <a:spcPts val="265"/>
              </a:spcBef>
            </a:pPr>
            <a:r>
              <a:rPr dirty="0" sz="1850" spc="-50">
                <a:latin typeface="Arial MT"/>
                <a:cs typeface="Arial MT"/>
              </a:rPr>
              <a:t>Hough </a:t>
            </a:r>
            <a:r>
              <a:rPr dirty="0" sz="1850" spc="-10">
                <a:latin typeface="Arial MT"/>
                <a:cs typeface="Arial MT"/>
              </a:rPr>
              <a:t>Image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709534" y="2791964"/>
            <a:ext cx="24828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25">
                <a:solidFill>
                  <a:srgbClr val="262626"/>
                </a:solidFill>
                <a:latin typeface="Courier New"/>
                <a:cs typeface="Courier New"/>
              </a:rPr>
              <a:t>200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720858" y="4004167"/>
            <a:ext cx="18669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25">
                <a:solidFill>
                  <a:srgbClr val="545454"/>
                </a:solidFill>
                <a:latin typeface="Calibri"/>
                <a:cs typeface="Calibri"/>
              </a:rPr>
              <a:t>500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954174" y="4259657"/>
            <a:ext cx="9334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solidFill>
                  <a:srgbClr val="545454"/>
                </a:solidFill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106366" y="4837854"/>
            <a:ext cx="194310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00" spc="-25">
                <a:solidFill>
                  <a:srgbClr val="444444"/>
                </a:solidFill>
                <a:latin typeface="Consolas"/>
                <a:cs typeface="Consolas"/>
              </a:rPr>
              <a:t>100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078940" y="5200746"/>
            <a:ext cx="224154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25">
                <a:solidFill>
                  <a:srgbClr val="484848"/>
                </a:solidFill>
                <a:latin typeface="Consolas"/>
                <a:cs typeface="Consolas"/>
              </a:rPr>
              <a:t>?O0</a:t>
            </a:r>
            <a:endParaRPr sz="850">
              <a:latin typeface="Consolas"/>
              <a:cs typeface="Consola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096418" y="5570336"/>
            <a:ext cx="20066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50">
                <a:solidFill>
                  <a:srgbClr val="696969"/>
                </a:solidFill>
                <a:latin typeface="Calibri"/>
                <a:cs typeface="Calibri"/>
              </a:rPr>
              <a:t>30</a:t>
            </a:r>
            <a:r>
              <a:rPr dirty="0" sz="750" spc="-75">
                <a:solidFill>
                  <a:srgbClr val="696969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07070"/>
                </a:solidFill>
                <a:latin typeface="Calibri"/>
                <a:cs typeface="Calibri"/>
              </a:rPr>
              <a:t>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099065" y="5932981"/>
            <a:ext cx="20193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25">
                <a:solidFill>
                  <a:srgbClr val="525252"/>
                </a:solidFill>
                <a:latin typeface="Consolas"/>
                <a:cs typeface="Consolas"/>
              </a:rPr>
              <a:t>40U</a:t>
            </a:r>
            <a:endParaRPr sz="850">
              <a:latin typeface="Consolas"/>
              <a:cs typeface="Consola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304972" y="6534246"/>
            <a:ext cx="8763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50">
                <a:solidFill>
                  <a:srgbClr val="646464"/>
                </a:solidFill>
                <a:latin typeface="Consolas"/>
                <a:cs typeface="Consolas"/>
              </a:rPr>
              <a:t>0</a:t>
            </a:r>
            <a:endParaRPr sz="850">
              <a:latin typeface="Consolas"/>
              <a:cs typeface="Consola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671957" y="4265609"/>
            <a:ext cx="21590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A2A2A"/>
                </a:solidFill>
                <a:latin typeface="Calibri"/>
                <a:cs typeface="Calibri"/>
              </a:rPr>
              <a:t>200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962552" y="6534246"/>
            <a:ext cx="21336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25">
                <a:solidFill>
                  <a:srgbClr val="3A3A3A"/>
                </a:solidFill>
                <a:latin typeface="Consolas"/>
                <a:cs typeface="Consolas"/>
              </a:rPr>
              <a:t>200</a:t>
            </a:r>
            <a:endParaRPr sz="850">
              <a:latin typeface="Consolas"/>
              <a:cs typeface="Consola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9484057" y="4271810"/>
            <a:ext cx="23114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25">
                <a:solidFill>
                  <a:srgbClr val="242424"/>
                </a:solidFill>
                <a:latin typeface="Cambria"/>
                <a:cs typeface="Cambria"/>
              </a:rPr>
              <a:t>400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700455" y="6534246"/>
            <a:ext cx="20764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25">
                <a:solidFill>
                  <a:srgbClr val="242424"/>
                </a:solidFill>
                <a:latin typeface="Consolas"/>
                <a:cs typeface="Consolas"/>
              </a:rPr>
              <a:t>400</a:t>
            </a:r>
            <a:endParaRPr sz="850">
              <a:latin typeface="Consolas"/>
              <a:cs typeface="Consolas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0275823" y="4271810"/>
            <a:ext cx="23622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25">
                <a:solidFill>
                  <a:srgbClr val="484848"/>
                </a:solidFill>
                <a:latin typeface="Arial MT"/>
                <a:cs typeface="Arial MT"/>
              </a:rPr>
              <a:t>600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0423897" y="6546649"/>
            <a:ext cx="21272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>
                <a:solidFill>
                  <a:srgbClr val="626262"/>
                </a:solidFill>
                <a:latin typeface="Calibri"/>
                <a:cs typeface="Calibri"/>
              </a:rPr>
              <a:t>60</a:t>
            </a:r>
            <a:r>
              <a:rPr dirty="0" sz="750" spc="110">
                <a:solidFill>
                  <a:srgbClr val="626262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57575"/>
                </a:solidFill>
                <a:latin typeface="Calibri"/>
                <a:cs typeface="Calibri"/>
              </a:rPr>
              <a:t>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1078957" y="4265609"/>
            <a:ext cx="22923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4B4B4B"/>
                </a:solidFill>
                <a:latin typeface="Calibri"/>
                <a:cs typeface="Calibri"/>
              </a:rPr>
              <a:t>800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1148876" y="6534246"/>
            <a:ext cx="21844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25">
                <a:solidFill>
                  <a:srgbClr val="676767"/>
                </a:solidFill>
                <a:latin typeface="Consolas"/>
                <a:cs typeface="Consolas"/>
              </a:rPr>
              <a:t>800</a:t>
            </a:r>
            <a:endParaRPr sz="8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2000" y="708913"/>
            <a:ext cx="76149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155190" algn="l"/>
                <a:tab pos="5022215" algn="l"/>
              </a:tabLst>
            </a:pPr>
            <a:r>
              <a:rPr dirty="0" sz="2750" spc="-10"/>
              <a:t>HARDWARE</a:t>
            </a:r>
            <a:r>
              <a:rPr dirty="0" sz="2750"/>
              <a:t>	AND</a:t>
            </a:r>
            <a:r>
              <a:rPr dirty="0" sz="2750" spc="80"/>
              <a:t> </a:t>
            </a:r>
            <a:r>
              <a:rPr dirty="0" sz="2750" spc="-10"/>
              <a:t>SOFTWARE</a:t>
            </a:r>
            <a:r>
              <a:rPr dirty="0" sz="2750"/>
              <a:t>	</a:t>
            </a:r>
            <a:r>
              <a:rPr dirty="0" sz="2750" spc="-10"/>
              <a:t>SPECIFICATION</a:t>
            </a:r>
            <a:endParaRPr sz="2750"/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254125" y="1462532"/>
          <a:ext cx="9115425" cy="1959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4510"/>
                <a:gridCol w="4692015"/>
              </a:tblGrid>
              <a:tr h="579120"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3200" spc="-295" b="1">
                          <a:latin typeface="Arial"/>
                          <a:cs typeface="Arial"/>
                        </a:rPr>
                        <a:t>Software</a:t>
                      </a:r>
                      <a:r>
                        <a:rPr dirty="0" sz="3200" spc="-3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3200" spc="-315" b="1">
                          <a:latin typeface="Arial"/>
                          <a:cs typeface="Arial"/>
                        </a:rPr>
                        <a:t>requirements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2075" marR="603885">
                        <a:lnSpc>
                          <a:spcPts val="2860"/>
                        </a:lnSpc>
                        <a:spcBef>
                          <a:spcPts val="42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TensorFlow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(Machine</a:t>
                      </a:r>
                      <a:r>
                        <a:rPr dirty="0" sz="24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learing frameworks)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Python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7"/>
                    </a:solidFill>
                  </a:tcPr>
                </a:tc>
              </a:tr>
              <a:tr h="5575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CV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Canny edge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detector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1228725" y="4249165"/>
            <a:ext cx="9064625" cy="1423670"/>
            <a:chOff x="1228725" y="4249165"/>
            <a:chExt cx="9064625" cy="1423670"/>
          </a:xfrm>
        </p:grpSpPr>
        <p:sp>
          <p:nvSpPr>
            <p:cNvPr id="5" name="object 5" descr=""/>
            <p:cNvSpPr/>
            <p:nvPr/>
          </p:nvSpPr>
          <p:spPr>
            <a:xfrm>
              <a:off x="1228725" y="4834254"/>
              <a:ext cx="9064625" cy="38100"/>
            </a:xfrm>
            <a:custGeom>
              <a:avLst/>
              <a:gdLst/>
              <a:ahLst/>
              <a:cxnLst/>
              <a:rect l="l" t="t" r="r" b="b"/>
              <a:pathLst>
                <a:path w="9064625" h="38100">
                  <a:moveTo>
                    <a:pt x="0" y="38100"/>
                  </a:moveTo>
                  <a:lnTo>
                    <a:pt x="9064625" y="38100"/>
                  </a:lnTo>
                  <a:lnTo>
                    <a:pt x="9064625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28725" y="4249165"/>
              <a:ext cx="9064625" cy="1423670"/>
            </a:xfrm>
            <a:custGeom>
              <a:avLst/>
              <a:gdLst/>
              <a:ahLst/>
              <a:cxnLst/>
              <a:rect l="l" t="t" r="r" b="b"/>
              <a:pathLst>
                <a:path w="9064625" h="1423670">
                  <a:moveTo>
                    <a:pt x="6350" y="0"/>
                  </a:moveTo>
                  <a:lnTo>
                    <a:pt x="6350" y="1423390"/>
                  </a:lnTo>
                </a:path>
                <a:path w="9064625" h="1423670">
                  <a:moveTo>
                    <a:pt x="9058275" y="0"/>
                  </a:moveTo>
                  <a:lnTo>
                    <a:pt x="9058275" y="1423390"/>
                  </a:lnTo>
                </a:path>
                <a:path w="9064625" h="1423670">
                  <a:moveTo>
                    <a:pt x="0" y="6349"/>
                  </a:moveTo>
                  <a:lnTo>
                    <a:pt x="9064625" y="6349"/>
                  </a:lnTo>
                </a:path>
                <a:path w="9064625" h="1423670">
                  <a:moveTo>
                    <a:pt x="0" y="1417040"/>
                  </a:moveTo>
                  <a:lnTo>
                    <a:pt x="9064625" y="141704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235075" y="4255427"/>
            <a:ext cx="9051925" cy="598170"/>
          </a:xfrm>
          <a:prstGeom prst="rect">
            <a:avLst/>
          </a:prstGeom>
          <a:solidFill>
            <a:srgbClr val="4F81BC"/>
          </a:solidFill>
        </p:spPr>
        <p:txBody>
          <a:bodyPr wrap="square" lIns="0" tIns="4572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dirty="0" sz="3200" spc="-325" b="1">
                <a:latin typeface="Arial"/>
                <a:cs typeface="Arial"/>
              </a:rPr>
              <a:t>Hardware</a:t>
            </a:r>
            <a:r>
              <a:rPr dirty="0" sz="3200" spc="-315" b="1">
                <a:latin typeface="Arial"/>
                <a:cs typeface="Arial"/>
              </a:rPr>
              <a:t> </a:t>
            </a:r>
            <a:r>
              <a:rPr dirty="0" sz="3200" spc="-305" b="1">
                <a:latin typeface="Arial"/>
                <a:cs typeface="Arial"/>
              </a:rPr>
              <a:t>requirements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41425" y="4872354"/>
            <a:ext cx="9039225" cy="788035"/>
          </a:xfrm>
          <a:prstGeom prst="rect">
            <a:avLst/>
          </a:prstGeom>
          <a:solidFill>
            <a:srgbClr val="CFD6E7"/>
          </a:solidFill>
        </p:spPr>
        <p:txBody>
          <a:bodyPr wrap="square" lIns="0" tIns="14604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14"/>
              </a:spcBef>
            </a:pPr>
            <a:r>
              <a:rPr dirty="0" sz="2400">
                <a:latin typeface="Calibri"/>
                <a:cs typeface="Calibri"/>
              </a:rPr>
              <a:t>Laptop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windows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7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(min)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Camera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076" rIns="0" bIns="0" rtlCol="0" vert="horz">
            <a:spAutoFit/>
          </a:bodyPr>
          <a:lstStyle/>
          <a:p>
            <a:pPr marL="2626360">
              <a:lnSpc>
                <a:spcPct val="100000"/>
              </a:lnSpc>
              <a:spcBef>
                <a:spcPts val="130"/>
              </a:spcBef>
            </a:pPr>
            <a:r>
              <a:rPr dirty="0" sz="3200" spc="-10"/>
              <a:t>ARCHITECTURE</a:t>
            </a:r>
            <a:r>
              <a:rPr dirty="0" sz="3200" spc="-100"/>
              <a:t> </a:t>
            </a:r>
            <a:r>
              <a:rPr dirty="0" sz="3200" spc="-10"/>
              <a:t>DIAGRAM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375" y="1666875"/>
            <a:ext cx="4667250" cy="43986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16610" y="1668399"/>
            <a:ext cx="6763384" cy="9683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36525">
              <a:lnSpc>
                <a:spcPts val="2495"/>
              </a:lnSpc>
              <a:spcBef>
                <a:spcPts val="130"/>
              </a:spcBef>
            </a:pPr>
            <a:r>
              <a:rPr dirty="0" sz="2150">
                <a:latin typeface="Times New Roman"/>
                <a:cs typeface="Times New Roman"/>
              </a:rPr>
              <a:t>1.</a:t>
            </a:r>
            <a:r>
              <a:rPr dirty="0" sz="2150" spc="60">
                <a:latin typeface="Times New Roman"/>
                <a:cs typeface="Times New Roman"/>
              </a:rPr>
              <a:t> </a:t>
            </a:r>
            <a:r>
              <a:rPr dirty="0" sz="2150" b="1">
                <a:solidFill>
                  <a:srgbClr val="374151"/>
                </a:solidFill>
                <a:latin typeface="Times New Roman"/>
                <a:cs typeface="Times New Roman"/>
              </a:rPr>
              <a:t>Image</a:t>
            </a:r>
            <a:r>
              <a:rPr dirty="0" sz="2150" spc="9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 spc="-10" b="1">
                <a:solidFill>
                  <a:srgbClr val="374151"/>
                </a:solidFill>
                <a:latin typeface="Times New Roman"/>
                <a:cs typeface="Times New Roman"/>
              </a:rPr>
              <a:t>Acquisition:</a:t>
            </a:r>
            <a:endParaRPr sz="2150">
              <a:latin typeface="Times New Roman"/>
              <a:cs typeface="Times New Roman"/>
            </a:endParaRPr>
          </a:p>
          <a:p>
            <a:pPr marL="12700" marR="5080" indent="1191260">
              <a:lnSpc>
                <a:spcPts val="2400"/>
              </a:lnSpc>
              <a:spcBef>
                <a:spcPts val="140"/>
              </a:spcBef>
            </a:pP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Responsible</a:t>
            </a:r>
            <a:r>
              <a:rPr dirty="0" sz="2150" spc="1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dirty="0" sz="2150" spc="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capturing</a:t>
            </a:r>
            <a:r>
              <a:rPr dirty="0" sz="2150" spc="2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images</a:t>
            </a:r>
            <a:r>
              <a:rPr dirty="0" sz="2150" spc="16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dirty="0" sz="2150" spc="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video</a:t>
            </a:r>
            <a:r>
              <a:rPr dirty="0" sz="2150" spc="9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 spc="-10">
                <a:solidFill>
                  <a:srgbClr val="374151"/>
                </a:solidFill>
                <a:latin typeface="Times New Roman"/>
                <a:cs typeface="Times New Roman"/>
              </a:rPr>
              <a:t>frames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ensures</a:t>
            </a:r>
            <a:r>
              <a:rPr dirty="0" sz="2150" spc="1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2150" spc="-6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continuous</a:t>
            </a:r>
            <a:r>
              <a:rPr dirty="0" sz="2150" spc="2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feed</a:t>
            </a:r>
            <a:r>
              <a:rPr dirty="0" sz="2150" spc="3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dirty="0" sz="2150" spc="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dirty="0" sz="2150" spc="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dirty="0" sz="2150" spc="9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lane</a:t>
            </a:r>
            <a:r>
              <a:rPr dirty="0" sz="2150" spc="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 spc="-10">
                <a:solidFill>
                  <a:srgbClr val="374151"/>
                </a:solidFill>
                <a:latin typeface="Times New Roman"/>
                <a:cs typeface="Times New Roman"/>
              </a:rPr>
              <a:t>detection.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790640" y="1974278"/>
            <a:ext cx="3383279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from</a:t>
            </a:r>
            <a:r>
              <a:rPr dirty="0" sz="2150" spc="14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the camera.</a:t>
            </a:r>
            <a:r>
              <a:rPr dirty="0" sz="2150" spc="24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This</a:t>
            </a:r>
            <a:r>
              <a:rPr dirty="0" sz="2150" spc="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 spc="-10">
                <a:solidFill>
                  <a:srgbClr val="374151"/>
                </a:solidFill>
                <a:latin typeface="Times New Roman"/>
                <a:cs typeface="Times New Roman"/>
              </a:rPr>
              <a:t>module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6610" y="2975673"/>
            <a:ext cx="9345295" cy="9677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5575">
              <a:lnSpc>
                <a:spcPts val="2490"/>
              </a:lnSpc>
              <a:spcBef>
                <a:spcPts val="125"/>
              </a:spcBef>
            </a:pPr>
            <a:r>
              <a:rPr dirty="0" sz="2150">
                <a:latin typeface="Times New Roman"/>
                <a:cs typeface="Times New Roman"/>
              </a:rPr>
              <a:t>2.</a:t>
            </a:r>
            <a:r>
              <a:rPr dirty="0" sz="2150" spc="25">
                <a:latin typeface="Times New Roman"/>
                <a:cs typeface="Times New Roman"/>
              </a:rPr>
              <a:t> </a:t>
            </a:r>
            <a:r>
              <a:rPr dirty="0" sz="2150" b="1">
                <a:solidFill>
                  <a:srgbClr val="374151"/>
                </a:solidFill>
                <a:latin typeface="Times New Roman"/>
                <a:cs typeface="Times New Roman"/>
              </a:rPr>
              <a:t>Region</a:t>
            </a:r>
            <a:r>
              <a:rPr dirty="0" sz="2150" spc="2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 b="1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dirty="0" sz="2150" spc="6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 b="1">
                <a:solidFill>
                  <a:srgbClr val="374151"/>
                </a:solidFill>
                <a:latin typeface="Times New Roman"/>
                <a:cs typeface="Times New Roman"/>
              </a:rPr>
              <a:t>Interest</a:t>
            </a:r>
            <a:r>
              <a:rPr dirty="0" sz="2150" spc="20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 b="1">
                <a:solidFill>
                  <a:srgbClr val="374151"/>
                </a:solidFill>
                <a:latin typeface="Times New Roman"/>
                <a:cs typeface="Times New Roman"/>
              </a:rPr>
              <a:t>(ROI)</a:t>
            </a:r>
            <a:r>
              <a:rPr dirty="0" sz="2150" spc="5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 spc="-10" b="1">
                <a:solidFill>
                  <a:srgbClr val="374151"/>
                </a:solidFill>
                <a:latin typeface="Times New Roman"/>
                <a:cs typeface="Times New Roman"/>
              </a:rPr>
              <a:t>Selection:</a:t>
            </a:r>
            <a:endParaRPr sz="2150">
              <a:latin typeface="Times New Roman"/>
              <a:cs typeface="Times New Roman"/>
            </a:endParaRPr>
          </a:p>
          <a:p>
            <a:pPr marL="1127760">
              <a:lnSpc>
                <a:spcPts val="2405"/>
              </a:lnSpc>
            </a:pP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Defines</a:t>
            </a:r>
            <a:r>
              <a:rPr dirty="0" sz="2150" spc="114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2150" spc="-5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region</a:t>
            </a:r>
            <a:r>
              <a:rPr dirty="0" sz="2150" spc="1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dirty="0" sz="2150" spc="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2150" spc="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image</a:t>
            </a:r>
            <a:r>
              <a:rPr dirty="0" sz="2150" spc="2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where</a:t>
            </a:r>
            <a:r>
              <a:rPr dirty="0" sz="2150" spc="15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2150" spc="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lane</a:t>
            </a:r>
            <a:r>
              <a:rPr dirty="0" sz="2150" spc="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lines</a:t>
            </a:r>
            <a:r>
              <a:rPr dirty="0" sz="2150" spc="5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are</a:t>
            </a:r>
            <a:r>
              <a:rPr dirty="0" sz="2150" spc="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expected</a:t>
            </a:r>
            <a:r>
              <a:rPr dirty="0" sz="2150" spc="114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2150" spc="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 spc="-10">
                <a:solidFill>
                  <a:srgbClr val="374151"/>
                </a:solidFill>
                <a:latin typeface="Times New Roman"/>
                <a:cs typeface="Times New Roman"/>
              </a:rPr>
              <a:t>appear.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490"/>
              </a:lnSpc>
            </a:pP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reduces</a:t>
            </a:r>
            <a:r>
              <a:rPr dirty="0" sz="2150" spc="14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2150" spc="-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computational</a:t>
            </a:r>
            <a:r>
              <a:rPr dirty="0" sz="2150" spc="23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load</a:t>
            </a:r>
            <a:r>
              <a:rPr dirty="0" sz="2150" spc="7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2150" spc="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focuses</a:t>
            </a:r>
            <a:r>
              <a:rPr dirty="0" sz="2150" spc="15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on</a:t>
            </a:r>
            <a:r>
              <a:rPr dirty="0" sz="2150" spc="-5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374151"/>
                </a:solidFill>
                <a:latin typeface="Times New Roman"/>
                <a:cs typeface="Times New Roman"/>
              </a:rPr>
              <a:t>relevant</a:t>
            </a:r>
            <a:r>
              <a:rPr dirty="0" sz="2150" spc="17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150" spc="-10">
                <a:solidFill>
                  <a:srgbClr val="374151"/>
                </a:solidFill>
                <a:latin typeface="Times New Roman"/>
                <a:cs typeface="Times New Roman"/>
              </a:rPr>
              <a:t>areas.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380974" y="3280410"/>
            <a:ext cx="515620" cy="358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-20">
                <a:solidFill>
                  <a:srgbClr val="374151"/>
                </a:solidFill>
                <a:latin typeface="Times New Roman"/>
                <a:cs typeface="Times New Roman"/>
              </a:rPr>
              <a:t>This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16610" y="4272851"/>
            <a:ext cx="9838690" cy="1050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5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3.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74151"/>
                </a:solidFill>
                <a:latin typeface="Times New Roman"/>
                <a:cs typeface="Times New Roman"/>
              </a:rPr>
              <a:t>Edge</a:t>
            </a:r>
            <a:r>
              <a:rPr dirty="0" sz="2400" spc="-3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374151"/>
                </a:solidFill>
                <a:latin typeface="Times New Roman"/>
                <a:cs typeface="Times New Roman"/>
              </a:rPr>
              <a:t>Detection:</a:t>
            </a:r>
            <a:endParaRPr sz="2400">
              <a:latin typeface="Times New Roman"/>
              <a:cs typeface="Times New Roman"/>
            </a:endParaRPr>
          </a:p>
          <a:p>
            <a:pPr marL="1156335">
              <a:lnSpc>
                <a:spcPts val="2590"/>
              </a:lnSpc>
            </a:pP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Identifies</a:t>
            </a:r>
            <a:r>
              <a:rPr dirty="0" sz="2400" spc="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edges</a:t>
            </a:r>
            <a:r>
              <a:rPr dirty="0" sz="2400" spc="-5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dirty="0" sz="2400" spc="-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2400" spc="-3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image,</a:t>
            </a:r>
            <a:r>
              <a:rPr dirty="0" sz="2400" spc="10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which</a:t>
            </a:r>
            <a:r>
              <a:rPr dirty="0" sz="2400" spc="-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are</a:t>
            </a:r>
            <a:r>
              <a:rPr dirty="0" sz="2400" spc="-9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crucial</a:t>
            </a:r>
            <a:r>
              <a:rPr dirty="0" sz="2400" spc="-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for detecting</a:t>
            </a:r>
            <a:r>
              <a:rPr dirty="0" sz="2400" spc="-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lane</a:t>
            </a:r>
            <a:r>
              <a:rPr dirty="0" sz="2400" spc="-3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374151"/>
                </a:solidFill>
                <a:latin typeface="Times New Roman"/>
                <a:cs typeface="Times New Roman"/>
              </a:rPr>
              <a:t>lines.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20"/>
              </a:lnSpc>
            </a:pPr>
            <a:r>
              <a:rPr dirty="0" sz="2400" spc="-10">
                <a:solidFill>
                  <a:srgbClr val="374151"/>
                </a:solidFill>
                <a:latin typeface="Times New Roman"/>
                <a:cs typeface="Times New Roman"/>
              </a:rPr>
              <a:t>Techniques</a:t>
            </a:r>
            <a:r>
              <a:rPr dirty="0" sz="2400" spc="1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like</a:t>
            </a:r>
            <a:r>
              <a:rPr dirty="0" sz="2400" spc="-1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2400" spc="-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Canny</a:t>
            </a:r>
            <a:r>
              <a:rPr dirty="0" sz="2400" spc="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edge</a:t>
            </a:r>
            <a:r>
              <a:rPr dirty="0" sz="2400" spc="-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detector</a:t>
            </a:r>
            <a:r>
              <a:rPr dirty="0" sz="2400" spc="-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74151"/>
                </a:solidFill>
                <a:latin typeface="Times New Roman"/>
                <a:cs typeface="Times New Roman"/>
              </a:rPr>
              <a:t>are</a:t>
            </a:r>
            <a:r>
              <a:rPr dirty="0" sz="2400" spc="-1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374151"/>
                </a:solidFill>
                <a:latin typeface="Times New Roman"/>
                <a:cs typeface="Times New Roman"/>
              </a:rPr>
              <a:t>commonly</a:t>
            </a:r>
            <a:r>
              <a:rPr dirty="0" sz="2400" spc="14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374151"/>
                </a:solidFill>
                <a:latin typeface="Times New Roman"/>
                <a:cs typeface="Times New Roman"/>
              </a:rPr>
              <a:t>used.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6301" rIns="0" bIns="0" rtlCol="0" vert="horz">
            <a:spAutoFit/>
          </a:bodyPr>
          <a:lstStyle/>
          <a:p>
            <a:pPr marL="3425825">
              <a:lnSpc>
                <a:spcPct val="100000"/>
              </a:lnSpc>
              <a:spcBef>
                <a:spcPts val="130"/>
              </a:spcBef>
            </a:pPr>
            <a:r>
              <a:rPr dirty="0" sz="3200" spc="-10"/>
              <a:t>MODULES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8084" y="571118"/>
            <a:ext cx="220535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10"/>
              <a:t>OVERVIEW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958850" y="1188783"/>
            <a:ext cx="4307205" cy="420306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25"/>
              </a:spcBef>
              <a:buSzPct val="75000"/>
              <a:buFont typeface="Arial MT"/>
              <a:buChar char="•"/>
              <a:tabLst>
                <a:tab pos="354965" algn="l"/>
              </a:tabLst>
            </a:pPr>
            <a:r>
              <a:rPr dirty="0" sz="2400" spc="-10">
                <a:latin typeface="Times New Roman"/>
                <a:cs typeface="Times New Roman"/>
              </a:rPr>
              <a:t>Objective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25"/>
              </a:spcBef>
              <a:buSzPct val="75000"/>
              <a:buFont typeface="Arial MT"/>
              <a:buChar char="•"/>
              <a:tabLst>
                <a:tab pos="354965" algn="l"/>
              </a:tabLst>
            </a:pPr>
            <a:r>
              <a:rPr dirty="0" sz="2400" spc="-10">
                <a:latin typeface="Times New Roman"/>
                <a:cs typeface="Times New Roman"/>
              </a:rPr>
              <a:t>Abstract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20"/>
              </a:spcBef>
              <a:buSzPct val="75000"/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Literature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Survey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SzPct val="75000"/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Existing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25"/>
              </a:spcBef>
              <a:buSzPct val="75000"/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Limitations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Existing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25"/>
              </a:spcBef>
              <a:buSzPct val="75000"/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Proposed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25"/>
              </a:spcBef>
              <a:buSzPct val="75000"/>
              <a:buFont typeface="Arial MT"/>
              <a:buChar char="•"/>
              <a:tabLst>
                <a:tab pos="354965" algn="l"/>
              </a:tabLst>
            </a:pPr>
            <a:r>
              <a:rPr dirty="0" sz="2400" spc="-10">
                <a:latin typeface="Times New Roman"/>
                <a:cs typeface="Times New Roman"/>
              </a:rPr>
              <a:t>Advantages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Proposed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SzPct val="75000"/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Architecture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25"/>
              </a:spcBef>
              <a:buSzPct val="75000"/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Required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Specifications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25"/>
              </a:spcBef>
              <a:buSzPct val="75000"/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List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Modules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3176" rIns="0" bIns="0" rtlCol="0" vert="horz">
            <a:spAutoFit/>
          </a:bodyPr>
          <a:lstStyle/>
          <a:p>
            <a:pPr marL="3852545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Co</a:t>
            </a:r>
            <a:r>
              <a:rPr dirty="0" sz="4500" spc="-10"/>
              <a:t>n</a:t>
            </a:r>
            <a:r>
              <a:rPr dirty="0" sz="4500" spc="-10"/>
              <a:t>c</a:t>
            </a:r>
            <a:r>
              <a:rPr dirty="0" sz="4500" spc="-10"/>
              <a:t>l</a:t>
            </a:r>
            <a:r>
              <a:rPr dirty="0" sz="4500" spc="-10"/>
              <a:t>usio</a:t>
            </a:r>
            <a:r>
              <a:rPr dirty="0" sz="4500" spc="-10"/>
              <a:t>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899953" y="1476572"/>
            <a:ext cx="10153650" cy="364744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55904" marR="5080" indent="-242570">
              <a:lnSpc>
                <a:spcPct val="93300"/>
              </a:lnSpc>
              <a:spcBef>
                <a:spcPts val="350"/>
              </a:spcBef>
              <a:buChar char="•"/>
              <a:tabLst>
                <a:tab pos="255904" algn="l"/>
                <a:tab pos="260350" algn="l"/>
                <a:tab pos="1687195" algn="l"/>
              </a:tabLst>
            </a:pPr>
            <a:r>
              <a:rPr dirty="0" sz="2700">
                <a:latin typeface="Calibri"/>
                <a:cs typeface="Calibri"/>
              </a:rPr>
              <a:t>	Since</a:t>
            </a:r>
            <a:r>
              <a:rPr dirty="0" sz="2700" spc="16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we</a:t>
            </a:r>
            <a:r>
              <a:rPr dirty="0" sz="2700" spc="114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are</a:t>
            </a:r>
            <a:r>
              <a:rPr dirty="0" sz="2700" spc="15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undergoing</a:t>
            </a:r>
            <a:r>
              <a:rPr dirty="0" sz="2700" spc="28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</a:t>
            </a:r>
            <a:r>
              <a:rPr dirty="0" sz="2700" spc="15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training</a:t>
            </a:r>
            <a:r>
              <a:rPr dirty="0" sz="2700" spc="26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on</a:t>
            </a:r>
            <a:r>
              <a:rPr dirty="0" sz="2700" spc="8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full</a:t>
            </a:r>
            <a:r>
              <a:rPr dirty="0" sz="2700" spc="10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stack</a:t>
            </a:r>
            <a:r>
              <a:rPr dirty="0" sz="2700" spc="18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data</a:t>
            </a:r>
            <a:r>
              <a:rPr dirty="0" sz="2700" spc="13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science</a:t>
            </a:r>
            <a:r>
              <a:rPr dirty="0" sz="2700" spc="260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from </a:t>
            </a:r>
            <a:r>
              <a:rPr dirty="0" sz="2700">
                <a:latin typeface="Calibri"/>
                <a:cs typeface="Calibri"/>
              </a:rPr>
              <a:t>iNeuron.ai,</a:t>
            </a:r>
            <a:r>
              <a:rPr dirty="0" sz="2700" spc="34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We</a:t>
            </a:r>
            <a:r>
              <a:rPr dirty="0" sz="2700" spc="13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will</a:t>
            </a:r>
            <a:r>
              <a:rPr dirty="0" sz="2700" spc="1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be</a:t>
            </a:r>
            <a:r>
              <a:rPr dirty="0" sz="2700" spc="1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learning</a:t>
            </a:r>
            <a:r>
              <a:rPr dirty="0" sz="2700" spc="26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several</a:t>
            </a:r>
            <a:r>
              <a:rPr dirty="0" sz="2700" spc="229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modules</a:t>
            </a:r>
            <a:r>
              <a:rPr dirty="0" sz="2700" spc="19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such</a:t>
            </a:r>
            <a:r>
              <a:rPr dirty="0" sz="2700" spc="17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as</a:t>
            </a:r>
            <a:r>
              <a:rPr dirty="0" sz="2700" spc="8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python, statistics,</a:t>
            </a:r>
            <a:r>
              <a:rPr dirty="0" sz="2700">
                <a:latin typeface="Calibri"/>
                <a:cs typeface="Calibri"/>
              </a:rPr>
              <a:t>	Machine</a:t>
            </a:r>
            <a:r>
              <a:rPr dirty="0" sz="2700" spc="35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learning,</a:t>
            </a:r>
            <a:r>
              <a:rPr dirty="0" sz="2700" spc="24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Deep</a:t>
            </a:r>
            <a:r>
              <a:rPr dirty="0" sz="2700" spc="21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learning,</a:t>
            </a:r>
            <a:r>
              <a:rPr dirty="0" sz="2700" spc="29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Computer</a:t>
            </a:r>
            <a:r>
              <a:rPr dirty="0" sz="2700" spc="35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vision,</a:t>
            </a:r>
            <a:r>
              <a:rPr dirty="0" sz="2700" spc="29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Natural </a:t>
            </a:r>
            <a:r>
              <a:rPr dirty="0" sz="2700">
                <a:latin typeface="Calibri"/>
                <a:cs typeface="Calibri"/>
              </a:rPr>
              <a:t>language</a:t>
            </a:r>
            <a:r>
              <a:rPr dirty="0" sz="2700" spc="27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processing,</a:t>
            </a:r>
            <a:r>
              <a:rPr dirty="0" sz="2700" spc="42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Data</a:t>
            </a:r>
            <a:r>
              <a:rPr dirty="0" sz="2700" spc="14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analytics,</a:t>
            </a:r>
            <a:r>
              <a:rPr dirty="0" sz="2700" spc="26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Big</a:t>
            </a:r>
            <a:r>
              <a:rPr dirty="0" sz="2700" spc="8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data,</a:t>
            </a:r>
            <a:r>
              <a:rPr dirty="0" sz="2700" spc="204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MI</a:t>
            </a:r>
            <a:r>
              <a:rPr dirty="0" sz="2700" spc="1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ops,</a:t>
            </a:r>
            <a:r>
              <a:rPr dirty="0" sz="2700" spc="19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Cloud, </a:t>
            </a:r>
            <a:r>
              <a:rPr dirty="0" sz="2700">
                <a:latin typeface="Calibri"/>
                <a:cs typeface="Calibri"/>
              </a:rPr>
              <a:t>Architecture,</a:t>
            </a:r>
            <a:r>
              <a:rPr dirty="0" sz="2700" spc="3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Domain</a:t>
            </a:r>
            <a:r>
              <a:rPr dirty="0" sz="2700" spc="229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wise</a:t>
            </a:r>
            <a:r>
              <a:rPr dirty="0" sz="2700" spc="22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project,</a:t>
            </a:r>
            <a:r>
              <a:rPr dirty="0" sz="2700" spc="27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Databases.</a:t>
            </a:r>
            <a:endParaRPr sz="2700">
              <a:latin typeface="Calibri"/>
              <a:cs typeface="Calibri"/>
            </a:endParaRPr>
          </a:p>
          <a:p>
            <a:pPr marL="256540" marR="221615" indent="-244475">
              <a:lnSpc>
                <a:spcPct val="90200"/>
              </a:lnSpc>
              <a:spcBef>
                <a:spcPts val="1019"/>
              </a:spcBef>
              <a:buChar char="•"/>
              <a:tabLst>
                <a:tab pos="256540" algn="l"/>
                <a:tab pos="259715" algn="l"/>
              </a:tabLst>
            </a:pPr>
            <a:r>
              <a:rPr dirty="0" sz="2800">
                <a:latin typeface="Calibri"/>
                <a:cs typeface="Calibri"/>
              </a:rPr>
              <a:t>	So,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by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using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computer</a:t>
            </a:r>
            <a:r>
              <a:rPr dirty="0" sz="2800" spc="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vision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techniques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Python,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will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identify </a:t>
            </a:r>
            <a:r>
              <a:rPr dirty="0" sz="2800">
                <a:latin typeface="Calibri"/>
                <a:cs typeface="Calibri"/>
              </a:rPr>
              <a:t>road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lane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lines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which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autonomous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cars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must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run.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This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will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a </a:t>
            </a:r>
            <a:r>
              <a:rPr dirty="0" sz="2800">
                <a:latin typeface="Calibri"/>
                <a:cs typeface="Calibri"/>
              </a:rPr>
              <a:t>critical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part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autonomous</a:t>
            </a:r>
            <a:r>
              <a:rPr dirty="0" sz="2800" spc="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cars,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self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driving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should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not </a:t>
            </a:r>
            <a:r>
              <a:rPr dirty="0" sz="2800">
                <a:latin typeface="Calibri"/>
                <a:cs typeface="Calibri"/>
              </a:rPr>
              <a:t>cross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its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lane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should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go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opposite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lane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avoid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accidents.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46150" y="571118"/>
            <a:ext cx="10849610" cy="407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R="526415">
              <a:lnSpc>
                <a:spcPct val="100000"/>
              </a:lnSpc>
              <a:spcBef>
                <a:spcPts val="130"/>
              </a:spcBef>
            </a:pPr>
            <a:r>
              <a:rPr dirty="0" sz="3200" spc="-10">
                <a:latin typeface="Times New Roman"/>
                <a:cs typeface="Times New Roman"/>
              </a:rPr>
              <a:t>OBJECTIVE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3200">
              <a:latin typeface="Times New Roman"/>
              <a:cs typeface="Times New Roman"/>
            </a:endParaRPr>
          </a:p>
          <a:p>
            <a:pPr algn="just" marL="155575" marR="5080" indent="-143510">
              <a:lnSpc>
                <a:spcPct val="100099"/>
              </a:lnSpc>
            </a:pP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The</a:t>
            </a:r>
            <a:r>
              <a:rPr dirty="0" sz="3200" spc="58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major</a:t>
            </a:r>
            <a:r>
              <a:rPr dirty="0" sz="3200" spc="57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objective</a:t>
            </a:r>
            <a:r>
              <a:rPr dirty="0" sz="3200" spc="52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of</a:t>
            </a:r>
            <a:r>
              <a:rPr dirty="0" sz="3200" spc="49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the</a:t>
            </a:r>
            <a:r>
              <a:rPr dirty="0" sz="3200" spc="52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proposed</a:t>
            </a:r>
            <a:r>
              <a:rPr dirty="0" sz="3200" spc="56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work</a:t>
            </a:r>
            <a:r>
              <a:rPr dirty="0" sz="3200" spc="55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is</a:t>
            </a:r>
            <a:r>
              <a:rPr dirty="0" sz="3200" spc="61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to</a:t>
            </a:r>
            <a:r>
              <a:rPr dirty="0" sz="3200" spc="55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extract</a:t>
            </a:r>
            <a:r>
              <a:rPr dirty="0" sz="3200" spc="67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F1517"/>
                </a:solidFill>
                <a:latin typeface="Times New Roman"/>
                <a:cs typeface="Times New Roman"/>
              </a:rPr>
              <a:t>frames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from</a:t>
            </a:r>
            <a:r>
              <a:rPr dirty="0" sz="3200" spc="-9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a video</a:t>
            </a:r>
            <a:r>
              <a:rPr dirty="0" sz="3200" spc="-3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and</a:t>
            </a:r>
            <a:r>
              <a:rPr dirty="0" sz="3200" spc="-3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apply</a:t>
            </a:r>
            <a:r>
              <a:rPr dirty="0" sz="3200" spc="-16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image</a:t>
            </a:r>
            <a:r>
              <a:rPr dirty="0" sz="3200" spc="-6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processing</a:t>
            </a:r>
            <a:r>
              <a:rPr dirty="0" sz="3200" spc="-1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techniques</a:t>
            </a:r>
            <a:r>
              <a:rPr dirty="0" sz="3200" spc="3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to</a:t>
            </a:r>
            <a:r>
              <a:rPr dirty="0" sz="3200" spc="-3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detect</a:t>
            </a:r>
            <a:r>
              <a:rPr dirty="0" sz="3200" spc="2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0F1517"/>
                </a:solidFill>
                <a:latin typeface="Times New Roman"/>
                <a:cs typeface="Times New Roman"/>
              </a:rPr>
              <a:t>the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lanes.</a:t>
            </a:r>
            <a:r>
              <a:rPr dirty="0" sz="3200" spc="28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Join</a:t>
            </a:r>
            <a:r>
              <a:rPr dirty="0" sz="3200" spc="24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all</a:t>
            </a:r>
            <a:r>
              <a:rPr dirty="0" sz="3200" spc="20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the</a:t>
            </a:r>
            <a:r>
              <a:rPr dirty="0" sz="3200" spc="19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lanes</a:t>
            </a:r>
            <a:r>
              <a:rPr dirty="0" sz="3200" spc="28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and</a:t>
            </a:r>
            <a:r>
              <a:rPr dirty="0" sz="3200" spc="30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form</a:t>
            </a:r>
            <a:r>
              <a:rPr dirty="0" sz="3200" spc="16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two</a:t>
            </a:r>
            <a:r>
              <a:rPr dirty="0" sz="3200" spc="23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lines</a:t>
            </a:r>
            <a:r>
              <a:rPr dirty="0" sz="3200" spc="28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at</a:t>
            </a:r>
            <a:r>
              <a:rPr dirty="0" sz="3200" spc="27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the</a:t>
            </a:r>
            <a:r>
              <a:rPr dirty="0" sz="3200" spc="19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boundaries</a:t>
            </a:r>
            <a:r>
              <a:rPr dirty="0" sz="3200" spc="29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0F1517"/>
                </a:solidFill>
                <a:latin typeface="Times New Roman"/>
                <a:cs typeface="Times New Roman"/>
              </a:rPr>
              <a:t>of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the</a:t>
            </a:r>
            <a:r>
              <a:rPr dirty="0" sz="3200" spc="21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path.</a:t>
            </a:r>
            <a:r>
              <a:rPr dirty="0" sz="3200" spc="31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Plot</a:t>
            </a:r>
            <a:r>
              <a:rPr dirty="0" sz="3200" spc="22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the</a:t>
            </a:r>
            <a:r>
              <a:rPr dirty="0" sz="3200" spc="21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path</a:t>
            </a:r>
            <a:r>
              <a:rPr dirty="0" sz="3200" spc="18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between</a:t>
            </a:r>
            <a:r>
              <a:rPr dirty="0" sz="3200" spc="26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the</a:t>
            </a:r>
            <a:r>
              <a:rPr dirty="0" sz="3200" spc="21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lanes.</a:t>
            </a:r>
            <a:r>
              <a:rPr dirty="0" sz="3200" spc="31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Predict</a:t>
            </a:r>
            <a:r>
              <a:rPr dirty="0" sz="3200" spc="29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the</a:t>
            </a:r>
            <a:r>
              <a:rPr dirty="0" sz="3200" spc="21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F1517"/>
                </a:solidFill>
                <a:latin typeface="Times New Roman"/>
                <a:cs typeface="Times New Roman"/>
              </a:rPr>
              <a:t>turn-based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on</a:t>
            </a:r>
            <a:r>
              <a:rPr dirty="0" sz="3200" spc="29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the</a:t>
            </a:r>
            <a:r>
              <a:rPr dirty="0" sz="3200" spc="254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length</a:t>
            </a:r>
            <a:r>
              <a:rPr dirty="0" sz="3200" spc="30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of</a:t>
            </a:r>
            <a:r>
              <a:rPr dirty="0" sz="3200" spc="22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the</a:t>
            </a:r>
            <a:r>
              <a:rPr dirty="0" sz="3200" spc="254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boundary</a:t>
            </a:r>
            <a:r>
              <a:rPr dirty="0" sz="3200" spc="14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lines.</a:t>
            </a:r>
            <a:r>
              <a:rPr dirty="0" sz="3200" spc="34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Display</a:t>
            </a:r>
            <a:r>
              <a:rPr dirty="0" sz="3200" spc="14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the</a:t>
            </a:r>
            <a:r>
              <a:rPr dirty="0" sz="3200" spc="25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turnover</a:t>
            </a:r>
            <a:r>
              <a:rPr dirty="0" sz="3200" spc="380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F1517"/>
                </a:solidFill>
                <a:latin typeface="Times New Roman"/>
                <a:cs typeface="Times New Roman"/>
              </a:rPr>
              <a:t>of</a:t>
            </a:r>
            <a:r>
              <a:rPr dirty="0" sz="3200" spc="225">
                <a:solidFill>
                  <a:srgbClr val="0F1517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0F1517"/>
                </a:solidFill>
                <a:latin typeface="Times New Roman"/>
                <a:cs typeface="Times New Roman"/>
              </a:rPr>
              <a:t>the </a:t>
            </a:r>
            <a:r>
              <a:rPr dirty="0" sz="3200" spc="-10">
                <a:solidFill>
                  <a:srgbClr val="0F1517"/>
                </a:solidFill>
                <a:latin typeface="Times New Roman"/>
                <a:cs typeface="Times New Roman"/>
              </a:rPr>
              <a:t>image.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8219" y="571118"/>
            <a:ext cx="10515600" cy="48044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468370">
              <a:lnSpc>
                <a:spcPct val="100000"/>
              </a:lnSpc>
              <a:spcBef>
                <a:spcPts val="130"/>
              </a:spcBef>
            </a:pPr>
            <a:r>
              <a:rPr dirty="0" sz="3200" spc="-10">
                <a:latin typeface="Times New Roman"/>
                <a:cs typeface="Times New Roman"/>
              </a:rPr>
              <a:t>ABSTRACT</a:t>
            </a:r>
            <a:endParaRPr sz="3200">
              <a:latin typeface="Times New Roman"/>
              <a:cs typeface="Times New Roman"/>
            </a:endParaRPr>
          </a:p>
          <a:p>
            <a:pPr algn="just" marL="155575" marR="5080" indent="-142875">
              <a:lnSpc>
                <a:spcPct val="100299"/>
              </a:lnSpc>
              <a:spcBef>
                <a:spcPts val="2935"/>
              </a:spcBef>
            </a:pPr>
            <a:r>
              <a:rPr dirty="0" sz="3200">
                <a:latin typeface="Times New Roman"/>
                <a:cs typeface="Times New Roman"/>
              </a:rPr>
              <a:t>Many</a:t>
            </a:r>
            <a:r>
              <a:rPr dirty="0" sz="3200" spc="1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technical</a:t>
            </a:r>
            <a:r>
              <a:rPr dirty="0" sz="3200" spc="3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improvements</a:t>
            </a:r>
            <a:r>
              <a:rPr dirty="0" sz="3200" spc="4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have</a:t>
            </a:r>
            <a:r>
              <a:rPr dirty="0" sz="3200" spc="2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recently</a:t>
            </a:r>
            <a:r>
              <a:rPr dirty="0" sz="3200" spc="2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been</a:t>
            </a:r>
            <a:r>
              <a:rPr dirty="0" sz="3200" spc="4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made</a:t>
            </a:r>
            <a:r>
              <a:rPr dirty="0" sz="3200" spc="2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</a:t>
            </a:r>
            <a:r>
              <a:rPr dirty="0" sz="3200" spc="33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the </a:t>
            </a:r>
            <a:r>
              <a:rPr dirty="0" sz="3200">
                <a:latin typeface="Times New Roman"/>
                <a:cs typeface="Times New Roman"/>
              </a:rPr>
              <a:t>field</a:t>
            </a:r>
            <a:r>
              <a:rPr dirty="0" sz="3200" spc="5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4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road</a:t>
            </a:r>
            <a:r>
              <a:rPr dirty="0" sz="3200" spc="4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safety,</a:t>
            </a:r>
            <a:r>
              <a:rPr dirty="0" sz="3200" spc="5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as</a:t>
            </a:r>
            <a:r>
              <a:rPr dirty="0" sz="3200" spc="5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accidents</a:t>
            </a:r>
            <a:r>
              <a:rPr dirty="0" sz="3200" spc="5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have</a:t>
            </a:r>
            <a:r>
              <a:rPr dirty="0" sz="3200" spc="4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been</a:t>
            </a:r>
            <a:r>
              <a:rPr dirty="0" sz="3200" spc="4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increasing</a:t>
            </a:r>
            <a:r>
              <a:rPr dirty="0" sz="3200" spc="509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at</a:t>
            </a:r>
            <a:r>
              <a:rPr dirty="0" sz="3200" spc="53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an </a:t>
            </a:r>
            <a:r>
              <a:rPr dirty="0" sz="3200">
                <a:latin typeface="Times New Roman"/>
                <a:cs typeface="Times New Roman"/>
              </a:rPr>
              <a:t>alarming</a:t>
            </a:r>
            <a:r>
              <a:rPr dirty="0" sz="3200" spc="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rate,</a:t>
            </a:r>
            <a:r>
              <a:rPr dirty="0" sz="3200" spc="1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one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major</a:t>
            </a:r>
            <a:r>
              <a:rPr dirty="0" sz="3200" spc="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causes</a:t>
            </a:r>
            <a:r>
              <a:rPr dirty="0" sz="3200" spc="1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such</a:t>
            </a:r>
            <a:r>
              <a:rPr dirty="0" sz="3200" spc="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accidents</a:t>
            </a:r>
            <a:r>
              <a:rPr dirty="0" sz="3200" spc="17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is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driver's</a:t>
            </a:r>
            <a:r>
              <a:rPr dirty="0" sz="3200" spc="1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lack</a:t>
            </a:r>
            <a:r>
              <a:rPr dirty="0" sz="3200" spc="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attention.</a:t>
            </a:r>
            <a:r>
              <a:rPr dirty="0" sz="3200" spc="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lower</a:t>
            </a:r>
            <a:r>
              <a:rPr dirty="0" sz="3200" spc="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incidence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accidents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4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keep</a:t>
            </a:r>
            <a:r>
              <a:rPr dirty="0" sz="3200" spc="5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safe,</a:t>
            </a:r>
            <a:r>
              <a:rPr dirty="0" sz="3200" spc="5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technological</a:t>
            </a:r>
            <a:r>
              <a:rPr dirty="0" sz="3200" spc="5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breakthroughs</a:t>
            </a:r>
            <a:r>
              <a:rPr dirty="0" sz="3200" spc="5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should</a:t>
            </a:r>
            <a:r>
              <a:rPr dirty="0" sz="3200" spc="5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</a:t>
            </a:r>
            <a:r>
              <a:rPr dirty="0" sz="3200" spc="53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made. </a:t>
            </a:r>
            <a:r>
              <a:rPr dirty="0" sz="3200">
                <a:latin typeface="Times New Roman"/>
                <a:cs typeface="Times New Roman"/>
              </a:rPr>
              <a:t>One</a:t>
            </a:r>
            <a:r>
              <a:rPr dirty="0" sz="3200" spc="1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method</a:t>
            </a:r>
            <a:r>
              <a:rPr dirty="0" sz="3200" spc="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1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use</a:t>
            </a:r>
            <a:r>
              <a:rPr dirty="0" sz="3200" spc="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Lane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Detection</a:t>
            </a:r>
            <a:r>
              <a:rPr dirty="0" sz="3200" spc="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Systems,</a:t>
            </a:r>
            <a:r>
              <a:rPr dirty="0" sz="3200" spc="2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which</a:t>
            </a:r>
            <a:r>
              <a:rPr dirty="0" sz="3200" spc="16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function </a:t>
            </a:r>
            <a:r>
              <a:rPr dirty="0" sz="3200" spc="55">
                <a:latin typeface="Times New Roman"/>
                <a:cs typeface="Times New Roman"/>
              </a:rPr>
              <a:t>by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recognizing</a:t>
            </a:r>
            <a:r>
              <a:rPr dirty="0" sz="3200" spc="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lane</a:t>
            </a:r>
            <a:r>
              <a:rPr dirty="0" sz="3200" spc="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borders</a:t>
            </a:r>
            <a:r>
              <a:rPr dirty="0" sz="3200" spc="1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on</a:t>
            </a:r>
            <a:r>
              <a:rPr dirty="0" sz="3200" spc="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road</a:t>
            </a:r>
            <a:r>
              <a:rPr dirty="0" sz="3200" spc="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alerting</a:t>
            </a:r>
            <a:r>
              <a:rPr dirty="0" sz="3200" spc="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6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driver </a:t>
            </a:r>
            <a:r>
              <a:rPr dirty="0" sz="3200">
                <a:latin typeface="Times New Roman"/>
                <a:cs typeface="Times New Roman"/>
              </a:rPr>
              <a:t>if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he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switches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incorrect</a:t>
            </a:r>
            <a:r>
              <a:rPr dirty="0" sz="3200" spc="1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lane</a:t>
            </a:r>
            <a:r>
              <a:rPr dirty="0" sz="3200" spc="-14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marking.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3962" rIns="0" bIns="0" rtlCol="0" vert="horz">
            <a:spAutoFit/>
          </a:bodyPr>
          <a:lstStyle/>
          <a:p>
            <a:pPr marL="284480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LITERATURE</a:t>
            </a:r>
            <a:r>
              <a:rPr dirty="0" sz="3200" spc="-170"/>
              <a:t> </a:t>
            </a:r>
            <a:r>
              <a:rPr dirty="0" sz="3200" spc="-10"/>
              <a:t>SURVEY</a:t>
            </a:r>
            <a:endParaRPr sz="3200"/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78928" y="1411350"/>
          <a:ext cx="10786110" cy="503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7885"/>
                <a:gridCol w="2459355"/>
                <a:gridCol w="2556509"/>
                <a:gridCol w="1597659"/>
                <a:gridCol w="1954529"/>
              </a:tblGrid>
              <a:tr h="1183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PAPER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LANGUAGE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9060" marR="555625">
                        <a:lnSpc>
                          <a:spcPct val="10100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PUBLICATION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201420">
                <a:tc>
                  <a:txBody>
                    <a:bodyPr/>
                    <a:lstStyle/>
                    <a:p>
                      <a:pPr marL="92075" marR="252729">
                        <a:lnSpc>
                          <a:spcPct val="100800"/>
                        </a:lnSpc>
                        <a:spcBef>
                          <a:spcPts val="22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lane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detection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approach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based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on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intelligent</a:t>
                      </a:r>
                      <a:r>
                        <a:rPr dirty="0" sz="1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vision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238125">
                        <a:lnSpc>
                          <a:spcPct val="100800"/>
                        </a:lnSpc>
                        <a:spcBef>
                          <a:spcPts val="22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Shu-Chung</a:t>
                      </a:r>
                      <a:r>
                        <a:rPr dirty="0" sz="1800" spc="-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Yi</a:t>
                      </a:r>
                      <a:r>
                        <a:rPr dirty="0" sz="18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Yeong-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chin</a:t>
                      </a:r>
                      <a:r>
                        <a:rPr dirty="0"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chen ,</a:t>
                      </a:r>
                      <a:r>
                        <a:rPr dirty="0" sz="18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Ching-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Haur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Chang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7"/>
                    </a:solidFill>
                  </a:tcPr>
                </a:tc>
                <a:tc>
                  <a:txBody>
                    <a:bodyPr/>
                    <a:lstStyle/>
                    <a:p>
                      <a:pPr marL="7245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28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Java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7"/>
                    </a:solidFill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2015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7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2075" marR="394970">
                        <a:lnSpc>
                          <a:spcPct val="1008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effective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lane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line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detection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method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based</a:t>
                      </a:r>
                      <a:r>
                        <a:rPr dirty="0" sz="18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on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computer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vision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HG</a:t>
                      </a:r>
                      <a:r>
                        <a:rPr dirty="0" sz="18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Zhu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7245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286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Python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46100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2021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marL="92075" marR="85090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Advanced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lane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detection</a:t>
                      </a:r>
                      <a:r>
                        <a:rPr dirty="0" sz="18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technique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structural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hihway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based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computer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vision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algorithm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02235">
                        <a:lnSpc>
                          <a:spcPct val="100899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K.Dinakaran</a:t>
                      </a:r>
                      <a:r>
                        <a:rPr dirty="0" sz="1800" spc="-1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80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A.Stephen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Sagayaraj</a:t>
                      </a:r>
                      <a:r>
                        <a:rPr dirty="0" sz="18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S.K.</a:t>
                      </a:r>
                      <a:r>
                        <a:rPr dirty="0" sz="180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kabilesh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3345" marR="637540">
                        <a:lnSpc>
                          <a:spcPct val="1008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T.Mani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A.Anand kumar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7"/>
                    </a:solidFill>
                  </a:tcPr>
                </a:tc>
                <a:tc>
                  <a:txBody>
                    <a:bodyPr/>
                    <a:lstStyle/>
                    <a:p>
                      <a:pPr marL="6673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185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Python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7"/>
                    </a:solidFill>
                  </a:tcPr>
                </a:tc>
                <a:tc>
                  <a:txBody>
                    <a:bodyPr/>
                    <a:lstStyle/>
                    <a:p>
                      <a:pPr marL="46100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2020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6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3962" rIns="0" bIns="0" rtlCol="0" vert="horz">
            <a:spAutoFit/>
          </a:bodyPr>
          <a:lstStyle/>
          <a:p>
            <a:pPr marL="294894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EXISTING</a:t>
            </a:r>
            <a:r>
              <a:rPr dirty="0" sz="3200" spc="-90"/>
              <a:t> </a:t>
            </a:r>
            <a:r>
              <a:rPr dirty="0" sz="3200" spc="-10"/>
              <a:t>SYSTEM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194117" y="1834768"/>
            <a:ext cx="9454515" cy="296926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50800" marR="5080" indent="-38100">
              <a:lnSpc>
                <a:spcPct val="91000"/>
              </a:lnSpc>
              <a:spcBef>
                <a:spcPts val="475"/>
              </a:spcBef>
            </a:pP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At</a:t>
            </a:r>
            <a:r>
              <a:rPr dirty="0" sz="3200" spc="-65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present,</a:t>
            </a:r>
            <a:r>
              <a:rPr dirty="0" sz="3200" spc="2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these</a:t>
            </a:r>
            <a:r>
              <a:rPr dirty="0" sz="3200" spc="-65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kinds</a:t>
            </a:r>
            <a:r>
              <a:rPr dirty="0" sz="3200" spc="-5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of</a:t>
            </a:r>
            <a:r>
              <a:rPr dirty="0" sz="3200" spc="-85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lane</a:t>
            </a:r>
            <a:r>
              <a:rPr dirty="0" sz="3200" spc="-65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marking</a:t>
            </a:r>
            <a:r>
              <a:rPr dirty="0" sz="3200" spc="4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line</a:t>
            </a:r>
            <a:r>
              <a:rPr dirty="0" sz="3200" spc="-65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4D5155"/>
                </a:solidFill>
                <a:latin typeface="Times New Roman"/>
                <a:cs typeface="Times New Roman"/>
              </a:rPr>
              <a:t>detection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methods</a:t>
            </a:r>
            <a:r>
              <a:rPr dirty="0" sz="3200" spc="75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based</a:t>
            </a:r>
            <a:r>
              <a:rPr dirty="0" sz="3200" spc="-11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on</a:t>
            </a:r>
            <a:r>
              <a:rPr dirty="0" sz="3200" spc="-4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machine</a:t>
            </a:r>
            <a:r>
              <a:rPr dirty="0" sz="3200" spc="5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vision</a:t>
            </a:r>
            <a:r>
              <a:rPr dirty="0" sz="3200" spc="-105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and</a:t>
            </a:r>
            <a:r>
              <a:rPr dirty="0" sz="3200" spc="-11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can</a:t>
            </a:r>
            <a:r>
              <a:rPr dirty="0" sz="3200" spc="-5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be</a:t>
            </a:r>
            <a:r>
              <a:rPr dirty="0" sz="3200" spc="-145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divided</a:t>
            </a:r>
            <a:r>
              <a:rPr dirty="0" sz="3200" spc="2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4D5155"/>
                </a:solidFill>
                <a:latin typeface="Times New Roman"/>
                <a:cs typeface="Times New Roman"/>
              </a:rPr>
              <a:t>into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two</a:t>
            </a:r>
            <a:r>
              <a:rPr dirty="0" sz="3200" spc="-25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4D5155"/>
                </a:solidFill>
                <a:latin typeface="Times New Roman"/>
                <a:cs typeface="Times New Roman"/>
              </a:rPr>
              <a:t>categories:</a:t>
            </a:r>
            <a:endParaRPr sz="3200">
              <a:latin typeface="Times New Roman"/>
              <a:cs typeface="Times New Roman"/>
            </a:endParaRPr>
          </a:p>
          <a:p>
            <a:pPr marL="316230" indent="-303530">
              <a:lnSpc>
                <a:spcPct val="100000"/>
              </a:lnSpc>
              <a:spcBef>
                <a:spcPts val="590"/>
              </a:spcBef>
              <a:buAutoNum type="arabicPlain"/>
              <a:tabLst>
                <a:tab pos="316230" algn="l"/>
              </a:tabLst>
            </a:pP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.</a:t>
            </a:r>
            <a:r>
              <a:rPr dirty="0" sz="3200" spc="-155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dirty="0" sz="3200" spc="-11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traditional</a:t>
            </a:r>
            <a:r>
              <a:rPr dirty="0" sz="3200" spc="-105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image</a:t>
            </a:r>
            <a:r>
              <a:rPr dirty="0" sz="3200" spc="-45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processing</a:t>
            </a:r>
            <a:r>
              <a:rPr dirty="0" sz="3200" spc="-7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method</a:t>
            </a:r>
            <a:r>
              <a:rPr dirty="0" sz="3200" spc="6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4D5155"/>
                </a:solidFill>
                <a:latin typeface="Times New Roman"/>
                <a:cs typeface="Times New Roman"/>
              </a:rPr>
              <a:t>and</a:t>
            </a:r>
            <a:endParaRPr sz="3200">
              <a:latin typeface="Times New Roman"/>
              <a:cs typeface="Times New Roman"/>
            </a:endParaRPr>
          </a:p>
          <a:p>
            <a:pPr marL="50800" marR="1131570" indent="-38100">
              <a:lnSpc>
                <a:spcPts val="3460"/>
              </a:lnSpc>
              <a:spcBef>
                <a:spcPts val="1025"/>
              </a:spcBef>
              <a:buAutoNum type="arabicPlain"/>
              <a:tabLst>
                <a:tab pos="50800" algn="l"/>
                <a:tab pos="316865" algn="l"/>
              </a:tabLst>
            </a:pP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.</a:t>
            </a:r>
            <a:r>
              <a:rPr dirty="0" sz="3200" spc="-20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Semantic</a:t>
            </a:r>
            <a:r>
              <a:rPr dirty="0" sz="3200" spc="-11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segmentation</a:t>
            </a:r>
            <a:r>
              <a:rPr dirty="0" sz="3200" spc="65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(includes</a:t>
            </a:r>
            <a:r>
              <a:rPr dirty="0" sz="3200" spc="-35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4D5155"/>
                </a:solidFill>
                <a:latin typeface="Times New Roman"/>
                <a:cs typeface="Times New Roman"/>
              </a:rPr>
              <a:t>deep</a:t>
            </a:r>
            <a:r>
              <a:rPr dirty="0" sz="3200" spc="-75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4D5155"/>
                </a:solidFill>
                <a:latin typeface="Times New Roman"/>
                <a:cs typeface="Times New Roman"/>
              </a:rPr>
              <a:t>learning) methods.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7551" rIns="0" bIns="0" rtlCol="0" vert="horz">
            <a:spAutoFit/>
          </a:bodyPr>
          <a:lstStyle/>
          <a:p>
            <a:pPr marL="1730375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LIMITATIONS</a:t>
            </a:r>
            <a:r>
              <a:rPr dirty="0" sz="3200" spc="-40"/>
              <a:t> </a:t>
            </a:r>
            <a:r>
              <a:rPr dirty="0" sz="3200"/>
              <a:t>OF</a:t>
            </a:r>
            <a:r>
              <a:rPr dirty="0" sz="3200" spc="-114"/>
              <a:t> </a:t>
            </a:r>
            <a:r>
              <a:rPr dirty="0" sz="3200"/>
              <a:t>EXISTING</a:t>
            </a:r>
            <a:r>
              <a:rPr dirty="0" sz="3200" spc="-55"/>
              <a:t> </a:t>
            </a:r>
            <a:r>
              <a:rPr dirty="0" sz="3200" spc="-10"/>
              <a:t>SYSTEM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882650" y="1642999"/>
            <a:ext cx="10502265" cy="42932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41325" indent="-428625">
              <a:lnSpc>
                <a:spcPts val="2345"/>
              </a:lnSpc>
              <a:spcBef>
                <a:spcPts val="130"/>
              </a:spcBef>
              <a:buSzPct val="111627"/>
              <a:buFont typeface="Arial MT"/>
              <a:buChar char="•"/>
              <a:tabLst>
                <a:tab pos="441325" algn="l"/>
              </a:tabLst>
            </a:pPr>
            <a:r>
              <a:rPr dirty="0" sz="2150">
                <a:latin typeface="Georgia"/>
                <a:cs typeface="Georgia"/>
              </a:rPr>
              <a:t>All</a:t>
            </a:r>
            <a:r>
              <a:rPr dirty="0" sz="2150" spc="185">
                <a:latin typeface="Georgia"/>
                <a:cs typeface="Georgia"/>
              </a:rPr>
              <a:t> </a:t>
            </a:r>
            <a:r>
              <a:rPr dirty="0" sz="2150" spc="114">
                <a:latin typeface="Georgia"/>
                <a:cs typeface="Georgia"/>
              </a:rPr>
              <a:t>the</a:t>
            </a:r>
            <a:r>
              <a:rPr dirty="0" sz="2150" spc="240">
                <a:latin typeface="Georgia"/>
                <a:cs typeface="Georgia"/>
              </a:rPr>
              <a:t> </a:t>
            </a:r>
            <a:r>
              <a:rPr dirty="0" sz="2150" spc="95">
                <a:latin typeface="Georgia"/>
                <a:cs typeface="Georgia"/>
              </a:rPr>
              <a:t>existing</a:t>
            </a:r>
            <a:r>
              <a:rPr dirty="0" sz="2150" spc="335">
                <a:latin typeface="Georgia"/>
                <a:cs typeface="Georgia"/>
              </a:rPr>
              <a:t> </a:t>
            </a:r>
            <a:r>
              <a:rPr dirty="0" sz="2150" spc="150">
                <a:latin typeface="Georgia"/>
                <a:cs typeface="Georgia"/>
              </a:rPr>
              <a:t>cars</a:t>
            </a:r>
            <a:r>
              <a:rPr dirty="0" sz="2150" spc="240">
                <a:latin typeface="Georgia"/>
                <a:cs typeface="Georgia"/>
              </a:rPr>
              <a:t> </a:t>
            </a:r>
            <a:r>
              <a:rPr dirty="0" sz="2150" spc="105">
                <a:latin typeface="Georgia"/>
                <a:cs typeface="Georgia"/>
              </a:rPr>
              <a:t>does</a:t>
            </a:r>
            <a:r>
              <a:rPr dirty="0" sz="2150" spc="245">
                <a:latin typeface="Georgia"/>
                <a:cs typeface="Georgia"/>
              </a:rPr>
              <a:t> </a:t>
            </a:r>
            <a:r>
              <a:rPr dirty="0" sz="2150" spc="85">
                <a:latin typeface="Georgia"/>
                <a:cs typeface="Georgia"/>
              </a:rPr>
              <a:t>not</a:t>
            </a:r>
            <a:r>
              <a:rPr dirty="0" sz="2150" spc="310">
                <a:latin typeface="Georgia"/>
                <a:cs typeface="Georgia"/>
              </a:rPr>
              <a:t> </a:t>
            </a:r>
            <a:r>
              <a:rPr dirty="0" sz="2150" spc="140">
                <a:latin typeface="Georgia"/>
                <a:cs typeface="Georgia"/>
              </a:rPr>
              <a:t>have</a:t>
            </a:r>
            <a:r>
              <a:rPr dirty="0" sz="2150" spc="165">
                <a:latin typeface="Georgia"/>
                <a:cs typeface="Georgia"/>
              </a:rPr>
              <a:t> </a:t>
            </a:r>
            <a:r>
              <a:rPr dirty="0" sz="2150" spc="110">
                <a:latin typeface="Georgia"/>
                <a:cs typeface="Georgia"/>
              </a:rPr>
              <a:t>ADAS</a:t>
            </a:r>
            <a:r>
              <a:rPr dirty="0" sz="2150" spc="240">
                <a:latin typeface="Georgia"/>
                <a:cs typeface="Georgia"/>
              </a:rPr>
              <a:t> </a:t>
            </a:r>
            <a:r>
              <a:rPr dirty="0" sz="2150" spc="90">
                <a:latin typeface="Georgia"/>
                <a:cs typeface="Georgia"/>
              </a:rPr>
              <a:t>(Advanced</a:t>
            </a:r>
            <a:r>
              <a:rPr dirty="0" sz="2150" spc="245">
                <a:latin typeface="Georgia"/>
                <a:cs typeface="Georgia"/>
              </a:rPr>
              <a:t> </a:t>
            </a:r>
            <a:r>
              <a:rPr dirty="0" sz="2150" spc="85">
                <a:latin typeface="Georgia"/>
                <a:cs typeface="Georgia"/>
              </a:rPr>
              <a:t>Driver</a:t>
            </a:r>
            <a:r>
              <a:rPr dirty="0" sz="2150" spc="190">
                <a:latin typeface="Georgia"/>
                <a:cs typeface="Georgia"/>
              </a:rPr>
              <a:t> </a:t>
            </a:r>
            <a:r>
              <a:rPr dirty="0" sz="2150" spc="120">
                <a:latin typeface="Georgia"/>
                <a:cs typeface="Georgia"/>
              </a:rPr>
              <a:t>Assistance</a:t>
            </a:r>
            <a:endParaRPr sz="2150">
              <a:latin typeface="Georgia"/>
              <a:cs typeface="Georgia"/>
            </a:endParaRPr>
          </a:p>
          <a:p>
            <a:pPr marL="355600">
              <a:lnSpc>
                <a:spcPts val="2345"/>
              </a:lnSpc>
            </a:pPr>
            <a:r>
              <a:rPr dirty="0" sz="2150" spc="80">
                <a:latin typeface="Georgia"/>
                <a:cs typeface="Georgia"/>
              </a:rPr>
              <a:t>System)</a:t>
            </a:r>
            <a:endParaRPr sz="2150">
              <a:latin typeface="Georgia"/>
              <a:cs typeface="Georgia"/>
            </a:endParaRPr>
          </a:p>
          <a:p>
            <a:pPr marL="355600" marR="5715" indent="-343535">
              <a:lnSpc>
                <a:spcPts val="2100"/>
              </a:lnSpc>
              <a:spcBef>
                <a:spcPts val="2165"/>
              </a:spcBef>
              <a:buSzPct val="111627"/>
              <a:buFont typeface="Arial MT"/>
              <a:buChar char="•"/>
              <a:tabLst>
                <a:tab pos="355600" algn="l"/>
              </a:tabLst>
            </a:pPr>
            <a:r>
              <a:rPr dirty="0" sz="2150" spc="95">
                <a:latin typeface="Georgia"/>
                <a:cs typeface="Georgia"/>
              </a:rPr>
              <a:t>When</a:t>
            </a:r>
            <a:r>
              <a:rPr dirty="0" sz="2150" spc="220">
                <a:latin typeface="Georgia"/>
                <a:cs typeface="Georgia"/>
              </a:rPr>
              <a:t> </a:t>
            </a:r>
            <a:r>
              <a:rPr dirty="0" sz="2150" spc="75">
                <a:latin typeface="Georgia"/>
                <a:cs typeface="Georgia"/>
              </a:rPr>
              <a:t>affected</a:t>
            </a:r>
            <a:r>
              <a:rPr dirty="0" sz="2150" spc="380">
                <a:latin typeface="Georgia"/>
                <a:cs typeface="Georgia"/>
              </a:rPr>
              <a:t> </a:t>
            </a:r>
            <a:r>
              <a:rPr dirty="0" sz="2150" spc="120">
                <a:latin typeface="Georgia"/>
                <a:cs typeface="Georgia"/>
              </a:rPr>
              <a:t>by</a:t>
            </a:r>
            <a:r>
              <a:rPr dirty="0" sz="2150" spc="190">
                <a:latin typeface="Georgia"/>
                <a:cs typeface="Georgia"/>
              </a:rPr>
              <a:t> </a:t>
            </a:r>
            <a:r>
              <a:rPr dirty="0" sz="2150" spc="80">
                <a:latin typeface="Georgia"/>
                <a:cs typeface="Georgia"/>
              </a:rPr>
              <a:t>other</a:t>
            </a:r>
            <a:r>
              <a:rPr dirty="0" sz="2150" spc="320">
                <a:latin typeface="Georgia"/>
                <a:cs typeface="Georgia"/>
              </a:rPr>
              <a:t> </a:t>
            </a:r>
            <a:r>
              <a:rPr dirty="0" sz="2150" spc="135">
                <a:latin typeface="Georgia"/>
                <a:cs typeface="Georgia"/>
              </a:rPr>
              <a:t>markers</a:t>
            </a:r>
            <a:r>
              <a:rPr dirty="0" sz="2150" spc="235">
                <a:latin typeface="Georgia"/>
                <a:cs typeface="Georgia"/>
              </a:rPr>
              <a:t> </a:t>
            </a:r>
            <a:r>
              <a:rPr dirty="0" sz="2150" spc="85">
                <a:latin typeface="Georgia"/>
                <a:cs typeface="Georgia"/>
              </a:rPr>
              <a:t>on</a:t>
            </a:r>
            <a:r>
              <a:rPr dirty="0" sz="2150" spc="220">
                <a:latin typeface="Georgia"/>
                <a:cs typeface="Georgia"/>
              </a:rPr>
              <a:t> </a:t>
            </a:r>
            <a:r>
              <a:rPr dirty="0" sz="2150" spc="105">
                <a:latin typeface="Georgia"/>
                <a:cs typeface="Georgia"/>
              </a:rPr>
              <a:t>the</a:t>
            </a:r>
            <a:r>
              <a:rPr dirty="0" sz="2150" spc="235">
                <a:latin typeface="Georgia"/>
                <a:cs typeface="Georgia"/>
              </a:rPr>
              <a:t> </a:t>
            </a:r>
            <a:r>
              <a:rPr dirty="0" sz="2150" spc="110">
                <a:latin typeface="Georgia"/>
                <a:cs typeface="Georgia"/>
              </a:rPr>
              <a:t>driveway,</a:t>
            </a:r>
            <a:r>
              <a:rPr dirty="0" sz="2150" spc="145">
                <a:latin typeface="Georgia"/>
                <a:cs typeface="Georgia"/>
              </a:rPr>
              <a:t> </a:t>
            </a:r>
            <a:r>
              <a:rPr dirty="0" sz="2150" spc="50">
                <a:latin typeface="Georgia"/>
                <a:cs typeface="Georgia"/>
              </a:rPr>
              <a:t>or</a:t>
            </a:r>
            <a:r>
              <a:rPr dirty="0" sz="2150" spc="250">
                <a:latin typeface="Georgia"/>
                <a:cs typeface="Georgia"/>
              </a:rPr>
              <a:t> </a:t>
            </a:r>
            <a:r>
              <a:rPr dirty="0" sz="2150" spc="125">
                <a:latin typeface="Georgia"/>
                <a:cs typeface="Georgia"/>
              </a:rPr>
              <a:t>when</a:t>
            </a:r>
            <a:r>
              <a:rPr dirty="0" sz="2150" spc="225">
                <a:latin typeface="Georgia"/>
                <a:cs typeface="Georgia"/>
              </a:rPr>
              <a:t> </a:t>
            </a:r>
            <a:r>
              <a:rPr dirty="0" sz="2150" spc="105">
                <a:latin typeface="Georgia"/>
                <a:cs typeface="Georgia"/>
              </a:rPr>
              <a:t>the</a:t>
            </a:r>
            <a:r>
              <a:rPr dirty="0" sz="2150" spc="229">
                <a:latin typeface="Georgia"/>
                <a:cs typeface="Georgia"/>
              </a:rPr>
              <a:t> </a:t>
            </a:r>
            <a:r>
              <a:rPr dirty="0" sz="2150" spc="114">
                <a:latin typeface="Georgia"/>
                <a:cs typeface="Georgia"/>
              </a:rPr>
              <a:t>lane</a:t>
            </a:r>
            <a:r>
              <a:rPr dirty="0" sz="2150" spc="229">
                <a:latin typeface="Georgia"/>
                <a:cs typeface="Georgia"/>
              </a:rPr>
              <a:t> </a:t>
            </a:r>
            <a:r>
              <a:rPr dirty="0" sz="2150" spc="95">
                <a:latin typeface="Georgia"/>
                <a:cs typeface="Georgia"/>
              </a:rPr>
              <a:t>is </a:t>
            </a:r>
            <a:r>
              <a:rPr dirty="0" sz="2150" spc="120">
                <a:latin typeface="Georgia"/>
                <a:cs typeface="Georgia"/>
              </a:rPr>
              <a:t>damaged</a:t>
            </a:r>
            <a:r>
              <a:rPr dirty="0" sz="2150" spc="240">
                <a:latin typeface="Georgia"/>
                <a:cs typeface="Georgia"/>
              </a:rPr>
              <a:t> </a:t>
            </a:r>
            <a:r>
              <a:rPr dirty="0" sz="2150" spc="50">
                <a:latin typeface="Georgia"/>
                <a:cs typeface="Georgia"/>
              </a:rPr>
              <a:t>or</a:t>
            </a:r>
            <a:r>
              <a:rPr dirty="0" sz="2150" spc="254">
                <a:latin typeface="Georgia"/>
                <a:cs typeface="Georgia"/>
              </a:rPr>
              <a:t> </a:t>
            </a:r>
            <a:r>
              <a:rPr dirty="0" sz="2150" spc="105">
                <a:latin typeface="Georgia"/>
                <a:cs typeface="Georgia"/>
              </a:rPr>
              <a:t>the</a:t>
            </a:r>
            <a:r>
              <a:rPr dirty="0" sz="2150" spc="240">
                <a:latin typeface="Georgia"/>
                <a:cs typeface="Georgia"/>
              </a:rPr>
              <a:t> </a:t>
            </a:r>
            <a:r>
              <a:rPr dirty="0" sz="2150" spc="85">
                <a:latin typeface="Georgia"/>
                <a:cs typeface="Georgia"/>
              </a:rPr>
              <a:t>pollution</a:t>
            </a:r>
            <a:r>
              <a:rPr dirty="0" sz="2150" spc="295">
                <a:latin typeface="Georgia"/>
                <a:cs typeface="Georgia"/>
              </a:rPr>
              <a:t> </a:t>
            </a:r>
            <a:r>
              <a:rPr dirty="0" sz="2150" spc="120">
                <a:latin typeface="Georgia"/>
                <a:cs typeface="Georgia"/>
              </a:rPr>
              <a:t>is</a:t>
            </a:r>
            <a:r>
              <a:rPr dirty="0" sz="2150" spc="160">
                <a:latin typeface="Georgia"/>
                <a:cs typeface="Georgia"/>
              </a:rPr>
              <a:t> </a:t>
            </a:r>
            <a:r>
              <a:rPr dirty="0" sz="2150" spc="125">
                <a:latin typeface="Georgia"/>
                <a:cs typeface="Georgia"/>
              </a:rPr>
              <a:t>serious,</a:t>
            </a:r>
            <a:r>
              <a:rPr dirty="0" sz="2150" spc="285">
                <a:latin typeface="Georgia"/>
                <a:cs typeface="Georgia"/>
              </a:rPr>
              <a:t> </a:t>
            </a:r>
            <a:r>
              <a:rPr dirty="0" sz="2150" spc="105">
                <a:latin typeface="Georgia"/>
                <a:cs typeface="Georgia"/>
              </a:rPr>
              <a:t>the</a:t>
            </a:r>
            <a:r>
              <a:rPr dirty="0" sz="2150" spc="235">
                <a:latin typeface="Georgia"/>
                <a:cs typeface="Georgia"/>
              </a:rPr>
              <a:t> </a:t>
            </a:r>
            <a:r>
              <a:rPr dirty="0" sz="2150" spc="100">
                <a:latin typeface="Georgia"/>
                <a:cs typeface="Georgia"/>
              </a:rPr>
              <a:t>image</a:t>
            </a:r>
            <a:r>
              <a:rPr dirty="0" sz="2150" spc="235">
                <a:latin typeface="Georgia"/>
                <a:cs typeface="Georgia"/>
              </a:rPr>
              <a:t> </a:t>
            </a:r>
            <a:r>
              <a:rPr dirty="0" sz="2150">
                <a:latin typeface="Georgia"/>
                <a:cs typeface="Georgia"/>
              </a:rPr>
              <a:t>of</a:t>
            </a:r>
            <a:r>
              <a:rPr dirty="0" sz="2150" spc="220">
                <a:latin typeface="Georgia"/>
                <a:cs typeface="Georgia"/>
              </a:rPr>
              <a:t> </a:t>
            </a:r>
            <a:r>
              <a:rPr dirty="0" sz="2150" spc="105">
                <a:latin typeface="Georgia"/>
                <a:cs typeface="Georgia"/>
              </a:rPr>
              <a:t>the</a:t>
            </a:r>
            <a:r>
              <a:rPr dirty="0" sz="2150" spc="240">
                <a:latin typeface="Georgia"/>
                <a:cs typeface="Georgia"/>
              </a:rPr>
              <a:t> </a:t>
            </a:r>
            <a:r>
              <a:rPr dirty="0" sz="2150" spc="114">
                <a:latin typeface="Georgia"/>
                <a:cs typeface="Georgia"/>
              </a:rPr>
              <a:t>lane</a:t>
            </a:r>
            <a:r>
              <a:rPr dirty="0" sz="2150" spc="235">
                <a:latin typeface="Georgia"/>
                <a:cs typeface="Georgia"/>
              </a:rPr>
              <a:t> </a:t>
            </a:r>
            <a:r>
              <a:rPr dirty="0" sz="2150" spc="80">
                <a:latin typeface="Georgia"/>
                <a:cs typeface="Georgia"/>
              </a:rPr>
              <a:t>line</a:t>
            </a:r>
            <a:r>
              <a:rPr dirty="0" sz="2150" spc="235">
                <a:latin typeface="Georgia"/>
                <a:cs typeface="Georgia"/>
              </a:rPr>
              <a:t> </a:t>
            </a:r>
            <a:r>
              <a:rPr dirty="0" sz="2150" spc="85">
                <a:latin typeface="Georgia"/>
                <a:cs typeface="Georgia"/>
              </a:rPr>
              <a:t>collected</a:t>
            </a:r>
            <a:r>
              <a:rPr dirty="0" sz="2150" spc="310">
                <a:latin typeface="Georgia"/>
                <a:cs typeface="Georgia"/>
              </a:rPr>
              <a:t> </a:t>
            </a:r>
            <a:r>
              <a:rPr dirty="0" sz="2150" spc="90">
                <a:latin typeface="Georgia"/>
                <a:cs typeface="Georgia"/>
              </a:rPr>
              <a:t>by </a:t>
            </a:r>
            <a:r>
              <a:rPr dirty="0" sz="2150" spc="105">
                <a:latin typeface="Georgia"/>
                <a:cs typeface="Georgia"/>
              </a:rPr>
              <a:t>the</a:t>
            </a:r>
            <a:r>
              <a:rPr dirty="0" sz="2150" spc="240">
                <a:latin typeface="Georgia"/>
                <a:cs typeface="Georgia"/>
              </a:rPr>
              <a:t> </a:t>
            </a:r>
            <a:r>
              <a:rPr dirty="0" sz="2150" spc="135">
                <a:latin typeface="Georgia"/>
                <a:cs typeface="Georgia"/>
              </a:rPr>
              <a:t>system</a:t>
            </a:r>
            <a:r>
              <a:rPr dirty="0" sz="2150" spc="285">
                <a:latin typeface="Georgia"/>
                <a:cs typeface="Georgia"/>
              </a:rPr>
              <a:t> </a:t>
            </a:r>
            <a:r>
              <a:rPr dirty="0" sz="2150" spc="120">
                <a:latin typeface="Georgia"/>
                <a:cs typeface="Georgia"/>
              </a:rPr>
              <a:t>is</a:t>
            </a:r>
            <a:r>
              <a:rPr dirty="0" sz="2150" spc="165">
                <a:latin typeface="Georgia"/>
                <a:cs typeface="Georgia"/>
              </a:rPr>
              <a:t> </a:t>
            </a:r>
            <a:r>
              <a:rPr dirty="0" sz="2150" spc="90">
                <a:latin typeface="Georgia"/>
                <a:cs typeface="Georgia"/>
              </a:rPr>
              <a:t>incomplete</a:t>
            </a:r>
            <a:r>
              <a:rPr dirty="0" sz="2150" spc="380">
                <a:latin typeface="Georgia"/>
                <a:cs typeface="Georgia"/>
              </a:rPr>
              <a:t> </a:t>
            </a:r>
            <a:r>
              <a:rPr dirty="0" sz="2150" spc="140">
                <a:latin typeface="Georgia"/>
                <a:cs typeface="Georgia"/>
              </a:rPr>
              <a:t>and</a:t>
            </a:r>
            <a:r>
              <a:rPr dirty="0" sz="2150" spc="240">
                <a:latin typeface="Georgia"/>
                <a:cs typeface="Georgia"/>
              </a:rPr>
              <a:t> </a:t>
            </a:r>
            <a:r>
              <a:rPr dirty="0" sz="2150">
                <a:latin typeface="Georgia"/>
                <a:cs typeface="Georgia"/>
              </a:rPr>
              <a:t>of</a:t>
            </a:r>
            <a:r>
              <a:rPr dirty="0" sz="2150" spc="225">
                <a:latin typeface="Georgia"/>
                <a:cs typeface="Georgia"/>
              </a:rPr>
              <a:t> </a:t>
            </a:r>
            <a:r>
              <a:rPr dirty="0" sz="2150" spc="60">
                <a:latin typeface="Georgia"/>
                <a:cs typeface="Georgia"/>
              </a:rPr>
              <a:t>poor</a:t>
            </a:r>
            <a:r>
              <a:rPr dirty="0" sz="2150" spc="260">
                <a:latin typeface="Georgia"/>
                <a:cs typeface="Georgia"/>
              </a:rPr>
              <a:t> </a:t>
            </a:r>
            <a:r>
              <a:rPr dirty="0" sz="2150" spc="114">
                <a:latin typeface="Georgia"/>
                <a:cs typeface="Georgia"/>
              </a:rPr>
              <a:t>quality,</a:t>
            </a:r>
            <a:r>
              <a:rPr dirty="0" sz="2150" spc="220">
                <a:latin typeface="Georgia"/>
                <a:cs typeface="Georgia"/>
              </a:rPr>
              <a:t> </a:t>
            </a:r>
            <a:r>
              <a:rPr dirty="0" sz="2150" spc="120">
                <a:latin typeface="Georgia"/>
                <a:cs typeface="Georgia"/>
              </a:rPr>
              <a:t>making</a:t>
            </a:r>
            <a:r>
              <a:rPr dirty="0" sz="2150" spc="270">
                <a:latin typeface="Georgia"/>
                <a:cs typeface="Georgia"/>
              </a:rPr>
              <a:t> </a:t>
            </a:r>
            <a:r>
              <a:rPr dirty="0" sz="2150" spc="65">
                <a:latin typeface="Georgia"/>
                <a:cs typeface="Georgia"/>
              </a:rPr>
              <a:t>it</a:t>
            </a:r>
            <a:r>
              <a:rPr dirty="0" sz="2150" spc="165">
                <a:latin typeface="Georgia"/>
                <a:cs typeface="Georgia"/>
              </a:rPr>
              <a:t> </a:t>
            </a:r>
            <a:r>
              <a:rPr dirty="0" sz="2150" spc="70">
                <a:latin typeface="Georgia"/>
                <a:cs typeface="Georgia"/>
              </a:rPr>
              <a:t>difficult</a:t>
            </a:r>
            <a:r>
              <a:rPr dirty="0" sz="2150" spc="245">
                <a:latin typeface="Georgia"/>
                <a:cs typeface="Georgia"/>
              </a:rPr>
              <a:t> </a:t>
            </a:r>
            <a:r>
              <a:rPr dirty="0" sz="2150">
                <a:latin typeface="Georgia"/>
                <a:cs typeface="Georgia"/>
              </a:rPr>
              <a:t>for</a:t>
            </a:r>
            <a:r>
              <a:rPr dirty="0" sz="2150" spc="254">
                <a:latin typeface="Georgia"/>
                <a:cs typeface="Georgia"/>
              </a:rPr>
              <a:t> </a:t>
            </a:r>
            <a:r>
              <a:rPr dirty="0" sz="2150" spc="80">
                <a:latin typeface="Georgia"/>
                <a:cs typeface="Georgia"/>
              </a:rPr>
              <a:t>the </a:t>
            </a:r>
            <a:r>
              <a:rPr dirty="0" sz="2150" spc="130">
                <a:latin typeface="Georgia"/>
                <a:cs typeface="Georgia"/>
              </a:rPr>
              <a:t>system</a:t>
            </a:r>
            <a:r>
              <a:rPr dirty="0" sz="2150" spc="270">
                <a:latin typeface="Georgia"/>
                <a:cs typeface="Georgia"/>
              </a:rPr>
              <a:t> </a:t>
            </a:r>
            <a:r>
              <a:rPr dirty="0" sz="2150" spc="60">
                <a:latin typeface="Georgia"/>
                <a:cs typeface="Georgia"/>
              </a:rPr>
              <a:t>to</a:t>
            </a:r>
            <a:r>
              <a:rPr dirty="0" sz="2150" spc="215">
                <a:latin typeface="Georgia"/>
                <a:cs typeface="Georgia"/>
              </a:rPr>
              <a:t> </a:t>
            </a:r>
            <a:r>
              <a:rPr dirty="0" sz="2150" spc="130">
                <a:latin typeface="Georgia"/>
                <a:cs typeface="Georgia"/>
              </a:rPr>
              <a:t>accurately</a:t>
            </a:r>
            <a:r>
              <a:rPr dirty="0" sz="2150" spc="254">
                <a:latin typeface="Georgia"/>
                <a:cs typeface="Georgia"/>
              </a:rPr>
              <a:t> </a:t>
            </a:r>
            <a:r>
              <a:rPr dirty="0" sz="2150" spc="114">
                <a:latin typeface="Georgia"/>
                <a:cs typeface="Georgia"/>
              </a:rPr>
              <a:t>judge</a:t>
            </a:r>
            <a:r>
              <a:rPr dirty="0" sz="2150" spc="155">
                <a:latin typeface="Georgia"/>
                <a:cs typeface="Georgia"/>
              </a:rPr>
              <a:t> </a:t>
            </a:r>
            <a:r>
              <a:rPr dirty="0" sz="2150" spc="140">
                <a:latin typeface="Georgia"/>
                <a:cs typeface="Georgia"/>
              </a:rPr>
              <a:t>and</a:t>
            </a:r>
            <a:r>
              <a:rPr dirty="0" sz="2150" spc="235">
                <a:latin typeface="Georgia"/>
                <a:cs typeface="Georgia"/>
              </a:rPr>
              <a:t> </a:t>
            </a:r>
            <a:r>
              <a:rPr dirty="0" sz="2150" spc="120">
                <a:latin typeface="Georgia"/>
                <a:cs typeface="Georgia"/>
              </a:rPr>
              <a:t>analyze</a:t>
            </a:r>
            <a:r>
              <a:rPr dirty="0" sz="2150" spc="229">
                <a:latin typeface="Georgia"/>
                <a:cs typeface="Georgia"/>
              </a:rPr>
              <a:t> </a:t>
            </a:r>
            <a:r>
              <a:rPr dirty="0" sz="2150" spc="114">
                <a:latin typeface="Georgia"/>
                <a:cs typeface="Georgia"/>
              </a:rPr>
              <a:t>the</a:t>
            </a:r>
            <a:r>
              <a:rPr dirty="0" sz="2150" spc="229">
                <a:latin typeface="Georgia"/>
                <a:cs typeface="Georgia"/>
              </a:rPr>
              <a:t> </a:t>
            </a:r>
            <a:r>
              <a:rPr dirty="0" sz="2150" spc="110">
                <a:latin typeface="Georgia"/>
                <a:cs typeface="Georgia"/>
              </a:rPr>
              <a:t>data</a:t>
            </a:r>
            <a:endParaRPr sz="2150">
              <a:latin typeface="Georgia"/>
              <a:cs typeface="Georgia"/>
            </a:endParaRPr>
          </a:p>
          <a:p>
            <a:pPr marL="355600" marR="13970" indent="-343535">
              <a:lnSpc>
                <a:spcPts val="2330"/>
              </a:lnSpc>
              <a:spcBef>
                <a:spcPts val="208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100">
                <a:latin typeface="Georgia"/>
                <a:cs typeface="Georgia"/>
              </a:rPr>
              <a:t>Lane</a:t>
            </a:r>
            <a:r>
              <a:rPr dirty="0" sz="2400" spc="204">
                <a:latin typeface="Georgia"/>
                <a:cs typeface="Georgia"/>
              </a:rPr>
              <a:t> </a:t>
            </a:r>
            <a:r>
              <a:rPr dirty="0" sz="2400" spc="80">
                <a:latin typeface="Georgia"/>
                <a:cs typeface="Georgia"/>
              </a:rPr>
              <a:t>detection</a:t>
            </a:r>
            <a:r>
              <a:rPr dirty="0" sz="2400" spc="250">
                <a:latin typeface="Georgia"/>
                <a:cs typeface="Georgia"/>
              </a:rPr>
              <a:t> </a:t>
            </a:r>
            <a:r>
              <a:rPr dirty="0" sz="2400" spc="100">
                <a:latin typeface="Georgia"/>
                <a:cs typeface="Georgia"/>
              </a:rPr>
              <a:t>in</a:t>
            </a:r>
            <a:r>
              <a:rPr dirty="0" sz="2400" spc="175">
                <a:latin typeface="Georgia"/>
                <a:cs typeface="Georgia"/>
              </a:rPr>
              <a:t> </a:t>
            </a:r>
            <a:r>
              <a:rPr dirty="0" sz="2400" spc="95">
                <a:latin typeface="Georgia"/>
                <a:cs typeface="Georgia"/>
              </a:rPr>
              <a:t>complex</a:t>
            </a:r>
            <a:r>
              <a:rPr dirty="0" sz="2400" spc="190">
                <a:latin typeface="Georgia"/>
                <a:cs typeface="Georgia"/>
              </a:rPr>
              <a:t> </a:t>
            </a:r>
            <a:r>
              <a:rPr dirty="0" sz="2400" spc="100">
                <a:latin typeface="Georgia"/>
                <a:cs typeface="Georgia"/>
              </a:rPr>
              <a:t>road</a:t>
            </a:r>
            <a:r>
              <a:rPr dirty="0" sz="2400" spc="114">
                <a:latin typeface="Georgia"/>
                <a:cs typeface="Georgia"/>
              </a:rPr>
              <a:t> </a:t>
            </a:r>
            <a:r>
              <a:rPr dirty="0" sz="2400" spc="105">
                <a:latin typeface="Georgia"/>
                <a:cs typeface="Georgia"/>
              </a:rPr>
              <a:t>conditions</a:t>
            </a:r>
            <a:r>
              <a:rPr dirty="0" sz="2400" spc="130">
                <a:latin typeface="Georgia"/>
                <a:cs typeface="Georgia"/>
              </a:rPr>
              <a:t> </a:t>
            </a:r>
            <a:r>
              <a:rPr dirty="0" sz="2400" spc="120">
                <a:latin typeface="Georgia"/>
                <a:cs typeface="Georgia"/>
              </a:rPr>
              <a:t>is</a:t>
            </a:r>
            <a:r>
              <a:rPr dirty="0" sz="2400" spc="204">
                <a:latin typeface="Georgia"/>
                <a:cs typeface="Georgia"/>
              </a:rPr>
              <a:t> </a:t>
            </a:r>
            <a:r>
              <a:rPr dirty="0" sz="2400" spc="130">
                <a:latin typeface="Georgia"/>
                <a:cs typeface="Georgia"/>
              </a:rPr>
              <a:t>susceptible</a:t>
            </a:r>
            <a:r>
              <a:rPr dirty="0" sz="2400" spc="60">
                <a:latin typeface="Georgia"/>
                <a:cs typeface="Georgia"/>
              </a:rPr>
              <a:t> </a:t>
            </a:r>
            <a:r>
              <a:rPr dirty="0" sz="2400" spc="55">
                <a:latin typeface="Georgia"/>
                <a:cs typeface="Georgia"/>
              </a:rPr>
              <a:t>to</a:t>
            </a:r>
            <a:r>
              <a:rPr dirty="0" sz="2400" spc="260">
                <a:latin typeface="Georgia"/>
                <a:cs typeface="Georgia"/>
              </a:rPr>
              <a:t> </a:t>
            </a:r>
            <a:r>
              <a:rPr dirty="0" sz="2400" spc="75">
                <a:latin typeface="Georgia"/>
                <a:cs typeface="Georgia"/>
              </a:rPr>
              <a:t>external </a:t>
            </a:r>
            <a:r>
              <a:rPr dirty="0" sz="2400" spc="80">
                <a:latin typeface="Georgia"/>
                <a:cs typeface="Georgia"/>
              </a:rPr>
              <a:t>environmental</a:t>
            </a:r>
            <a:r>
              <a:rPr dirty="0" sz="2400" spc="355">
                <a:latin typeface="Georgia"/>
                <a:cs typeface="Georgia"/>
              </a:rPr>
              <a:t> </a:t>
            </a:r>
            <a:r>
              <a:rPr dirty="0" sz="2400" spc="105">
                <a:latin typeface="Georgia"/>
                <a:cs typeface="Georgia"/>
              </a:rPr>
              <a:t>factors,</a:t>
            </a:r>
            <a:r>
              <a:rPr dirty="0" sz="2400" spc="85">
                <a:latin typeface="Georgia"/>
                <a:cs typeface="Georgia"/>
              </a:rPr>
              <a:t> </a:t>
            </a:r>
            <a:r>
              <a:rPr dirty="0" sz="2400" spc="204">
                <a:latin typeface="Georgia"/>
                <a:cs typeface="Georgia"/>
              </a:rPr>
              <a:t>such</a:t>
            </a:r>
            <a:r>
              <a:rPr dirty="0" sz="2400" spc="175">
                <a:latin typeface="Georgia"/>
                <a:cs typeface="Georgia"/>
              </a:rPr>
              <a:t> </a:t>
            </a:r>
            <a:r>
              <a:rPr dirty="0" sz="2400" spc="200">
                <a:latin typeface="Georgia"/>
                <a:cs typeface="Georgia"/>
              </a:rPr>
              <a:t>as</a:t>
            </a:r>
            <a:r>
              <a:rPr dirty="0" sz="2400" spc="185">
                <a:latin typeface="Georgia"/>
                <a:cs typeface="Georgia"/>
              </a:rPr>
              <a:t> </a:t>
            </a:r>
            <a:r>
              <a:rPr dirty="0" sz="2400" spc="150">
                <a:latin typeface="Georgia"/>
                <a:cs typeface="Georgia"/>
              </a:rPr>
              <a:t>lack</a:t>
            </a:r>
            <a:r>
              <a:rPr dirty="0" sz="2400" spc="114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of</a:t>
            </a:r>
            <a:r>
              <a:rPr dirty="0" sz="2400" spc="165">
                <a:latin typeface="Georgia"/>
                <a:cs typeface="Georgia"/>
              </a:rPr>
              <a:t> </a:t>
            </a:r>
            <a:r>
              <a:rPr dirty="0" sz="2400" spc="80">
                <a:latin typeface="Georgia"/>
                <a:cs typeface="Georgia"/>
              </a:rPr>
              <a:t>light,</a:t>
            </a:r>
            <a:r>
              <a:rPr dirty="0" sz="2400" spc="165">
                <a:latin typeface="Georgia"/>
                <a:cs typeface="Georgia"/>
              </a:rPr>
              <a:t> </a:t>
            </a:r>
            <a:r>
              <a:rPr dirty="0" sz="2400" spc="100">
                <a:latin typeface="Georgia"/>
                <a:cs typeface="Georgia"/>
              </a:rPr>
              <a:t>road</a:t>
            </a:r>
            <a:r>
              <a:rPr dirty="0" sz="2400" spc="190">
                <a:latin typeface="Georgia"/>
                <a:cs typeface="Georgia"/>
              </a:rPr>
              <a:t> </a:t>
            </a:r>
            <a:r>
              <a:rPr dirty="0" sz="2400" spc="95">
                <a:latin typeface="Georgia"/>
                <a:cs typeface="Georgia"/>
              </a:rPr>
              <a:t>tortuosity</a:t>
            </a:r>
            <a:r>
              <a:rPr dirty="0" sz="2400" spc="160">
                <a:latin typeface="Georgia"/>
                <a:cs typeface="Georgia"/>
              </a:rPr>
              <a:t> </a:t>
            </a:r>
            <a:r>
              <a:rPr dirty="0" sz="2400" spc="125">
                <a:latin typeface="Georgia"/>
                <a:cs typeface="Georgia"/>
              </a:rPr>
              <a:t>and </a:t>
            </a:r>
            <a:r>
              <a:rPr dirty="0" sz="2400" spc="80">
                <a:latin typeface="Georgia"/>
                <a:cs typeface="Georgia"/>
              </a:rPr>
              <a:t>vehicle</a:t>
            </a:r>
            <a:r>
              <a:rPr dirty="0" sz="2400" spc="190">
                <a:latin typeface="Georgia"/>
                <a:cs typeface="Georgia"/>
              </a:rPr>
              <a:t> </a:t>
            </a:r>
            <a:r>
              <a:rPr dirty="0" sz="2400" spc="105">
                <a:latin typeface="Georgia"/>
                <a:cs typeface="Georgia"/>
              </a:rPr>
              <a:t>obstruction.</a:t>
            </a:r>
            <a:endParaRPr sz="2400">
              <a:latin typeface="Georgia"/>
              <a:cs typeface="Georgia"/>
            </a:endParaRPr>
          </a:p>
          <a:p>
            <a:pPr marL="469900" marR="5080" indent="-457834">
              <a:lnSpc>
                <a:spcPts val="2330"/>
              </a:lnSpc>
              <a:spcBef>
                <a:spcPts val="2245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400" spc="60">
                <a:latin typeface="Georgia"/>
                <a:cs typeface="Georgia"/>
              </a:rPr>
              <a:t>While</a:t>
            </a:r>
            <a:r>
              <a:rPr dirty="0" sz="2400" spc="145">
                <a:latin typeface="Georgia"/>
                <a:cs typeface="Georgia"/>
              </a:rPr>
              <a:t> </a:t>
            </a:r>
            <a:r>
              <a:rPr dirty="0" sz="2400" spc="95">
                <a:latin typeface="Georgia"/>
                <a:cs typeface="Georgia"/>
              </a:rPr>
              <a:t>existing</a:t>
            </a:r>
            <a:r>
              <a:rPr dirty="0" sz="2400" spc="175">
                <a:latin typeface="Georgia"/>
                <a:cs typeface="Georgia"/>
              </a:rPr>
              <a:t> </a:t>
            </a:r>
            <a:r>
              <a:rPr dirty="0" sz="2400" spc="120">
                <a:latin typeface="Georgia"/>
                <a:cs typeface="Georgia"/>
              </a:rPr>
              <a:t>lane</a:t>
            </a:r>
            <a:r>
              <a:rPr dirty="0" sz="2400" spc="225">
                <a:latin typeface="Georgia"/>
                <a:cs typeface="Georgia"/>
              </a:rPr>
              <a:t> </a:t>
            </a:r>
            <a:r>
              <a:rPr dirty="0" sz="2400" spc="75">
                <a:latin typeface="Georgia"/>
                <a:cs typeface="Georgia"/>
              </a:rPr>
              <a:t>recognition</a:t>
            </a:r>
            <a:r>
              <a:rPr dirty="0" sz="2400" spc="195">
                <a:latin typeface="Georgia"/>
                <a:cs typeface="Georgia"/>
              </a:rPr>
              <a:t> </a:t>
            </a:r>
            <a:r>
              <a:rPr dirty="0" sz="2400" spc="100">
                <a:latin typeface="Georgia"/>
                <a:cs typeface="Georgia"/>
              </a:rPr>
              <a:t>algorithms</a:t>
            </a:r>
            <a:r>
              <a:rPr dirty="0" sz="2400" spc="215">
                <a:latin typeface="Georgia"/>
                <a:cs typeface="Georgia"/>
              </a:rPr>
              <a:t> </a:t>
            </a:r>
            <a:r>
              <a:rPr dirty="0" sz="2400" spc="100">
                <a:latin typeface="Georgia"/>
                <a:cs typeface="Georgia"/>
              </a:rPr>
              <a:t>demonstrated</a:t>
            </a:r>
            <a:r>
              <a:rPr dirty="0" sz="2400" spc="204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over</a:t>
            </a:r>
            <a:r>
              <a:rPr dirty="0" sz="2400" spc="345">
                <a:latin typeface="Georgia"/>
                <a:cs typeface="Georgia"/>
              </a:rPr>
              <a:t> </a:t>
            </a:r>
            <a:r>
              <a:rPr dirty="0" sz="2400" spc="85">
                <a:latin typeface="Georgia"/>
                <a:cs typeface="Georgia"/>
              </a:rPr>
              <a:t>90% </a:t>
            </a:r>
            <a:r>
              <a:rPr dirty="0" sz="2400" spc="80">
                <a:latin typeface="Georgia"/>
                <a:cs typeface="Georgia"/>
              </a:rPr>
              <a:t>detection</a:t>
            </a:r>
            <a:r>
              <a:rPr dirty="0" sz="2400" spc="245">
                <a:latin typeface="Georgia"/>
                <a:cs typeface="Georgia"/>
              </a:rPr>
              <a:t> </a:t>
            </a:r>
            <a:r>
              <a:rPr dirty="0" sz="2400" spc="90">
                <a:latin typeface="Georgia"/>
                <a:cs typeface="Georgia"/>
              </a:rPr>
              <a:t>rate,</a:t>
            </a:r>
            <a:r>
              <a:rPr dirty="0" sz="2400" spc="235">
                <a:latin typeface="Georgia"/>
                <a:cs typeface="Georgia"/>
              </a:rPr>
              <a:t> </a:t>
            </a:r>
            <a:r>
              <a:rPr dirty="0" sz="2400" spc="105">
                <a:latin typeface="Georgia"/>
                <a:cs typeface="Georgia"/>
              </a:rPr>
              <a:t>the</a:t>
            </a:r>
            <a:r>
              <a:rPr dirty="0" sz="2400" spc="200">
                <a:latin typeface="Georgia"/>
                <a:cs typeface="Georgia"/>
              </a:rPr>
              <a:t> </a:t>
            </a:r>
            <a:r>
              <a:rPr dirty="0" sz="2400" spc="90">
                <a:latin typeface="Georgia"/>
                <a:cs typeface="Georgia"/>
              </a:rPr>
              <a:t>validation</a:t>
            </a:r>
            <a:r>
              <a:rPr dirty="0" sz="2400" spc="95">
                <a:latin typeface="Georgia"/>
                <a:cs typeface="Georgia"/>
              </a:rPr>
              <a:t> </a:t>
            </a:r>
            <a:r>
              <a:rPr dirty="0" sz="2400" spc="100">
                <a:latin typeface="Georgia"/>
                <a:cs typeface="Georgia"/>
              </a:rPr>
              <a:t>test</a:t>
            </a:r>
            <a:r>
              <a:rPr dirty="0" sz="2400" spc="245">
                <a:latin typeface="Georgia"/>
                <a:cs typeface="Georgia"/>
              </a:rPr>
              <a:t> </a:t>
            </a:r>
            <a:r>
              <a:rPr dirty="0" sz="2400" spc="165">
                <a:latin typeface="Georgia"/>
                <a:cs typeface="Georgia"/>
              </a:rPr>
              <a:t>was</a:t>
            </a:r>
            <a:r>
              <a:rPr dirty="0" sz="2400" spc="130">
                <a:latin typeface="Georgia"/>
                <a:cs typeface="Georgia"/>
              </a:rPr>
              <a:t> </a:t>
            </a:r>
            <a:r>
              <a:rPr dirty="0" sz="2400" spc="160">
                <a:latin typeface="Georgia"/>
                <a:cs typeface="Georgia"/>
              </a:rPr>
              <a:t>usually</a:t>
            </a:r>
            <a:r>
              <a:rPr dirty="0" sz="2400" spc="80">
                <a:latin typeface="Georgia"/>
                <a:cs typeface="Georgia"/>
              </a:rPr>
              <a:t> </a:t>
            </a:r>
            <a:r>
              <a:rPr dirty="0" sz="2400" spc="120">
                <a:latin typeface="Georgia"/>
                <a:cs typeface="Georgia"/>
              </a:rPr>
              <a:t>conducted</a:t>
            </a:r>
            <a:r>
              <a:rPr dirty="0" sz="2400" spc="185">
                <a:latin typeface="Georgia"/>
                <a:cs typeface="Georgia"/>
              </a:rPr>
              <a:t> </a:t>
            </a:r>
            <a:r>
              <a:rPr dirty="0" sz="2400" spc="105">
                <a:latin typeface="Georgia"/>
                <a:cs typeface="Georgia"/>
              </a:rPr>
              <a:t>on</a:t>
            </a:r>
            <a:r>
              <a:rPr dirty="0" sz="2400" spc="175">
                <a:latin typeface="Georgia"/>
                <a:cs typeface="Georgia"/>
              </a:rPr>
              <a:t> </a:t>
            </a:r>
            <a:r>
              <a:rPr dirty="0" sz="2400" spc="55">
                <a:latin typeface="Georgia"/>
                <a:cs typeface="Georgia"/>
              </a:rPr>
              <a:t>limited </a:t>
            </a:r>
            <a:r>
              <a:rPr dirty="0" sz="2400" spc="114">
                <a:latin typeface="Georgia"/>
                <a:cs typeface="Georgia"/>
              </a:rPr>
              <a:t>scenarios.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3962" rIns="0" bIns="0" rtlCol="0" vert="horz">
            <a:spAutoFit/>
          </a:bodyPr>
          <a:lstStyle/>
          <a:p>
            <a:pPr marL="273939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PROPOSED</a:t>
            </a:r>
            <a:r>
              <a:rPr dirty="0" sz="3200" spc="-110"/>
              <a:t> </a:t>
            </a:r>
            <a:r>
              <a:rPr dirty="0" sz="3200" spc="-10"/>
              <a:t>SYSTEM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62609" y="2015012"/>
            <a:ext cx="11041380" cy="359346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SzPct val="56250"/>
              <a:buFont typeface="Arial MT"/>
              <a:buChar char="•"/>
              <a:tabLst>
                <a:tab pos="241300" algn="l"/>
              </a:tabLst>
            </a:pP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line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drawing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function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“Draw_Lines()”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12700" marR="207645" indent="304800">
              <a:lnSpc>
                <a:spcPct val="100699"/>
              </a:lnSpc>
              <a:spcBef>
                <a:spcPts val="340"/>
              </a:spcBef>
              <a:tabLst>
                <a:tab pos="7278370" algn="l"/>
                <a:tab pos="9285605" algn="l"/>
              </a:tabLst>
            </a:pPr>
            <a:r>
              <a:rPr dirty="0" sz="3200" spc="-10">
                <a:latin typeface="Times New Roman"/>
                <a:cs typeface="Times New Roman"/>
              </a:rPr>
              <a:t>implemented</a:t>
            </a:r>
            <a:r>
              <a:rPr dirty="0" sz="3200" spc="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-1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connect</a:t>
            </a:r>
            <a:r>
              <a:rPr dirty="0" sz="3200" spc="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1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line</a:t>
            </a:r>
            <a:r>
              <a:rPr dirty="0" sz="3200" spc="-2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segments</a:t>
            </a:r>
            <a:r>
              <a:rPr dirty="0" sz="3200" spc="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for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each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30">
                <a:latin typeface="Times New Roman"/>
                <a:cs typeface="Times New Roman"/>
              </a:rPr>
              <a:t>lane-</a:t>
            </a:r>
            <a:r>
              <a:rPr dirty="0" sz="3200" spc="-20">
                <a:latin typeface="Times New Roman"/>
                <a:cs typeface="Times New Roman"/>
              </a:rPr>
              <a:t>line </a:t>
            </a:r>
            <a:r>
              <a:rPr dirty="0" sz="3200">
                <a:latin typeface="Times New Roman"/>
                <a:cs typeface="Times New Roman"/>
              </a:rPr>
              <a:t>(left</a:t>
            </a:r>
            <a:r>
              <a:rPr dirty="0" sz="3200" spc="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or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right)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produce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one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solid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line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that</a:t>
            </a:r>
            <a:r>
              <a:rPr dirty="0" sz="3200">
                <a:latin typeface="Times New Roman"/>
                <a:cs typeface="Times New Roman"/>
              </a:rPr>
              <a:t>	tracks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actual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lane- </a:t>
            </a:r>
            <a:r>
              <a:rPr dirty="0" sz="3200">
                <a:latin typeface="Times New Roman"/>
                <a:cs typeface="Times New Roman"/>
              </a:rPr>
              <a:t>line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images.</a:t>
            </a:r>
            <a:endParaRPr sz="3200">
              <a:latin typeface="Times New Roman"/>
              <a:cs typeface="Times New Roman"/>
            </a:endParaRPr>
          </a:p>
          <a:p>
            <a:pPr algn="just" marL="241300" marR="5080" indent="-229235">
              <a:lnSpc>
                <a:spcPct val="100699"/>
              </a:lnSpc>
              <a:spcBef>
                <a:spcPts val="340"/>
              </a:spcBef>
              <a:buSzPct val="56250"/>
              <a:buFont typeface="Arial MT"/>
              <a:buChar char="•"/>
              <a:tabLst>
                <a:tab pos="241300" algn="l"/>
              </a:tabLst>
            </a:pP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line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segments</a:t>
            </a:r>
            <a:r>
              <a:rPr dirty="0" sz="3200" spc="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are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produced</a:t>
            </a:r>
            <a:r>
              <a:rPr dirty="0" sz="3200" spc="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by</a:t>
            </a:r>
            <a:r>
              <a:rPr dirty="0" sz="3200" spc="-1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Hough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transform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as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shown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by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“Draw_Lines()”</a:t>
            </a:r>
            <a:r>
              <a:rPr dirty="0" sz="3200" spc="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function</a:t>
            </a:r>
            <a:r>
              <a:rPr dirty="0" sz="3200" spc="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connecting</a:t>
            </a:r>
            <a:r>
              <a:rPr dirty="0" sz="3200" spc="1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them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</a:t>
            </a:r>
            <a:r>
              <a:rPr dirty="0" sz="3200" spc="-1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like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the </a:t>
            </a:r>
            <a:r>
              <a:rPr dirty="0" sz="3200" spc="-20">
                <a:latin typeface="Times New Roman"/>
                <a:cs typeface="Times New Roman"/>
              </a:rPr>
              <a:t>ones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076" rIns="0" bIns="0" rtlCol="0" vert="horz">
            <a:spAutoFit/>
          </a:bodyPr>
          <a:lstStyle/>
          <a:p>
            <a:pPr marL="1548765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ADVANTAGES</a:t>
            </a:r>
            <a:r>
              <a:rPr dirty="0" sz="3200" spc="70"/>
              <a:t> </a:t>
            </a:r>
            <a:r>
              <a:rPr dirty="0" sz="3200"/>
              <a:t>OF</a:t>
            </a:r>
            <a:r>
              <a:rPr dirty="0" sz="3200" spc="-70"/>
              <a:t> </a:t>
            </a:r>
            <a:r>
              <a:rPr dirty="0" sz="3200"/>
              <a:t>PROPOSED</a:t>
            </a:r>
            <a:r>
              <a:rPr dirty="0" sz="3200" spc="-150"/>
              <a:t> </a:t>
            </a:r>
            <a:r>
              <a:rPr dirty="0" sz="3200" spc="-10"/>
              <a:t>SYSTEM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144905" y="2145728"/>
            <a:ext cx="4273550" cy="21717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230504" indent="-217804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30504" algn="l"/>
              </a:tabLst>
            </a:pPr>
            <a:r>
              <a:rPr dirty="0" sz="2400">
                <a:latin typeface="Times New Roman"/>
                <a:cs typeface="Times New Roman"/>
              </a:rPr>
              <a:t>Original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color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image</a:t>
            </a:r>
            <a:endParaRPr sz="2400">
              <a:latin typeface="Times New Roman"/>
              <a:cs typeface="Times New Roman"/>
            </a:endParaRPr>
          </a:p>
          <a:p>
            <a:pPr marL="230504" indent="-217804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30504" algn="l"/>
              </a:tabLst>
            </a:pPr>
            <a:r>
              <a:rPr dirty="0" sz="2400">
                <a:latin typeface="Times New Roman"/>
                <a:cs typeface="Times New Roman"/>
              </a:rPr>
              <a:t>Gray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scale</a:t>
            </a:r>
            <a:endParaRPr sz="2400">
              <a:latin typeface="Times New Roman"/>
              <a:cs typeface="Times New Roman"/>
            </a:endParaRPr>
          </a:p>
          <a:p>
            <a:pPr marL="230504" indent="-217804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30504" algn="l"/>
              </a:tabLst>
            </a:pPr>
            <a:r>
              <a:rPr dirty="0" sz="2400" spc="-10">
                <a:latin typeface="Times New Roman"/>
                <a:cs typeface="Times New Roman"/>
              </a:rPr>
              <a:t>Gaussian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blur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reduction</a:t>
            </a:r>
            <a:endParaRPr sz="2400">
              <a:latin typeface="Times New Roman"/>
              <a:cs typeface="Times New Roman"/>
            </a:endParaRPr>
          </a:p>
          <a:p>
            <a:pPr marL="230504" indent="-217804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30504" algn="l"/>
              </a:tabLst>
            </a:pPr>
            <a:r>
              <a:rPr dirty="0" sz="2400">
                <a:latin typeface="Times New Roman"/>
                <a:cs typeface="Times New Roman"/>
              </a:rPr>
              <a:t>Canny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edges</a:t>
            </a:r>
            <a:endParaRPr sz="2400">
              <a:latin typeface="Times New Roman"/>
              <a:cs typeface="Times New Roman"/>
            </a:endParaRPr>
          </a:p>
          <a:p>
            <a:pPr marL="230504" indent="-217804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30504" algn="l"/>
              </a:tabLst>
            </a:pPr>
            <a:r>
              <a:rPr dirty="0" sz="2400">
                <a:latin typeface="Times New Roman"/>
                <a:cs typeface="Times New Roman"/>
              </a:rPr>
              <a:t>Overlay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hough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image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original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2024-03-25T15:00:04Z</dcterms:created>
  <dcterms:modified xsi:type="dcterms:W3CDTF">2024-03-25T15:00:04Z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2024-03-25T00:00:00Z</vt:filetime>
  </property>
  <property fmtid="{D5CDD505-2E9C-101B-9397-08002B2CF9AE}" pid="3" name="Producer">
    <vt:lpwstr>iLovePDF</vt:lpwstr>
  </property>
</Properties>
</file>