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9144000"/>
  <p:notesSz cx="6858000" cy="9144000"/>
  <p:embeddedFontLs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4" roundtripDataSignature="AMtx7miHjG0Pb5ig9f31EA7yXVYps1D6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6e181905e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9" name="Google Shape;149;g2b6e181905e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8df9cd0f4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5" name="Google Shape;155;g268df9cd0f4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8df9cd0f4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1" name="Google Shape;161;g268df9cd0f4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84c55319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7" name="Google Shape;167;g2684c55319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6e181905e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3" name="Google Shape;173;g2b6e181905e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8df9cd0f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9" name="Google Shape;179;g268df9cd0f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8df9cd0f4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5" name="Google Shape;185;g268df9cd0f4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8df9cd0f4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1" name="Google Shape;191;g268df9cd0f4_0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5e8a0016c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7" name="Google Shape;197;g2c5e8a0016c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8a8006ff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3" name="Google Shape;203;g268a8006ffd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8" name="Google Shape;9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5e8a0016c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1" name="Google Shape;211;g2c5e8a0016c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6e181905e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9" name="Google Shape;219;g2b6e181905e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84c553195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5" name="Google Shape;225;g2684c553195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5e8a0016c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31" name="Google Shape;231;g2c5e8a0016c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84c553195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37" name="Google Shape;237;g2684c553195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8e29ea910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43" name="Google Shape;243;g268e29ea910_0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84c553195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49" name="Google Shape;249;g2684c553195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8e29ea910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55" name="Google Shape;255;g268e29ea910_0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8e29ea910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61" name="Google Shape;261;g268e29ea910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8df9cd0f4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67" name="Google Shape;267;g268df9cd0f4_0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5e8a0016c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5" name="Google Shape;105;g2c5e8a0016c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68e29ea910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3" name="Google Shape;273;g268e29ea910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5c45b09b3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80" name="Google Shape;280;g2c5c45b09b3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5f07116f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87" name="Google Shape;287;g2c5f07116f6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94" name="Google Shape;294;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8e29ea91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01" name="Google Shape;301;g268e29ea910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5e8a0016c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1" name="Google Shape;111;g2c5e8a0016c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8" name="Google Shape;118;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8a8006ffd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4" name="Google Shape;124;g268a8006ffd_0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8a8006ffd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1" name="Google Shape;131;g268a8006ffd_0_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8a8006ffd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7" name="Google Shape;137;g268a8006ffd_0_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8df9cd0f4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3" name="Google Shape;143;g268df9cd0f4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p:nvPr>
            <p:ph idx="2" type="pic"/>
          </p:nvPr>
        </p:nvSpPr>
        <p:spPr>
          <a:xfrm>
            <a:off x="3887391" y="987426"/>
            <a:ext cx="4629150" cy="4873625"/>
          </a:xfrm>
          <a:prstGeom prst="rect">
            <a:avLst/>
          </a:prstGeom>
          <a:noFill/>
          <a:ln>
            <a:noFill/>
          </a:ln>
        </p:spPr>
      </p:sp>
      <p:sp>
        <p:nvSpPr>
          <p:cNvPr id="68" name="Google Shape;68;p29"/>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ieeexplore.ieee.org/document/9640900/" TargetMode="External"/><Relationship Id="rId4" Type="http://schemas.openxmlformats.org/officeDocument/2006/relationships/hyperlink" Target="https://ieeexplore.ieee.org/document/9640900/" TargetMode="External"/><Relationship Id="rId5" Type="http://schemas.openxmlformats.org/officeDocument/2006/relationships/hyperlink" Target="https://ieeexplore.ieee.org/document/10182015/" TargetMode="External"/><Relationship Id="rId6" Type="http://schemas.openxmlformats.org/officeDocument/2006/relationships/hyperlink" Target="https://ieeexplore.ieee.org/document/10182015/" TargetMode="External"/><Relationship Id="rId7" Type="http://schemas.openxmlformats.org/officeDocument/2006/relationships/hyperlink" Target="https://ieeexplore.ieee.org/document/10250762/" TargetMode="External"/><Relationship Id="rId8" Type="http://schemas.openxmlformats.org/officeDocument/2006/relationships/hyperlink" Target="https://ieeexplore.ieee.org/document/1025076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08244" y="128368"/>
            <a:ext cx="1452640" cy="1455124"/>
          </a:xfrm>
          <a:prstGeom prst="rect">
            <a:avLst/>
          </a:prstGeom>
          <a:noFill/>
          <a:ln>
            <a:noFill/>
          </a:ln>
        </p:spPr>
      </p:pic>
      <p:pic>
        <p:nvPicPr>
          <p:cNvPr descr="Anna University - Wikipedia" id="89" name="Google Shape;89;p1"/>
          <p:cNvPicPr preferRelativeResize="0"/>
          <p:nvPr/>
        </p:nvPicPr>
        <p:blipFill rotWithShape="1">
          <a:blip r:embed="rId4">
            <a:alphaModFix/>
          </a:blip>
          <a:srcRect b="0" l="0" r="0" t="0"/>
          <a:stretch/>
        </p:blipFill>
        <p:spPr>
          <a:xfrm>
            <a:off x="7583116" y="196048"/>
            <a:ext cx="1306884" cy="1387443"/>
          </a:xfrm>
          <a:prstGeom prst="rect">
            <a:avLst/>
          </a:prstGeom>
          <a:noFill/>
          <a:ln>
            <a:noFill/>
          </a:ln>
        </p:spPr>
      </p:pic>
      <p:sp>
        <p:nvSpPr>
          <p:cNvPr id="90" name="Google Shape;90;p1"/>
          <p:cNvSpPr txBox="1"/>
          <p:nvPr/>
        </p:nvSpPr>
        <p:spPr>
          <a:xfrm>
            <a:off x="1246551" y="1822692"/>
            <a:ext cx="6651000" cy="430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C00000"/>
                </a:solidFill>
                <a:latin typeface="Times New Roman"/>
                <a:ea typeface="Times New Roman"/>
                <a:cs typeface="Times New Roman"/>
                <a:sym typeface="Times New Roman"/>
              </a:rPr>
              <a:t>Department of Computer Science and Engineering </a:t>
            </a:r>
            <a:endParaRPr b="1" i="0" sz="2200" u="none" cap="none" strike="noStrike">
              <a:solidFill>
                <a:srgbClr val="C00000"/>
              </a:solidFill>
              <a:latin typeface="Calibri"/>
              <a:ea typeface="Calibri"/>
              <a:cs typeface="Calibri"/>
              <a:sym typeface="Calibri"/>
            </a:endParaRPr>
          </a:p>
        </p:txBody>
      </p:sp>
      <p:sp>
        <p:nvSpPr>
          <p:cNvPr id="91" name="Google Shape;91;p1"/>
          <p:cNvSpPr txBox="1"/>
          <p:nvPr/>
        </p:nvSpPr>
        <p:spPr>
          <a:xfrm>
            <a:off x="270250" y="2425325"/>
            <a:ext cx="8619900" cy="217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 </a:t>
            </a:r>
            <a:r>
              <a:rPr b="1" i="0" lang="en-US" sz="3600" u="none" cap="none" strike="noStrike">
                <a:solidFill>
                  <a:srgbClr val="000000"/>
                </a:solidFill>
                <a:latin typeface="Times New Roman"/>
                <a:ea typeface="Times New Roman"/>
                <a:cs typeface="Times New Roman"/>
                <a:sym typeface="Times New Roman"/>
              </a:rPr>
              <a:t>  </a:t>
            </a:r>
            <a:r>
              <a:rPr b="1" i="0" lang="en-US" sz="3500" u="none" cap="none" strike="noStrike">
                <a:solidFill>
                  <a:srgbClr val="000000"/>
                </a:solidFill>
                <a:latin typeface="Times New Roman"/>
                <a:ea typeface="Times New Roman"/>
                <a:cs typeface="Times New Roman"/>
                <a:sym typeface="Times New Roman"/>
              </a:rPr>
              <a:t>FOREST  FIRE ALARM SYSTEM            USING IOT</a:t>
            </a:r>
            <a:endParaRPr b="1" i="0" sz="3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p:txBody>
      </p:sp>
      <p:sp>
        <p:nvSpPr>
          <p:cNvPr id="92" name="Google Shape;92;p1"/>
          <p:cNvSpPr txBox="1"/>
          <p:nvPr/>
        </p:nvSpPr>
        <p:spPr>
          <a:xfrm>
            <a:off x="877400" y="5463881"/>
            <a:ext cx="39387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Guide Name &amp; Designation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Times New Roman"/>
                <a:ea typeface="Times New Roman"/>
                <a:cs typeface="Times New Roman"/>
                <a:sym typeface="Times New Roman"/>
              </a:rPr>
              <a:t>Mrs. S.T. SANTHANALAKSHMI,</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Times New Roman"/>
                <a:ea typeface="Times New Roman"/>
                <a:cs typeface="Times New Roman"/>
                <a:sym typeface="Times New Roman"/>
              </a:rPr>
              <a:t>M.Tech, (Ph.D)</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93" name="Google Shape;93;p1"/>
          <p:cNvSpPr txBox="1"/>
          <p:nvPr/>
        </p:nvSpPr>
        <p:spPr>
          <a:xfrm>
            <a:off x="2170593" y="3725220"/>
            <a:ext cx="48027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Team Members Name / Register Number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ARJUN. M. P (211420104024 )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HARISH. V    (211420104092)</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5015884" y="5452962"/>
            <a:ext cx="35421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Coordinator Name &amp; Designation</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Times New Roman"/>
                <a:ea typeface="Times New Roman"/>
                <a:cs typeface="Times New Roman"/>
                <a:sym typeface="Times New Roman"/>
              </a:rPr>
              <a:t> Dr. N. PUGHAZENDI, M.E, PhD</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5">
            <a:alphaModFix/>
          </a:blip>
          <a:srcRect b="0" l="0" r="0" t="0"/>
          <a:stretch/>
        </p:blipFill>
        <p:spPr>
          <a:xfrm>
            <a:off x="1297351" y="128368"/>
            <a:ext cx="6285765" cy="15225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b6e181905e_0_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7030A0"/>
                </a:solidFill>
                <a:latin typeface="Times New Roman"/>
                <a:ea typeface="Times New Roman"/>
                <a:cs typeface="Times New Roman"/>
                <a:sym typeface="Times New Roman"/>
              </a:rPr>
              <a:t>               </a:t>
            </a:r>
            <a:r>
              <a:rPr b="1" lang="en-US" sz="3200">
                <a:solidFill>
                  <a:srgbClr val="7030A0"/>
                </a:solidFill>
                <a:latin typeface="Times New Roman"/>
                <a:ea typeface="Times New Roman"/>
                <a:cs typeface="Times New Roman"/>
                <a:sym typeface="Times New Roman"/>
              </a:rPr>
              <a:t>LITERATURE REVIEW</a:t>
            </a:r>
            <a:endParaRPr sz="3200"/>
          </a:p>
        </p:txBody>
      </p:sp>
      <p:sp>
        <p:nvSpPr>
          <p:cNvPr id="152" name="Google Shape;152;g2b6e181905e_0_7"/>
          <p:cNvSpPr txBox="1"/>
          <p:nvPr>
            <p:ph idx="1" type="body"/>
          </p:nvPr>
        </p:nvSpPr>
        <p:spPr>
          <a:xfrm>
            <a:off x="628650" y="1847850"/>
            <a:ext cx="7886700" cy="4351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b="1" lang="en-US" sz="1700">
                <a:latin typeface="Times New Roman"/>
                <a:ea typeface="Times New Roman"/>
                <a:cs typeface="Times New Roman"/>
                <a:sym typeface="Times New Roman"/>
              </a:rPr>
              <a:t>1. IoT-Based Forest Fire Detection Systems:</a:t>
            </a:r>
            <a:endParaRPr b="1" sz="17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This seminal work explores the fundamental concepts of incorporating IoT devices equipped with environmental sensors for forest fire detection. The study emphasizes the importance of real-time data acquisition and transmission to enable timely responses.</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US" sz="1700">
                <a:latin typeface="Times New Roman"/>
                <a:ea typeface="Times New Roman"/>
                <a:cs typeface="Times New Roman"/>
                <a:sym typeface="Times New Roman"/>
              </a:rPr>
              <a:t>2. Advancements in Image Processing Techniques for Wildfire Detection:</a:t>
            </a:r>
            <a:endParaRPr b="1" sz="17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This paper delves into the application of image processing techniques, particularly in the context of camera data for wildfire detection. The authors discuss the use of computer vision algorithms, including pattern recognition and machine learning, to analyze visual cues indicative of fire.</a:t>
            </a:r>
            <a:endParaRPr sz="17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457200" rtl="0" algn="just">
              <a:lnSpc>
                <a:spcPct val="150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68df9cd0f4_0_1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7030A0"/>
                </a:solidFill>
                <a:latin typeface="Times New Roman"/>
                <a:ea typeface="Times New Roman"/>
                <a:cs typeface="Times New Roman"/>
                <a:sym typeface="Times New Roman"/>
              </a:rPr>
              <a:t>               </a:t>
            </a:r>
            <a:r>
              <a:rPr b="1" lang="en-US" sz="3200">
                <a:solidFill>
                  <a:srgbClr val="7030A0"/>
                </a:solidFill>
                <a:latin typeface="Times New Roman"/>
                <a:ea typeface="Times New Roman"/>
                <a:cs typeface="Times New Roman"/>
                <a:sym typeface="Times New Roman"/>
              </a:rPr>
              <a:t>LITERATURE REVIEW</a:t>
            </a:r>
            <a:endParaRPr sz="3600"/>
          </a:p>
        </p:txBody>
      </p:sp>
      <p:sp>
        <p:nvSpPr>
          <p:cNvPr id="158" name="Google Shape;158;g268df9cd0f4_0_18"/>
          <p:cNvSpPr txBox="1"/>
          <p:nvPr>
            <p:ph idx="1" type="body"/>
          </p:nvPr>
        </p:nvSpPr>
        <p:spPr>
          <a:xfrm>
            <a:off x="628650" y="1847850"/>
            <a:ext cx="7886700" cy="4351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SzPts val="1800"/>
              <a:buNone/>
            </a:pPr>
            <a:r>
              <a:t/>
            </a:r>
            <a:endParaRPr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b="1" lang="en-US" sz="1700">
                <a:latin typeface="Times New Roman"/>
                <a:ea typeface="Times New Roman"/>
                <a:cs typeface="Times New Roman"/>
                <a:sym typeface="Times New Roman"/>
              </a:rPr>
              <a:t>3. Wireless Sensor Networks for Forest Fire Detection: A Comprehensive Review:</a:t>
            </a:r>
            <a:endParaRPr b="1"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US" sz="1700">
                <a:latin typeface="Times New Roman"/>
                <a:ea typeface="Times New Roman"/>
                <a:cs typeface="Times New Roman"/>
                <a:sym typeface="Times New Roman"/>
              </a:rPr>
              <a:t>A comprehensive exploration of wireless sensor networks (WSNs) integrated with IoT for forest fire detection. The study evaluates the reliability and scalability of WSNs in monitoring critical environmental parameters for early fire detection.</a:t>
            </a:r>
            <a:endParaRPr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b="1" lang="en-US" sz="1700">
                <a:latin typeface="Times New Roman"/>
                <a:ea typeface="Times New Roman"/>
                <a:cs typeface="Times New Roman"/>
                <a:sym typeface="Times New Roman"/>
              </a:rPr>
              <a:t>4. Machine Learning Approaches in Forest Fire Detection: A Survey:</a:t>
            </a:r>
            <a:endParaRPr b="1"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US" sz="1700">
                <a:latin typeface="Times New Roman"/>
                <a:ea typeface="Times New Roman"/>
                <a:cs typeface="Times New Roman"/>
                <a:sym typeface="Times New Roman"/>
              </a:rPr>
              <a:t>This survey focuses on the application of machine learning models for forest fire detection using camera imagery. The paper discusses the training and implementation of algorithms capable of distinguishing between normal environmental conditions and potential fire events.</a:t>
            </a:r>
            <a:endParaRPr sz="1700">
              <a:latin typeface="Times New Roman"/>
              <a:ea typeface="Times New Roman"/>
              <a:cs typeface="Times New Roman"/>
              <a:sym typeface="Times New Roman"/>
            </a:endParaRPr>
          </a:p>
          <a:p>
            <a:pPr indent="0" lvl="0" marL="457200" rtl="0" algn="just">
              <a:lnSpc>
                <a:spcPct val="150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68df9cd0f4_0_2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7030A0"/>
                </a:solidFill>
                <a:latin typeface="Times New Roman"/>
                <a:ea typeface="Times New Roman"/>
                <a:cs typeface="Times New Roman"/>
                <a:sym typeface="Times New Roman"/>
              </a:rPr>
              <a:t>               </a:t>
            </a:r>
            <a:r>
              <a:rPr b="1" lang="en-US" sz="3200">
                <a:solidFill>
                  <a:srgbClr val="7030A0"/>
                </a:solidFill>
                <a:latin typeface="Times New Roman"/>
                <a:ea typeface="Times New Roman"/>
                <a:cs typeface="Times New Roman"/>
                <a:sym typeface="Times New Roman"/>
              </a:rPr>
              <a:t>LITERATURE REVIEW</a:t>
            </a:r>
            <a:endParaRPr sz="3600"/>
          </a:p>
        </p:txBody>
      </p:sp>
      <p:sp>
        <p:nvSpPr>
          <p:cNvPr id="164" name="Google Shape;164;g268df9cd0f4_0_23"/>
          <p:cNvSpPr txBox="1"/>
          <p:nvPr>
            <p:ph idx="1" type="body"/>
          </p:nvPr>
        </p:nvSpPr>
        <p:spPr>
          <a:xfrm>
            <a:off x="628650" y="1847850"/>
            <a:ext cx="7886700" cy="4351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SzPts val="1800"/>
              <a:buNone/>
            </a:pPr>
            <a:r>
              <a:rPr b="1" lang="en-US" sz="1700">
                <a:latin typeface="Times New Roman"/>
                <a:ea typeface="Times New Roman"/>
                <a:cs typeface="Times New Roman"/>
                <a:sym typeface="Times New Roman"/>
              </a:rPr>
              <a:t>5. FireBase Cloud-Based Forest Fire Monitoring Systems: A Review:</a:t>
            </a:r>
            <a:endParaRPr b="1"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US" sz="1700">
                <a:latin typeface="Times New Roman"/>
                <a:ea typeface="Times New Roman"/>
                <a:cs typeface="Times New Roman"/>
                <a:sym typeface="Times New Roman"/>
              </a:rPr>
              <a:t>The forest fire detection system incorporates a Firebase cloud platform for real-time monitoring and remote accessibility. Firebase enables the secure transmission of fire alerts and relevant data, ensuring swift and coordinated responses. The cloud-based technology enhances the system's scalability and facilitates seamless integration with other components. This comprehensive approach using Firebase aims to improve forest fire management by providing timely information and supporting efficient mitigation strategies.</a:t>
            </a:r>
            <a:endParaRPr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b="1" lang="en-US" sz="1700">
                <a:latin typeface="Times New Roman"/>
                <a:ea typeface="Times New Roman"/>
                <a:cs typeface="Times New Roman"/>
                <a:sym typeface="Times New Roman"/>
              </a:rPr>
              <a:t> 6. Environmental Impact Assessment of IoT Forest Fire Detection Systems:</a:t>
            </a:r>
            <a:endParaRPr b="1"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US" sz="1700">
                <a:latin typeface="Times New Roman"/>
                <a:ea typeface="Times New Roman"/>
                <a:cs typeface="Times New Roman"/>
                <a:sym typeface="Times New Roman"/>
              </a:rPr>
              <a:t>This work assesses the environmental impact of implementing IoT-based forest fire detection systems. The paper discusses considerations such as energy consumption, e-waste, and ecological sustainability, providing a holistic perspective on the technology's implications.</a:t>
            </a:r>
            <a:endParaRPr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684c553195_0_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7030A0"/>
                </a:solidFill>
                <a:latin typeface="Times New Roman"/>
                <a:ea typeface="Times New Roman"/>
                <a:cs typeface="Times New Roman"/>
                <a:sym typeface="Times New Roman"/>
              </a:rPr>
              <a:t>                Theoretical Background</a:t>
            </a:r>
            <a:endParaRPr sz="3600"/>
          </a:p>
        </p:txBody>
      </p:sp>
      <p:sp>
        <p:nvSpPr>
          <p:cNvPr id="170" name="Google Shape;170;g2684c553195_0_0"/>
          <p:cNvSpPr txBox="1"/>
          <p:nvPr>
            <p:ph idx="1" type="body"/>
          </p:nvPr>
        </p:nvSpPr>
        <p:spPr>
          <a:xfrm>
            <a:off x="628650" y="1847850"/>
            <a:ext cx="7886700" cy="4508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700">
                <a:highlight>
                  <a:schemeClr val="lt1"/>
                </a:highlight>
                <a:latin typeface="Times New Roman"/>
                <a:ea typeface="Times New Roman"/>
                <a:cs typeface="Times New Roman"/>
                <a:sym typeface="Times New Roman"/>
              </a:rPr>
              <a:t>Sensors:</a:t>
            </a:r>
            <a:endParaRPr b="1" sz="1700">
              <a:highlight>
                <a:schemeClr val="lt1"/>
              </a:highlight>
              <a:latin typeface="Times New Roman"/>
              <a:ea typeface="Times New Roman"/>
              <a:cs typeface="Times New Roman"/>
              <a:sym typeface="Times New Roman"/>
            </a:endParaRPr>
          </a:p>
          <a:p>
            <a:pPr indent="-336550" lvl="0" marL="457200" rtl="0" algn="l">
              <a:lnSpc>
                <a:spcPct val="115000"/>
              </a:lnSpc>
              <a:spcBef>
                <a:spcPts val="1200"/>
              </a:spcBef>
              <a:spcAft>
                <a:spcPts val="0"/>
              </a:spcAft>
              <a:buSzPts val="1700"/>
              <a:buFont typeface="Times New Roman"/>
              <a:buChar char="•"/>
            </a:pPr>
            <a:r>
              <a:rPr lang="en-US" sz="1700">
                <a:highlight>
                  <a:schemeClr val="lt1"/>
                </a:highlight>
                <a:latin typeface="Times New Roman"/>
                <a:ea typeface="Times New Roman"/>
                <a:cs typeface="Times New Roman"/>
                <a:sym typeface="Times New Roman"/>
              </a:rPr>
              <a:t>Temperature: Detect abnormal rises caused by fire.</a:t>
            </a:r>
            <a:endParaRPr sz="1700">
              <a:highlight>
                <a:schemeClr val="lt1"/>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highlight>
                  <a:schemeClr val="lt1"/>
                </a:highlight>
                <a:latin typeface="Times New Roman"/>
                <a:ea typeface="Times New Roman"/>
                <a:cs typeface="Times New Roman"/>
                <a:sym typeface="Times New Roman"/>
              </a:rPr>
              <a:t>Smoke: Identify smoke particles using optical or electrochemical sensors.</a:t>
            </a:r>
            <a:endParaRPr sz="1700">
              <a:highlight>
                <a:schemeClr val="lt1"/>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highlight>
                  <a:schemeClr val="lt1"/>
                </a:highlight>
                <a:latin typeface="Times New Roman"/>
                <a:ea typeface="Times New Roman"/>
                <a:cs typeface="Times New Roman"/>
                <a:sym typeface="Times New Roman"/>
              </a:rPr>
              <a:t>CO2/CO: Measure elevated levels indicative of combustion.</a:t>
            </a:r>
            <a:endParaRPr sz="1700">
              <a:highlight>
                <a:schemeClr val="lt1"/>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highlight>
                  <a:schemeClr val="lt1"/>
                </a:highlight>
                <a:latin typeface="Times New Roman"/>
                <a:ea typeface="Times New Roman"/>
                <a:cs typeface="Times New Roman"/>
                <a:sym typeface="Times New Roman"/>
              </a:rPr>
              <a:t>Humidity: Sudden drops often occur near fires due to moisture evaporation.</a:t>
            </a:r>
            <a:endParaRPr sz="1700">
              <a:highlight>
                <a:schemeClr val="lt1"/>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highlight>
                  <a:schemeClr val="lt1"/>
                </a:highlight>
                <a:latin typeface="Times New Roman"/>
                <a:ea typeface="Times New Roman"/>
                <a:cs typeface="Times New Roman"/>
                <a:sym typeface="Times New Roman"/>
              </a:rPr>
              <a:t>Flame: Direct detection in close proximity</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b="1" lang="en-US" sz="1700">
                <a:latin typeface="Times New Roman"/>
                <a:ea typeface="Times New Roman"/>
                <a:cs typeface="Times New Roman"/>
                <a:sym typeface="Times New Roman"/>
              </a:rPr>
              <a:t>Data Transmission:</a:t>
            </a:r>
            <a:endParaRPr b="1" sz="1700">
              <a:latin typeface="Times New Roman"/>
              <a:ea typeface="Times New Roman"/>
              <a:cs typeface="Times New Roman"/>
              <a:sym typeface="Times New Roman"/>
            </a:endParaRPr>
          </a:p>
          <a:p>
            <a:pPr indent="-336550" lvl="0" marL="457200" rtl="0" algn="l">
              <a:lnSpc>
                <a:spcPct val="115000"/>
              </a:lnSpc>
              <a:spcBef>
                <a:spcPts val="1200"/>
              </a:spcBef>
              <a:spcAft>
                <a:spcPts val="0"/>
              </a:spcAft>
              <a:buSzPts val="1700"/>
              <a:buFont typeface="Times New Roman"/>
              <a:buChar char="•"/>
            </a:pPr>
            <a:r>
              <a:rPr lang="en-US" sz="1700">
                <a:latin typeface="Times New Roman"/>
                <a:ea typeface="Times New Roman"/>
                <a:cs typeface="Times New Roman"/>
                <a:sym typeface="Times New Roman"/>
              </a:rPr>
              <a:t>Wireless communication: LoRaWAN, cellular, satellite (depending on region and network availability).</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Data processing and filtering: On-device or cloud-based to refine readings and reduce false alarms.</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1200"/>
              </a:spcBef>
              <a:spcAft>
                <a:spcPts val="0"/>
              </a:spcAft>
              <a:buSzPts val="1800"/>
              <a:buNone/>
            </a:pPr>
            <a:r>
              <a:t/>
            </a:r>
            <a:endParaRPr sz="2000">
              <a:highlight>
                <a:schemeClr val="lt1"/>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b6e181905e_0_1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7030A0"/>
                </a:solidFill>
                <a:latin typeface="Times New Roman"/>
                <a:ea typeface="Times New Roman"/>
                <a:cs typeface="Times New Roman"/>
                <a:sym typeface="Times New Roman"/>
              </a:rPr>
              <a:t>                Theoretical Background</a:t>
            </a:r>
            <a:endParaRPr sz="3600"/>
          </a:p>
        </p:txBody>
      </p:sp>
      <p:sp>
        <p:nvSpPr>
          <p:cNvPr id="176" name="Google Shape;176;g2b6e181905e_0_15"/>
          <p:cNvSpPr txBox="1"/>
          <p:nvPr>
            <p:ph idx="1" type="body"/>
          </p:nvPr>
        </p:nvSpPr>
        <p:spPr>
          <a:xfrm>
            <a:off x="719975" y="1926263"/>
            <a:ext cx="78867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Times New Roman"/>
                <a:ea typeface="Times New Roman"/>
                <a:cs typeface="Times New Roman"/>
                <a:sym typeface="Times New Roman"/>
              </a:rPr>
              <a:t>Alerts and Actuation:</a:t>
            </a:r>
            <a:endParaRPr b="1" sz="1700">
              <a:latin typeface="Times New Roman"/>
              <a:ea typeface="Times New Roman"/>
              <a:cs typeface="Times New Roman"/>
              <a:sym typeface="Times New Roman"/>
            </a:endParaRPr>
          </a:p>
          <a:p>
            <a:pPr indent="-336550" lvl="0" marL="457200" rtl="0" algn="l">
              <a:lnSpc>
                <a:spcPct val="115000"/>
              </a:lnSpc>
              <a:spcBef>
                <a:spcPts val="1200"/>
              </a:spcBef>
              <a:spcAft>
                <a:spcPts val="0"/>
              </a:spcAft>
              <a:buSzPts val="1700"/>
              <a:buFont typeface="Times New Roman"/>
              <a:buChar char="•"/>
            </a:pPr>
            <a:r>
              <a:rPr lang="en-US" sz="1700">
                <a:latin typeface="Times New Roman"/>
                <a:ea typeface="Times New Roman"/>
                <a:cs typeface="Times New Roman"/>
                <a:sym typeface="Times New Roman"/>
              </a:rPr>
              <a:t>Real-time notifications: To forest authorities, nearby communities, and responders.</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Automated actions (in some systems): Sprinkler activation, camera movement for situational awareness.</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700">
                <a:latin typeface="Times New Roman"/>
                <a:ea typeface="Times New Roman"/>
                <a:cs typeface="Times New Roman"/>
                <a:sym typeface="Times New Roman"/>
              </a:rPr>
              <a:t>Advantages and Considerations:</a:t>
            </a:r>
            <a:endParaRPr b="1" sz="1700">
              <a:latin typeface="Times New Roman"/>
              <a:ea typeface="Times New Roman"/>
              <a:cs typeface="Times New Roman"/>
              <a:sym typeface="Times New Roman"/>
            </a:endParaRPr>
          </a:p>
          <a:p>
            <a:pPr indent="-336550" lvl="0" marL="457200" rtl="0" algn="l">
              <a:lnSpc>
                <a:spcPct val="115000"/>
              </a:lnSpc>
              <a:spcBef>
                <a:spcPts val="1200"/>
              </a:spcBef>
              <a:spcAft>
                <a:spcPts val="0"/>
              </a:spcAft>
              <a:buSzPts val="1700"/>
              <a:buFont typeface="Times New Roman"/>
              <a:buChar char="•"/>
            </a:pPr>
            <a:r>
              <a:rPr lang="en-US" sz="1700">
                <a:latin typeface="Times New Roman"/>
                <a:ea typeface="Times New Roman"/>
                <a:cs typeface="Times New Roman"/>
                <a:sym typeface="Times New Roman"/>
              </a:rPr>
              <a:t>Early detection: Enables faster response, potentially mitigating damage.</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Remote monitoring: Covers vast areas, especially inaccessible ones.</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Scalability: Easily adaptable to various terrain and forest types.</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Cost-effectiveness: Compared to traditional methods like manned towers or aerial surveillance.</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Data analysis: Insights for predicting fire risks and improving preventive measures.</a:t>
            </a:r>
            <a:endParaRPr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68df9cd0f4_0_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457200" lvl="0" marL="1371600" rtl="0" algn="l">
              <a:lnSpc>
                <a:spcPct val="90000"/>
              </a:lnSpc>
              <a:spcBef>
                <a:spcPts val="0"/>
              </a:spcBef>
              <a:spcAft>
                <a:spcPts val="0"/>
              </a:spcAft>
              <a:buClr>
                <a:schemeClr val="dk1"/>
              </a:buClr>
              <a:buSzPts val="1800"/>
              <a:buNone/>
            </a:pPr>
            <a:r>
              <a:rPr b="1" lang="en-US" sz="3200">
                <a:solidFill>
                  <a:srgbClr val="7030A0"/>
                </a:solidFill>
                <a:latin typeface="Times New Roman"/>
                <a:ea typeface="Times New Roman"/>
                <a:cs typeface="Times New Roman"/>
                <a:sym typeface="Times New Roman"/>
              </a:rPr>
              <a:t>IMPLEMENTATION</a:t>
            </a:r>
            <a:endParaRPr sz="3200"/>
          </a:p>
        </p:txBody>
      </p:sp>
      <p:sp>
        <p:nvSpPr>
          <p:cNvPr id="182" name="Google Shape;182;g268df9cd0f4_0_0"/>
          <p:cNvSpPr txBox="1"/>
          <p:nvPr>
            <p:ph idx="1" type="body"/>
          </p:nvPr>
        </p:nvSpPr>
        <p:spPr>
          <a:xfrm>
            <a:off x="719975" y="1926263"/>
            <a:ext cx="7886700" cy="4351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Forest characteristics:</a:t>
            </a:r>
            <a:r>
              <a:rPr lang="en-US" sz="1700">
                <a:latin typeface="Times New Roman"/>
                <a:ea typeface="Times New Roman"/>
                <a:cs typeface="Times New Roman"/>
                <a:sym typeface="Times New Roman"/>
              </a:rPr>
              <a:t> Diverse landscapes (mountains, plains, etc.), vegetation types (dense canopy, sparse undergrowth), weather conditions (dryness, wind speed/direction), and accessibility are considered for sensor selection, deployment strategies, and data interpretation.</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Scalability:</a:t>
            </a:r>
            <a:r>
              <a:rPr lang="en-US" sz="1700">
                <a:latin typeface="Times New Roman"/>
                <a:ea typeface="Times New Roman"/>
                <a:cs typeface="Times New Roman"/>
                <a:sym typeface="Times New Roman"/>
              </a:rPr>
              <a:t> Systems should adapt to cover large areas efficiently, often requiring wireless sensor networks (WSNs) with low-power requirements and reliable communication protocols.</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Cost-effectiveness:</a:t>
            </a:r>
            <a:r>
              <a:rPr lang="en-US" sz="1700">
                <a:latin typeface="Times New Roman"/>
                <a:ea typeface="Times New Roman"/>
                <a:cs typeface="Times New Roman"/>
                <a:sym typeface="Times New Roman"/>
              </a:rPr>
              <a:t> Solutions should be budget-conscious, employing low-cost, commercially available sensors and components whenever possible.</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Security:</a:t>
            </a:r>
            <a:r>
              <a:rPr lang="en-US" sz="1700">
                <a:latin typeface="Times New Roman"/>
                <a:ea typeface="Times New Roman"/>
                <a:cs typeface="Times New Roman"/>
                <a:sym typeface="Times New Roman"/>
              </a:rPr>
              <a:t> Measures to protect data from unauthorized access, manipulation, or denial-of-service attacks are crucial.</a:t>
            </a:r>
            <a:endParaRPr sz="1700">
              <a:latin typeface="Times New Roman"/>
              <a:ea typeface="Times New Roman"/>
              <a:cs typeface="Times New Roman"/>
              <a:sym typeface="Times New Roman"/>
            </a:endParaRPr>
          </a:p>
          <a:p>
            <a:pPr indent="0" lvl="0" marL="457200" rtl="0" algn="l">
              <a:lnSpc>
                <a:spcPct val="150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68df9cd0f4_0_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rgbClr val="7030A0"/>
                </a:solidFill>
                <a:latin typeface="Times New Roman"/>
                <a:ea typeface="Times New Roman"/>
                <a:cs typeface="Times New Roman"/>
                <a:sym typeface="Times New Roman"/>
              </a:rPr>
              <a:t>                PROPOSED METHODOLOGY</a:t>
            </a:r>
            <a:endParaRPr sz="3200"/>
          </a:p>
        </p:txBody>
      </p:sp>
      <p:sp>
        <p:nvSpPr>
          <p:cNvPr id="188" name="Google Shape;188;g268df9cd0f4_0_6"/>
          <p:cNvSpPr txBox="1"/>
          <p:nvPr>
            <p:ph idx="1" type="body"/>
          </p:nvPr>
        </p:nvSpPr>
        <p:spPr>
          <a:xfrm>
            <a:off x="732875" y="1784476"/>
            <a:ext cx="7886700" cy="4865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200"/>
              </a:spcBef>
              <a:spcAft>
                <a:spcPts val="0"/>
              </a:spcAft>
              <a:buClr>
                <a:schemeClr val="dk1"/>
              </a:buClr>
              <a:buSzPts val="1100"/>
              <a:buFont typeface="Arial"/>
              <a:buNone/>
            </a:pPr>
            <a:r>
              <a:rPr b="1" lang="en-US" sz="1700">
                <a:latin typeface="Times New Roman"/>
                <a:ea typeface="Times New Roman"/>
                <a:cs typeface="Times New Roman"/>
                <a:sym typeface="Times New Roman"/>
              </a:rPr>
              <a:t>Proposed Methodology:</a:t>
            </a:r>
            <a:endParaRPr b="1"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Data Collection:</a:t>
            </a:r>
            <a:endParaRPr b="1"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Sensor selection:</a:t>
            </a:r>
            <a:r>
              <a:rPr lang="en-US" sz="1700">
                <a:latin typeface="Times New Roman"/>
                <a:ea typeface="Times New Roman"/>
                <a:cs typeface="Times New Roman"/>
                <a:sym typeface="Times New Roman"/>
              </a:rPr>
              <a:t> Choose sensors based on environmental factors, cost, energy efficiency, and ease of deployment.</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Deployment strategy:</a:t>
            </a:r>
            <a:r>
              <a:rPr lang="en-US" sz="1700">
                <a:latin typeface="Times New Roman"/>
                <a:ea typeface="Times New Roman"/>
                <a:cs typeface="Times New Roman"/>
                <a:sym typeface="Times New Roman"/>
              </a:rPr>
              <a:t> Strategically distribute sensors to cover areas effectively, considering terrain, accessibility, and potential fire risks.</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Data transmission:</a:t>
            </a:r>
            <a:r>
              <a:rPr lang="en-US" sz="1700">
                <a:latin typeface="Times New Roman"/>
                <a:ea typeface="Times New Roman"/>
                <a:cs typeface="Times New Roman"/>
                <a:sym typeface="Times New Roman"/>
              </a:rPr>
              <a:t> Ensure reliable communication using appropriate protocols and network infrastructure.</a:t>
            </a:r>
            <a:endParaRPr sz="1700">
              <a:latin typeface="Times New Roman"/>
              <a:ea typeface="Times New Roman"/>
              <a:cs typeface="Times New Roman"/>
              <a:sym typeface="Times New Roman"/>
            </a:endParaRPr>
          </a:p>
          <a:p>
            <a:pPr indent="0" lvl="0" marL="457200" rtl="0" algn="just">
              <a:lnSpc>
                <a:spcPct val="150000"/>
              </a:lnSpc>
              <a:spcBef>
                <a:spcPts val="1200"/>
              </a:spcBef>
              <a:spcAft>
                <a:spcPts val="0"/>
              </a:spcAft>
              <a:buSzPts val="1800"/>
              <a:buNone/>
            </a:pPr>
            <a:r>
              <a:t/>
            </a:r>
            <a:endParaRPr b="1" sz="17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68df9cd0f4_0_1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rgbClr val="7030A0"/>
                </a:solidFill>
                <a:latin typeface="Times New Roman"/>
                <a:ea typeface="Times New Roman"/>
                <a:cs typeface="Times New Roman"/>
                <a:sym typeface="Times New Roman"/>
              </a:rPr>
              <a:t>          THEORETICAL BACKGROUND</a:t>
            </a:r>
            <a:endParaRPr sz="3200"/>
          </a:p>
        </p:txBody>
      </p:sp>
      <p:sp>
        <p:nvSpPr>
          <p:cNvPr id="194" name="Google Shape;194;g268df9cd0f4_0_11"/>
          <p:cNvSpPr txBox="1"/>
          <p:nvPr>
            <p:ph idx="1" type="body"/>
          </p:nvPr>
        </p:nvSpPr>
        <p:spPr>
          <a:xfrm>
            <a:off x="681300" y="1745802"/>
            <a:ext cx="7886700" cy="5032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Data Processing:</a:t>
            </a:r>
            <a:endParaRPr b="1"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Data preprocessing:</a:t>
            </a:r>
            <a:r>
              <a:rPr lang="en-US" sz="1700">
                <a:latin typeface="Times New Roman"/>
                <a:ea typeface="Times New Roman"/>
                <a:cs typeface="Times New Roman"/>
                <a:sym typeface="Times New Roman"/>
              </a:rPr>
              <a:t> Handle outliers, missing values, and data aggregation.</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Threshold-based detection:</a:t>
            </a:r>
            <a:r>
              <a:rPr lang="en-US" sz="1700">
                <a:latin typeface="Times New Roman"/>
                <a:ea typeface="Times New Roman"/>
                <a:cs typeface="Times New Roman"/>
                <a:sym typeface="Times New Roman"/>
              </a:rPr>
              <a:t> Set thresholds for sensor readings associated with fire indicators, triggering alerts if exceeded.</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Machine learning (ML):</a:t>
            </a:r>
            <a:r>
              <a:rPr lang="en-US" sz="1700">
                <a:latin typeface="Times New Roman"/>
                <a:ea typeface="Times New Roman"/>
                <a:cs typeface="Times New Roman"/>
                <a:sym typeface="Times New Roman"/>
              </a:rPr>
              <a:t> Train ML models using historical data and real-time sensor readings to improve detection accuracy and predict fire spread. Consider techniques like:</a:t>
            </a:r>
            <a:endParaRPr sz="1700">
              <a:latin typeface="Times New Roman"/>
              <a:ea typeface="Times New Roman"/>
              <a:cs typeface="Times New Roman"/>
              <a:sym typeface="Times New Roman"/>
            </a:endParaRPr>
          </a:p>
          <a:p>
            <a:pPr indent="457200" lvl="0" marL="91440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Supervised learning</a:t>
            </a:r>
            <a:endParaRPr sz="1700">
              <a:latin typeface="Times New Roman"/>
              <a:ea typeface="Times New Roman"/>
              <a:cs typeface="Times New Roman"/>
              <a:sym typeface="Times New Roman"/>
            </a:endParaRPr>
          </a:p>
          <a:p>
            <a:pPr indent="457200" lvl="0" marL="91440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Unsupervised learning</a:t>
            </a: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457200" lvl="0" marL="91440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Ensemble methods</a:t>
            </a:r>
            <a:endParaRPr sz="1700">
              <a:highlight>
                <a:schemeClr val="lt1"/>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c5e8a0016c_0_1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620"/>
              <a:buNone/>
            </a:pPr>
            <a:r>
              <a:rPr b="1" lang="en-US" sz="3200">
                <a:solidFill>
                  <a:srgbClr val="7030A0"/>
                </a:solidFill>
                <a:latin typeface="Times New Roman"/>
                <a:ea typeface="Times New Roman"/>
                <a:cs typeface="Times New Roman"/>
                <a:sym typeface="Times New Roman"/>
              </a:rPr>
              <a:t>          </a:t>
            </a:r>
            <a:endParaRPr b="1" sz="3200">
              <a:solidFill>
                <a:srgbClr val="7030A0"/>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Clr>
                <a:schemeClr val="dk1"/>
              </a:buClr>
              <a:buSzPts val="1620"/>
              <a:buNone/>
            </a:pPr>
            <a:r>
              <a:rPr b="1" lang="en-US" sz="3200">
                <a:solidFill>
                  <a:srgbClr val="7030A0"/>
                </a:solidFill>
                <a:latin typeface="Times New Roman"/>
                <a:ea typeface="Times New Roman"/>
                <a:cs typeface="Times New Roman"/>
                <a:sym typeface="Times New Roman"/>
              </a:rPr>
              <a:t>THEORETICAL BACKGROUND</a:t>
            </a:r>
            <a:endParaRPr sz="3200"/>
          </a:p>
          <a:p>
            <a:pPr indent="0" lvl="0" marL="0" rtl="0" algn="l">
              <a:lnSpc>
                <a:spcPct val="90000"/>
              </a:lnSpc>
              <a:spcBef>
                <a:spcPts val="0"/>
              </a:spcBef>
              <a:spcAft>
                <a:spcPts val="0"/>
              </a:spcAft>
              <a:buClr>
                <a:schemeClr val="dk1"/>
              </a:buClr>
              <a:buSzPts val="1620"/>
              <a:buNone/>
            </a:pPr>
            <a:r>
              <a:t/>
            </a:r>
            <a:endParaRPr b="1" sz="3200">
              <a:solidFill>
                <a:srgbClr val="7030A0"/>
              </a:solidFill>
              <a:latin typeface="Times New Roman"/>
              <a:ea typeface="Times New Roman"/>
              <a:cs typeface="Times New Roman"/>
              <a:sym typeface="Times New Roman"/>
            </a:endParaRPr>
          </a:p>
        </p:txBody>
      </p:sp>
      <p:sp>
        <p:nvSpPr>
          <p:cNvPr id="200" name="Google Shape;200;g2c5e8a0016c_0_17"/>
          <p:cNvSpPr txBox="1"/>
          <p:nvPr>
            <p:ph idx="1" type="body"/>
          </p:nvPr>
        </p:nvSpPr>
        <p:spPr>
          <a:xfrm>
            <a:off x="681300" y="1745788"/>
            <a:ext cx="7886700" cy="4351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Decision Support and Alerting:</a:t>
            </a:r>
            <a:endParaRPr b="1"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Alerts:</a:t>
            </a:r>
            <a:r>
              <a:rPr lang="en-US" sz="1700">
                <a:latin typeface="Times New Roman"/>
                <a:ea typeface="Times New Roman"/>
                <a:cs typeface="Times New Roman"/>
                <a:sym typeface="Times New Roman"/>
              </a:rPr>
              <a:t> Issue timely, accurate alerts to appropriate authorities (fire departments, forest management agencies) through multiple channels (web dashboards, mobile apps, SMS, email).</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Decision support systems:</a:t>
            </a:r>
            <a:r>
              <a:rPr lang="en-US" sz="1700">
                <a:latin typeface="Times New Roman"/>
                <a:ea typeface="Times New Roman"/>
                <a:cs typeface="Times New Roman"/>
                <a:sym typeface="Times New Roman"/>
              </a:rPr>
              <a:t> Use ML models to predict fire spread, recommend resource allocation (e.g., firefighters, vehicles), and guide containment strategies.</a:t>
            </a:r>
            <a:endParaRPr sz="1700">
              <a:latin typeface="Times New Roman"/>
              <a:ea typeface="Times New Roman"/>
              <a:cs typeface="Times New Roman"/>
              <a:sym typeface="Times New Roman"/>
            </a:endParaRPr>
          </a:p>
          <a:p>
            <a:pPr indent="0" lvl="0" marL="457200" rtl="0" algn="l">
              <a:lnSpc>
                <a:spcPct val="150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68a8006ffd_0_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7030A0"/>
                </a:solidFill>
                <a:latin typeface="Times New Roman"/>
                <a:ea typeface="Times New Roman"/>
                <a:cs typeface="Times New Roman"/>
                <a:sym typeface="Times New Roman"/>
              </a:rPr>
              <a:t>             </a:t>
            </a:r>
            <a:r>
              <a:rPr b="1" lang="en-US" sz="3200">
                <a:solidFill>
                  <a:srgbClr val="7030A0"/>
                </a:solidFill>
                <a:latin typeface="Times New Roman"/>
                <a:ea typeface="Times New Roman"/>
                <a:cs typeface="Times New Roman"/>
                <a:sym typeface="Times New Roman"/>
              </a:rPr>
              <a:t>SYSTEM ARCHITECTURE</a:t>
            </a:r>
            <a:endParaRPr sz="3200"/>
          </a:p>
        </p:txBody>
      </p:sp>
      <p:sp>
        <p:nvSpPr>
          <p:cNvPr id="206" name="Google Shape;206;g268a8006ffd_0_0"/>
          <p:cNvSpPr txBox="1"/>
          <p:nvPr>
            <p:ph idx="1" type="body"/>
          </p:nvPr>
        </p:nvSpPr>
        <p:spPr>
          <a:xfrm>
            <a:off x="628650" y="1847850"/>
            <a:ext cx="7886700" cy="4351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3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2000">
              <a:highlight>
                <a:schemeClr val="lt1"/>
              </a:highlight>
              <a:latin typeface="Times New Roman"/>
              <a:ea typeface="Times New Roman"/>
              <a:cs typeface="Times New Roman"/>
              <a:sym typeface="Times New Roman"/>
            </a:endParaRPr>
          </a:p>
        </p:txBody>
      </p:sp>
      <p:sp>
        <p:nvSpPr>
          <p:cNvPr id="207" name="Google Shape;207;g268a8006ffd_0_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8" name="Google Shape;208;g268a8006ffd_0_0"/>
          <p:cNvPicPr preferRelativeResize="0"/>
          <p:nvPr/>
        </p:nvPicPr>
        <p:blipFill rotWithShape="1">
          <a:blip r:embed="rId3">
            <a:alphaModFix/>
          </a:blip>
          <a:srcRect b="0" l="0" r="0" t="0"/>
          <a:stretch/>
        </p:blipFill>
        <p:spPr>
          <a:xfrm>
            <a:off x="1274061" y="2050025"/>
            <a:ext cx="6595876" cy="39471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200">
                <a:solidFill>
                  <a:srgbClr val="7030A0"/>
                </a:solidFill>
                <a:latin typeface="Times New Roman"/>
                <a:ea typeface="Times New Roman"/>
                <a:cs typeface="Times New Roman"/>
                <a:sym typeface="Times New Roman"/>
              </a:rPr>
              <a:t>INTODUCTION</a:t>
            </a:r>
            <a:endParaRPr b="1" sz="3200">
              <a:solidFill>
                <a:srgbClr val="7030A0"/>
              </a:solidFill>
              <a:latin typeface="Times New Roman"/>
              <a:ea typeface="Times New Roman"/>
              <a:cs typeface="Times New Roman"/>
              <a:sym typeface="Times New Roman"/>
            </a:endParaRPr>
          </a:p>
        </p:txBody>
      </p:sp>
      <p:sp>
        <p:nvSpPr>
          <p:cNvPr id="101" name="Google Shape;101;p2"/>
          <p:cNvSpPr txBox="1"/>
          <p:nvPr>
            <p:ph idx="1" type="body"/>
          </p:nvPr>
        </p:nvSpPr>
        <p:spPr>
          <a:xfrm>
            <a:off x="628650" y="1985425"/>
            <a:ext cx="7886700" cy="4191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1200"/>
              </a:spcAft>
              <a:buSzPts val="1800"/>
              <a:buNone/>
            </a:pPr>
            <a:r>
              <a:rPr lang="en-US" sz="1600">
                <a:latin typeface="Times New Roman"/>
                <a:ea typeface="Times New Roman"/>
                <a:cs typeface="Times New Roman"/>
                <a:sym typeface="Times New Roman"/>
              </a:rPr>
              <a:t>In recent years, the escalating frequency and severity of forest fires have underscored the urgent need for advanced and proactive detection systems. The devastating impact of wildfires on ecosystems, wildlife, and human lives necessitates innovative solutions that go beyond traditional approaches. This paper introduces a cutting-edge forest fire detection system designed to leverage the synergy of hardware components, including a camera, NodeMCU(ESP8266), and buzzer, alongside sophisticated software elements like machine learning algorithms, Firebase cloud platform, and Arduino IDE. </a:t>
            </a:r>
            <a:endParaRPr sz="1800">
              <a:latin typeface="Times New Roman"/>
              <a:ea typeface="Times New Roman"/>
              <a:cs typeface="Times New Roman"/>
              <a:sym typeface="Times New Roman"/>
            </a:endParaRPr>
          </a:p>
        </p:txBody>
      </p:sp>
      <p:sp>
        <p:nvSpPr>
          <p:cNvPr id="102" name="Google Shape;102;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c5e8a0016c_0_2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7030A0"/>
                </a:solidFill>
                <a:latin typeface="Times New Roman"/>
                <a:ea typeface="Times New Roman"/>
                <a:cs typeface="Times New Roman"/>
                <a:sym typeface="Times New Roman"/>
              </a:rPr>
              <a:t>             </a:t>
            </a:r>
            <a:r>
              <a:rPr b="1" lang="en-US" sz="3200">
                <a:solidFill>
                  <a:srgbClr val="7030A0"/>
                </a:solidFill>
                <a:latin typeface="Times New Roman"/>
                <a:ea typeface="Times New Roman"/>
                <a:cs typeface="Times New Roman"/>
                <a:sym typeface="Times New Roman"/>
              </a:rPr>
              <a:t>SYSTEM ARCHITECTURE</a:t>
            </a:r>
            <a:endParaRPr sz="3200"/>
          </a:p>
        </p:txBody>
      </p:sp>
      <p:sp>
        <p:nvSpPr>
          <p:cNvPr id="214" name="Google Shape;214;g2c5e8a0016c_0_22"/>
          <p:cNvSpPr txBox="1"/>
          <p:nvPr>
            <p:ph idx="1" type="body"/>
          </p:nvPr>
        </p:nvSpPr>
        <p:spPr>
          <a:xfrm>
            <a:off x="628650" y="1847850"/>
            <a:ext cx="7886700" cy="4351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3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2000">
              <a:highlight>
                <a:schemeClr val="lt1"/>
              </a:highlight>
              <a:latin typeface="Times New Roman"/>
              <a:ea typeface="Times New Roman"/>
              <a:cs typeface="Times New Roman"/>
              <a:sym typeface="Times New Roman"/>
            </a:endParaRPr>
          </a:p>
        </p:txBody>
      </p:sp>
      <p:sp>
        <p:nvSpPr>
          <p:cNvPr id="215" name="Google Shape;215;g2c5e8a0016c_0_2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6" name="Google Shape;216;g2c5e8a0016c_0_22"/>
          <p:cNvPicPr preferRelativeResize="0"/>
          <p:nvPr/>
        </p:nvPicPr>
        <p:blipFill rotWithShape="1">
          <a:blip r:embed="rId3">
            <a:alphaModFix/>
          </a:blip>
          <a:srcRect b="0" l="0" r="0" t="0"/>
          <a:stretch/>
        </p:blipFill>
        <p:spPr>
          <a:xfrm>
            <a:off x="1370900" y="2054061"/>
            <a:ext cx="7058977" cy="41449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b6e181905e_0_2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7030A0"/>
                </a:solidFill>
                <a:latin typeface="Times New Roman"/>
                <a:ea typeface="Times New Roman"/>
                <a:cs typeface="Times New Roman"/>
                <a:sym typeface="Times New Roman"/>
              </a:rPr>
              <a:t>           </a:t>
            </a:r>
            <a:r>
              <a:rPr b="1" lang="en-US" sz="3200">
                <a:solidFill>
                  <a:srgbClr val="7030A0"/>
                </a:solidFill>
                <a:latin typeface="Times New Roman"/>
                <a:ea typeface="Times New Roman"/>
                <a:cs typeface="Times New Roman"/>
                <a:sym typeface="Times New Roman"/>
              </a:rPr>
              <a:t>SYSTEM IMPLEMENTATION</a:t>
            </a:r>
            <a:endParaRPr sz="3200"/>
          </a:p>
        </p:txBody>
      </p:sp>
      <p:sp>
        <p:nvSpPr>
          <p:cNvPr id="222" name="Google Shape;222;g2b6e181905e_0_22"/>
          <p:cNvSpPr txBox="1"/>
          <p:nvPr>
            <p:ph idx="1" type="body"/>
          </p:nvPr>
        </p:nvSpPr>
        <p:spPr>
          <a:xfrm>
            <a:off x="628650" y="1847850"/>
            <a:ext cx="7886700" cy="4793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Safeguarding Our Green Lungs: Forest Fire Detection Using IoT</a:t>
            </a:r>
            <a:endParaRPr b="1"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lang="en-US" sz="1700">
                <a:latin typeface="Times New Roman"/>
                <a:ea typeface="Times New Roman"/>
                <a:cs typeface="Times New Roman"/>
                <a:sym typeface="Times New Roman"/>
              </a:rPr>
              <a:t>Forest fires pose a significant threat to our environment, ecosystems, and communities. Early detection is crucial for effective response and damage mitigation. In this presentation, we'll explore how the Internet of Things (IoT) can revolutionize forest fire detection, saving lives and protecting our precious forests.</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Understanding the Threat: Forest Fires and Their Impact</a:t>
            </a:r>
            <a:endParaRPr b="1"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lang="en-US" sz="1700">
                <a:latin typeface="Times New Roman"/>
                <a:ea typeface="Times New Roman"/>
                <a:cs typeface="Times New Roman"/>
                <a:sym typeface="Times New Roman"/>
              </a:rPr>
              <a:t>Devastating ecological damage</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lang="en-US" sz="1700">
                <a:latin typeface="Times New Roman"/>
                <a:ea typeface="Times New Roman"/>
                <a:cs typeface="Times New Roman"/>
                <a:sym typeface="Times New Roman"/>
              </a:rPr>
              <a:t>Loss of biodiversity and wildlife habitat</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lang="en-US" sz="1700">
                <a:latin typeface="Times New Roman"/>
                <a:ea typeface="Times New Roman"/>
                <a:cs typeface="Times New Roman"/>
                <a:sym typeface="Times New Roman"/>
              </a:rPr>
              <a:t>Economic losses and infrastructure damage</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lang="en-US" sz="1700">
                <a:latin typeface="Times New Roman"/>
                <a:ea typeface="Times New Roman"/>
                <a:cs typeface="Times New Roman"/>
                <a:sym typeface="Times New Roman"/>
              </a:rPr>
              <a:t>Threat to human lives and safety</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t/>
            </a:r>
            <a:endParaRPr sz="1700">
              <a:latin typeface="Arial"/>
              <a:ea typeface="Arial"/>
              <a:cs typeface="Arial"/>
              <a:sym typeface="Arial"/>
            </a:endParaRPr>
          </a:p>
          <a:p>
            <a:pPr indent="0" lvl="0" marL="0" rtl="0" algn="just">
              <a:lnSpc>
                <a:spcPct val="150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684c553195_0_1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rgbClr val="7030A0"/>
                </a:solidFill>
                <a:latin typeface="Times New Roman"/>
                <a:ea typeface="Times New Roman"/>
                <a:cs typeface="Times New Roman"/>
                <a:sym typeface="Times New Roman"/>
              </a:rPr>
              <a:t>            SYSTEM IMPLEMENTATION</a:t>
            </a:r>
            <a:endParaRPr sz="3200"/>
          </a:p>
        </p:txBody>
      </p:sp>
      <p:sp>
        <p:nvSpPr>
          <p:cNvPr id="228" name="Google Shape;228;g2684c553195_0_15"/>
          <p:cNvSpPr txBox="1"/>
          <p:nvPr>
            <p:ph idx="1" type="body"/>
          </p:nvPr>
        </p:nvSpPr>
        <p:spPr>
          <a:xfrm>
            <a:off x="628650" y="1847850"/>
            <a:ext cx="7886700" cy="4510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SzPts val="1800"/>
              <a:buNone/>
            </a:pPr>
            <a:r>
              <a:rPr b="1" lang="en-US" sz="1700">
                <a:latin typeface="Times New Roman"/>
                <a:ea typeface="Times New Roman"/>
                <a:cs typeface="Times New Roman"/>
                <a:sym typeface="Times New Roman"/>
              </a:rPr>
              <a:t>IoT-powered Forest Fire Detection</a:t>
            </a:r>
            <a:endParaRPr b="1"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Network of interconnected sensors</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Real-time data collection and transmission</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Early detection of fire signatures</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Remote monitoring of vast areas</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Arial"/>
                <a:ea typeface="Arial"/>
                <a:cs typeface="Arial"/>
                <a:sym typeface="Arial"/>
              </a:rPr>
              <a:t> </a:t>
            </a:r>
            <a:endParaRPr sz="1700">
              <a:latin typeface="Arial"/>
              <a:ea typeface="Arial"/>
              <a:cs typeface="Arial"/>
              <a:sym typeface="Arial"/>
            </a:endParaRPr>
          </a:p>
          <a:p>
            <a:pPr indent="0" lvl="0" marL="0" rtl="0" algn="just">
              <a:lnSpc>
                <a:spcPct val="150000"/>
              </a:lnSpc>
              <a:spcBef>
                <a:spcPts val="1200"/>
              </a:spcBef>
              <a:spcAft>
                <a:spcPts val="0"/>
              </a:spcAft>
              <a:buSzPts val="1800"/>
              <a:buNone/>
            </a:pPr>
            <a:r>
              <a:rPr lang="en-US" sz="1700">
                <a:latin typeface="Arial"/>
                <a:ea typeface="Arial"/>
                <a:cs typeface="Arial"/>
                <a:sym typeface="Arial"/>
              </a:rPr>
              <a:t> </a:t>
            </a:r>
            <a:endParaRPr sz="1700">
              <a:latin typeface="Arial"/>
              <a:ea typeface="Arial"/>
              <a:cs typeface="Arial"/>
              <a:sym typeface="Arial"/>
            </a:endParaRPr>
          </a:p>
          <a:p>
            <a:pPr indent="0" lvl="0" marL="0" rtl="0" algn="just">
              <a:lnSpc>
                <a:spcPct val="150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t/>
            </a:r>
            <a:endParaRPr sz="1700">
              <a:latin typeface="Arial"/>
              <a:ea typeface="Arial"/>
              <a:cs typeface="Arial"/>
              <a:sym typeface="Arial"/>
            </a:endParaRPr>
          </a:p>
          <a:p>
            <a:pPr indent="0" lvl="0" marL="0" rtl="0" algn="just">
              <a:lnSpc>
                <a:spcPct val="150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c5e8a0016c_0_3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rgbClr val="7030A0"/>
                </a:solidFill>
                <a:latin typeface="Times New Roman"/>
                <a:ea typeface="Times New Roman"/>
                <a:cs typeface="Times New Roman"/>
                <a:sym typeface="Times New Roman"/>
              </a:rPr>
              <a:t>            SYSTEM IMPLEMENTATION</a:t>
            </a:r>
            <a:endParaRPr sz="3200"/>
          </a:p>
        </p:txBody>
      </p:sp>
      <p:sp>
        <p:nvSpPr>
          <p:cNvPr id="234" name="Google Shape;234;g2c5e8a0016c_0_30"/>
          <p:cNvSpPr txBox="1"/>
          <p:nvPr>
            <p:ph idx="1" type="body"/>
          </p:nvPr>
        </p:nvSpPr>
        <p:spPr>
          <a:xfrm>
            <a:off x="628650" y="1847850"/>
            <a:ext cx="7886700" cy="4510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SzPts val="1800"/>
              <a:buNone/>
            </a:pPr>
            <a:r>
              <a:rPr b="1" lang="en-US" sz="1700">
                <a:latin typeface="Times New Roman"/>
                <a:ea typeface="Times New Roman"/>
                <a:cs typeface="Times New Roman"/>
                <a:sym typeface="Times New Roman"/>
              </a:rPr>
              <a:t>The Sensor Arsenal: Detecting Fire's Signature</a:t>
            </a:r>
            <a:endParaRPr b="1"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Temperature sensors: Detect abnormal rises exceeding ambient levels.</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Smoke sensors: Identify smoke particles using optical or electrochemical methods.</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CO2/CO sensors: Measure elevated levels indicative of combustion processes.</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Humidity sensors: Sudden drops near fires due to moisture evaporation.</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Flame sensors: Direct detection in close proximity to fire sources.</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Arial"/>
                <a:ea typeface="Arial"/>
                <a:cs typeface="Arial"/>
                <a:sym typeface="Arial"/>
              </a:rPr>
              <a:t> </a:t>
            </a:r>
            <a:endParaRPr sz="1700">
              <a:latin typeface="Arial"/>
              <a:ea typeface="Arial"/>
              <a:cs typeface="Arial"/>
              <a:sym typeface="Arial"/>
            </a:endParaRPr>
          </a:p>
          <a:p>
            <a:pPr indent="0" lvl="0" marL="0" rtl="0" algn="just">
              <a:lnSpc>
                <a:spcPct val="150000"/>
              </a:lnSpc>
              <a:spcBef>
                <a:spcPts val="1200"/>
              </a:spcBef>
              <a:spcAft>
                <a:spcPts val="0"/>
              </a:spcAft>
              <a:buSzPts val="1800"/>
              <a:buNone/>
            </a:pPr>
            <a:r>
              <a:rPr lang="en-US" sz="1700">
                <a:latin typeface="Arial"/>
                <a:ea typeface="Arial"/>
                <a:cs typeface="Arial"/>
                <a:sym typeface="Arial"/>
              </a:rPr>
              <a:t> </a:t>
            </a:r>
            <a:endParaRPr sz="1700">
              <a:latin typeface="Arial"/>
              <a:ea typeface="Arial"/>
              <a:cs typeface="Arial"/>
              <a:sym typeface="Arial"/>
            </a:endParaRPr>
          </a:p>
          <a:p>
            <a:pPr indent="0" lvl="0" marL="0" rtl="0" algn="just">
              <a:lnSpc>
                <a:spcPct val="150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t/>
            </a:r>
            <a:endParaRPr sz="1700">
              <a:latin typeface="Arial"/>
              <a:ea typeface="Arial"/>
              <a:cs typeface="Arial"/>
              <a:sym typeface="Arial"/>
            </a:endParaRPr>
          </a:p>
          <a:p>
            <a:pPr indent="0" lvl="0" marL="0" rtl="0" algn="just">
              <a:lnSpc>
                <a:spcPct val="150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684c553195_0_2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7030A0"/>
                </a:solidFill>
                <a:latin typeface="Times New Roman"/>
                <a:ea typeface="Times New Roman"/>
                <a:cs typeface="Times New Roman"/>
                <a:sym typeface="Times New Roman"/>
              </a:rPr>
              <a:t>           </a:t>
            </a:r>
            <a:r>
              <a:rPr b="1" lang="en-US" sz="3200">
                <a:solidFill>
                  <a:srgbClr val="7030A0"/>
                </a:solidFill>
                <a:latin typeface="Times New Roman"/>
                <a:ea typeface="Times New Roman"/>
                <a:cs typeface="Times New Roman"/>
                <a:sym typeface="Times New Roman"/>
              </a:rPr>
              <a:t>SYSTEM IMPLEMENTATION</a:t>
            </a:r>
            <a:endParaRPr sz="3200"/>
          </a:p>
        </p:txBody>
      </p:sp>
      <p:sp>
        <p:nvSpPr>
          <p:cNvPr id="240" name="Google Shape;240;g2684c553195_0_22"/>
          <p:cNvSpPr txBox="1"/>
          <p:nvPr>
            <p:ph idx="1" type="body"/>
          </p:nvPr>
        </p:nvSpPr>
        <p:spPr>
          <a:xfrm>
            <a:off x="628650" y="1847850"/>
            <a:ext cx="7886700" cy="4510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200"/>
              </a:spcBef>
              <a:spcAft>
                <a:spcPts val="0"/>
              </a:spcAft>
              <a:buSzPts val="1800"/>
              <a:buNone/>
            </a:pPr>
            <a:r>
              <a:rPr b="1" lang="en-US" sz="1700">
                <a:latin typeface="Times New Roman"/>
                <a:ea typeface="Times New Roman"/>
                <a:cs typeface="Times New Roman"/>
                <a:sym typeface="Times New Roman"/>
              </a:rPr>
              <a:t>From Sensor Readings to Actionable Alerts</a:t>
            </a:r>
            <a:endParaRPr b="1"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lang="en-US" sz="1700">
                <a:latin typeface="Times New Roman"/>
                <a:ea typeface="Times New Roman"/>
                <a:cs typeface="Times New Roman"/>
                <a:sym typeface="Times New Roman"/>
              </a:rPr>
              <a:t>Data transmission using LoRaWAN, cellular, or satellite networks.</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lang="en-US" sz="1700">
                <a:latin typeface="Times New Roman"/>
                <a:ea typeface="Times New Roman"/>
                <a:cs typeface="Times New Roman"/>
                <a:sym typeface="Times New Roman"/>
              </a:rPr>
              <a:t>On-device or cloud-based data processing and filtering to minimize false alarms.</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lang="en-US" sz="1700">
                <a:latin typeface="Times New Roman"/>
                <a:ea typeface="Times New Roman"/>
                <a:cs typeface="Times New Roman"/>
                <a:sym typeface="Times New Roman"/>
              </a:rPr>
              <a:t>Real-time alerts sent to forest authorities, nearby communities, and responders.</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lang="en-US" sz="1700">
                <a:latin typeface="Times New Roman"/>
                <a:ea typeface="Times New Roman"/>
                <a:cs typeface="Times New Roman"/>
                <a:sym typeface="Times New Roman"/>
              </a:rPr>
              <a:t>Integration with existing fire management systems for seamless response.</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rPr lang="en-US" sz="1700">
                <a:latin typeface="Arial"/>
                <a:ea typeface="Arial"/>
                <a:cs typeface="Arial"/>
                <a:sym typeface="Arial"/>
              </a:rPr>
              <a:t> </a:t>
            </a:r>
            <a:endParaRPr sz="1700">
              <a:latin typeface="Arial"/>
              <a:ea typeface="Arial"/>
              <a:cs typeface="Arial"/>
              <a:sym typeface="Arial"/>
            </a:endParaRPr>
          </a:p>
          <a:p>
            <a:pPr indent="0" lvl="0" marL="0" rtl="0" algn="l">
              <a:lnSpc>
                <a:spcPct val="150000"/>
              </a:lnSpc>
              <a:spcBef>
                <a:spcPts val="1200"/>
              </a:spcBef>
              <a:spcAft>
                <a:spcPts val="0"/>
              </a:spcAft>
              <a:buSzPts val="1800"/>
              <a:buNone/>
            </a:pPr>
            <a:r>
              <a:rPr lang="en-US" sz="1700">
                <a:latin typeface="Arial"/>
                <a:ea typeface="Arial"/>
                <a:cs typeface="Arial"/>
                <a:sym typeface="Arial"/>
              </a:rPr>
              <a:t> </a:t>
            </a:r>
            <a:endParaRPr sz="1700">
              <a:latin typeface="Arial"/>
              <a:ea typeface="Arial"/>
              <a:cs typeface="Arial"/>
              <a:sym typeface="Arial"/>
            </a:endParaRPr>
          </a:p>
          <a:p>
            <a:pPr indent="0" lvl="0" marL="0" rtl="0" algn="l">
              <a:lnSpc>
                <a:spcPct val="150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t/>
            </a:r>
            <a:endParaRPr sz="1700">
              <a:latin typeface="Arial"/>
              <a:ea typeface="Arial"/>
              <a:cs typeface="Arial"/>
              <a:sym typeface="Arial"/>
            </a:endParaRPr>
          </a:p>
          <a:p>
            <a:pPr indent="0" lvl="0" marL="0" rtl="0" algn="just">
              <a:lnSpc>
                <a:spcPct val="150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68e29ea910_0_3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7030A0"/>
                </a:solidFill>
                <a:latin typeface="Times New Roman"/>
                <a:ea typeface="Times New Roman"/>
                <a:cs typeface="Times New Roman"/>
                <a:sym typeface="Times New Roman"/>
              </a:rPr>
              <a:t>    </a:t>
            </a:r>
            <a:r>
              <a:rPr b="1" lang="en-US" sz="3200">
                <a:solidFill>
                  <a:srgbClr val="7030A0"/>
                </a:solidFill>
                <a:latin typeface="Times New Roman"/>
                <a:ea typeface="Times New Roman"/>
                <a:cs typeface="Times New Roman"/>
                <a:sym typeface="Times New Roman"/>
              </a:rPr>
              <a:t>PERFORMANCE PARAMETER</a:t>
            </a:r>
            <a:endParaRPr sz="3200"/>
          </a:p>
        </p:txBody>
      </p:sp>
      <p:sp>
        <p:nvSpPr>
          <p:cNvPr id="246" name="Google Shape;246;g268e29ea910_0_37"/>
          <p:cNvSpPr txBox="1"/>
          <p:nvPr>
            <p:ph idx="1" type="body"/>
          </p:nvPr>
        </p:nvSpPr>
        <p:spPr>
          <a:xfrm>
            <a:off x="628650" y="1847850"/>
            <a:ext cx="78867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SzPts val="1800"/>
              <a:buNone/>
            </a:pPr>
            <a:r>
              <a:rPr lang="en-US" sz="1700">
                <a:highlight>
                  <a:schemeClr val="lt1"/>
                </a:highlight>
                <a:latin typeface="Times New Roman"/>
                <a:ea typeface="Times New Roman"/>
                <a:cs typeface="Times New Roman"/>
                <a:sym typeface="Times New Roman"/>
              </a:rPr>
              <a:t>Detection Accuracy: Evaluate the system's ability to accurately detect and classify potential fire patterns in diverse environmental conditions.</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rPr lang="en-US" sz="1700">
                <a:highlight>
                  <a:schemeClr val="lt1"/>
                </a:highlight>
                <a:latin typeface="Times New Roman"/>
                <a:ea typeface="Times New Roman"/>
                <a:cs typeface="Times New Roman"/>
                <a:sym typeface="Times New Roman"/>
              </a:rPr>
              <a:t>Response Time: Measure the time taken from fire detection to the activation of audible alerts and transmission of data to the cloud platform.</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rPr lang="en-US" sz="1700">
                <a:highlight>
                  <a:schemeClr val="lt1"/>
                </a:highlight>
                <a:latin typeface="Times New Roman"/>
                <a:ea typeface="Times New Roman"/>
                <a:cs typeface="Times New Roman"/>
                <a:sym typeface="Times New Roman"/>
              </a:rPr>
              <a:t>False Positive Rate: Assess the occurrence of false alarms, ensuring the system minimizes unnecessary alerts triggered by non-fire events.</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rPr lang="en-US" sz="1700">
                <a:highlight>
                  <a:schemeClr val="lt1"/>
                </a:highlight>
                <a:latin typeface="Times New Roman"/>
                <a:ea typeface="Times New Roman"/>
                <a:cs typeface="Times New Roman"/>
                <a:sym typeface="Times New Roman"/>
              </a:rPr>
              <a:t>Scalability: Test the system's capability to handle increased sensor inputs and data volume as the deployment scale expands.</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5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684c553195_0_2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50000"/>
              <a:buNone/>
            </a:pPr>
            <a:r>
              <a:rPr b="1" lang="en-US" sz="3600">
                <a:solidFill>
                  <a:srgbClr val="7030A0"/>
                </a:solidFill>
                <a:latin typeface="Times New Roman"/>
                <a:ea typeface="Times New Roman"/>
                <a:cs typeface="Times New Roman"/>
                <a:sym typeface="Times New Roman"/>
              </a:rPr>
              <a:t>                </a:t>
            </a:r>
            <a:endParaRPr b="1" sz="3600">
              <a:solidFill>
                <a:srgbClr val="7030A0"/>
              </a:solidFill>
              <a:latin typeface="Times New Roman"/>
              <a:ea typeface="Times New Roman"/>
              <a:cs typeface="Times New Roman"/>
              <a:sym typeface="Times New Roman"/>
            </a:endParaRPr>
          </a:p>
          <a:p>
            <a:pPr indent="0" lvl="0" marL="914400" rtl="0" algn="l">
              <a:lnSpc>
                <a:spcPct val="90000"/>
              </a:lnSpc>
              <a:spcBef>
                <a:spcPts val="0"/>
              </a:spcBef>
              <a:spcAft>
                <a:spcPts val="0"/>
              </a:spcAft>
              <a:buClr>
                <a:schemeClr val="dk1"/>
              </a:buClr>
              <a:buSzPct val="50000"/>
              <a:buNone/>
            </a:pPr>
            <a:r>
              <a:rPr b="1" lang="en-US" sz="3600">
                <a:solidFill>
                  <a:srgbClr val="7030A0"/>
                </a:solidFill>
                <a:latin typeface="Times New Roman"/>
                <a:ea typeface="Times New Roman"/>
                <a:cs typeface="Times New Roman"/>
                <a:sym typeface="Times New Roman"/>
              </a:rPr>
              <a:t>   RESULT AND DISCUSSION</a:t>
            </a:r>
            <a:endParaRPr sz="3600"/>
          </a:p>
          <a:p>
            <a:pPr indent="0" lvl="0" marL="0" rtl="0" algn="l">
              <a:lnSpc>
                <a:spcPct val="90000"/>
              </a:lnSpc>
              <a:spcBef>
                <a:spcPts val="0"/>
              </a:spcBef>
              <a:spcAft>
                <a:spcPts val="0"/>
              </a:spcAft>
              <a:buClr>
                <a:schemeClr val="dk1"/>
              </a:buClr>
              <a:buSzPct val="50000"/>
              <a:buNone/>
            </a:pPr>
            <a:r>
              <a:t/>
            </a:r>
            <a:endParaRPr b="1" sz="3600">
              <a:solidFill>
                <a:srgbClr val="7030A0"/>
              </a:solidFill>
              <a:latin typeface="Times New Roman"/>
              <a:ea typeface="Times New Roman"/>
              <a:cs typeface="Times New Roman"/>
              <a:sym typeface="Times New Roman"/>
            </a:endParaRPr>
          </a:p>
        </p:txBody>
      </p:sp>
      <p:sp>
        <p:nvSpPr>
          <p:cNvPr id="252" name="Google Shape;252;g2684c553195_0_28"/>
          <p:cNvSpPr txBox="1"/>
          <p:nvPr>
            <p:ph idx="1" type="body"/>
          </p:nvPr>
        </p:nvSpPr>
        <p:spPr>
          <a:xfrm>
            <a:off x="628650" y="1847850"/>
            <a:ext cx="78867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Clr>
                <a:schemeClr val="dk1"/>
              </a:buClr>
              <a:buSzPts val="1100"/>
              <a:buFont typeface="Arial"/>
              <a:buNone/>
            </a:pPr>
            <a:r>
              <a:rPr b="1" lang="en-US" sz="1700">
                <a:highlight>
                  <a:schemeClr val="lt1"/>
                </a:highlight>
                <a:latin typeface="Times New Roman"/>
                <a:ea typeface="Times New Roman"/>
                <a:cs typeface="Times New Roman"/>
                <a:sym typeface="Times New Roman"/>
              </a:rPr>
              <a:t>Results:</a:t>
            </a:r>
            <a:endParaRPr b="1"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rPr lang="en-US" sz="1700">
                <a:highlight>
                  <a:schemeClr val="lt1"/>
                </a:highlight>
                <a:latin typeface="Times New Roman"/>
                <a:ea typeface="Times New Roman"/>
                <a:cs typeface="Times New Roman"/>
                <a:sym typeface="Times New Roman"/>
              </a:rPr>
              <a:t>High Detection Accuracy: Achieved a detection accuracy of over 95% in controlled testing scenarios, demonstrating the effectiveness of the machine learning algorithms in identifying fire patterns.</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rPr lang="en-US" sz="1700">
                <a:highlight>
                  <a:schemeClr val="lt1"/>
                </a:highlight>
                <a:latin typeface="Times New Roman"/>
                <a:ea typeface="Times New Roman"/>
                <a:cs typeface="Times New Roman"/>
                <a:sym typeface="Times New Roman"/>
              </a:rPr>
              <a:t>Rapid Response Time: The system consistently demonstrated a response time of less than 30 seconds, ensuring swift on-site awareness and action upon fire detection.</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rPr lang="en-US" sz="1700">
                <a:highlight>
                  <a:schemeClr val="lt1"/>
                </a:highlight>
                <a:latin typeface="Times New Roman"/>
                <a:ea typeface="Times New Roman"/>
                <a:cs typeface="Times New Roman"/>
                <a:sym typeface="Times New Roman"/>
              </a:rPr>
              <a:t>Low False Positive Rate: The false positive rate was maintained below 2%, indicating a reliable distinction between actual fire incidents and non-fire events.</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rPr lang="en-US" sz="1700">
                <a:highlight>
                  <a:schemeClr val="lt1"/>
                </a:highlight>
                <a:latin typeface="Times New Roman"/>
                <a:ea typeface="Times New Roman"/>
                <a:cs typeface="Times New Roman"/>
                <a:sym typeface="Times New Roman"/>
              </a:rPr>
              <a:t>Scalable Architecture: Successfully scaled the system by integrating additional sensors and devices, demonstrating its adaptability to varying deployment sizes.</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5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2000">
              <a:highlight>
                <a:schemeClr val="lt1"/>
              </a:highlight>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68e29ea910_0_3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7030A0"/>
                </a:solidFill>
                <a:latin typeface="Times New Roman"/>
                <a:ea typeface="Times New Roman"/>
                <a:cs typeface="Times New Roman"/>
                <a:sym typeface="Times New Roman"/>
              </a:rPr>
              <a:t>        </a:t>
            </a:r>
            <a:r>
              <a:rPr b="1" lang="en-US" sz="3200">
                <a:solidFill>
                  <a:srgbClr val="7030A0"/>
                </a:solidFill>
                <a:latin typeface="Times New Roman"/>
                <a:ea typeface="Times New Roman"/>
                <a:cs typeface="Times New Roman"/>
                <a:sym typeface="Times New Roman"/>
              </a:rPr>
              <a:t> RESULT AND DISCUSSION</a:t>
            </a:r>
            <a:endParaRPr sz="3200"/>
          </a:p>
        </p:txBody>
      </p:sp>
      <p:sp>
        <p:nvSpPr>
          <p:cNvPr id="258" name="Google Shape;258;g268e29ea910_0_31"/>
          <p:cNvSpPr txBox="1"/>
          <p:nvPr>
            <p:ph idx="1" type="body"/>
          </p:nvPr>
        </p:nvSpPr>
        <p:spPr>
          <a:xfrm>
            <a:off x="628650" y="1847850"/>
            <a:ext cx="78867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SzPts val="1800"/>
              <a:buNone/>
            </a:pPr>
            <a:r>
              <a:rPr b="1" lang="en-US" sz="1700">
                <a:highlight>
                  <a:schemeClr val="lt1"/>
                </a:highlight>
                <a:latin typeface="Times New Roman"/>
                <a:ea typeface="Times New Roman"/>
                <a:cs typeface="Times New Roman"/>
                <a:sym typeface="Times New Roman"/>
              </a:rPr>
              <a:t>Discussion:</a:t>
            </a:r>
            <a:endParaRPr b="1"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rPr lang="en-US" sz="1700">
                <a:highlight>
                  <a:schemeClr val="lt1"/>
                </a:highlight>
                <a:latin typeface="Times New Roman"/>
                <a:ea typeface="Times New Roman"/>
                <a:cs typeface="Times New Roman"/>
                <a:sym typeface="Times New Roman"/>
              </a:rPr>
              <a:t>Algorithm Optimization: Continued refinement of machine learning algorithms is crucial for sustaining high detection accuracy, particularly in dynamic environmental conditions.</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rPr lang="en-US" sz="1700">
                <a:highlight>
                  <a:schemeClr val="lt1"/>
                </a:highlight>
                <a:latin typeface="Times New Roman"/>
                <a:ea typeface="Times New Roman"/>
                <a:cs typeface="Times New Roman"/>
                <a:sym typeface="Times New Roman"/>
              </a:rPr>
              <a:t>User Feedback Integration: Considering user feedback can further refine the system, addressing any potential false positive concerns and improving overall user satisfaction.</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rPr lang="en-US" sz="1700">
                <a:highlight>
                  <a:schemeClr val="lt1"/>
                </a:highlight>
                <a:latin typeface="Times New Roman"/>
                <a:ea typeface="Times New Roman"/>
                <a:cs typeface="Times New Roman"/>
                <a:sym typeface="Times New Roman"/>
              </a:rPr>
              <a:t>Future Enhancements: Incorporating advanced machine learning models and exploring additional sensor technologies can contribute to further improvements in detection accuracy and system robustness.</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5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68e29ea910_0_1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GOALS</a:t>
            </a:r>
            <a:endParaRPr b="1" sz="19900">
              <a:solidFill>
                <a:srgbClr val="7030A0"/>
              </a:solidFill>
              <a:latin typeface="Times New Roman"/>
              <a:ea typeface="Times New Roman"/>
              <a:cs typeface="Times New Roman"/>
              <a:sym typeface="Times New Roman"/>
            </a:endParaRPr>
          </a:p>
        </p:txBody>
      </p:sp>
      <p:sp>
        <p:nvSpPr>
          <p:cNvPr id="264" name="Google Shape;264;g268e29ea910_0_17"/>
          <p:cNvSpPr txBox="1"/>
          <p:nvPr>
            <p:ph idx="1" type="body"/>
          </p:nvPr>
        </p:nvSpPr>
        <p:spPr>
          <a:xfrm>
            <a:off x="762275" y="1994275"/>
            <a:ext cx="7886700" cy="5331000"/>
          </a:xfrm>
          <a:prstGeom prst="rect">
            <a:avLst/>
          </a:prstGeom>
          <a:noFill/>
          <a:ln>
            <a:noFill/>
          </a:ln>
        </p:spPr>
        <p:txBody>
          <a:bodyPr anchorCtr="0" anchor="t" bIns="45700" lIns="91425" spcFirstLastPara="1" rIns="91425" wrap="square" tIns="45700">
            <a:spAutoFit/>
          </a:bodyPr>
          <a:lstStyle/>
          <a:p>
            <a:pPr indent="457200" lvl="0" marL="0" rtl="0" algn="just">
              <a:lnSpc>
                <a:spcPct val="90000"/>
              </a:lnSpc>
              <a:spcBef>
                <a:spcPts val="1000"/>
              </a:spcBef>
              <a:spcAft>
                <a:spcPts val="0"/>
              </a:spcAft>
              <a:buClr>
                <a:schemeClr val="dk1"/>
              </a:buClr>
              <a:buSzPts val="1100"/>
              <a:buFont typeface="Arial"/>
              <a:buNone/>
            </a:pPr>
            <a:r>
              <a:t/>
            </a:r>
            <a:endParaRPr b="1" sz="1700">
              <a:latin typeface="Times New Roman"/>
              <a:ea typeface="Times New Roman"/>
              <a:cs typeface="Times New Roman"/>
              <a:sym typeface="Times New Roman"/>
            </a:endParaRPr>
          </a:p>
          <a:p>
            <a:pPr indent="0" lvl="0" marL="0" rtl="0" algn="l">
              <a:lnSpc>
                <a:spcPct val="115000"/>
              </a:lnSpc>
              <a:spcBef>
                <a:spcPts val="0"/>
              </a:spcBef>
              <a:spcAft>
                <a:spcPts val="0"/>
              </a:spcAft>
              <a:buSzPts val="1200"/>
              <a:buNone/>
            </a:pPr>
            <a:r>
              <a:rPr b="1" lang="en-US" sz="1700">
                <a:highlight>
                  <a:schemeClr val="lt1"/>
                </a:highlight>
                <a:latin typeface="Times New Roman"/>
                <a:ea typeface="Times New Roman"/>
                <a:cs typeface="Times New Roman"/>
                <a:sym typeface="Times New Roman"/>
              </a:rPr>
              <a:t>Global Reach:</a:t>
            </a:r>
            <a:r>
              <a:rPr lang="en-US" sz="1700">
                <a:highlight>
                  <a:schemeClr val="lt1"/>
                </a:highlight>
                <a:latin typeface="Times New Roman"/>
                <a:ea typeface="Times New Roman"/>
                <a:cs typeface="Times New Roman"/>
                <a:sym typeface="Times New Roman"/>
              </a:rPr>
              <a:t> Expand system deployment globally for widespread forest fire detection.</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rgbClr val="F9F9F9"/>
              </a:buClr>
              <a:buSzPts val="1200"/>
              <a:buFont typeface="Roboto"/>
              <a:buNone/>
            </a:pPr>
            <a:r>
              <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200"/>
              <a:buNone/>
            </a:pPr>
            <a:r>
              <a:rPr b="1" lang="en-US" sz="1700">
                <a:highlight>
                  <a:schemeClr val="lt1"/>
                </a:highlight>
                <a:latin typeface="Times New Roman"/>
                <a:ea typeface="Times New Roman"/>
                <a:cs typeface="Times New Roman"/>
                <a:sym typeface="Times New Roman"/>
              </a:rPr>
              <a:t>Autonomous Response:</a:t>
            </a:r>
            <a:r>
              <a:rPr lang="en-US" sz="1700">
                <a:highlight>
                  <a:schemeClr val="lt1"/>
                </a:highlight>
                <a:latin typeface="Times New Roman"/>
                <a:ea typeface="Times New Roman"/>
                <a:cs typeface="Times New Roman"/>
                <a:sym typeface="Times New Roman"/>
              </a:rPr>
              <a:t> Integrate AI for automated firefighting measures without human intervention.</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rgbClr val="F9F9F9"/>
              </a:buClr>
              <a:buSzPts val="1200"/>
              <a:buFont typeface="Roboto"/>
              <a:buNone/>
            </a:pPr>
            <a:r>
              <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rgbClr val="F9F9F9"/>
              </a:buClr>
              <a:buSzPts val="1200"/>
              <a:buFont typeface="Roboto"/>
              <a:buNone/>
            </a:pPr>
            <a:r>
              <a:rPr b="1" lang="en-US" sz="1700">
                <a:highlight>
                  <a:schemeClr val="lt1"/>
                </a:highlight>
                <a:latin typeface="Times New Roman"/>
                <a:ea typeface="Times New Roman"/>
                <a:cs typeface="Times New Roman"/>
                <a:sym typeface="Times New Roman"/>
              </a:rPr>
              <a:t>Interoperability: </a:t>
            </a:r>
            <a:r>
              <a:rPr lang="en-US" sz="1700">
                <a:highlight>
                  <a:schemeClr val="lt1"/>
                </a:highlight>
                <a:latin typeface="Times New Roman"/>
                <a:ea typeface="Times New Roman"/>
                <a:cs typeface="Times New Roman"/>
                <a:sym typeface="Times New Roman"/>
              </a:rPr>
              <a:t>Ensure seamless collaboration with existing emergency management systems.</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200"/>
              <a:buNone/>
            </a:pPr>
            <a:r>
              <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rgbClr val="F9F9F9"/>
              </a:buClr>
              <a:buSzPts val="1200"/>
              <a:buFont typeface="Roboto"/>
              <a:buNone/>
            </a:pPr>
            <a:r>
              <a:rPr b="1" lang="en-US" sz="1700">
                <a:highlight>
                  <a:schemeClr val="lt1"/>
                </a:highlight>
                <a:latin typeface="Times New Roman"/>
                <a:ea typeface="Times New Roman"/>
                <a:cs typeface="Times New Roman"/>
                <a:sym typeface="Times New Roman"/>
              </a:rPr>
              <a:t>Climate Resilience: </a:t>
            </a:r>
            <a:r>
              <a:rPr lang="en-US" sz="1700">
                <a:highlight>
                  <a:schemeClr val="lt1"/>
                </a:highlight>
                <a:latin typeface="Times New Roman"/>
                <a:ea typeface="Times New Roman"/>
                <a:cs typeface="Times New Roman"/>
                <a:sym typeface="Times New Roman"/>
              </a:rPr>
              <a:t>Adapt algorithms for changing environmental conditions influencing fire behavior.</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200"/>
              <a:buNone/>
            </a:pPr>
            <a:r>
              <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rgbClr val="F9F9F9"/>
              </a:buClr>
              <a:buSzPts val="1200"/>
              <a:buFont typeface="Roboto"/>
              <a:buNone/>
            </a:pPr>
            <a:r>
              <a:rPr b="1" lang="en-US" sz="1700">
                <a:highlight>
                  <a:schemeClr val="lt1"/>
                </a:highlight>
                <a:latin typeface="Times New Roman"/>
                <a:ea typeface="Times New Roman"/>
                <a:cs typeface="Times New Roman"/>
                <a:sym typeface="Times New Roman"/>
              </a:rPr>
              <a:t>Public Awareness: </a:t>
            </a:r>
            <a:r>
              <a:rPr lang="en-US" sz="1700">
                <a:highlight>
                  <a:schemeClr val="lt1"/>
                </a:highlight>
                <a:latin typeface="Times New Roman"/>
                <a:ea typeface="Times New Roman"/>
                <a:cs typeface="Times New Roman"/>
                <a:sym typeface="Times New Roman"/>
              </a:rPr>
              <a:t>Conduct outreach to educate communities and encourage responsible system use.</a:t>
            </a:r>
            <a:endParaRPr sz="1700">
              <a:highlight>
                <a:schemeClr val="lt1"/>
              </a:highlight>
              <a:latin typeface="Times New Roman"/>
              <a:ea typeface="Times New Roman"/>
              <a:cs typeface="Times New Roman"/>
              <a:sym typeface="Times New Roman"/>
            </a:endParaRPr>
          </a:p>
          <a:p>
            <a:pPr indent="457200" lvl="0" marL="0" rtl="0" algn="just">
              <a:lnSpc>
                <a:spcPct val="90000"/>
              </a:lnSpc>
              <a:spcBef>
                <a:spcPts val="1000"/>
              </a:spcBef>
              <a:spcAft>
                <a:spcPts val="0"/>
              </a:spcAft>
              <a:buSzPts val="1800"/>
              <a:buNone/>
            </a:pPr>
            <a:r>
              <a:t/>
            </a:r>
            <a:endParaRPr b="1" sz="1700">
              <a:latin typeface="Times New Roman"/>
              <a:ea typeface="Times New Roman"/>
              <a:cs typeface="Times New Roman"/>
              <a:sym typeface="Times New Roman"/>
            </a:endParaRPr>
          </a:p>
          <a:p>
            <a:pPr indent="457200" lvl="0" marL="0" rtl="0" algn="just">
              <a:lnSpc>
                <a:spcPct val="90000"/>
              </a:lnSpc>
              <a:spcBef>
                <a:spcPts val="1000"/>
              </a:spcBef>
              <a:spcAft>
                <a:spcPts val="0"/>
              </a:spcAft>
              <a:buSzPts val="1800"/>
              <a:buNone/>
            </a:pPr>
            <a:r>
              <a:t/>
            </a:r>
            <a:endParaRPr sz="1700">
              <a:latin typeface="Times New Roman"/>
              <a:ea typeface="Times New Roman"/>
              <a:cs typeface="Times New Roman"/>
              <a:sym typeface="Times New Roman"/>
            </a:endParaRPr>
          </a:p>
          <a:p>
            <a:pPr indent="0" lvl="0" marL="457200" rtl="0" algn="just">
              <a:lnSpc>
                <a:spcPct val="90000"/>
              </a:lnSpc>
              <a:spcBef>
                <a:spcPts val="1000"/>
              </a:spcBef>
              <a:spcAft>
                <a:spcPts val="0"/>
              </a:spcAft>
              <a:buSzPts val="1800"/>
              <a:buNone/>
            </a:pPr>
            <a:r>
              <a:t/>
            </a:r>
            <a:endParaRPr sz="17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68df9cd0f4_0_3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FUTURE ENHANCEMENT</a:t>
            </a:r>
            <a:endParaRPr b="1" sz="19900">
              <a:solidFill>
                <a:srgbClr val="7030A0"/>
              </a:solidFill>
              <a:latin typeface="Times New Roman"/>
              <a:ea typeface="Times New Roman"/>
              <a:cs typeface="Times New Roman"/>
              <a:sym typeface="Times New Roman"/>
            </a:endParaRPr>
          </a:p>
        </p:txBody>
      </p:sp>
      <p:sp>
        <p:nvSpPr>
          <p:cNvPr id="270" name="Google Shape;270;g268df9cd0f4_0_34"/>
          <p:cNvSpPr txBox="1"/>
          <p:nvPr>
            <p:ph idx="1" type="body"/>
          </p:nvPr>
        </p:nvSpPr>
        <p:spPr>
          <a:xfrm>
            <a:off x="628650" y="1531875"/>
            <a:ext cx="7886700" cy="71574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Advanced Sensors and Cameras: Upgrade to infrared-capable cameras and integrate environmental sensors for enhanced fire detection accuracy.</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IoT Network and Drones:Establish a collaborative network of IoT devices and implement drone technology for comprehensive aerial surveillance.</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Energy-Efficient Solutions: Explore sustainable energy sources like solar panels for continuous operation in remote areas.</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Advanced Machine Learning: Continuously refine machine learning algorithms, leverage edge computing, and incorporate predictive analytics for improved fire detection precision.</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rPr lang="en-US" sz="1700">
                <a:latin typeface="Times New Roman"/>
                <a:ea typeface="Times New Roman"/>
                <a:cs typeface="Times New Roman"/>
                <a:sym typeface="Times New Roman"/>
              </a:rPr>
              <a:t>Community Engagement and Mobile Apps: Develop mobile applications for real-time alerts, integrate with emergency services, and involve communities in contributing data for a more comprehensive and responsive forest fire detection system.</a:t>
            </a:r>
            <a:endParaRPr sz="1700">
              <a:latin typeface="Times New Roman"/>
              <a:ea typeface="Times New Roman"/>
              <a:cs typeface="Times New Roman"/>
              <a:sym typeface="Times New Roman"/>
            </a:endParaRPr>
          </a:p>
          <a:p>
            <a:pPr indent="0" lvl="0" marL="0" rtl="0" algn="just">
              <a:lnSpc>
                <a:spcPct val="150000"/>
              </a:lnSpc>
              <a:spcBef>
                <a:spcPts val="1200"/>
              </a:spcBef>
              <a:spcAft>
                <a:spcPts val="0"/>
              </a:spcAft>
              <a:buSzPts val="1800"/>
              <a:buNone/>
            </a:pPr>
            <a:r>
              <a:t/>
            </a:r>
            <a:endParaRPr sz="1700">
              <a:latin typeface="Times New Roman"/>
              <a:ea typeface="Times New Roman"/>
              <a:cs typeface="Times New Roman"/>
              <a:sym typeface="Times New Roman"/>
            </a:endParaRPr>
          </a:p>
          <a:p>
            <a:pPr indent="0" lvl="0" marL="457200" rtl="0" algn="just">
              <a:lnSpc>
                <a:spcPct val="150000"/>
              </a:lnSpc>
              <a:spcBef>
                <a:spcPts val="1200"/>
              </a:spcBef>
              <a:spcAft>
                <a:spcPts val="0"/>
              </a:spcAft>
              <a:buSzPts val="1800"/>
              <a:buNone/>
            </a:pPr>
            <a:r>
              <a:t/>
            </a:r>
            <a:endParaRPr sz="2100">
              <a:latin typeface="Lato"/>
              <a:ea typeface="Lato"/>
              <a:cs typeface="Lato"/>
              <a:sym typeface="Lato"/>
            </a:endParaRPr>
          </a:p>
          <a:p>
            <a:pPr indent="0" lvl="0" marL="457200" rtl="0" algn="just">
              <a:lnSpc>
                <a:spcPct val="150000"/>
              </a:lnSpc>
              <a:spcBef>
                <a:spcPts val="1200"/>
              </a:spcBef>
              <a:spcAft>
                <a:spcPts val="0"/>
              </a:spcAft>
              <a:buSzPts val="1800"/>
              <a:buNone/>
            </a:pPr>
            <a:r>
              <a:t/>
            </a:r>
            <a:endParaRPr b="1" sz="2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c5e8a0016c_0_2"/>
          <p:cNvSpPr txBox="1"/>
          <p:nvPr/>
        </p:nvSpPr>
        <p:spPr>
          <a:xfrm>
            <a:off x="448800" y="1690825"/>
            <a:ext cx="8246400" cy="62946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120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Forest fires pose a significant threat to both human lives and natural ecosystems. These fires can spread rapidly and cause extensive damage to forests, wildlife habitats, and nearby communities. Developing an effective forest fire alarm system using Internet of Things (IoT) technology is crucial in order to mitigate the risks associated with forest fires and enable early detection and response.</a:t>
            </a:r>
            <a:endParaRPr b="0" i="0" sz="17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Clr>
                <a:schemeClr val="dk1"/>
              </a:buClr>
              <a:buSzPts val="1100"/>
              <a:buFont typeface="Arial"/>
              <a:buNone/>
            </a:pPr>
            <a:r>
              <a:rPr b="0" i="0" lang="en-US" sz="1700" u="none" cap="none" strike="noStrike">
                <a:solidFill>
                  <a:schemeClr val="dk1"/>
                </a:solidFill>
                <a:latin typeface="Times New Roman"/>
                <a:ea typeface="Times New Roman"/>
                <a:cs typeface="Times New Roman"/>
                <a:sym typeface="Times New Roman"/>
              </a:rPr>
              <a:t>The challenges and risks associated with forest fires include:</a:t>
            </a:r>
            <a:endParaRPr b="0" i="0" sz="1700" u="none" cap="none" strike="noStrike">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1200"/>
              </a:spcBef>
              <a:spcAft>
                <a:spcPts val="0"/>
              </a:spcAft>
              <a:buClr>
                <a:schemeClr val="dk1"/>
              </a:buClr>
              <a:buSzPts val="1700"/>
              <a:buFont typeface="Times New Roman"/>
              <a:buChar char="●"/>
            </a:pPr>
            <a:r>
              <a:rPr b="0" i="0" lang="en-US" sz="1700" u="none" cap="none" strike="noStrike">
                <a:solidFill>
                  <a:schemeClr val="dk1"/>
                </a:solidFill>
                <a:latin typeface="Times New Roman"/>
                <a:ea typeface="Times New Roman"/>
                <a:cs typeface="Times New Roman"/>
                <a:sym typeface="Times New Roman"/>
              </a:rPr>
              <a:t>Rapid Fire Spread: Forest fires can spread quickly, making it difficult to detect and control them in a timely manner.</a:t>
            </a:r>
            <a:endParaRPr b="0" i="0" sz="1700" u="none" cap="none" strike="noStrike">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b="0" i="0" lang="en-US" sz="1700" u="none" cap="none" strike="noStrike">
                <a:solidFill>
                  <a:schemeClr val="dk1"/>
                </a:solidFill>
                <a:latin typeface="Times New Roman"/>
                <a:ea typeface="Times New Roman"/>
                <a:cs typeface="Times New Roman"/>
                <a:sym typeface="Times New Roman"/>
              </a:rPr>
              <a:t>Environmental Impact: Forest fires have devastating effects on ecosystems, including the destruction of wildlife habitats and the release of harmful pollutants into the air.</a:t>
            </a:r>
            <a:endParaRPr b="0" i="0" sz="1700" u="none" cap="none" strike="noStrike">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b="0" i="0" lang="en-US" sz="1700" u="none" cap="none" strike="noStrike">
                <a:solidFill>
                  <a:schemeClr val="dk1"/>
                </a:solidFill>
                <a:latin typeface="Times New Roman"/>
                <a:ea typeface="Times New Roman"/>
                <a:cs typeface="Times New Roman"/>
                <a:sym typeface="Times New Roman"/>
              </a:rPr>
              <a:t>Human Safety: Forest fires can endanger the lives of nearby residents and firefighters, requiring effective early warning systems and evacuation plans.</a:t>
            </a:r>
            <a:endParaRPr b="0" i="0" sz="1700" u="none" cap="none" strike="noStrike">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b="0" i="0" lang="en-US" sz="1700" u="none" cap="none" strike="noStrike">
                <a:solidFill>
                  <a:schemeClr val="dk1"/>
                </a:solidFill>
                <a:latin typeface="Times New Roman"/>
                <a:ea typeface="Times New Roman"/>
                <a:cs typeface="Times New Roman"/>
                <a:sym typeface="Times New Roman"/>
              </a:rPr>
              <a:t>Limited Monitoring: Large forested areas are often remote and difficult to monitor, making it challenging to detect fires in their early stages.</a:t>
            </a:r>
            <a:endParaRPr b="0" i="0" sz="17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120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08" name="Google Shape;108;g2c5e8a0016c_0_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200">
                <a:solidFill>
                  <a:srgbClr val="7030A0"/>
                </a:solidFill>
                <a:latin typeface="Times New Roman"/>
                <a:ea typeface="Times New Roman"/>
                <a:cs typeface="Times New Roman"/>
                <a:sym typeface="Times New Roman"/>
              </a:rPr>
              <a:t>PROBLEM STATEMENT</a:t>
            </a:r>
            <a:endParaRPr b="1" sz="3200">
              <a:solidFill>
                <a:srgbClr val="7030A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68e29ea910_0_2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rgbClr val="7030A0"/>
                </a:solidFill>
                <a:latin typeface="Times New Roman"/>
                <a:ea typeface="Times New Roman"/>
                <a:cs typeface="Times New Roman"/>
                <a:sym typeface="Times New Roman"/>
              </a:rPr>
              <a:t>                    SCREEN SHOTS</a:t>
            </a:r>
            <a:endParaRPr sz="3200"/>
          </a:p>
        </p:txBody>
      </p:sp>
      <p:sp>
        <p:nvSpPr>
          <p:cNvPr id="276" name="Google Shape;276;g268e29ea910_0_23"/>
          <p:cNvSpPr txBox="1"/>
          <p:nvPr>
            <p:ph idx="1" type="body"/>
          </p:nvPr>
        </p:nvSpPr>
        <p:spPr>
          <a:xfrm>
            <a:off x="628650" y="1847850"/>
            <a:ext cx="7886700" cy="4351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3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rPr b="1" lang="en-US"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rPr b="1" lang="en-US" sz="1200">
                <a:latin typeface="Times New Roman"/>
                <a:ea typeface="Times New Roman"/>
                <a:cs typeface="Times New Roman"/>
                <a:sym typeface="Times New Roman"/>
              </a:rPr>
              <a:t>                                                     FOREST  FIRE IS DETECTED</a:t>
            </a:r>
            <a:endParaRPr sz="2000">
              <a:highlight>
                <a:schemeClr val="lt1"/>
              </a:highlight>
              <a:latin typeface="Times New Roman"/>
              <a:ea typeface="Times New Roman"/>
              <a:cs typeface="Times New Roman"/>
              <a:sym typeface="Times New Roman"/>
            </a:endParaRPr>
          </a:p>
        </p:txBody>
      </p:sp>
      <p:pic>
        <p:nvPicPr>
          <p:cNvPr id="277" name="Google Shape;277;g268e29ea910_0_23"/>
          <p:cNvPicPr preferRelativeResize="0"/>
          <p:nvPr/>
        </p:nvPicPr>
        <p:blipFill rotWithShape="1">
          <a:blip r:embed="rId3">
            <a:alphaModFix/>
          </a:blip>
          <a:srcRect b="0" l="0" r="0" t="0"/>
          <a:stretch/>
        </p:blipFill>
        <p:spPr>
          <a:xfrm>
            <a:off x="1715575" y="2102150"/>
            <a:ext cx="5838025" cy="33898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c5c45b09b3_0_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rgbClr val="7030A0"/>
                </a:solidFill>
                <a:latin typeface="Times New Roman"/>
                <a:ea typeface="Times New Roman"/>
                <a:cs typeface="Times New Roman"/>
                <a:sym typeface="Times New Roman"/>
              </a:rPr>
              <a:t>                    SCREEN SHOTS</a:t>
            </a:r>
            <a:endParaRPr sz="3200"/>
          </a:p>
        </p:txBody>
      </p:sp>
      <p:sp>
        <p:nvSpPr>
          <p:cNvPr id="283" name="Google Shape;283;g2c5c45b09b3_0_9"/>
          <p:cNvSpPr txBox="1"/>
          <p:nvPr>
            <p:ph idx="1" type="body"/>
          </p:nvPr>
        </p:nvSpPr>
        <p:spPr>
          <a:xfrm>
            <a:off x="628650" y="1847850"/>
            <a:ext cx="7886700" cy="4351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3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rPr b="1" lang="en-US"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rPr b="1" lang="en-US" sz="1200">
                <a:latin typeface="Times New Roman"/>
                <a:ea typeface="Times New Roman"/>
                <a:cs typeface="Times New Roman"/>
                <a:sym typeface="Times New Roman"/>
              </a:rPr>
              <a:t>                                                     FOREST  FIRE IS NOT DETECTED</a:t>
            </a:r>
            <a:endParaRPr sz="2000">
              <a:highlight>
                <a:schemeClr val="lt1"/>
              </a:highlight>
              <a:latin typeface="Times New Roman"/>
              <a:ea typeface="Times New Roman"/>
              <a:cs typeface="Times New Roman"/>
              <a:sym typeface="Times New Roman"/>
            </a:endParaRPr>
          </a:p>
        </p:txBody>
      </p:sp>
      <p:pic>
        <p:nvPicPr>
          <p:cNvPr id="284" name="Google Shape;284;g2c5c45b09b3_0_9"/>
          <p:cNvPicPr preferRelativeResize="0"/>
          <p:nvPr/>
        </p:nvPicPr>
        <p:blipFill rotWithShape="1">
          <a:blip r:embed="rId3">
            <a:alphaModFix/>
          </a:blip>
          <a:srcRect b="0" l="0" r="0" t="0"/>
          <a:stretch/>
        </p:blipFill>
        <p:spPr>
          <a:xfrm>
            <a:off x="1660300" y="2075775"/>
            <a:ext cx="6125474" cy="353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c5f07116f6_0_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rgbClr val="7030A0"/>
                </a:solidFill>
                <a:latin typeface="Times New Roman"/>
                <a:ea typeface="Times New Roman"/>
                <a:cs typeface="Times New Roman"/>
                <a:sym typeface="Times New Roman"/>
              </a:rPr>
              <a:t>                    SCREEN SHOTS</a:t>
            </a:r>
            <a:endParaRPr sz="3200"/>
          </a:p>
        </p:txBody>
      </p:sp>
      <p:sp>
        <p:nvSpPr>
          <p:cNvPr id="290" name="Google Shape;290;g2c5f07116f6_0_0"/>
          <p:cNvSpPr txBox="1"/>
          <p:nvPr>
            <p:ph idx="1" type="body"/>
          </p:nvPr>
        </p:nvSpPr>
        <p:spPr>
          <a:xfrm>
            <a:off x="628650" y="1847850"/>
            <a:ext cx="7886700" cy="4351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3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20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rPr b="1" lang="en-US"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rPr b="1" lang="en-US"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p>
            <a:pPr indent="0" lvl="0" marL="1828800" rtl="0" algn="just">
              <a:lnSpc>
                <a:spcPct val="150000"/>
              </a:lnSpc>
              <a:spcBef>
                <a:spcPts val="0"/>
              </a:spcBef>
              <a:spcAft>
                <a:spcPts val="0"/>
              </a:spcAft>
              <a:buSzPts val="1800"/>
              <a:buNone/>
            </a:pPr>
            <a:r>
              <a:rPr b="1" lang="en-US" sz="1200">
                <a:latin typeface="Times New Roman"/>
                <a:ea typeface="Times New Roman"/>
                <a:cs typeface="Times New Roman"/>
                <a:sym typeface="Times New Roman"/>
              </a:rPr>
              <a:t>       FOREST  FIRE ALERT MESSAGE IS DETECTED</a:t>
            </a:r>
            <a:endParaRPr sz="2000">
              <a:highlight>
                <a:schemeClr val="lt1"/>
              </a:highlight>
              <a:latin typeface="Times New Roman"/>
              <a:ea typeface="Times New Roman"/>
              <a:cs typeface="Times New Roman"/>
              <a:sym typeface="Times New Roman"/>
            </a:endParaRPr>
          </a:p>
        </p:txBody>
      </p:sp>
      <p:pic>
        <p:nvPicPr>
          <p:cNvPr id="291" name="Google Shape;291;g2c5f07116f6_0_0"/>
          <p:cNvPicPr preferRelativeResize="0"/>
          <p:nvPr/>
        </p:nvPicPr>
        <p:blipFill rotWithShape="1">
          <a:blip r:embed="rId3">
            <a:alphaModFix/>
          </a:blip>
          <a:srcRect b="0" l="0" r="0" t="0"/>
          <a:stretch/>
        </p:blipFill>
        <p:spPr>
          <a:xfrm>
            <a:off x="2799150" y="2060175"/>
            <a:ext cx="3438675" cy="39265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CONCLUSION </a:t>
            </a:r>
            <a:endParaRPr b="1" sz="19900">
              <a:solidFill>
                <a:srgbClr val="7030A0"/>
              </a:solidFill>
              <a:latin typeface="Times New Roman"/>
              <a:ea typeface="Times New Roman"/>
              <a:cs typeface="Times New Roman"/>
              <a:sym typeface="Times New Roman"/>
            </a:endParaRPr>
          </a:p>
        </p:txBody>
      </p:sp>
      <p:sp>
        <p:nvSpPr>
          <p:cNvPr id="297" name="Google Shape;297;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8" name="Google Shape;298;p18"/>
          <p:cNvSpPr txBox="1"/>
          <p:nvPr>
            <p:ph idx="1" type="body"/>
          </p:nvPr>
        </p:nvSpPr>
        <p:spPr>
          <a:xfrm>
            <a:off x="734275" y="1824350"/>
            <a:ext cx="7886700" cy="4131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The forest fire alarm system using IoT is a crucial tool in mitigating the risks of forest fires and protecting our natural resources.</a:t>
            </a:r>
            <a:endParaRPr sz="17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Key Points:</a:t>
            </a:r>
            <a:endParaRPr sz="1700">
              <a:latin typeface="Times New Roman"/>
              <a:ea typeface="Times New Roman"/>
              <a:cs typeface="Times New Roman"/>
              <a:sym typeface="Times New Roman"/>
            </a:endParaRPr>
          </a:p>
          <a:p>
            <a:pPr indent="-336550" lvl="0" marL="457200" rtl="0" algn="just">
              <a:lnSpc>
                <a:spcPct val="115000"/>
              </a:lnSpc>
              <a:spcBef>
                <a:spcPts val="120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Real-time monitoring of environmental conditions such as temperature, humidity, and smoke levels allows for early detection of potential fire hazards.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Integration with emergency response systems enables rapid and coordinated action to suppress fires and evacuate affected areas.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Remote control and management of the alarm system enhance efficiency and reduce response times</a:t>
            </a:r>
            <a:endParaRPr sz="1700">
              <a:latin typeface="Times New Roman"/>
              <a:ea typeface="Times New Roman"/>
              <a:cs typeface="Times New Roman"/>
              <a:sym typeface="Times New Roman"/>
            </a:endParaRPr>
          </a:p>
          <a:p>
            <a:pPr indent="0" lvl="0" marL="457200" rtl="0" algn="just">
              <a:lnSpc>
                <a:spcPct val="110000"/>
              </a:lnSpc>
              <a:spcBef>
                <a:spcPts val="1200"/>
              </a:spcBef>
              <a:spcAft>
                <a:spcPts val="0"/>
              </a:spcAft>
              <a:buClr>
                <a:schemeClr val="dk1"/>
              </a:buClr>
              <a:buSzPts val="1100"/>
              <a:buFont typeface="Arial"/>
              <a:buNone/>
            </a:pPr>
            <a:r>
              <a:t/>
            </a:r>
            <a:endParaRPr sz="2100">
              <a:latin typeface="Lato"/>
              <a:ea typeface="Lato"/>
              <a:cs typeface="Lato"/>
              <a:sym typeface="Lato"/>
            </a:endParaRPr>
          </a:p>
          <a:p>
            <a:pPr indent="0" lvl="0" marL="457200" rtl="0" algn="just">
              <a:lnSpc>
                <a:spcPct val="90000"/>
              </a:lnSpc>
              <a:spcBef>
                <a:spcPts val="1200"/>
              </a:spcBef>
              <a:spcAft>
                <a:spcPts val="0"/>
              </a:spcAft>
              <a:buSzPts val="1800"/>
              <a:buNone/>
            </a:pPr>
            <a:r>
              <a:t/>
            </a:r>
            <a:endParaRPr b="1" sz="26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68e29ea910_0_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REFERENCE</a:t>
            </a:r>
            <a:endParaRPr b="1" sz="19900">
              <a:solidFill>
                <a:srgbClr val="7030A0"/>
              </a:solidFill>
              <a:latin typeface="Times New Roman"/>
              <a:ea typeface="Times New Roman"/>
              <a:cs typeface="Times New Roman"/>
              <a:sym typeface="Times New Roman"/>
            </a:endParaRPr>
          </a:p>
        </p:txBody>
      </p:sp>
      <p:sp>
        <p:nvSpPr>
          <p:cNvPr id="304" name="Google Shape;304;g268e29ea910_0_0"/>
          <p:cNvSpPr txBox="1"/>
          <p:nvPr>
            <p:ph idx="1" type="body"/>
          </p:nvPr>
        </p:nvSpPr>
        <p:spPr>
          <a:xfrm>
            <a:off x="762275" y="1994275"/>
            <a:ext cx="7886700" cy="3900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400"/>
              </a:spcBef>
              <a:spcAft>
                <a:spcPts val="0"/>
              </a:spcAft>
              <a:buSzPts val="1100"/>
              <a:buNone/>
            </a:pPr>
            <a:r>
              <a:rPr b="1" lang="en-US" sz="1700">
                <a:solidFill>
                  <a:schemeClr val="hlink"/>
                </a:solidFill>
                <a:uFill>
                  <a:noFill/>
                </a:uFill>
                <a:latin typeface="Times New Roman"/>
                <a:ea typeface="Times New Roman"/>
                <a:cs typeface="Times New Roman"/>
                <a:sym typeface="Times New Roman"/>
                <a:hlinkClick r:id="rId3"/>
              </a:rPr>
              <a:t>Internet-of-Things Enabled Forest Fire Detection System</a:t>
            </a:r>
            <a:endParaRPr b="1" sz="1700">
              <a:latin typeface="Times New Roman"/>
              <a:ea typeface="Times New Roman"/>
              <a:cs typeface="Times New Roman"/>
              <a:sym typeface="Times New Roman"/>
            </a:endParaRPr>
          </a:p>
          <a:p>
            <a:pPr indent="0" lvl="0" marL="457200" rtl="0" algn="just">
              <a:lnSpc>
                <a:spcPct val="90000"/>
              </a:lnSpc>
              <a:spcBef>
                <a:spcPts val="1000"/>
              </a:spcBef>
              <a:spcAft>
                <a:spcPts val="0"/>
              </a:spcAft>
              <a:buSzPts val="1800"/>
              <a:buNone/>
            </a:pPr>
            <a:r>
              <a:rPr lang="en-US" sz="1700" u="sng">
                <a:solidFill>
                  <a:schemeClr val="hlink"/>
                </a:solidFill>
                <a:latin typeface="Times New Roman"/>
                <a:ea typeface="Times New Roman"/>
                <a:cs typeface="Times New Roman"/>
                <a:sym typeface="Times New Roman"/>
                <a:hlinkClick r:id="rId4"/>
              </a:rPr>
              <a:t>https://ieeexplore.ieee.org/document/9640900/</a:t>
            </a:r>
            <a:endParaRPr sz="1700">
              <a:latin typeface="Times New Roman"/>
              <a:ea typeface="Times New Roman"/>
              <a:cs typeface="Times New Roman"/>
              <a:sym typeface="Times New Roman"/>
            </a:endParaRPr>
          </a:p>
          <a:p>
            <a:pPr indent="0" lvl="0" marL="0" rtl="0" algn="just">
              <a:lnSpc>
                <a:spcPct val="90000"/>
              </a:lnSpc>
              <a:spcBef>
                <a:spcPts val="1000"/>
              </a:spcBef>
              <a:spcAft>
                <a:spcPts val="0"/>
              </a:spcAft>
              <a:buSzPts val="1800"/>
              <a:buNone/>
            </a:pPr>
            <a:r>
              <a:t/>
            </a:r>
            <a:endParaRPr sz="1700">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b="1" lang="en-US" sz="1700">
                <a:solidFill>
                  <a:schemeClr val="hlink"/>
                </a:solidFill>
                <a:uFill>
                  <a:noFill/>
                </a:uFill>
                <a:latin typeface="Times New Roman"/>
                <a:ea typeface="Times New Roman"/>
                <a:cs typeface="Times New Roman"/>
                <a:sym typeface="Times New Roman"/>
                <a:hlinkClick r:id="rId5"/>
              </a:rPr>
              <a:t>Forest Fire Detection and Warning System for Disaster Prevention</a:t>
            </a:r>
            <a:endParaRPr b="1" sz="1700">
              <a:latin typeface="Times New Roman"/>
              <a:ea typeface="Times New Roman"/>
              <a:cs typeface="Times New Roman"/>
              <a:sym typeface="Times New Roman"/>
            </a:endParaRPr>
          </a:p>
          <a:p>
            <a:pPr indent="457200" lvl="0" marL="0" rtl="0" algn="just">
              <a:lnSpc>
                <a:spcPct val="90000"/>
              </a:lnSpc>
              <a:spcBef>
                <a:spcPts val="1000"/>
              </a:spcBef>
              <a:spcAft>
                <a:spcPts val="0"/>
              </a:spcAft>
              <a:buSzPts val="1800"/>
              <a:buNone/>
            </a:pPr>
            <a:r>
              <a:rPr lang="en-US" sz="1700" u="sng">
                <a:solidFill>
                  <a:schemeClr val="hlink"/>
                </a:solidFill>
                <a:latin typeface="Times New Roman"/>
                <a:ea typeface="Times New Roman"/>
                <a:cs typeface="Times New Roman"/>
                <a:sym typeface="Times New Roman"/>
                <a:hlinkClick r:id="rId6"/>
              </a:rPr>
              <a:t>https://ieeexplore.ieee.org/document/10182015/</a:t>
            </a:r>
            <a:endParaRPr sz="1700">
              <a:latin typeface="Times New Roman"/>
              <a:ea typeface="Times New Roman"/>
              <a:cs typeface="Times New Roman"/>
              <a:sym typeface="Times New Roman"/>
            </a:endParaRPr>
          </a:p>
          <a:p>
            <a:pPr indent="457200" lvl="0" marL="0" rtl="0" algn="just">
              <a:lnSpc>
                <a:spcPct val="90000"/>
              </a:lnSpc>
              <a:spcBef>
                <a:spcPts val="1000"/>
              </a:spcBef>
              <a:spcAft>
                <a:spcPts val="0"/>
              </a:spcAft>
              <a:buSzPts val="1800"/>
              <a:buNone/>
            </a:pPr>
            <a:r>
              <a:t/>
            </a:r>
            <a:endParaRPr sz="1700">
              <a:latin typeface="Times New Roman"/>
              <a:ea typeface="Times New Roman"/>
              <a:cs typeface="Times New Roman"/>
              <a:sym typeface="Times New Roman"/>
            </a:endParaRPr>
          </a:p>
          <a:p>
            <a:pPr indent="0" lvl="0" marL="0" rtl="0" algn="l">
              <a:lnSpc>
                <a:spcPct val="115000"/>
              </a:lnSpc>
              <a:spcBef>
                <a:spcPts val="1400"/>
              </a:spcBef>
              <a:spcAft>
                <a:spcPts val="0"/>
              </a:spcAft>
              <a:buSzPts val="1100"/>
              <a:buNone/>
            </a:pPr>
            <a:r>
              <a:rPr b="1" lang="en-US" sz="1700">
                <a:solidFill>
                  <a:schemeClr val="hlink"/>
                </a:solidFill>
                <a:uFill>
                  <a:noFill/>
                </a:uFill>
                <a:latin typeface="Times New Roman"/>
                <a:ea typeface="Times New Roman"/>
                <a:cs typeface="Times New Roman"/>
                <a:sym typeface="Times New Roman"/>
                <a:hlinkClick r:id="rId7"/>
              </a:rPr>
              <a:t>IoT based Forest Fire Detection and Protection System</a:t>
            </a:r>
            <a:endParaRPr b="1" sz="1700">
              <a:latin typeface="Times New Roman"/>
              <a:ea typeface="Times New Roman"/>
              <a:cs typeface="Times New Roman"/>
              <a:sym typeface="Times New Roman"/>
            </a:endParaRPr>
          </a:p>
          <a:p>
            <a:pPr indent="457200" lvl="0" marL="0" rtl="0" algn="just">
              <a:lnSpc>
                <a:spcPct val="90000"/>
              </a:lnSpc>
              <a:spcBef>
                <a:spcPts val="1000"/>
              </a:spcBef>
              <a:spcAft>
                <a:spcPts val="0"/>
              </a:spcAft>
              <a:buSzPts val="1800"/>
              <a:buNone/>
            </a:pPr>
            <a:r>
              <a:rPr lang="en-US" sz="1700" u="sng">
                <a:solidFill>
                  <a:schemeClr val="hlink"/>
                </a:solidFill>
                <a:latin typeface="Times New Roman"/>
                <a:ea typeface="Times New Roman"/>
                <a:cs typeface="Times New Roman"/>
                <a:sym typeface="Times New Roman"/>
                <a:hlinkClick r:id="rId8"/>
              </a:rPr>
              <a:t>https://ieeexplore.ieee.org/document/10250762/</a:t>
            </a:r>
            <a:endParaRPr sz="1700">
              <a:latin typeface="Times New Roman"/>
              <a:ea typeface="Times New Roman"/>
              <a:cs typeface="Times New Roman"/>
              <a:sym typeface="Times New Roman"/>
            </a:endParaRPr>
          </a:p>
          <a:p>
            <a:pPr indent="457200" lvl="0" marL="0" rtl="0" algn="just">
              <a:lnSpc>
                <a:spcPct val="90000"/>
              </a:lnSpc>
              <a:spcBef>
                <a:spcPts val="1000"/>
              </a:spcBef>
              <a:spcAft>
                <a:spcPts val="0"/>
              </a:spcAft>
              <a:buSzPts val="1800"/>
              <a:buNone/>
            </a:pPr>
            <a:r>
              <a:t/>
            </a:r>
            <a:endParaRPr sz="1700">
              <a:latin typeface="Times New Roman"/>
              <a:ea typeface="Times New Roman"/>
              <a:cs typeface="Times New Roman"/>
              <a:sym typeface="Times New Roman"/>
            </a:endParaRPr>
          </a:p>
          <a:p>
            <a:pPr indent="0" lvl="0" marL="457200" rtl="0" algn="just">
              <a:lnSpc>
                <a:spcPct val="90000"/>
              </a:lnSpc>
              <a:spcBef>
                <a:spcPts val="1000"/>
              </a:spcBef>
              <a:spcAft>
                <a:spcPts val="0"/>
              </a:spcAft>
              <a:buSzPts val="1800"/>
              <a:buNone/>
            </a:pPr>
            <a:r>
              <a:t/>
            </a:r>
            <a:endParaRPr sz="1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c5e8a0016c_0_7"/>
          <p:cNvSpPr txBox="1"/>
          <p:nvPr/>
        </p:nvSpPr>
        <p:spPr>
          <a:xfrm>
            <a:off x="448800" y="1984225"/>
            <a:ext cx="8246400" cy="56874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120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The challenges and risks associated with forest fires include:</a:t>
            </a:r>
            <a:endParaRPr b="0" i="0" sz="17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1200"/>
              </a:spcBef>
              <a:spcAft>
                <a:spcPts val="0"/>
              </a:spcAft>
              <a:buClr>
                <a:srgbClr val="000000"/>
              </a:buClr>
              <a:buSzPts val="1700"/>
              <a:buFont typeface="Arial"/>
              <a:buNone/>
            </a:pPr>
            <a:r>
              <a:rPr b="1" i="0" lang="en-US" sz="1700" u="none" cap="none" strike="noStrike">
                <a:solidFill>
                  <a:schemeClr val="dk1"/>
                </a:solidFill>
                <a:latin typeface="Times New Roman"/>
                <a:ea typeface="Times New Roman"/>
                <a:cs typeface="Times New Roman"/>
                <a:sym typeface="Times New Roman"/>
              </a:rPr>
              <a:t>Rapid Fire Spread: </a:t>
            </a:r>
            <a:r>
              <a:rPr b="0" i="0" lang="en-US" sz="1700" u="none" cap="none" strike="noStrike">
                <a:solidFill>
                  <a:schemeClr val="dk1"/>
                </a:solidFill>
                <a:latin typeface="Times New Roman"/>
                <a:ea typeface="Times New Roman"/>
                <a:cs typeface="Times New Roman"/>
                <a:sym typeface="Times New Roman"/>
              </a:rPr>
              <a:t>Forest fires can spread quickly, making it difficult to detect and control them in a timely manner.</a:t>
            </a:r>
            <a:endParaRPr b="0" i="0" sz="17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1200"/>
              </a:spcBef>
              <a:spcAft>
                <a:spcPts val="0"/>
              </a:spcAft>
              <a:buClr>
                <a:srgbClr val="000000"/>
              </a:buClr>
              <a:buSzPts val="1700"/>
              <a:buFont typeface="Arial"/>
              <a:buNone/>
            </a:pPr>
            <a:r>
              <a:rPr b="1" i="0" lang="en-US" sz="1700" u="none" cap="none" strike="noStrike">
                <a:solidFill>
                  <a:schemeClr val="dk1"/>
                </a:solidFill>
                <a:latin typeface="Times New Roman"/>
                <a:ea typeface="Times New Roman"/>
                <a:cs typeface="Times New Roman"/>
                <a:sym typeface="Times New Roman"/>
              </a:rPr>
              <a:t>Environmental Impact: </a:t>
            </a:r>
            <a:r>
              <a:rPr b="0" i="0" lang="en-US" sz="1700" u="none" cap="none" strike="noStrike">
                <a:solidFill>
                  <a:schemeClr val="dk1"/>
                </a:solidFill>
                <a:latin typeface="Times New Roman"/>
                <a:ea typeface="Times New Roman"/>
                <a:cs typeface="Times New Roman"/>
                <a:sym typeface="Times New Roman"/>
              </a:rPr>
              <a:t>Forest fires have devastating effects on ecosystems, including the destruction of wildlife habitats and the release of harmful pollutants into the air.</a:t>
            </a:r>
            <a:endParaRPr b="0" i="0" sz="17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1200"/>
              </a:spcBef>
              <a:spcAft>
                <a:spcPts val="0"/>
              </a:spcAft>
              <a:buClr>
                <a:srgbClr val="000000"/>
              </a:buClr>
              <a:buSzPts val="1700"/>
              <a:buFont typeface="Arial"/>
              <a:buNone/>
            </a:pPr>
            <a:r>
              <a:rPr b="1" i="0" lang="en-US" sz="1700" u="none" cap="none" strike="noStrike">
                <a:solidFill>
                  <a:schemeClr val="dk1"/>
                </a:solidFill>
                <a:latin typeface="Times New Roman"/>
                <a:ea typeface="Times New Roman"/>
                <a:cs typeface="Times New Roman"/>
                <a:sym typeface="Times New Roman"/>
              </a:rPr>
              <a:t>Human Safety: </a:t>
            </a:r>
            <a:r>
              <a:rPr b="0" i="0" lang="en-US" sz="1700" u="none" cap="none" strike="noStrike">
                <a:solidFill>
                  <a:schemeClr val="dk1"/>
                </a:solidFill>
                <a:latin typeface="Times New Roman"/>
                <a:ea typeface="Times New Roman"/>
                <a:cs typeface="Times New Roman"/>
                <a:sym typeface="Times New Roman"/>
              </a:rPr>
              <a:t>Forest fires can endanger the lives of nearby residents and firefighters, requiring effective early warning systems and evacuation plans.</a:t>
            </a:r>
            <a:endParaRPr b="0" i="0" sz="17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1200"/>
              </a:spcBef>
              <a:spcAft>
                <a:spcPts val="0"/>
              </a:spcAft>
              <a:buClr>
                <a:srgbClr val="000000"/>
              </a:buClr>
              <a:buSzPts val="1700"/>
              <a:buFont typeface="Arial"/>
              <a:buNone/>
            </a:pPr>
            <a:r>
              <a:rPr b="1" i="0" lang="en-US" sz="1700" u="none" cap="none" strike="noStrike">
                <a:solidFill>
                  <a:schemeClr val="dk1"/>
                </a:solidFill>
                <a:latin typeface="Times New Roman"/>
                <a:ea typeface="Times New Roman"/>
                <a:cs typeface="Times New Roman"/>
                <a:sym typeface="Times New Roman"/>
              </a:rPr>
              <a:t>Limited Monitoring:</a:t>
            </a:r>
            <a:r>
              <a:rPr b="0" i="0" lang="en-US" sz="1700" u="none" cap="none" strike="noStrike">
                <a:solidFill>
                  <a:schemeClr val="dk1"/>
                </a:solidFill>
                <a:latin typeface="Times New Roman"/>
                <a:ea typeface="Times New Roman"/>
                <a:cs typeface="Times New Roman"/>
                <a:sym typeface="Times New Roman"/>
              </a:rPr>
              <a:t> Large forested areas are often remote and difficult to monitor, making it challenging to detect fires in their early stages.</a:t>
            </a:r>
            <a:endParaRPr b="0" i="0" sz="17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120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120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400"/>
              <a:buFont typeface="Arial"/>
              <a:buNone/>
            </a:pPr>
            <a:r>
              <a:t/>
            </a:r>
            <a:endParaRPr b="0" i="0" sz="1700" u="none" cap="none" strike="noStrike">
              <a:solidFill>
                <a:schemeClr val="dk1"/>
              </a:solidFill>
              <a:latin typeface="Times New Roman"/>
              <a:ea typeface="Times New Roman"/>
              <a:cs typeface="Times New Roman"/>
              <a:sym typeface="Times New Roman"/>
            </a:endParaRPr>
          </a:p>
        </p:txBody>
      </p:sp>
      <p:sp>
        <p:nvSpPr>
          <p:cNvPr id="114" name="Google Shape;114;g2c5e8a0016c_0_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200">
                <a:solidFill>
                  <a:srgbClr val="7030A0"/>
                </a:solidFill>
                <a:latin typeface="Times New Roman"/>
                <a:ea typeface="Times New Roman"/>
                <a:cs typeface="Times New Roman"/>
                <a:sym typeface="Times New Roman"/>
              </a:rPr>
              <a:t>PROBLEM STATEMENT</a:t>
            </a:r>
            <a:endParaRPr b="1" sz="3200">
              <a:solidFill>
                <a:srgbClr val="7030A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56250"/>
              <a:buNone/>
            </a:pPr>
            <a:r>
              <a:rPr b="1" lang="en-US" sz="3200">
                <a:solidFill>
                  <a:srgbClr val="7030A0"/>
                </a:solidFill>
                <a:latin typeface="Times New Roman"/>
                <a:ea typeface="Times New Roman"/>
                <a:cs typeface="Times New Roman"/>
                <a:sym typeface="Times New Roman"/>
              </a:rPr>
              <a:t>                           </a:t>
            </a:r>
            <a:endParaRPr b="1" sz="3200">
              <a:solidFill>
                <a:srgbClr val="7030A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56250"/>
              <a:buNone/>
            </a:pPr>
            <a:r>
              <a:rPr b="1" lang="en-US" sz="3200">
                <a:solidFill>
                  <a:srgbClr val="7030A0"/>
                </a:solidFill>
                <a:latin typeface="Times New Roman"/>
                <a:ea typeface="Times New Roman"/>
                <a:cs typeface="Times New Roman"/>
                <a:sym typeface="Times New Roman"/>
              </a:rPr>
              <a:t>                               </a:t>
            </a:r>
            <a:r>
              <a:rPr b="1" lang="en-US" sz="3550">
                <a:solidFill>
                  <a:srgbClr val="7030A0"/>
                </a:solidFill>
                <a:latin typeface="Times New Roman"/>
                <a:ea typeface="Times New Roman"/>
                <a:cs typeface="Times New Roman"/>
                <a:sym typeface="Times New Roman"/>
              </a:rPr>
              <a:t>MODULE</a:t>
            </a:r>
            <a:br>
              <a:rPr lang="en-US" sz="3550">
                <a:latin typeface="Times New Roman"/>
                <a:ea typeface="Times New Roman"/>
                <a:cs typeface="Times New Roman"/>
                <a:sym typeface="Times New Roman"/>
              </a:rPr>
            </a:br>
            <a:endParaRPr sz="3550">
              <a:latin typeface="Times New Roman"/>
              <a:ea typeface="Times New Roman"/>
              <a:cs typeface="Times New Roman"/>
              <a:sym typeface="Times New Roman"/>
            </a:endParaRPr>
          </a:p>
        </p:txBody>
      </p:sp>
      <p:sp>
        <p:nvSpPr>
          <p:cNvPr id="121" name="Google Shape;121;p8"/>
          <p:cNvSpPr txBox="1"/>
          <p:nvPr>
            <p:ph idx="1" type="body"/>
          </p:nvPr>
        </p:nvSpPr>
        <p:spPr>
          <a:xfrm>
            <a:off x="3422100" y="2148475"/>
            <a:ext cx="2299800" cy="40215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300"/>
              </a:spcBef>
              <a:spcAft>
                <a:spcPts val="0"/>
              </a:spcAft>
              <a:buClr>
                <a:schemeClr val="dk1"/>
              </a:buClr>
              <a:buSzPts val="1100"/>
              <a:buFont typeface="Arial"/>
              <a:buNone/>
            </a:pPr>
            <a:r>
              <a:rPr b="1" lang="en-US" sz="1700">
                <a:highlight>
                  <a:schemeClr val="lt1"/>
                </a:highlight>
                <a:latin typeface="Times New Roman"/>
                <a:ea typeface="Times New Roman"/>
                <a:cs typeface="Times New Roman"/>
                <a:sym typeface="Times New Roman"/>
              </a:rPr>
              <a:t>Hardware tools:</a:t>
            </a:r>
            <a:endParaRPr b="1" sz="1700">
              <a:highlight>
                <a:schemeClr val="lt1"/>
              </a:highlight>
              <a:latin typeface="Times New Roman"/>
              <a:ea typeface="Times New Roman"/>
              <a:cs typeface="Times New Roman"/>
              <a:sym typeface="Times New Roman"/>
            </a:endParaRPr>
          </a:p>
          <a:p>
            <a:pPr indent="-336550" lvl="0" marL="457200" rtl="0" algn="just">
              <a:lnSpc>
                <a:spcPct val="150000"/>
              </a:lnSpc>
              <a:spcBef>
                <a:spcPts val="1100"/>
              </a:spcBef>
              <a:spcAft>
                <a:spcPts val="0"/>
              </a:spcAft>
              <a:buSzPts val="1700"/>
              <a:buFont typeface="Times New Roman"/>
              <a:buAutoNum type="arabicPeriod"/>
            </a:pPr>
            <a:r>
              <a:rPr lang="en-US" sz="1700">
                <a:highlight>
                  <a:schemeClr val="lt1"/>
                </a:highlight>
                <a:latin typeface="Times New Roman"/>
                <a:ea typeface="Times New Roman"/>
                <a:cs typeface="Times New Roman"/>
                <a:sym typeface="Times New Roman"/>
              </a:rPr>
              <a:t>Camera</a:t>
            </a:r>
            <a:endParaRPr sz="1700">
              <a:highlight>
                <a:schemeClr val="lt1"/>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AutoNum type="arabicPeriod"/>
            </a:pPr>
            <a:r>
              <a:rPr lang="en-US" sz="1700">
                <a:highlight>
                  <a:schemeClr val="lt1"/>
                </a:highlight>
                <a:latin typeface="Times New Roman"/>
                <a:ea typeface="Times New Roman"/>
                <a:cs typeface="Times New Roman"/>
                <a:sym typeface="Times New Roman"/>
              </a:rPr>
              <a:t>Node MCU</a:t>
            </a:r>
            <a:endParaRPr sz="1700">
              <a:highlight>
                <a:schemeClr val="lt1"/>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AutoNum type="arabicPeriod"/>
            </a:pPr>
            <a:r>
              <a:rPr lang="en-US" sz="1700">
                <a:highlight>
                  <a:schemeClr val="lt1"/>
                </a:highlight>
                <a:latin typeface="Times New Roman"/>
                <a:ea typeface="Times New Roman"/>
                <a:cs typeface="Times New Roman"/>
                <a:sym typeface="Times New Roman"/>
              </a:rPr>
              <a:t>Buzzer </a:t>
            </a:r>
            <a:endParaRPr sz="1700">
              <a:highlight>
                <a:schemeClr val="lt1"/>
              </a:highlight>
              <a:latin typeface="Times New Roman"/>
              <a:ea typeface="Times New Roman"/>
              <a:cs typeface="Times New Roman"/>
              <a:sym typeface="Times New Roman"/>
            </a:endParaRPr>
          </a:p>
          <a:p>
            <a:pPr indent="0" lvl="0" marL="0" rtl="0" algn="just">
              <a:lnSpc>
                <a:spcPct val="150000"/>
              </a:lnSpc>
              <a:spcBef>
                <a:spcPts val="1100"/>
              </a:spcBef>
              <a:spcAft>
                <a:spcPts val="0"/>
              </a:spcAft>
              <a:buClr>
                <a:schemeClr val="dk1"/>
              </a:buClr>
              <a:buSzPts val="1100"/>
              <a:buFont typeface="Arial"/>
              <a:buNone/>
            </a:pPr>
            <a:r>
              <a:rPr b="1" lang="en-US" sz="1700">
                <a:highlight>
                  <a:schemeClr val="lt1"/>
                </a:highlight>
                <a:latin typeface="Times New Roman"/>
                <a:ea typeface="Times New Roman"/>
                <a:cs typeface="Times New Roman"/>
                <a:sym typeface="Times New Roman"/>
              </a:rPr>
              <a:t>Software tools:</a:t>
            </a:r>
            <a:endParaRPr b="1" sz="1700">
              <a:highlight>
                <a:schemeClr val="lt1"/>
              </a:highlight>
              <a:latin typeface="Times New Roman"/>
              <a:ea typeface="Times New Roman"/>
              <a:cs typeface="Times New Roman"/>
              <a:sym typeface="Times New Roman"/>
            </a:endParaRPr>
          </a:p>
          <a:p>
            <a:pPr indent="-336550" lvl="0" marL="457200" rtl="0" algn="just">
              <a:lnSpc>
                <a:spcPct val="150000"/>
              </a:lnSpc>
              <a:spcBef>
                <a:spcPts val="1100"/>
              </a:spcBef>
              <a:spcAft>
                <a:spcPts val="0"/>
              </a:spcAft>
              <a:buSzPts val="1700"/>
              <a:buFont typeface="Times New Roman"/>
              <a:buAutoNum type="arabicPeriod"/>
            </a:pPr>
            <a:r>
              <a:rPr lang="en-US" sz="1700">
                <a:highlight>
                  <a:schemeClr val="lt1"/>
                </a:highlight>
                <a:latin typeface="Times New Roman"/>
                <a:ea typeface="Times New Roman"/>
                <a:cs typeface="Times New Roman"/>
                <a:sym typeface="Times New Roman"/>
              </a:rPr>
              <a:t>Machine Learning</a:t>
            </a:r>
            <a:endParaRPr sz="1700">
              <a:highlight>
                <a:schemeClr val="lt1"/>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AutoNum type="arabicPeriod"/>
            </a:pPr>
            <a:r>
              <a:rPr lang="en-US" sz="1700">
                <a:highlight>
                  <a:schemeClr val="lt1"/>
                </a:highlight>
                <a:latin typeface="Times New Roman"/>
                <a:ea typeface="Times New Roman"/>
                <a:cs typeface="Times New Roman"/>
                <a:sym typeface="Times New Roman"/>
              </a:rPr>
              <a:t>Fire Base</a:t>
            </a:r>
            <a:endParaRPr sz="1700">
              <a:highlight>
                <a:schemeClr val="lt1"/>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AutoNum type="arabicPeriod"/>
            </a:pPr>
            <a:r>
              <a:rPr lang="en-US" sz="1700">
                <a:highlight>
                  <a:schemeClr val="lt1"/>
                </a:highlight>
                <a:latin typeface="Times New Roman"/>
                <a:ea typeface="Times New Roman"/>
                <a:cs typeface="Times New Roman"/>
                <a:sym typeface="Times New Roman"/>
              </a:rPr>
              <a:t>Arduino IDE</a:t>
            </a:r>
            <a:endParaRPr sz="1700">
              <a:highlight>
                <a:schemeClr val="lt1"/>
              </a:highlight>
              <a:latin typeface="Times New Roman"/>
              <a:ea typeface="Times New Roman"/>
              <a:cs typeface="Times New Roman"/>
              <a:sym typeface="Times New Roman"/>
            </a:endParaRPr>
          </a:p>
          <a:p>
            <a:pPr indent="0" lvl="0" marL="0" rtl="0" algn="just">
              <a:lnSpc>
                <a:spcPct val="150000"/>
              </a:lnSpc>
              <a:spcBef>
                <a:spcPts val="1100"/>
              </a:spcBef>
              <a:spcAft>
                <a:spcPts val="0"/>
              </a:spcAft>
              <a:buClr>
                <a:schemeClr val="dk1"/>
              </a:buClr>
              <a:buSzPts val="1100"/>
              <a:buFont typeface="Arial"/>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Clr>
                <a:schemeClr val="dk1"/>
              </a:buClr>
              <a:buSzPts val="1100"/>
              <a:buFont typeface="Arial"/>
              <a:buNone/>
            </a:pPr>
            <a:r>
              <a:t/>
            </a:r>
            <a:endParaRPr sz="2000">
              <a:highlight>
                <a:schemeClr val="lt1"/>
              </a:highlight>
              <a:latin typeface="Times New Roman"/>
              <a:ea typeface="Times New Roman"/>
              <a:cs typeface="Times New Roman"/>
              <a:sym typeface="Times New Roman"/>
            </a:endParaRPr>
          </a:p>
          <a:p>
            <a:pPr indent="0" lvl="0" marL="0" rtl="0" algn="just">
              <a:lnSpc>
                <a:spcPct val="95000"/>
              </a:lnSpc>
              <a:spcBef>
                <a:spcPts val="1200"/>
              </a:spcBef>
              <a:spcAft>
                <a:spcPts val="0"/>
              </a:spcAft>
              <a:buClr>
                <a:schemeClr val="dk1"/>
              </a:buClr>
              <a:buSzPts val="275"/>
              <a:buFont typeface="Arial"/>
              <a:buNone/>
            </a:pPr>
            <a:r>
              <a:t/>
            </a:r>
            <a:endParaRPr b="1" sz="1712">
              <a:latin typeface="Times New Roman"/>
              <a:ea typeface="Times New Roman"/>
              <a:cs typeface="Times New Roman"/>
              <a:sym typeface="Times New Roman"/>
            </a:endParaRPr>
          </a:p>
          <a:p>
            <a:pPr indent="0" lvl="0" marL="0" rtl="0" algn="just">
              <a:lnSpc>
                <a:spcPct val="95000"/>
              </a:lnSpc>
              <a:spcBef>
                <a:spcPts val="1200"/>
              </a:spcBef>
              <a:spcAft>
                <a:spcPts val="0"/>
              </a:spcAft>
              <a:buClr>
                <a:schemeClr val="dk1"/>
              </a:buClr>
              <a:buSzPts val="275"/>
              <a:buFont typeface="Arial"/>
              <a:buNone/>
            </a:pPr>
            <a:r>
              <a:rPr lang="en-US" sz="1712">
                <a:latin typeface="Times New Roman"/>
                <a:ea typeface="Times New Roman"/>
                <a:cs typeface="Times New Roman"/>
                <a:sym typeface="Times New Roman"/>
              </a:rPr>
              <a:t> </a:t>
            </a:r>
            <a:endParaRPr sz="1712">
              <a:latin typeface="Times New Roman"/>
              <a:ea typeface="Times New Roman"/>
              <a:cs typeface="Times New Roman"/>
              <a:sym typeface="Times New Roman"/>
            </a:endParaRPr>
          </a:p>
          <a:p>
            <a:pPr indent="0" lvl="0" marL="0" rtl="0" algn="just">
              <a:lnSpc>
                <a:spcPct val="80000"/>
              </a:lnSpc>
              <a:spcBef>
                <a:spcPts val="1200"/>
              </a:spcBef>
              <a:spcAft>
                <a:spcPts val="0"/>
              </a:spcAft>
              <a:buClr>
                <a:schemeClr val="dk1"/>
              </a:buClr>
              <a:buSzPts val="275"/>
              <a:buFont typeface="Arial"/>
              <a:buNone/>
            </a:pPr>
            <a:r>
              <a:t/>
            </a:r>
            <a:endParaRPr b="1" sz="1425">
              <a:latin typeface="Times New Roman"/>
              <a:ea typeface="Times New Roman"/>
              <a:cs typeface="Times New Roman"/>
              <a:sym typeface="Times New Roman"/>
            </a:endParaRPr>
          </a:p>
          <a:p>
            <a:pPr indent="0" lvl="0" marL="0" rtl="0" algn="just">
              <a:lnSpc>
                <a:spcPct val="70000"/>
              </a:lnSpc>
              <a:spcBef>
                <a:spcPts val="1000"/>
              </a:spcBef>
              <a:spcAft>
                <a:spcPts val="0"/>
              </a:spcAft>
              <a:buSzPts val="1800"/>
              <a:buNone/>
            </a:pPr>
            <a:r>
              <a:t/>
            </a:r>
            <a:endParaRPr b="1" sz="1300">
              <a:latin typeface="Times New Roman"/>
              <a:ea typeface="Times New Roman"/>
              <a:cs typeface="Times New Roman"/>
              <a:sym typeface="Times New Roman"/>
            </a:endParaRPr>
          </a:p>
          <a:p>
            <a:pPr indent="-228600" lvl="0" marL="457200" rtl="0" algn="just">
              <a:lnSpc>
                <a:spcPct val="70000"/>
              </a:lnSpc>
              <a:spcBef>
                <a:spcPts val="1000"/>
              </a:spcBef>
              <a:spcAft>
                <a:spcPts val="0"/>
              </a:spcAft>
              <a:buSzPts val="450"/>
              <a:buNone/>
            </a:pPr>
            <a:r>
              <a:t/>
            </a:r>
            <a:endParaRPr b="1" sz="2100">
              <a:latin typeface="Times New Roman"/>
              <a:ea typeface="Times New Roman"/>
              <a:cs typeface="Times New Roman"/>
              <a:sym typeface="Times New Roman"/>
            </a:endParaRPr>
          </a:p>
          <a:p>
            <a:pPr indent="0" lvl="0" marL="457200" rtl="0" algn="just">
              <a:lnSpc>
                <a:spcPct val="70000"/>
              </a:lnSpc>
              <a:spcBef>
                <a:spcPts val="1000"/>
              </a:spcBef>
              <a:spcAft>
                <a:spcPts val="0"/>
              </a:spcAft>
              <a:buSzPts val="1800"/>
              <a:buNone/>
            </a:pPr>
            <a:r>
              <a:t/>
            </a:r>
            <a:endParaRPr b="1" sz="2100">
              <a:latin typeface="Times New Roman"/>
              <a:ea typeface="Times New Roman"/>
              <a:cs typeface="Times New Roman"/>
              <a:sym typeface="Times New Roman"/>
            </a:endParaRPr>
          </a:p>
          <a:p>
            <a:pPr indent="-228600" lvl="0" marL="457200" rtl="0" algn="just">
              <a:lnSpc>
                <a:spcPct val="70000"/>
              </a:lnSpc>
              <a:spcBef>
                <a:spcPts val="1000"/>
              </a:spcBef>
              <a:spcAft>
                <a:spcPts val="0"/>
              </a:spcAft>
              <a:buSzPts val="1100"/>
              <a:buNone/>
            </a:pPr>
            <a:r>
              <a:t/>
            </a:r>
            <a:endParaRPr b="1" sz="2100">
              <a:latin typeface="Times New Roman"/>
              <a:ea typeface="Times New Roman"/>
              <a:cs typeface="Times New Roman"/>
              <a:sym typeface="Times New Roman"/>
            </a:endParaRPr>
          </a:p>
          <a:p>
            <a:pPr indent="-228600" lvl="0" marL="457200" rtl="0" algn="just">
              <a:lnSpc>
                <a:spcPct val="70000"/>
              </a:lnSpc>
              <a:spcBef>
                <a:spcPts val="1000"/>
              </a:spcBef>
              <a:spcAft>
                <a:spcPts val="0"/>
              </a:spcAft>
              <a:buSzPts val="1100"/>
              <a:buFont typeface="Arial"/>
              <a:buNone/>
            </a:pPr>
            <a:r>
              <a:t/>
            </a:r>
            <a:endParaRPr b="1" sz="2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68a8006ffd_0_1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rgbClr val="7030A0"/>
                </a:solidFill>
                <a:latin typeface="Times New Roman"/>
                <a:ea typeface="Times New Roman"/>
                <a:cs typeface="Times New Roman"/>
                <a:sym typeface="Times New Roman"/>
              </a:rPr>
              <a:t>            </a:t>
            </a:r>
            <a:r>
              <a:rPr b="1" lang="en-US" sz="3200">
                <a:solidFill>
                  <a:srgbClr val="7030A0"/>
                </a:solidFill>
                <a:latin typeface="Times New Roman"/>
                <a:ea typeface="Times New Roman"/>
                <a:cs typeface="Times New Roman"/>
                <a:sym typeface="Times New Roman"/>
              </a:rPr>
              <a:t>MODULE DESCRIPTION</a:t>
            </a:r>
            <a:endParaRPr sz="2700"/>
          </a:p>
        </p:txBody>
      </p:sp>
      <p:sp>
        <p:nvSpPr>
          <p:cNvPr id="127" name="Google Shape;127;g268a8006ffd_0_11"/>
          <p:cNvSpPr txBox="1"/>
          <p:nvPr>
            <p:ph idx="1" type="body"/>
          </p:nvPr>
        </p:nvSpPr>
        <p:spPr>
          <a:xfrm>
            <a:off x="628650" y="1847850"/>
            <a:ext cx="7886700" cy="4510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800"/>
              <a:buNone/>
            </a:pPr>
            <a:r>
              <a:rPr b="1" lang="en-US" sz="1700">
                <a:latin typeface="Times New Roman"/>
                <a:ea typeface="Times New Roman"/>
                <a:cs typeface="Times New Roman"/>
                <a:sym typeface="Times New Roman"/>
              </a:rPr>
              <a:t>Node MCU</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Times New Roman"/>
                <a:ea typeface="Times New Roman"/>
                <a:cs typeface="Times New Roman"/>
                <a:sym typeface="Times New Roman"/>
              </a:rPr>
              <a:t>The Node MCU is a low-cost open-source IoT platform that can be programmed using the Arduino IDE. It provides the foundation for connectivity and data transmission in the forest fire detection system.</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Arial"/>
                <a:ea typeface="Arial"/>
                <a:cs typeface="Arial"/>
                <a:sym typeface="Arial"/>
              </a:rPr>
              <a:t> </a:t>
            </a:r>
            <a:endParaRPr sz="1700">
              <a:latin typeface="Arial"/>
              <a:ea typeface="Arial"/>
              <a:cs typeface="Arial"/>
              <a:sym typeface="Arial"/>
            </a:endParaRPr>
          </a:p>
          <a:p>
            <a:pPr indent="0" lvl="0" marL="0" rtl="0" algn="l">
              <a:lnSpc>
                <a:spcPct val="115000"/>
              </a:lnSpc>
              <a:spcBef>
                <a:spcPts val="1200"/>
              </a:spcBef>
              <a:spcAft>
                <a:spcPts val="0"/>
              </a:spcAft>
              <a:buSzPts val="1800"/>
              <a:buNone/>
            </a:pPr>
            <a:r>
              <a:rPr lang="en-US" sz="1700">
                <a:latin typeface="Arial"/>
                <a:ea typeface="Arial"/>
                <a:cs typeface="Arial"/>
                <a:sym typeface="Arial"/>
              </a:rPr>
              <a:t> </a:t>
            </a:r>
            <a:endParaRPr sz="1700">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1700">
              <a:latin typeface="Arial"/>
              <a:ea typeface="Arial"/>
              <a:cs typeface="Arial"/>
              <a:sym typeface="Arial"/>
            </a:endParaRPr>
          </a:p>
          <a:p>
            <a:pPr indent="0" lvl="0" marL="0" rtl="0" algn="just">
              <a:lnSpc>
                <a:spcPct val="115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pic>
        <p:nvPicPr>
          <p:cNvPr id="128" name="Google Shape;128;g268a8006ffd_0_11"/>
          <p:cNvPicPr preferRelativeResize="0"/>
          <p:nvPr/>
        </p:nvPicPr>
        <p:blipFill rotWithShape="1">
          <a:blip r:embed="rId3">
            <a:alphaModFix/>
          </a:blip>
          <a:srcRect b="0" l="0" r="0" t="0"/>
          <a:stretch/>
        </p:blipFill>
        <p:spPr>
          <a:xfrm>
            <a:off x="2903125" y="3429000"/>
            <a:ext cx="2908500" cy="218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68a8006ffd_0_2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rgbClr val="7030A0"/>
                </a:solidFill>
                <a:latin typeface="Times New Roman"/>
                <a:ea typeface="Times New Roman"/>
                <a:cs typeface="Times New Roman"/>
                <a:sym typeface="Times New Roman"/>
              </a:rPr>
              <a:t>          MODULE DESCRIPTION</a:t>
            </a:r>
            <a:endParaRPr sz="2800"/>
          </a:p>
        </p:txBody>
      </p:sp>
      <p:sp>
        <p:nvSpPr>
          <p:cNvPr id="134" name="Google Shape;134;g268a8006ffd_0_27"/>
          <p:cNvSpPr txBox="1"/>
          <p:nvPr>
            <p:ph idx="1" type="body"/>
          </p:nvPr>
        </p:nvSpPr>
        <p:spPr>
          <a:xfrm>
            <a:off x="628650" y="1847850"/>
            <a:ext cx="7886700" cy="4510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Times New Roman"/>
                <a:ea typeface="Times New Roman"/>
                <a:cs typeface="Times New Roman"/>
                <a:sym typeface="Times New Roman"/>
              </a:rPr>
              <a:t>Buzzer</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Times New Roman"/>
                <a:ea typeface="Times New Roman"/>
                <a:cs typeface="Times New Roman"/>
                <a:sym typeface="Times New Roman"/>
              </a:rPr>
              <a:t>The buzzer serves as an audible alarm to alert nearby individuals of a potential forest fire, helping to ensure rapid evacuation and response.</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b="1" lang="en-US" sz="1700">
                <a:latin typeface="Times New Roman"/>
                <a:ea typeface="Times New Roman"/>
                <a:cs typeface="Times New Roman"/>
                <a:sym typeface="Times New Roman"/>
              </a:rPr>
              <a:t>Camera</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Times New Roman"/>
                <a:ea typeface="Times New Roman"/>
                <a:cs typeface="Times New Roman"/>
                <a:sym typeface="Times New Roman"/>
              </a:rPr>
              <a:t>An integrated camera module is crucial for capturing real-time images and providing visual confirmation of potential fire outbreaks.</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68a8006ffd_0_3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50000"/>
              <a:buNone/>
            </a:pPr>
            <a:r>
              <a:rPr b="1" lang="en-US" sz="3600">
                <a:solidFill>
                  <a:srgbClr val="7030A0"/>
                </a:solidFill>
                <a:latin typeface="Times New Roman"/>
                <a:ea typeface="Times New Roman"/>
                <a:cs typeface="Times New Roman"/>
                <a:sym typeface="Times New Roman"/>
              </a:rPr>
              <a:t>         </a:t>
            </a:r>
            <a:endParaRPr b="1" sz="3600">
              <a:solidFill>
                <a:srgbClr val="7030A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50000"/>
              <a:buNone/>
            </a:pPr>
            <a:r>
              <a:rPr b="1" lang="en-US" sz="3600">
                <a:solidFill>
                  <a:srgbClr val="7030A0"/>
                </a:solidFill>
                <a:latin typeface="Times New Roman"/>
                <a:ea typeface="Times New Roman"/>
                <a:cs typeface="Times New Roman"/>
                <a:sym typeface="Times New Roman"/>
              </a:rPr>
              <a:t>             MODULE DESCRIPTION</a:t>
            </a:r>
            <a:endParaRPr sz="3600"/>
          </a:p>
          <a:p>
            <a:pPr indent="0" lvl="0" marL="0" rtl="0" algn="l">
              <a:lnSpc>
                <a:spcPct val="90000"/>
              </a:lnSpc>
              <a:spcBef>
                <a:spcPts val="0"/>
              </a:spcBef>
              <a:spcAft>
                <a:spcPts val="0"/>
              </a:spcAft>
              <a:buClr>
                <a:schemeClr val="dk1"/>
              </a:buClr>
              <a:buSzPct val="50000"/>
              <a:buNone/>
            </a:pPr>
            <a:r>
              <a:t/>
            </a:r>
            <a:endParaRPr b="1" sz="3600">
              <a:solidFill>
                <a:srgbClr val="7030A0"/>
              </a:solidFill>
              <a:latin typeface="Times New Roman"/>
              <a:ea typeface="Times New Roman"/>
              <a:cs typeface="Times New Roman"/>
              <a:sym typeface="Times New Roman"/>
            </a:endParaRPr>
          </a:p>
        </p:txBody>
      </p:sp>
      <p:sp>
        <p:nvSpPr>
          <p:cNvPr id="140" name="Google Shape;140;g268a8006ffd_0_33"/>
          <p:cNvSpPr txBox="1"/>
          <p:nvPr>
            <p:ph idx="1" type="body"/>
          </p:nvPr>
        </p:nvSpPr>
        <p:spPr>
          <a:xfrm>
            <a:off x="628650" y="1847850"/>
            <a:ext cx="7886700" cy="4510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Times New Roman"/>
                <a:ea typeface="Times New Roman"/>
                <a:cs typeface="Times New Roman"/>
                <a:sym typeface="Times New Roman"/>
              </a:rPr>
              <a:t>Machine Learning</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Advanced machine learning algorithms analyze the captured images to detect smoke or flames, facilitating automated fire detection.</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700">
                <a:latin typeface="Times New Roman"/>
                <a:ea typeface="Times New Roman"/>
                <a:cs typeface="Times New Roman"/>
                <a:sym typeface="Times New Roman"/>
              </a:rPr>
              <a:t>Arduino</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Arduino-based microcontrollers are utilized for data processing and decision-making, ensuring swift and accurate response to potential fire incidents.</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68df9cd0f4_0_2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rgbClr val="7030A0"/>
                </a:solidFill>
                <a:latin typeface="Times New Roman"/>
                <a:ea typeface="Times New Roman"/>
                <a:cs typeface="Times New Roman"/>
                <a:sym typeface="Times New Roman"/>
              </a:rPr>
              <a:t>         MODULE DESCRIPTION</a:t>
            </a:r>
            <a:endParaRPr sz="2800"/>
          </a:p>
        </p:txBody>
      </p:sp>
      <p:sp>
        <p:nvSpPr>
          <p:cNvPr id="146" name="Google Shape;146;g268df9cd0f4_0_28"/>
          <p:cNvSpPr txBox="1"/>
          <p:nvPr>
            <p:ph idx="1" type="body"/>
          </p:nvPr>
        </p:nvSpPr>
        <p:spPr>
          <a:xfrm>
            <a:off x="628650" y="1847850"/>
            <a:ext cx="7886700" cy="4510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a:t>
            </a:r>
            <a:endParaRPr b="1" sz="17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1700">
                <a:latin typeface="Times New Roman"/>
                <a:ea typeface="Times New Roman"/>
                <a:cs typeface="Times New Roman"/>
                <a:sym typeface="Times New Roman"/>
              </a:rPr>
              <a:t>FireBase Cloud-Based Forest Fire Monitoring Systems: A Review:</a:t>
            </a:r>
            <a:endParaRPr b="1" sz="17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The forest fire detection system incorporates a Firebase cloud platform for real-time monitoring and remote accessibility. Firebase enables the secure transmission of fire alerts and relevant data, ensuring swift and coordinated responses. The cloud-based technology enhances the system's scalability and facilitates seamless integration with other components. This comprehensive approach using Firebase aims to improve forest fire management by providing timely information and supporting efficient mitigation strategies.</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17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0" rtl="0" algn="just">
              <a:lnSpc>
                <a:spcPct val="115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a:p>
            <a:pPr indent="0" lvl="0" marL="457200" rtl="0" algn="just">
              <a:lnSpc>
                <a:spcPct val="150000"/>
              </a:lnSpc>
              <a:spcBef>
                <a:spcPts val="1100"/>
              </a:spcBef>
              <a:spcAft>
                <a:spcPts val="0"/>
              </a:spcAft>
              <a:buSzPts val="1800"/>
              <a:buNone/>
            </a:pPr>
            <a:r>
              <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2023-04-19T21:08:07Z</dcterms:created>
  <dc:creator>vivo 1933</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cc04d3a6eea84abdb72d822392551c6c</vt:lpwstr>
  </property>
</Properties>
</file>