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9" r:id="rId3"/>
    <p:sldId id="271" r:id="rId4"/>
    <p:sldId id="276" r:id="rId5"/>
    <p:sldId id="261" r:id="rId6"/>
    <p:sldId id="283" r:id="rId7"/>
    <p:sldId id="262" r:id="rId8"/>
    <p:sldId id="274" r:id="rId9"/>
    <p:sldId id="277" r:id="rId10"/>
    <p:sldId id="266" r:id="rId11"/>
    <p:sldId id="273" r:id="rId12"/>
    <p:sldId id="275" r:id="rId13"/>
    <p:sldId id="282" r:id="rId14"/>
    <p:sldId id="279" r:id="rId15"/>
    <p:sldId id="280" r:id="rId16"/>
    <p:sldId id="281" r:id="rId17"/>
    <p:sldId id="272" r:id="rId18"/>
    <p:sldId id="270" r:id="rId19"/>
    <p:sldId id="264" r:id="rId20"/>
    <p:sldId id="278" r:id="rId21"/>
    <p:sldId id="2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D5EA"/>
    <a:srgbClr val="3EAAE5"/>
    <a:srgbClr val="8FFBA8"/>
    <a:srgbClr val="86C9EE"/>
    <a:srgbClr val="22529E"/>
    <a:srgbClr val="346ABB"/>
    <a:srgbClr val="346AE4"/>
    <a:srgbClr val="2596BE"/>
    <a:srgbClr val="C3A5F5"/>
    <a:srgbClr val="FBF2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2" d="100"/>
          <a:sy n="82" d="100"/>
        </p:scale>
        <p:origin x="87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CE127C-4DE9-4B64-B030-4A7AB9F4C25E}" type="datetimeFigureOut">
              <a:rPr lang="en-IN" smtClean="0"/>
              <a:t>24-03-2024</a:t>
            </a:fld>
            <a:endParaRPr lang="en-IN"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7AFA0E-556A-48B8-AE42-3E81C4E1886C}" type="slidenum">
              <a:rPr lang="en-IN" smtClean="0"/>
              <a:t>‹#›</a:t>
            </a:fld>
            <a:endParaRPr lang="en-IN" dirty="0"/>
          </a:p>
        </p:txBody>
      </p:sp>
    </p:spTree>
    <p:extLst>
      <p:ext uri="{BB962C8B-B14F-4D97-AF65-F5344CB8AC3E}">
        <p14:creationId xmlns:p14="http://schemas.microsoft.com/office/powerpoint/2010/main" val="2057917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82626-1445-0FA5-9045-A407F5C3B5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7669DF-80AD-EF17-1235-EAF627AD34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AFB6006-00F1-FE04-9EEE-DD5D7AB57075}"/>
              </a:ext>
            </a:extLst>
          </p:cNvPr>
          <p:cNvSpPr>
            <a:spLocks noGrp="1"/>
          </p:cNvSpPr>
          <p:nvPr>
            <p:ph type="dt" sz="half" idx="10"/>
          </p:nvPr>
        </p:nvSpPr>
        <p:spPr/>
        <p:txBody>
          <a:bodyPr/>
          <a:lstStyle/>
          <a:p>
            <a:fld id="{CACA2718-101B-47C8-8F23-F00ED348225C}" type="datetimeFigureOut">
              <a:rPr lang="en-IN" smtClean="0"/>
              <a:t>24-03-2024</a:t>
            </a:fld>
            <a:endParaRPr lang="en-IN" dirty="0"/>
          </a:p>
        </p:txBody>
      </p:sp>
      <p:sp>
        <p:nvSpPr>
          <p:cNvPr id="5" name="Footer Placeholder 4">
            <a:extLst>
              <a:ext uri="{FF2B5EF4-FFF2-40B4-BE49-F238E27FC236}">
                <a16:creationId xmlns:a16="http://schemas.microsoft.com/office/drawing/2014/main" id="{8C6AA0AA-5B9A-73BA-14C6-1099FD1216F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3ED2687-D4D8-8E86-0251-E2C8C1B6862F}"/>
              </a:ext>
            </a:extLst>
          </p:cNvPr>
          <p:cNvSpPr>
            <a:spLocks noGrp="1"/>
          </p:cNvSpPr>
          <p:nvPr>
            <p:ph type="sldNum" sz="quarter" idx="12"/>
          </p:nvPr>
        </p:nvSpPr>
        <p:spPr/>
        <p:txBody>
          <a:bodyPr/>
          <a:lstStyle/>
          <a:p>
            <a:fld id="{2AAD0D3B-E7D2-4077-8DD0-ABC966067171}" type="slidenum">
              <a:rPr lang="en-IN" smtClean="0"/>
              <a:t>‹#›</a:t>
            </a:fld>
            <a:endParaRPr lang="en-IN" dirty="0"/>
          </a:p>
        </p:txBody>
      </p:sp>
    </p:spTree>
    <p:extLst>
      <p:ext uri="{BB962C8B-B14F-4D97-AF65-F5344CB8AC3E}">
        <p14:creationId xmlns:p14="http://schemas.microsoft.com/office/powerpoint/2010/main" val="215727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B9B2-5F45-480A-1795-876AE2AA519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32EFA3-E47A-BE0E-17BA-87D9BDF5D9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36462E-B212-EF62-8068-14A763E42FBA}"/>
              </a:ext>
            </a:extLst>
          </p:cNvPr>
          <p:cNvSpPr>
            <a:spLocks noGrp="1"/>
          </p:cNvSpPr>
          <p:nvPr>
            <p:ph type="dt" sz="half" idx="10"/>
          </p:nvPr>
        </p:nvSpPr>
        <p:spPr/>
        <p:txBody>
          <a:bodyPr/>
          <a:lstStyle/>
          <a:p>
            <a:fld id="{CACA2718-101B-47C8-8F23-F00ED348225C}" type="datetimeFigureOut">
              <a:rPr lang="en-IN" smtClean="0"/>
              <a:t>24-03-2024</a:t>
            </a:fld>
            <a:endParaRPr lang="en-IN" dirty="0"/>
          </a:p>
        </p:txBody>
      </p:sp>
      <p:sp>
        <p:nvSpPr>
          <p:cNvPr id="5" name="Footer Placeholder 4">
            <a:extLst>
              <a:ext uri="{FF2B5EF4-FFF2-40B4-BE49-F238E27FC236}">
                <a16:creationId xmlns:a16="http://schemas.microsoft.com/office/drawing/2014/main" id="{3ABB1C91-7778-AFF1-35B1-BD8D4D32BAF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75BD971-1AA1-D042-A029-386B0389FFFC}"/>
              </a:ext>
            </a:extLst>
          </p:cNvPr>
          <p:cNvSpPr>
            <a:spLocks noGrp="1"/>
          </p:cNvSpPr>
          <p:nvPr>
            <p:ph type="sldNum" sz="quarter" idx="12"/>
          </p:nvPr>
        </p:nvSpPr>
        <p:spPr/>
        <p:txBody>
          <a:bodyPr/>
          <a:lstStyle/>
          <a:p>
            <a:fld id="{2AAD0D3B-E7D2-4077-8DD0-ABC966067171}" type="slidenum">
              <a:rPr lang="en-IN" smtClean="0"/>
              <a:t>‹#›</a:t>
            </a:fld>
            <a:endParaRPr lang="en-IN" dirty="0"/>
          </a:p>
        </p:txBody>
      </p:sp>
    </p:spTree>
    <p:extLst>
      <p:ext uri="{BB962C8B-B14F-4D97-AF65-F5344CB8AC3E}">
        <p14:creationId xmlns:p14="http://schemas.microsoft.com/office/powerpoint/2010/main" val="717878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9E49D4-236C-83A4-2AB0-AB07230ED8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509F94-6C4C-7CCA-71C6-2EC9CC813E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37C94C-015E-6E6A-2968-73A41EA1594E}"/>
              </a:ext>
            </a:extLst>
          </p:cNvPr>
          <p:cNvSpPr>
            <a:spLocks noGrp="1"/>
          </p:cNvSpPr>
          <p:nvPr>
            <p:ph type="dt" sz="half" idx="10"/>
          </p:nvPr>
        </p:nvSpPr>
        <p:spPr/>
        <p:txBody>
          <a:bodyPr/>
          <a:lstStyle/>
          <a:p>
            <a:fld id="{CACA2718-101B-47C8-8F23-F00ED348225C}" type="datetimeFigureOut">
              <a:rPr lang="en-IN" smtClean="0"/>
              <a:t>24-03-2024</a:t>
            </a:fld>
            <a:endParaRPr lang="en-IN" dirty="0"/>
          </a:p>
        </p:txBody>
      </p:sp>
      <p:sp>
        <p:nvSpPr>
          <p:cNvPr id="5" name="Footer Placeholder 4">
            <a:extLst>
              <a:ext uri="{FF2B5EF4-FFF2-40B4-BE49-F238E27FC236}">
                <a16:creationId xmlns:a16="http://schemas.microsoft.com/office/drawing/2014/main" id="{8958DA5D-CFF7-72AF-7A01-34D40C12C25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3605A2F-C7B9-18AE-38A5-6BDE3773F184}"/>
              </a:ext>
            </a:extLst>
          </p:cNvPr>
          <p:cNvSpPr>
            <a:spLocks noGrp="1"/>
          </p:cNvSpPr>
          <p:nvPr>
            <p:ph type="sldNum" sz="quarter" idx="12"/>
          </p:nvPr>
        </p:nvSpPr>
        <p:spPr/>
        <p:txBody>
          <a:bodyPr/>
          <a:lstStyle/>
          <a:p>
            <a:fld id="{2AAD0D3B-E7D2-4077-8DD0-ABC966067171}" type="slidenum">
              <a:rPr lang="en-IN" smtClean="0"/>
              <a:t>‹#›</a:t>
            </a:fld>
            <a:endParaRPr lang="en-IN" dirty="0"/>
          </a:p>
        </p:txBody>
      </p:sp>
    </p:spTree>
    <p:extLst>
      <p:ext uri="{BB962C8B-B14F-4D97-AF65-F5344CB8AC3E}">
        <p14:creationId xmlns:p14="http://schemas.microsoft.com/office/powerpoint/2010/main" val="2084737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AD6D-B4C6-F251-ACBC-C98C57630A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DECB21-4F33-5ED1-9CB3-A432688115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38C9CA-C7AA-208E-91BF-01595B3AD911}"/>
              </a:ext>
            </a:extLst>
          </p:cNvPr>
          <p:cNvSpPr>
            <a:spLocks noGrp="1"/>
          </p:cNvSpPr>
          <p:nvPr>
            <p:ph type="dt" sz="half" idx="10"/>
          </p:nvPr>
        </p:nvSpPr>
        <p:spPr/>
        <p:txBody>
          <a:bodyPr/>
          <a:lstStyle/>
          <a:p>
            <a:fld id="{CACA2718-101B-47C8-8F23-F00ED348225C}" type="datetimeFigureOut">
              <a:rPr lang="en-IN" smtClean="0"/>
              <a:t>24-03-2024</a:t>
            </a:fld>
            <a:endParaRPr lang="en-IN" dirty="0"/>
          </a:p>
        </p:txBody>
      </p:sp>
      <p:sp>
        <p:nvSpPr>
          <p:cNvPr id="5" name="Footer Placeholder 4">
            <a:extLst>
              <a:ext uri="{FF2B5EF4-FFF2-40B4-BE49-F238E27FC236}">
                <a16:creationId xmlns:a16="http://schemas.microsoft.com/office/drawing/2014/main" id="{217BDF0C-7C58-BA5E-B051-C750B5A0014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96E96B5-A14B-AE7D-1873-B9B47AB8C8E1}"/>
              </a:ext>
            </a:extLst>
          </p:cNvPr>
          <p:cNvSpPr>
            <a:spLocks noGrp="1"/>
          </p:cNvSpPr>
          <p:nvPr>
            <p:ph type="sldNum" sz="quarter" idx="12"/>
          </p:nvPr>
        </p:nvSpPr>
        <p:spPr/>
        <p:txBody>
          <a:bodyPr/>
          <a:lstStyle/>
          <a:p>
            <a:fld id="{2AAD0D3B-E7D2-4077-8DD0-ABC966067171}" type="slidenum">
              <a:rPr lang="en-IN" smtClean="0"/>
              <a:t>‹#›</a:t>
            </a:fld>
            <a:endParaRPr lang="en-IN" dirty="0"/>
          </a:p>
        </p:txBody>
      </p:sp>
    </p:spTree>
    <p:extLst>
      <p:ext uri="{BB962C8B-B14F-4D97-AF65-F5344CB8AC3E}">
        <p14:creationId xmlns:p14="http://schemas.microsoft.com/office/powerpoint/2010/main" val="472016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5001E-755F-1776-5E96-E33206A9CD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EEE262-2152-B146-DE3D-E66D08D554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7D1EDB-45C7-D179-C3D2-20C9755445E3}"/>
              </a:ext>
            </a:extLst>
          </p:cNvPr>
          <p:cNvSpPr>
            <a:spLocks noGrp="1"/>
          </p:cNvSpPr>
          <p:nvPr>
            <p:ph type="dt" sz="half" idx="10"/>
          </p:nvPr>
        </p:nvSpPr>
        <p:spPr/>
        <p:txBody>
          <a:bodyPr/>
          <a:lstStyle/>
          <a:p>
            <a:fld id="{CACA2718-101B-47C8-8F23-F00ED348225C}" type="datetimeFigureOut">
              <a:rPr lang="en-IN" smtClean="0"/>
              <a:t>24-03-2024</a:t>
            </a:fld>
            <a:endParaRPr lang="en-IN" dirty="0"/>
          </a:p>
        </p:txBody>
      </p:sp>
      <p:sp>
        <p:nvSpPr>
          <p:cNvPr id="5" name="Footer Placeholder 4">
            <a:extLst>
              <a:ext uri="{FF2B5EF4-FFF2-40B4-BE49-F238E27FC236}">
                <a16:creationId xmlns:a16="http://schemas.microsoft.com/office/drawing/2014/main" id="{628C4D3C-D6EA-87B2-A6B8-9F7A0BC2AAA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5495651-4498-149E-8C22-6BD17BFCC210}"/>
              </a:ext>
            </a:extLst>
          </p:cNvPr>
          <p:cNvSpPr>
            <a:spLocks noGrp="1"/>
          </p:cNvSpPr>
          <p:nvPr>
            <p:ph type="sldNum" sz="quarter" idx="12"/>
          </p:nvPr>
        </p:nvSpPr>
        <p:spPr/>
        <p:txBody>
          <a:bodyPr/>
          <a:lstStyle/>
          <a:p>
            <a:fld id="{2AAD0D3B-E7D2-4077-8DD0-ABC966067171}" type="slidenum">
              <a:rPr lang="en-IN" smtClean="0"/>
              <a:t>‹#›</a:t>
            </a:fld>
            <a:endParaRPr lang="en-IN" dirty="0"/>
          </a:p>
        </p:txBody>
      </p:sp>
    </p:spTree>
    <p:extLst>
      <p:ext uri="{BB962C8B-B14F-4D97-AF65-F5344CB8AC3E}">
        <p14:creationId xmlns:p14="http://schemas.microsoft.com/office/powerpoint/2010/main" val="3208474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2B66E-E1A4-E3F0-76CD-782837587F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4D1D0E-C0D4-A043-9052-16EA6169E9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74B2704-58E8-F459-AC71-B8ACD0DC8F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F003E8B-12C6-73FC-C39C-6D2DEE58634E}"/>
              </a:ext>
            </a:extLst>
          </p:cNvPr>
          <p:cNvSpPr>
            <a:spLocks noGrp="1"/>
          </p:cNvSpPr>
          <p:nvPr>
            <p:ph type="dt" sz="half" idx="10"/>
          </p:nvPr>
        </p:nvSpPr>
        <p:spPr/>
        <p:txBody>
          <a:bodyPr/>
          <a:lstStyle/>
          <a:p>
            <a:fld id="{CACA2718-101B-47C8-8F23-F00ED348225C}" type="datetimeFigureOut">
              <a:rPr lang="en-IN" smtClean="0"/>
              <a:t>24-03-2024</a:t>
            </a:fld>
            <a:endParaRPr lang="en-IN" dirty="0"/>
          </a:p>
        </p:txBody>
      </p:sp>
      <p:sp>
        <p:nvSpPr>
          <p:cNvPr id="6" name="Footer Placeholder 5">
            <a:extLst>
              <a:ext uri="{FF2B5EF4-FFF2-40B4-BE49-F238E27FC236}">
                <a16:creationId xmlns:a16="http://schemas.microsoft.com/office/drawing/2014/main" id="{EC88D3A0-678A-2450-ADDE-ED50F498E9E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BB624AC-9505-9C48-7BE7-32A4323D7887}"/>
              </a:ext>
            </a:extLst>
          </p:cNvPr>
          <p:cNvSpPr>
            <a:spLocks noGrp="1"/>
          </p:cNvSpPr>
          <p:nvPr>
            <p:ph type="sldNum" sz="quarter" idx="12"/>
          </p:nvPr>
        </p:nvSpPr>
        <p:spPr/>
        <p:txBody>
          <a:bodyPr/>
          <a:lstStyle/>
          <a:p>
            <a:fld id="{2AAD0D3B-E7D2-4077-8DD0-ABC966067171}" type="slidenum">
              <a:rPr lang="en-IN" smtClean="0"/>
              <a:t>‹#›</a:t>
            </a:fld>
            <a:endParaRPr lang="en-IN" dirty="0"/>
          </a:p>
        </p:txBody>
      </p:sp>
    </p:spTree>
    <p:extLst>
      <p:ext uri="{BB962C8B-B14F-4D97-AF65-F5344CB8AC3E}">
        <p14:creationId xmlns:p14="http://schemas.microsoft.com/office/powerpoint/2010/main" val="1397973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DE95A-3A32-8FBF-F17E-2FA60A7C8B2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52E789-EE8B-87D6-CE6E-5F35FA54B7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F73916-1E56-FA1B-C71D-FA6C556192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D4E24E-50AF-0881-4D14-D2FC3ADFD5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689513-1228-B19E-0EB0-E3DA06A704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DB5AB50-1A34-3B2E-5092-8ADF4E535A19}"/>
              </a:ext>
            </a:extLst>
          </p:cNvPr>
          <p:cNvSpPr>
            <a:spLocks noGrp="1"/>
          </p:cNvSpPr>
          <p:nvPr>
            <p:ph type="dt" sz="half" idx="10"/>
          </p:nvPr>
        </p:nvSpPr>
        <p:spPr/>
        <p:txBody>
          <a:bodyPr/>
          <a:lstStyle/>
          <a:p>
            <a:fld id="{CACA2718-101B-47C8-8F23-F00ED348225C}" type="datetimeFigureOut">
              <a:rPr lang="en-IN" smtClean="0"/>
              <a:t>24-03-2024</a:t>
            </a:fld>
            <a:endParaRPr lang="en-IN" dirty="0"/>
          </a:p>
        </p:txBody>
      </p:sp>
      <p:sp>
        <p:nvSpPr>
          <p:cNvPr id="8" name="Footer Placeholder 7">
            <a:extLst>
              <a:ext uri="{FF2B5EF4-FFF2-40B4-BE49-F238E27FC236}">
                <a16:creationId xmlns:a16="http://schemas.microsoft.com/office/drawing/2014/main" id="{C8136C7A-F485-62D6-4E4A-A161BB9C48AA}"/>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887498EC-F366-A77E-1B91-A0D9875A811B}"/>
              </a:ext>
            </a:extLst>
          </p:cNvPr>
          <p:cNvSpPr>
            <a:spLocks noGrp="1"/>
          </p:cNvSpPr>
          <p:nvPr>
            <p:ph type="sldNum" sz="quarter" idx="12"/>
          </p:nvPr>
        </p:nvSpPr>
        <p:spPr/>
        <p:txBody>
          <a:bodyPr/>
          <a:lstStyle/>
          <a:p>
            <a:fld id="{2AAD0D3B-E7D2-4077-8DD0-ABC966067171}" type="slidenum">
              <a:rPr lang="en-IN" smtClean="0"/>
              <a:t>‹#›</a:t>
            </a:fld>
            <a:endParaRPr lang="en-IN" dirty="0"/>
          </a:p>
        </p:txBody>
      </p:sp>
    </p:spTree>
    <p:extLst>
      <p:ext uri="{BB962C8B-B14F-4D97-AF65-F5344CB8AC3E}">
        <p14:creationId xmlns:p14="http://schemas.microsoft.com/office/powerpoint/2010/main" val="419761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E4E0C-F526-2B61-8A27-2570EBD3598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4CFD2D-1290-4B27-7502-09E050708D77}"/>
              </a:ext>
            </a:extLst>
          </p:cNvPr>
          <p:cNvSpPr>
            <a:spLocks noGrp="1"/>
          </p:cNvSpPr>
          <p:nvPr>
            <p:ph type="dt" sz="half" idx="10"/>
          </p:nvPr>
        </p:nvSpPr>
        <p:spPr/>
        <p:txBody>
          <a:bodyPr/>
          <a:lstStyle/>
          <a:p>
            <a:fld id="{CACA2718-101B-47C8-8F23-F00ED348225C}" type="datetimeFigureOut">
              <a:rPr lang="en-IN" smtClean="0"/>
              <a:t>24-03-2024</a:t>
            </a:fld>
            <a:endParaRPr lang="en-IN" dirty="0"/>
          </a:p>
        </p:txBody>
      </p:sp>
      <p:sp>
        <p:nvSpPr>
          <p:cNvPr id="4" name="Footer Placeholder 3">
            <a:extLst>
              <a:ext uri="{FF2B5EF4-FFF2-40B4-BE49-F238E27FC236}">
                <a16:creationId xmlns:a16="http://schemas.microsoft.com/office/drawing/2014/main" id="{A5146767-A92A-B846-1627-DCFB478B7C5B}"/>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93873137-EF1F-7372-638C-8D69E8CC2FE8}"/>
              </a:ext>
            </a:extLst>
          </p:cNvPr>
          <p:cNvSpPr>
            <a:spLocks noGrp="1"/>
          </p:cNvSpPr>
          <p:nvPr>
            <p:ph type="sldNum" sz="quarter" idx="12"/>
          </p:nvPr>
        </p:nvSpPr>
        <p:spPr/>
        <p:txBody>
          <a:bodyPr/>
          <a:lstStyle/>
          <a:p>
            <a:fld id="{2AAD0D3B-E7D2-4077-8DD0-ABC966067171}" type="slidenum">
              <a:rPr lang="en-IN" smtClean="0"/>
              <a:t>‹#›</a:t>
            </a:fld>
            <a:endParaRPr lang="en-IN" dirty="0"/>
          </a:p>
        </p:txBody>
      </p:sp>
    </p:spTree>
    <p:extLst>
      <p:ext uri="{BB962C8B-B14F-4D97-AF65-F5344CB8AC3E}">
        <p14:creationId xmlns:p14="http://schemas.microsoft.com/office/powerpoint/2010/main" val="3445743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6D19E7-6C35-844F-CA67-C73E7019AB33}"/>
              </a:ext>
            </a:extLst>
          </p:cNvPr>
          <p:cNvSpPr>
            <a:spLocks noGrp="1"/>
          </p:cNvSpPr>
          <p:nvPr>
            <p:ph type="dt" sz="half" idx="10"/>
          </p:nvPr>
        </p:nvSpPr>
        <p:spPr/>
        <p:txBody>
          <a:bodyPr/>
          <a:lstStyle/>
          <a:p>
            <a:fld id="{CACA2718-101B-47C8-8F23-F00ED348225C}" type="datetimeFigureOut">
              <a:rPr lang="en-IN" smtClean="0"/>
              <a:t>24-03-2024</a:t>
            </a:fld>
            <a:endParaRPr lang="en-IN" dirty="0"/>
          </a:p>
        </p:txBody>
      </p:sp>
      <p:sp>
        <p:nvSpPr>
          <p:cNvPr id="3" name="Footer Placeholder 2">
            <a:extLst>
              <a:ext uri="{FF2B5EF4-FFF2-40B4-BE49-F238E27FC236}">
                <a16:creationId xmlns:a16="http://schemas.microsoft.com/office/drawing/2014/main" id="{FFD2FD0F-C817-D3F4-00E2-513578B673F3}"/>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41CD41F0-E888-C055-AE88-B292F9211628}"/>
              </a:ext>
            </a:extLst>
          </p:cNvPr>
          <p:cNvSpPr>
            <a:spLocks noGrp="1"/>
          </p:cNvSpPr>
          <p:nvPr>
            <p:ph type="sldNum" sz="quarter" idx="12"/>
          </p:nvPr>
        </p:nvSpPr>
        <p:spPr/>
        <p:txBody>
          <a:bodyPr/>
          <a:lstStyle/>
          <a:p>
            <a:fld id="{2AAD0D3B-E7D2-4077-8DD0-ABC966067171}" type="slidenum">
              <a:rPr lang="en-IN" smtClean="0"/>
              <a:t>‹#›</a:t>
            </a:fld>
            <a:endParaRPr lang="en-IN" dirty="0"/>
          </a:p>
        </p:txBody>
      </p:sp>
    </p:spTree>
    <p:extLst>
      <p:ext uri="{BB962C8B-B14F-4D97-AF65-F5344CB8AC3E}">
        <p14:creationId xmlns:p14="http://schemas.microsoft.com/office/powerpoint/2010/main" val="4227618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7D683-E012-B357-8F70-332E2CA55B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2C5BE3-DD3C-865E-C826-6235CE69B9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84C12D5-9047-5E53-03BA-3B00A71294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84C088-76CB-1B08-9121-E815C4743842}"/>
              </a:ext>
            </a:extLst>
          </p:cNvPr>
          <p:cNvSpPr>
            <a:spLocks noGrp="1"/>
          </p:cNvSpPr>
          <p:nvPr>
            <p:ph type="dt" sz="half" idx="10"/>
          </p:nvPr>
        </p:nvSpPr>
        <p:spPr/>
        <p:txBody>
          <a:bodyPr/>
          <a:lstStyle/>
          <a:p>
            <a:fld id="{CACA2718-101B-47C8-8F23-F00ED348225C}" type="datetimeFigureOut">
              <a:rPr lang="en-IN" smtClean="0"/>
              <a:t>24-03-2024</a:t>
            </a:fld>
            <a:endParaRPr lang="en-IN" dirty="0"/>
          </a:p>
        </p:txBody>
      </p:sp>
      <p:sp>
        <p:nvSpPr>
          <p:cNvPr id="6" name="Footer Placeholder 5">
            <a:extLst>
              <a:ext uri="{FF2B5EF4-FFF2-40B4-BE49-F238E27FC236}">
                <a16:creationId xmlns:a16="http://schemas.microsoft.com/office/drawing/2014/main" id="{6FAE7F63-FB83-AFEF-7D7E-D4F2DA02CB7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76603CF-B17B-DC55-A96B-13630DD5A5F9}"/>
              </a:ext>
            </a:extLst>
          </p:cNvPr>
          <p:cNvSpPr>
            <a:spLocks noGrp="1"/>
          </p:cNvSpPr>
          <p:nvPr>
            <p:ph type="sldNum" sz="quarter" idx="12"/>
          </p:nvPr>
        </p:nvSpPr>
        <p:spPr/>
        <p:txBody>
          <a:bodyPr/>
          <a:lstStyle/>
          <a:p>
            <a:fld id="{2AAD0D3B-E7D2-4077-8DD0-ABC966067171}" type="slidenum">
              <a:rPr lang="en-IN" smtClean="0"/>
              <a:t>‹#›</a:t>
            </a:fld>
            <a:endParaRPr lang="en-IN" dirty="0"/>
          </a:p>
        </p:txBody>
      </p:sp>
    </p:spTree>
    <p:extLst>
      <p:ext uri="{BB962C8B-B14F-4D97-AF65-F5344CB8AC3E}">
        <p14:creationId xmlns:p14="http://schemas.microsoft.com/office/powerpoint/2010/main" val="117032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24A71-6382-B882-A699-CC5C1E27F8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32F8FDD-064C-E871-9050-D8966F1A1E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6A563178-3D57-9B8C-B99B-FC7BCB568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8226CF-B646-8EF2-C604-031EC40E1DB7}"/>
              </a:ext>
            </a:extLst>
          </p:cNvPr>
          <p:cNvSpPr>
            <a:spLocks noGrp="1"/>
          </p:cNvSpPr>
          <p:nvPr>
            <p:ph type="dt" sz="half" idx="10"/>
          </p:nvPr>
        </p:nvSpPr>
        <p:spPr/>
        <p:txBody>
          <a:bodyPr/>
          <a:lstStyle/>
          <a:p>
            <a:fld id="{CACA2718-101B-47C8-8F23-F00ED348225C}" type="datetimeFigureOut">
              <a:rPr lang="en-IN" smtClean="0"/>
              <a:t>24-03-2024</a:t>
            </a:fld>
            <a:endParaRPr lang="en-IN" dirty="0"/>
          </a:p>
        </p:txBody>
      </p:sp>
      <p:sp>
        <p:nvSpPr>
          <p:cNvPr id="6" name="Footer Placeholder 5">
            <a:extLst>
              <a:ext uri="{FF2B5EF4-FFF2-40B4-BE49-F238E27FC236}">
                <a16:creationId xmlns:a16="http://schemas.microsoft.com/office/drawing/2014/main" id="{CA4D10BA-0226-9AD7-C466-C612E041F9E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493B42F-E2E3-4ECF-97A0-58800674E294}"/>
              </a:ext>
            </a:extLst>
          </p:cNvPr>
          <p:cNvSpPr>
            <a:spLocks noGrp="1"/>
          </p:cNvSpPr>
          <p:nvPr>
            <p:ph type="sldNum" sz="quarter" idx="12"/>
          </p:nvPr>
        </p:nvSpPr>
        <p:spPr/>
        <p:txBody>
          <a:bodyPr/>
          <a:lstStyle/>
          <a:p>
            <a:fld id="{2AAD0D3B-E7D2-4077-8DD0-ABC966067171}" type="slidenum">
              <a:rPr lang="en-IN" smtClean="0"/>
              <a:t>‹#›</a:t>
            </a:fld>
            <a:endParaRPr lang="en-IN" dirty="0"/>
          </a:p>
        </p:txBody>
      </p:sp>
    </p:spTree>
    <p:extLst>
      <p:ext uri="{BB962C8B-B14F-4D97-AF65-F5344CB8AC3E}">
        <p14:creationId xmlns:p14="http://schemas.microsoft.com/office/powerpoint/2010/main" val="1232767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908776-FA14-1017-63F1-01703D0690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8584D9-EC6C-AD0F-FDEE-FA77CEFD52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E4AEEB-2D38-4376-C252-B3DB99DEF8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CA2718-101B-47C8-8F23-F00ED348225C}" type="datetimeFigureOut">
              <a:rPr lang="en-IN" smtClean="0"/>
              <a:t>24-03-2024</a:t>
            </a:fld>
            <a:endParaRPr lang="en-IN" dirty="0"/>
          </a:p>
        </p:txBody>
      </p:sp>
      <p:sp>
        <p:nvSpPr>
          <p:cNvPr id="5" name="Footer Placeholder 4">
            <a:extLst>
              <a:ext uri="{FF2B5EF4-FFF2-40B4-BE49-F238E27FC236}">
                <a16:creationId xmlns:a16="http://schemas.microsoft.com/office/drawing/2014/main" id="{6ADA3DD8-A061-B879-9606-C702711D47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D0F8D043-DC63-B394-FD18-B935B5EEF8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AD0D3B-E7D2-4077-8DD0-ABC966067171}" type="slidenum">
              <a:rPr lang="en-IN" smtClean="0"/>
              <a:t>‹#›</a:t>
            </a:fld>
            <a:endParaRPr lang="en-IN" dirty="0"/>
          </a:p>
        </p:txBody>
      </p:sp>
    </p:spTree>
    <p:extLst>
      <p:ext uri="{BB962C8B-B14F-4D97-AF65-F5344CB8AC3E}">
        <p14:creationId xmlns:p14="http://schemas.microsoft.com/office/powerpoint/2010/main" val="1771286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jp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8" Type="http://schemas.openxmlformats.org/officeDocument/2006/relationships/image" Target="../media/image27.jpg"/><Relationship Id="rId3" Type="http://schemas.microsoft.com/office/2007/relationships/hdphoto" Target="../media/hdphoto1.wdp"/><Relationship Id="rId7" Type="http://schemas.openxmlformats.org/officeDocument/2006/relationships/image" Target="../media/image26.jpg"/><Relationship Id="rId2" Type="http://schemas.openxmlformats.org/officeDocument/2006/relationships/image" Target="../media/image24.png"/><Relationship Id="rId1" Type="http://schemas.openxmlformats.org/officeDocument/2006/relationships/slideLayout" Target="../slideLayouts/slideLayout6.xml"/><Relationship Id="rId6" Type="http://schemas.microsoft.com/office/2007/relationships/hdphoto" Target="../media/hdphoto2.wdp"/><Relationship Id="rId5" Type="http://schemas.openxmlformats.org/officeDocument/2006/relationships/image" Target="../media/image25.png"/><Relationship Id="rId10" Type="http://schemas.openxmlformats.org/officeDocument/2006/relationships/image" Target="../media/image29.jpg"/><Relationship Id="rId4" Type="http://schemas.openxmlformats.org/officeDocument/2006/relationships/hyperlink" Target="http://aliem.com/store" TargetMode="External"/><Relationship Id="rId9" Type="http://schemas.openxmlformats.org/officeDocument/2006/relationships/image" Target="../media/image28.jp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ieeexplore.ieee.org/author/37549562400" TargetMode="External"/><Relationship Id="rId2" Type="http://schemas.openxmlformats.org/officeDocument/2006/relationships/hyperlink" Target="https://ieeexplore.ieee.org/xpl/conhome/9431759/proceeding" TargetMode="External"/><Relationship Id="rId1" Type="http://schemas.openxmlformats.org/officeDocument/2006/relationships/slideLayout" Target="../slideLayouts/slideLayout7.xml"/><Relationship Id="rId4" Type="http://schemas.openxmlformats.org/officeDocument/2006/relationships/hyperlink" Target="https://ieeexplore.ieee.org/author/37088410948"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30.jfi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researchleap.com/m-commerce-mobile-apps-opportunities-smes-developing-countries/"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Google Shape;88;p1">
            <a:extLst>
              <a:ext uri="{FF2B5EF4-FFF2-40B4-BE49-F238E27FC236}">
                <a16:creationId xmlns:a16="http://schemas.microsoft.com/office/drawing/2014/main" id="{782D2135-71A7-CB66-F3CC-721327205774}"/>
              </a:ext>
            </a:extLst>
          </p:cNvPr>
          <p:cNvPicPr preferRelativeResize="0"/>
          <p:nvPr/>
        </p:nvPicPr>
        <p:blipFill rotWithShape="1">
          <a:blip r:embed="rId2">
            <a:alphaModFix/>
          </a:blip>
          <a:srcRect/>
          <a:stretch/>
        </p:blipFill>
        <p:spPr>
          <a:xfrm>
            <a:off x="481469" y="65314"/>
            <a:ext cx="1452640" cy="1455124"/>
          </a:xfrm>
          <a:prstGeom prst="rect">
            <a:avLst/>
          </a:prstGeom>
          <a:noFill/>
          <a:ln>
            <a:noFill/>
          </a:ln>
        </p:spPr>
      </p:pic>
      <p:pic>
        <p:nvPicPr>
          <p:cNvPr id="17" name="Google Shape;89;p1" descr="Anna University - Wikipedia">
            <a:extLst>
              <a:ext uri="{FF2B5EF4-FFF2-40B4-BE49-F238E27FC236}">
                <a16:creationId xmlns:a16="http://schemas.microsoft.com/office/drawing/2014/main" id="{4FC32E12-B6A1-5525-A292-E455A248D16A}"/>
              </a:ext>
            </a:extLst>
          </p:cNvPr>
          <p:cNvPicPr preferRelativeResize="0"/>
          <p:nvPr/>
        </p:nvPicPr>
        <p:blipFill rotWithShape="1">
          <a:blip r:embed="rId3">
            <a:alphaModFix/>
          </a:blip>
          <a:srcRect/>
          <a:stretch/>
        </p:blipFill>
        <p:spPr>
          <a:xfrm>
            <a:off x="10372969" y="30358"/>
            <a:ext cx="1306884" cy="1387443"/>
          </a:xfrm>
          <a:prstGeom prst="rect">
            <a:avLst/>
          </a:prstGeom>
          <a:noFill/>
          <a:ln>
            <a:noFill/>
          </a:ln>
        </p:spPr>
      </p:pic>
      <p:sp>
        <p:nvSpPr>
          <p:cNvPr id="18" name="Google Shape;90;p1">
            <a:extLst>
              <a:ext uri="{FF2B5EF4-FFF2-40B4-BE49-F238E27FC236}">
                <a16:creationId xmlns:a16="http://schemas.microsoft.com/office/drawing/2014/main" id="{C7E7354C-31E9-9F9E-007B-86BBA0FDD69E}"/>
              </a:ext>
            </a:extLst>
          </p:cNvPr>
          <p:cNvSpPr txBox="1"/>
          <p:nvPr/>
        </p:nvSpPr>
        <p:spPr>
          <a:xfrm>
            <a:off x="2832755" y="1672324"/>
            <a:ext cx="6650898"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i="0" u="none" strike="noStrike" cap="none" dirty="0">
                <a:solidFill>
                  <a:srgbClr val="C00000"/>
                </a:solidFill>
                <a:latin typeface="Times New Roman"/>
                <a:ea typeface="Times New Roman"/>
                <a:cs typeface="Times New Roman"/>
                <a:sym typeface="Times New Roman"/>
              </a:rPr>
              <a:t>Department of Computer Science and Engineering </a:t>
            </a:r>
            <a:endParaRPr sz="2200" b="1" dirty="0">
              <a:solidFill>
                <a:srgbClr val="C00000"/>
              </a:solidFill>
              <a:latin typeface="Calibri"/>
              <a:ea typeface="Calibri"/>
              <a:cs typeface="Calibri"/>
              <a:sym typeface="Calibri"/>
            </a:endParaRPr>
          </a:p>
        </p:txBody>
      </p:sp>
      <p:sp>
        <p:nvSpPr>
          <p:cNvPr id="19" name="Google Shape;91;p1">
            <a:extLst>
              <a:ext uri="{FF2B5EF4-FFF2-40B4-BE49-F238E27FC236}">
                <a16:creationId xmlns:a16="http://schemas.microsoft.com/office/drawing/2014/main" id="{542451C6-8C91-4B10-AEBE-6FBF243DF47A}"/>
              </a:ext>
            </a:extLst>
          </p:cNvPr>
          <p:cNvSpPr txBox="1"/>
          <p:nvPr/>
        </p:nvSpPr>
        <p:spPr>
          <a:xfrm>
            <a:off x="2565444" y="2199573"/>
            <a:ext cx="7266650" cy="95406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chemeClr val="dk1"/>
                </a:solidFill>
                <a:latin typeface="Times New Roman"/>
                <a:ea typeface="Times New Roman"/>
                <a:cs typeface="Times New Roman"/>
                <a:sym typeface="Times New Roman"/>
              </a:rPr>
              <a:t>AN APPROACH FOR ENHANCEMENT OF RETAIL SHOPS AND RENTAL SYSTEM</a:t>
            </a:r>
            <a:endParaRPr sz="2800" b="1" dirty="0">
              <a:solidFill>
                <a:schemeClr val="dk1"/>
              </a:solidFill>
              <a:latin typeface="Times New Roman"/>
              <a:ea typeface="Times New Roman"/>
              <a:cs typeface="Times New Roman"/>
              <a:sym typeface="Times New Roman"/>
            </a:endParaRPr>
          </a:p>
        </p:txBody>
      </p:sp>
      <p:sp>
        <p:nvSpPr>
          <p:cNvPr id="21" name="Google Shape;93;p1">
            <a:extLst>
              <a:ext uri="{FF2B5EF4-FFF2-40B4-BE49-F238E27FC236}">
                <a16:creationId xmlns:a16="http://schemas.microsoft.com/office/drawing/2014/main" id="{403970E2-608C-8BC2-E48A-BF4473F9F770}"/>
              </a:ext>
            </a:extLst>
          </p:cNvPr>
          <p:cNvSpPr txBox="1"/>
          <p:nvPr/>
        </p:nvSpPr>
        <p:spPr>
          <a:xfrm>
            <a:off x="3586211" y="3645761"/>
            <a:ext cx="4802820" cy="14772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dirty="0">
                <a:solidFill>
                  <a:schemeClr val="dk1"/>
                </a:solidFill>
                <a:latin typeface="Times New Roman"/>
                <a:ea typeface="Times New Roman"/>
                <a:cs typeface="Times New Roman"/>
                <a:sym typeface="Times New Roman"/>
              </a:rPr>
              <a:t>Team Members Name / Register Number</a:t>
            </a:r>
          </a:p>
          <a:p>
            <a:pPr marL="0" marR="0" lvl="0" indent="0" algn="ctr" rtl="0">
              <a:spcBef>
                <a:spcPts val="0"/>
              </a:spcBef>
              <a:spcAft>
                <a:spcPts val="0"/>
              </a:spcAft>
              <a:buNone/>
            </a:pPr>
            <a:r>
              <a:rPr lang="en-US" sz="1800" b="1" dirty="0">
                <a:solidFill>
                  <a:schemeClr val="dk1"/>
                </a:solidFill>
                <a:latin typeface="Times New Roman"/>
                <a:ea typeface="Times New Roman"/>
                <a:cs typeface="Times New Roman"/>
                <a:sym typeface="Times New Roman"/>
              </a:rPr>
              <a:t>DANIEL GEORGE.S - 211420104051</a:t>
            </a:r>
          </a:p>
          <a:p>
            <a:pPr algn="ctr"/>
            <a:r>
              <a:rPr lang="en-US" sz="1800" b="1" dirty="0">
                <a:solidFill>
                  <a:schemeClr val="dk1"/>
                </a:solidFill>
                <a:latin typeface="Times New Roman"/>
                <a:ea typeface="Times New Roman"/>
                <a:cs typeface="Times New Roman"/>
                <a:sym typeface="Times New Roman"/>
              </a:rPr>
              <a:t>ELAVARASAR.P – 211420104072</a:t>
            </a:r>
          </a:p>
          <a:p>
            <a:pPr algn="ctr"/>
            <a:r>
              <a:rPr lang="en-US" b="1" dirty="0">
                <a:solidFill>
                  <a:schemeClr val="dk1"/>
                </a:solidFill>
                <a:latin typeface="Times New Roman"/>
                <a:ea typeface="Times New Roman"/>
                <a:cs typeface="Times New Roman"/>
                <a:sym typeface="Times New Roman"/>
              </a:rPr>
              <a:t>ESHWANTH.A.G-211420104079</a:t>
            </a:r>
            <a:endParaRPr lang="en-US" sz="1800" b="1"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1800" b="1" dirty="0">
              <a:solidFill>
                <a:schemeClr val="dk1"/>
              </a:solidFill>
              <a:latin typeface="Times New Roman"/>
              <a:ea typeface="Times New Roman"/>
              <a:cs typeface="Times New Roman"/>
              <a:sym typeface="Times New Roman"/>
            </a:endParaRPr>
          </a:p>
        </p:txBody>
      </p:sp>
      <p:pic>
        <p:nvPicPr>
          <p:cNvPr id="22" name="Google Shape;95;p1">
            <a:extLst>
              <a:ext uri="{FF2B5EF4-FFF2-40B4-BE49-F238E27FC236}">
                <a16:creationId xmlns:a16="http://schemas.microsoft.com/office/drawing/2014/main" id="{0DCC2847-F98D-0625-3161-AB3FF5CF032E}"/>
              </a:ext>
            </a:extLst>
          </p:cNvPr>
          <p:cNvPicPr preferRelativeResize="0"/>
          <p:nvPr/>
        </p:nvPicPr>
        <p:blipFill rotWithShape="1">
          <a:blip r:embed="rId4">
            <a:alphaModFix/>
          </a:blip>
          <a:srcRect/>
          <a:stretch/>
        </p:blipFill>
        <p:spPr>
          <a:xfrm>
            <a:off x="2519665" y="9333"/>
            <a:ext cx="7006894" cy="1575962"/>
          </a:xfrm>
          <a:prstGeom prst="rect">
            <a:avLst/>
          </a:prstGeom>
          <a:noFill/>
          <a:ln>
            <a:noFill/>
          </a:ln>
        </p:spPr>
      </p:pic>
      <p:sp>
        <p:nvSpPr>
          <p:cNvPr id="2" name="TextBox 1">
            <a:extLst>
              <a:ext uri="{FF2B5EF4-FFF2-40B4-BE49-F238E27FC236}">
                <a16:creationId xmlns:a16="http://schemas.microsoft.com/office/drawing/2014/main" id="{AFEC252A-707B-5BAD-32D8-C9F8A63C58A0}"/>
              </a:ext>
            </a:extLst>
          </p:cNvPr>
          <p:cNvSpPr txBox="1"/>
          <p:nvPr/>
        </p:nvSpPr>
        <p:spPr>
          <a:xfrm>
            <a:off x="905068" y="5290457"/>
            <a:ext cx="3946849" cy="923330"/>
          </a:xfrm>
          <a:prstGeom prst="rect">
            <a:avLst/>
          </a:prstGeom>
          <a:noFill/>
        </p:spPr>
        <p:txBody>
          <a:bodyPr wrap="square" rtlCol="0">
            <a:spAutoFit/>
          </a:bodyPr>
          <a:lstStyle/>
          <a:p>
            <a:r>
              <a:rPr lang="en-US" b="1" dirty="0"/>
              <a:t>Project Guide:</a:t>
            </a:r>
          </a:p>
          <a:p>
            <a:r>
              <a:rPr lang="en-US" dirty="0"/>
              <a:t>         </a:t>
            </a:r>
            <a:r>
              <a:rPr lang="en-US" b="1" dirty="0" err="1"/>
              <a:t>Dr.Sathish</a:t>
            </a:r>
            <a:r>
              <a:rPr lang="en-US" b="1" dirty="0"/>
              <a:t> </a:t>
            </a:r>
            <a:r>
              <a:rPr lang="en-US" b="1" dirty="0" err="1"/>
              <a:t>Kumar.P.J,M.E,Ph.D</a:t>
            </a:r>
            <a:r>
              <a:rPr lang="en-US" b="1" dirty="0"/>
              <a:t>.,</a:t>
            </a:r>
          </a:p>
          <a:p>
            <a:r>
              <a:rPr lang="en-US" b="1" dirty="0"/>
              <a:t>         Professor</a:t>
            </a:r>
            <a:endParaRPr lang="en-IN" b="1" dirty="0"/>
          </a:p>
        </p:txBody>
      </p:sp>
    </p:spTree>
    <p:extLst>
      <p:ext uri="{BB962C8B-B14F-4D97-AF65-F5344CB8AC3E}">
        <p14:creationId xmlns:p14="http://schemas.microsoft.com/office/powerpoint/2010/main" val="2969343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Elbow Connector 3"/>
          <p:cNvCxnSpPr>
            <a:stCxn id="11" idx="0"/>
          </p:cNvCxnSpPr>
          <p:nvPr/>
        </p:nvCxnSpPr>
        <p:spPr>
          <a:xfrm rot="5400000" flipH="1" flipV="1">
            <a:off x="1349676" y="1819272"/>
            <a:ext cx="860107" cy="1358681"/>
          </a:xfrm>
          <a:prstGeom prst="bentConnector2">
            <a:avLst/>
          </a:prstGeom>
          <a:ln>
            <a:solidFill>
              <a:srgbClr val="3EAAE5"/>
            </a:solidFill>
            <a:tailEnd type="arrow"/>
          </a:ln>
        </p:spPr>
        <p:style>
          <a:lnRef idx="1">
            <a:schemeClr val="accent1"/>
          </a:lnRef>
          <a:fillRef idx="0">
            <a:schemeClr val="accent1"/>
          </a:fillRef>
          <a:effectRef idx="0">
            <a:schemeClr val="accent1"/>
          </a:effectRef>
          <a:fontRef idx="minor">
            <a:schemeClr val="tx1"/>
          </a:fontRef>
        </p:style>
      </p:cxnSp>
      <p:cxnSp>
        <p:nvCxnSpPr>
          <p:cNvPr id="5" name="Elbow Connector 4"/>
          <p:cNvCxnSpPr/>
          <p:nvPr/>
        </p:nvCxnSpPr>
        <p:spPr>
          <a:xfrm>
            <a:off x="1146883" y="3569787"/>
            <a:ext cx="1319936" cy="591520"/>
          </a:xfrm>
          <a:prstGeom prst="bentConnector3">
            <a:avLst>
              <a:gd name="adj1" fmla="val -1663"/>
            </a:avLst>
          </a:prstGeom>
          <a:ln>
            <a:solidFill>
              <a:srgbClr val="3EAAE5"/>
            </a:solidFill>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30826" y="2928665"/>
            <a:ext cx="1139125" cy="658653"/>
          </a:xfrm>
          <a:prstGeom prst="ellipse">
            <a:avLst/>
          </a:prstGeom>
          <a:solidFill>
            <a:srgbClr val="3EAAE5"/>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  USER</a:t>
            </a:r>
            <a:endParaRPr lang="en-IN" dirty="0"/>
          </a:p>
        </p:txBody>
      </p:sp>
      <p:sp>
        <p:nvSpPr>
          <p:cNvPr id="18" name="Rounded Rectangle 17"/>
          <p:cNvSpPr/>
          <p:nvPr/>
        </p:nvSpPr>
        <p:spPr>
          <a:xfrm>
            <a:off x="2466819" y="1805551"/>
            <a:ext cx="818828" cy="534692"/>
          </a:xfrm>
          <a:prstGeom prst="roundRect">
            <a:avLst/>
          </a:prstGeom>
          <a:solidFill>
            <a:srgbClr val="3EAAE5"/>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Seller</a:t>
            </a:r>
            <a:endParaRPr lang="en-IN" sz="1600" b="1" dirty="0">
              <a:solidFill>
                <a:schemeClr val="tx1"/>
              </a:solidFill>
            </a:endParaRPr>
          </a:p>
        </p:txBody>
      </p:sp>
      <p:sp>
        <p:nvSpPr>
          <p:cNvPr id="19" name="Rounded Rectangle 18"/>
          <p:cNvSpPr/>
          <p:nvPr/>
        </p:nvSpPr>
        <p:spPr>
          <a:xfrm>
            <a:off x="2466819" y="3890072"/>
            <a:ext cx="818828" cy="573437"/>
          </a:xfrm>
          <a:prstGeom prst="roundRect">
            <a:avLst/>
          </a:prstGeom>
          <a:solidFill>
            <a:srgbClr val="3EAAE5"/>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Buyer</a:t>
            </a:r>
            <a:endParaRPr lang="en-IN" sz="1600" b="1" dirty="0">
              <a:solidFill>
                <a:schemeClr val="tx1"/>
              </a:solidFill>
            </a:endParaRPr>
          </a:p>
        </p:txBody>
      </p:sp>
      <p:sp>
        <p:nvSpPr>
          <p:cNvPr id="25" name="Rounded Rectangle 24"/>
          <p:cNvSpPr/>
          <p:nvPr/>
        </p:nvSpPr>
        <p:spPr>
          <a:xfrm>
            <a:off x="6026255" y="1828796"/>
            <a:ext cx="1053885" cy="705173"/>
          </a:xfrm>
          <a:prstGeom prst="roundRect">
            <a:avLst/>
          </a:prstGeom>
          <a:solidFill>
            <a:schemeClr val="bg1"/>
          </a:solidFill>
          <a:ln>
            <a:solidFill>
              <a:srgbClr val="3EAA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Upload products</a:t>
            </a:r>
            <a:endParaRPr lang="en-IN" sz="1200" b="1" dirty="0">
              <a:solidFill>
                <a:schemeClr val="tx1"/>
              </a:solidFill>
            </a:endParaRPr>
          </a:p>
        </p:txBody>
      </p:sp>
      <p:sp>
        <p:nvSpPr>
          <p:cNvPr id="32" name="Rounded Rectangle 31"/>
          <p:cNvSpPr/>
          <p:nvPr/>
        </p:nvSpPr>
        <p:spPr>
          <a:xfrm>
            <a:off x="8229600" y="1317354"/>
            <a:ext cx="612183" cy="464950"/>
          </a:xfrm>
          <a:prstGeom prst="roundRect">
            <a:avLst/>
          </a:prstGeom>
          <a:solidFill>
            <a:schemeClr val="bg1"/>
          </a:solidFill>
          <a:ln>
            <a:solidFill>
              <a:srgbClr val="3EAA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Rent</a:t>
            </a:r>
            <a:endParaRPr lang="en-IN" sz="1200" b="1" dirty="0">
              <a:solidFill>
                <a:schemeClr val="tx1"/>
              </a:solidFill>
            </a:endParaRPr>
          </a:p>
        </p:txBody>
      </p:sp>
      <p:sp>
        <p:nvSpPr>
          <p:cNvPr id="33" name="Rounded Rectangle 32"/>
          <p:cNvSpPr/>
          <p:nvPr/>
        </p:nvSpPr>
        <p:spPr>
          <a:xfrm>
            <a:off x="8229600" y="2014814"/>
            <a:ext cx="612183" cy="449380"/>
          </a:xfrm>
          <a:prstGeom prst="roundRect">
            <a:avLst/>
          </a:prstGeom>
          <a:solidFill>
            <a:schemeClr val="bg1"/>
          </a:solidFill>
          <a:ln>
            <a:solidFill>
              <a:srgbClr val="3EAA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Sale</a:t>
            </a:r>
            <a:endParaRPr lang="en-IN" sz="1200" b="1" dirty="0">
              <a:solidFill>
                <a:schemeClr val="tx1"/>
              </a:solidFill>
            </a:endParaRPr>
          </a:p>
        </p:txBody>
      </p:sp>
      <p:sp>
        <p:nvSpPr>
          <p:cNvPr id="54" name="Rounded Rectangular Callout 53"/>
          <p:cNvSpPr/>
          <p:nvPr/>
        </p:nvSpPr>
        <p:spPr>
          <a:xfrm>
            <a:off x="8772057" y="2669627"/>
            <a:ext cx="914400" cy="612648"/>
          </a:xfrm>
          <a:prstGeom prst="wedgeRoundRectCallout">
            <a:avLst/>
          </a:prstGeom>
          <a:solidFill>
            <a:schemeClr val="bg1"/>
          </a:solidFill>
          <a:ln>
            <a:solidFill>
              <a:srgbClr val="3EAA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Private chat</a:t>
            </a:r>
            <a:endParaRPr lang="en-IN" sz="1200" b="1" dirty="0">
              <a:solidFill>
                <a:schemeClr val="tx1"/>
              </a:solidFill>
            </a:endParaRPr>
          </a:p>
        </p:txBody>
      </p:sp>
      <p:cxnSp>
        <p:nvCxnSpPr>
          <p:cNvPr id="57" name="Straight Arrow Connector 56"/>
          <p:cNvCxnSpPr/>
          <p:nvPr/>
        </p:nvCxnSpPr>
        <p:spPr>
          <a:xfrm>
            <a:off x="3301145" y="2096035"/>
            <a:ext cx="852401" cy="0"/>
          </a:xfrm>
          <a:prstGeom prst="straightConnector1">
            <a:avLst/>
          </a:prstGeom>
          <a:ln>
            <a:solidFill>
              <a:srgbClr val="3EAAE5"/>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9" idx="3"/>
          </p:cNvCxnSpPr>
          <p:nvPr/>
        </p:nvCxnSpPr>
        <p:spPr>
          <a:xfrm>
            <a:off x="3285647" y="4176791"/>
            <a:ext cx="891145" cy="7767"/>
          </a:xfrm>
          <a:prstGeom prst="straightConnector1">
            <a:avLst/>
          </a:prstGeom>
          <a:ln>
            <a:solidFill>
              <a:srgbClr val="3EAAE5"/>
            </a:solidFill>
            <a:tailEnd type="arrow"/>
          </a:ln>
        </p:spPr>
        <p:style>
          <a:lnRef idx="1">
            <a:schemeClr val="accent1"/>
          </a:lnRef>
          <a:fillRef idx="0">
            <a:schemeClr val="accent1"/>
          </a:fillRef>
          <a:effectRef idx="0">
            <a:schemeClr val="accent1"/>
          </a:effectRef>
          <a:fontRef idx="minor">
            <a:schemeClr val="tx1"/>
          </a:fontRef>
        </p:style>
      </p:cxnSp>
      <p:sp>
        <p:nvSpPr>
          <p:cNvPr id="66" name="Snip Same Side Corner Rectangle 65"/>
          <p:cNvSpPr/>
          <p:nvPr/>
        </p:nvSpPr>
        <p:spPr>
          <a:xfrm>
            <a:off x="11059328" y="2013478"/>
            <a:ext cx="798163" cy="604436"/>
          </a:xfrm>
          <a:prstGeom prst="snip2SameRect">
            <a:avLst/>
          </a:prstGeom>
          <a:solidFill>
            <a:srgbClr val="3EAAE5"/>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Update product</a:t>
            </a:r>
            <a:endParaRPr lang="en-IN" sz="1200" b="1" dirty="0">
              <a:solidFill>
                <a:schemeClr val="tx1"/>
              </a:solidFill>
            </a:endParaRPr>
          </a:p>
        </p:txBody>
      </p:sp>
      <p:cxnSp>
        <p:nvCxnSpPr>
          <p:cNvPr id="68" name="Straight Arrow Connector 67"/>
          <p:cNvCxnSpPr>
            <a:endCxn id="25" idx="1"/>
          </p:cNvCxnSpPr>
          <p:nvPr/>
        </p:nvCxnSpPr>
        <p:spPr>
          <a:xfrm flipV="1">
            <a:off x="5779574" y="2181383"/>
            <a:ext cx="246681" cy="77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Rounded Rectangle 78"/>
          <p:cNvSpPr/>
          <p:nvPr/>
        </p:nvSpPr>
        <p:spPr>
          <a:xfrm>
            <a:off x="4223290" y="1782303"/>
            <a:ext cx="1556284" cy="2665707"/>
          </a:xfrm>
          <a:prstGeom prst="roundRect">
            <a:avLst/>
          </a:prstGeom>
          <a:noFill/>
          <a:ln>
            <a:solidFill>
              <a:srgbClr val="3EAA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0" name="Rectangle 79"/>
          <p:cNvSpPr/>
          <p:nvPr/>
        </p:nvSpPr>
        <p:spPr>
          <a:xfrm>
            <a:off x="4153546" y="1294111"/>
            <a:ext cx="3006671" cy="3525862"/>
          </a:xfrm>
          <a:prstGeom prst="rect">
            <a:avLst/>
          </a:prstGeom>
          <a:noFill/>
          <a:ln>
            <a:solidFill>
              <a:srgbClr val="3EAA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2" name="Rounded Rectangle 81"/>
          <p:cNvSpPr/>
          <p:nvPr/>
        </p:nvSpPr>
        <p:spPr>
          <a:xfrm>
            <a:off x="6046921" y="3680627"/>
            <a:ext cx="1053885" cy="705173"/>
          </a:xfrm>
          <a:prstGeom prst="roundRect">
            <a:avLst/>
          </a:prstGeom>
          <a:solidFill>
            <a:schemeClr val="bg1"/>
          </a:solidFill>
          <a:ln>
            <a:solidFill>
              <a:srgbClr val="3EAA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View Products</a:t>
            </a:r>
            <a:endParaRPr lang="en-IN" sz="1200" b="1" dirty="0">
              <a:solidFill>
                <a:schemeClr val="tx1"/>
              </a:solidFill>
            </a:endParaRPr>
          </a:p>
        </p:txBody>
      </p:sp>
      <p:sp>
        <p:nvSpPr>
          <p:cNvPr id="88" name="TextBox 87"/>
          <p:cNvSpPr txBox="1"/>
          <p:nvPr/>
        </p:nvSpPr>
        <p:spPr>
          <a:xfrm>
            <a:off x="4280154" y="2687710"/>
            <a:ext cx="1384478" cy="523220"/>
          </a:xfrm>
          <a:prstGeom prst="rect">
            <a:avLst/>
          </a:prstGeom>
          <a:noFill/>
        </p:spPr>
        <p:txBody>
          <a:bodyPr wrap="square" rtlCol="0">
            <a:spAutoFit/>
          </a:bodyPr>
          <a:lstStyle/>
          <a:p>
            <a:pPr algn="ctr"/>
            <a:r>
              <a:rPr lang="en-US" sz="1400" b="1" dirty="0"/>
              <a:t>Basic information</a:t>
            </a:r>
            <a:endParaRPr lang="en-IN" sz="1400" b="1" dirty="0"/>
          </a:p>
        </p:txBody>
      </p:sp>
      <p:cxnSp>
        <p:nvCxnSpPr>
          <p:cNvPr id="90" name="Straight Arrow Connector 89"/>
          <p:cNvCxnSpPr/>
          <p:nvPr/>
        </p:nvCxnSpPr>
        <p:spPr>
          <a:xfrm flipV="1">
            <a:off x="5788611" y="3980260"/>
            <a:ext cx="246681" cy="77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295253" y="1323698"/>
            <a:ext cx="1242446" cy="369332"/>
          </a:xfrm>
          <a:prstGeom prst="rect">
            <a:avLst/>
          </a:prstGeom>
          <a:noFill/>
        </p:spPr>
        <p:txBody>
          <a:bodyPr wrap="square" rtlCol="0">
            <a:spAutoFit/>
          </a:bodyPr>
          <a:lstStyle/>
          <a:p>
            <a:r>
              <a:rPr lang="en-US" dirty="0"/>
              <a:t>Firebase</a:t>
            </a:r>
            <a:endParaRPr lang="en-IN" dirty="0"/>
          </a:p>
        </p:txBody>
      </p:sp>
      <p:pic>
        <p:nvPicPr>
          <p:cNvPr id="92" name="Picture 9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50970" y="1264332"/>
            <a:ext cx="614929" cy="540000"/>
          </a:xfrm>
          <a:prstGeom prst="rect">
            <a:avLst/>
          </a:prstGeom>
        </p:spPr>
      </p:pic>
      <p:cxnSp>
        <p:nvCxnSpPr>
          <p:cNvPr id="97" name="Elbow Connector 96"/>
          <p:cNvCxnSpPr/>
          <p:nvPr/>
        </p:nvCxnSpPr>
        <p:spPr>
          <a:xfrm flipV="1">
            <a:off x="7175715" y="1508364"/>
            <a:ext cx="1053885" cy="322319"/>
          </a:xfrm>
          <a:prstGeom prst="bentConnector3">
            <a:avLst>
              <a:gd name="adj1" fmla="val 50000"/>
            </a:avLst>
          </a:prstGeom>
          <a:ln>
            <a:solidFill>
              <a:srgbClr val="3EAAE5"/>
            </a:solidFill>
            <a:tailEnd type="arrow"/>
          </a:ln>
        </p:spPr>
        <p:style>
          <a:lnRef idx="1">
            <a:schemeClr val="accent1"/>
          </a:lnRef>
          <a:fillRef idx="0">
            <a:schemeClr val="accent1"/>
          </a:fillRef>
          <a:effectRef idx="0">
            <a:schemeClr val="accent1"/>
          </a:effectRef>
          <a:fontRef idx="minor">
            <a:schemeClr val="tx1"/>
          </a:fontRef>
        </p:style>
      </p:cxnSp>
      <p:cxnSp>
        <p:nvCxnSpPr>
          <p:cNvPr id="104" name="Elbow Connector 103"/>
          <p:cNvCxnSpPr/>
          <p:nvPr/>
        </p:nvCxnSpPr>
        <p:spPr>
          <a:xfrm>
            <a:off x="7175715" y="1830683"/>
            <a:ext cx="1053885" cy="408821"/>
          </a:xfrm>
          <a:prstGeom prst="bentConnector3">
            <a:avLst>
              <a:gd name="adj1" fmla="val 50000"/>
            </a:avLst>
          </a:prstGeom>
          <a:ln>
            <a:solidFill>
              <a:srgbClr val="3EAAE5"/>
            </a:solidFill>
            <a:tailEnd type="arrow"/>
          </a:ln>
        </p:spPr>
        <p:style>
          <a:lnRef idx="1">
            <a:schemeClr val="accent1"/>
          </a:lnRef>
          <a:fillRef idx="0">
            <a:schemeClr val="accent1"/>
          </a:fillRef>
          <a:effectRef idx="0">
            <a:schemeClr val="accent1"/>
          </a:effectRef>
          <a:fontRef idx="minor">
            <a:schemeClr val="tx1"/>
          </a:fontRef>
        </p:style>
      </p:cxnSp>
      <p:cxnSp>
        <p:nvCxnSpPr>
          <p:cNvPr id="115" name="Elbow Connector 114"/>
          <p:cNvCxnSpPr>
            <a:stCxn id="32" idx="3"/>
          </p:cNvCxnSpPr>
          <p:nvPr/>
        </p:nvCxnSpPr>
        <p:spPr>
          <a:xfrm>
            <a:off x="8841783" y="1549829"/>
            <a:ext cx="387462" cy="1137881"/>
          </a:xfrm>
          <a:prstGeom prst="bentConnector2">
            <a:avLst/>
          </a:prstGeom>
          <a:ln>
            <a:solidFill>
              <a:srgbClr val="3EAAE5"/>
            </a:solidFill>
            <a:tailEnd type="arrow"/>
          </a:ln>
        </p:spPr>
        <p:style>
          <a:lnRef idx="1">
            <a:schemeClr val="accent1"/>
          </a:lnRef>
          <a:fillRef idx="0">
            <a:schemeClr val="accent1"/>
          </a:fillRef>
          <a:effectRef idx="0">
            <a:schemeClr val="accent1"/>
          </a:effectRef>
          <a:fontRef idx="minor">
            <a:schemeClr val="tx1"/>
          </a:fontRef>
        </p:style>
      </p:cxnSp>
      <p:cxnSp>
        <p:nvCxnSpPr>
          <p:cNvPr id="129" name="Elbow Connector 128"/>
          <p:cNvCxnSpPr/>
          <p:nvPr/>
        </p:nvCxnSpPr>
        <p:spPr>
          <a:xfrm flipV="1">
            <a:off x="7160217" y="3282275"/>
            <a:ext cx="2053542" cy="817027"/>
          </a:xfrm>
          <a:prstGeom prst="bentConnector2">
            <a:avLst/>
          </a:prstGeom>
          <a:ln>
            <a:solidFill>
              <a:srgbClr val="3EAAE5"/>
            </a:solidFill>
            <a:tailEnd type="arrow"/>
          </a:ln>
        </p:spPr>
        <p:style>
          <a:lnRef idx="1">
            <a:schemeClr val="accent1"/>
          </a:lnRef>
          <a:fillRef idx="0">
            <a:schemeClr val="accent1"/>
          </a:fillRef>
          <a:effectRef idx="0">
            <a:schemeClr val="accent1"/>
          </a:effectRef>
          <a:fontRef idx="minor">
            <a:schemeClr val="tx1"/>
          </a:fontRef>
        </p:style>
      </p:cxnSp>
      <p:cxnSp>
        <p:nvCxnSpPr>
          <p:cNvPr id="131" name="Elbow Connector 130"/>
          <p:cNvCxnSpPr/>
          <p:nvPr/>
        </p:nvCxnSpPr>
        <p:spPr>
          <a:xfrm flipV="1">
            <a:off x="9430747" y="2289917"/>
            <a:ext cx="395177" cy="371963"/>
          </a:xfrm>
          <a:prstGeom prst="bentConnector3">
            <a:avLst>
              <a:gd name="adj1" fmla="val 50000"/>
            </a:avLst>
          </a:prstGeom>
          <a:ln>
            <a:solidFill>
              <a:srgbClr val="3EAAE5"/>
            </a:solidFill>
            <a:tailEnd type="arrow"/>
          </a:ln>
        </p:spPr>
        <p:style>
          <a:lnRef idx="1">
            <a:schemeClr val="accent1"/>
          </a:lnRef>
          <a:fillRef idx="0">
            <a:schemeClr val="accent1"/>
          </a:fillRef>
          <a:effectRef idx="0">
            <a:schemeClr val="accent1"/>
          </a:effectRef>
          <a:fontRef idx="minor">
            <a:schemeClr val="tx1"/>
          </a:fontRef>
        </p:style>
      </p:cxnSp>
      <p:sp>
        <p:nvSpPr>
          <p:cNvPr id="170" name="Rounded Rectangle 169"/>
          <p:cNvSpPr/>
          <p:nvPr/>
        </p:nvSpPr>
        <p:spPr>
          <a:xfrm>
            <a:off x="9825924" y="1921790"/>
            <a:ext cx="650930" cy="765920"/>
          </a:xfrm>
          <a:prstGeom prst="roundRect">
            <a:avLst/>
          </a:prstGeom>
          <a:solidFill>
            <a:srgbClr val="3EAAE5"/>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b="1" dirty="0">
              <a:solidFill>
                <a:schemeClr val="tx1"/>
              </a:solidFill>
            </a:endParaRPr>
          </a:p>
        </p:txBody>
      </p:sp>
      <p:sp>
        <p:nvSpPr>
          <p:cNvPr id="171" name="Rounded Rectangle 170"/>
          <p:cNvSpPr/>
          <p:nvPr/>
        </p:nvSpPr>
        <p:spPr>
          <a:xfrm>
            <a:off x="9825924" y="3210930"/>
            <a:ext cx="650930" cy="752782"/>
          </a:xfrm>
          <a:prstGeom prst="roundRect">
            <a:avLst/>
          </a:prstGeom>
          <a:solidFill>
            <a:srgbClr val="3EAAE5"/>
          </a:solidFill>
          <a:ln>
            <a:solidFill>
              <a:srgbClr val="3EAAE5"/>
            </a:solid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3" name="Snip Same Side Corner Rectangle 172"/>
          <p:cNvSpPr/>
          <p:nvPr/>
        </p:nvSpPr>
        <p:spPr>
          <a:xfrm>
            <a:off x="11059329" y="3292097"/>
            <a:ext cx="798163" cy="604436"/>
          </a:xfrm>
          <a:prstGeom prst="snip2SameRect">
            <a:avLst/>
          </a:prstGeom>
          <a:solidFill>
            <a:srgbClr val="3EAAE5"/>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Feedback </a:t>
            </a:r>
          </a:p>
          <a:p>
            <a:pPr algn="ctr"/>
            <a:r>
              <a:rPr lang="en-US" sz="1000" b="1" dirty="0">
                <a:solidFill>
                  <a:schemeClr val="tx1"/>
                </a:solidFill>
              </a:rPr>
              <a:t>Or</a:t>
            </a:r>
          </a:p>
          <a:p>
            <a:pPr algn="ctr"/>
            <a:r>
              <a:rPr lang="en-US" sz="1000" b="1" dirty="0">
                <a:solidFill>
                  <a:schemeClr val="tx1"/>
                </a:solidFill>
              </a:rPr>
              <a:t>review</a:t>
            </a:r>
            <a:endParaRPr lang="en-IN" sz="1000" b="1" dirty="0">
              <a:solidFill>
                <a:schemeClr val="tx1"/>
              </a:solidFill>
            </a:endParaRPr>
          </a:p>
        </p:txBody>
      </p:sp>
      <p:cxnSp>
        <p:nvCxnSpPr>
          <p:cNvPr id="175" name="Straight Arrow Connector 174"/>
          <p:cNvCxnSpPr>
            <a:stCxn id="170" idx="3"/>
            <a:endCxn id="66" idx="2"/>
          </p:cNvCxnSpPr>
          <p:nvPr/>
        </p:nvCxnSpPr>
        <p:spPr>
          <a:xfrm>
            <a:off x="10476854" y="2304750"/>
            <a:ext cx="582474" cy="10946"/>
          </a:xfrm>
          <a:prstGeom prst="straightConnector1">
            <a:avLst/>
          </a:prstGeom>
          <a:ln>
            <a:solidFill>
              <a:srgbClr val="3EAAE5"/>
            </a:solidFill>
            <a:tailEnd type="arrow"/>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a:stCxn id="171" idx="3"/>
            <a:endCxn id="173" idx="2"/>
          </p:cNvCxnSpPr>
          <p:nvPr/>
        </p:nvCxnSpPr>
        <p:spPr>
          <a:xfrm>
            <a:off x="10476854" y="3587321"/>
            <a:ext cx="582475" cy="6994"/>
          </a:xfrm>
          <a:prstGeom prst="straightConnector1">
            <a:avLst/>
          </a:prstGeom>
          <a:ln>
            <a:solidFill>
              <a:srgbClr val="3EAAE5"/>
            </a:solidFill>
            <a:tailEnd type="arrow"/>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a:stCxn id="170" idx="2"/>
            <a:endCxn id="171" idx="0"/>
          </p:cNvCxnSpPr>
          <p:nvPr/>
        </p:nvCxnSpPr>
        <p:spPr>
          <a:xfrm>
            <a:off x="10151389" y="2687710"/>
            <a:ext cx="0" cy="523220"/>
          </a:xfrm>
          <a:prstGeom prst="straightConnector1">
            <a:avLst/>
          </a:prstGeom>
          <a:ln>
            <a:solidFill>
              <a:srgbClr val="3EAAE5"/>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709685" y="2102474"/>
            <a:ext cx="914383" cy="415498"/>
          </a:xfrm>
          <a:prstGeom prst="rect">
            <a:avLst/>
          </a:prstGeom>
          <a:noFill/>
        </p:spPr>
        <p:txBody>
          <a:bodyPr wrap="square" rtlCol="0">
            <a:spAutoFit/>
          </a:bodyPr>
          <a:lstStyle/>
          <a:p>
            <a:pPr algn="ctr"/>
            <a:r>
              <a:rPr lang="en-US" sz="1050" b="1" dirty="0"/>
              <a:t>Send Product</a:t>
            </a:r>
            <a:endParaRPr lang="en-IN" sz="1050" b="1" dirty="0"/>
          </a:p>
        </p:txBody>
      </p:sp>
      <p:sp>
        <p:nvSpPr>
          <p:cNvPr id="37" name="TextBox 36"/>
          <p:cNvSpPr txBox="1"/>
          <p:nvPr/>
        </p:nvSpPr>
        <p:spPr>
          <a:xfrm>
            <a:off x="9694187" y="3380106"/>
            <a:ext cx="914383" cy="415498"/>
          </a:xfrm>
          <a:prstGeom prst="rect">
            <a:avLst/>
          </a:prstGeom>
          <a:noFill/>
        </p:spPr>
        <p:txBody>
          <a:bodyPr wrap="square" rtlCol="0">
            <a:spAutoFit/>
          </a:bodyPr>
          <a:lstStyle/>
          <a:p>
            <a:pPr algn="ctr"/>
            <a:r>
              <a:rPr lang="en-US" sz="1050" b="1" dirty="0"/>
              <a:t>Receive</a:t>
            </a:r>
          </a:p>
          <a:p>
            <a:pPr algn="ctr"/>
            <a:r>
              <a:rPr lang="en-US" sz="1050" b="1" dirty="0"/>
              <a:t>Product</a:t>
            </a:r>
            <a:endParaRPr lang="en-IN" sz="1050" b="1" dirty="0"/>
          </a:p>
        </p:txBody>
      </p:sp>
      <p:sp>
        <p:nvSpPr>
          <p:cNvPr id="8" name="TextBox 7"/>
          <p:cNvSpPr txBox="1"/>
          <p:nvPr/>
        </p:nvSpPr>
        <p:spPr>
          <a:xfrm>
            <a:off x="643193" y="449449"/>
            <a:ext cx="2881879" cy="584775"/>
          </a:xfrm>
          <a:prstGeom prst="rect">
            <a:avLst/>
          </a:prstGeom>
          <a:noFill/>
        </p:spPr>
        <p:txBody>
          <a:bodyPr wrap="none" rtlCol="0">
            <a:spAutoFit/>
          </a:bodyPr>
          <a:lstStyle/>
          <a:p>
            <a:r>
              <a:rPr lang="en-US" sz="3200" b="1" dirty="0">
                <a:solidFill>
                  <a:srgbClr val="00B0F0"/>
                </a:solidFill>
                <a:effectLst>
                  <a:outerShdw blurRad="38100" dist="38100" dir="2700000" algn="tl">
                    <a:srgbClr val="000000">
                      <a:alpha val="43137"/>
                    </a:srgbClr>
                  </a:outerShdw>
                </a:effectLst>
              </a:rPr>
              <a:t>ARCHITECTURE:</a:t>
            </a:r>
            <a:endParaRPr lang="en-IN" b="1" dirty="0">
              <a:solidFill>
                <a:srgbClr val="00B0F0"/>
              </a:solidFill>
              <a:effectLst>
                <a:outerShdw blurRad="38100" dist="38100" dir="2700000" algn="tl">
                  <a:srgbClr val="000000">
                    <a:alpha val="43137"/>
                  </a:srgbClr>
                </a:outerShdw>
              </a:effectLst>
            </a:endParaRPr>
          </a:p>
        </p:txBody>
      </p:sp>
      <p:cxnSp>
        <p:nvCxnSpPr>
          <p:cNvPr id="3" name="Straight Arrow Connector 2"/>
          <p:cNvCxnSpPr>
            <a:stCxn id="33" idx="3"/>
          </p:cNvCxnSpPr>
          <p:nvPr/>
        </p:nvCxnSpPr>
        <p:spPr>
          <a:xfrm>
            <a:off x="8841783" y="2239504"/>
            <a:ext cx="387462" cy="0"/>
          </a:xfrm>
          <a:prstGeom prst="straightConnector1">
            <a:avLst/>
          </a:prstGeom>
          <a:ln>
            <a:solidFill>
              <a:srgbClr val="3EAAE5"/>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4165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A0EE6-A132-4167-4529-51B21B90D4F5}"/>
              </a:ext>
            </a:extLst>
          </p:cNvPr>
          <p:cNvSpPr>
            <a:spLocks noGrp="1"/>
          </p:cNvSpPr>
          <p:nvPr>
            <p:ph type="title"/>
          </p:nvPr>
        </p:nvSpPr>
        <p:spPr>
          <a:xfrm>
            <a:off x="279918" y="271820"/>
            <a:ext cx="11663266" cy="1025136"/>
          </a:xfrm>
          <a:solidFill>
            <a:srgbClr val="00B0F0"/>
          </a:solidFill>
        </p:spPr>
        <p:txBody>
          <a:bodyPr/>
          <a:lstStyle/>
          <a:p>
            <a:r>
              <a:rPr lang="en-IN" b="1" dirty="0">
                <a:solidFill>
                  <a:schemeClr val="bg1"/>
                </a:solidFill>
              </a:rPr>
              <a:t>                             UML DIAGRAM</a:t>
            </a:r>
            <a:endParaRPr lang="en-IN" b="1" u="sng" dirty="0">
              <a:solidFill>
                <a:schemeClr val="bg1"/>
              </a:solidFill>
            </a:endParaRPr>
          </a:p>
        </p:txBody>
      </p:sp>
      <p:pic>
        <p:nvPicPr>
          <p:cNvPr id="3" name="Picture 2">
            <a:extLst>
              <a:ext uri="{FF2B5EF4-FFF2-40B4-BE49-F238E27FC236}">
                <a16:creationId xmlns:a16="http://schemas.microsoft.com/office/drawing/2014/main" id="{BE9A0703-2D68-325B-C448-92B1A38687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4171" y="1558213"/>
            <a:ext cx="4040155" cy="5176347"/>
          </a:xfrm>
          <a:prstGeom prst="rect">
            <a:avLst/>
          </a:prstGeom>
        </p:spPr>
      </p:pic>
      <p:sp>
        <p:nvSpPr>
          <p:cNvPr id="4" name="TextBox 3">
            <a:extLst>
              <a:ext uri="{FF2B5EF4-FFF2-40B4-BE49-F238E27FC236}">
                <a16:creationId xmlns:a16="http://schemas.microsoft.com/office/drawing/2014/main" id="{2C2D69BE-9521-55EA-911C-38656C59C026}"/>
              </a:ext>
            </a:extLst>
          </p:cNvPr>
          <p:cNvSpPr txBox="1"/>
          <p:nvPr/>
        </p:nvSpPr>
        <p:spPr>
          <a:xfrm>
            <a:off x="989045" y="1548882"/>
            <a:ext cx="2995126" cy="369332"/>
          </a:xfrm>
          <a:prstGeom prst="rect">
            <a:avLst/>
          </a:prstGeom>
          <a:noFill/>
        </p:spPr>
        <p:txBody>
          <a:bodyPr wrap="square" rtlCol="0">
            <a:spAutoFit/>
          </a:bodyPr>
          <a:lstStyle/>
          <a:p>
            <a:r>
              <a:rPr lang="en-US" b="1" u="sng" dirty="0"/>
              <a:t>USECASE DIAGRAM</a:t>
            </a:r>
            <a:endParaRPr lang="en-IN" b="1" u="sng" dirty="0"/>
          </a:p>
        </p:txBody>
      </p:sp>
    </p:spTree>
    <p:extLst>
      <p:ext uri="{BB962C8B-B14F-4D97-AF65-F5344CB8AC3E}">
        <p14:creationId xmlns:p14="http://schemas.microsoft.com/office/powerpoint/2010/main" val="1153286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B60734-FA62-19E7-D3E2-4B0027D3A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5332" y="527566"/>
            <a:ext cx="4930717" cy="6071130"/>
          </a:xfrm>
          <a:prstGeom prst="rect">
            <a:avLst/>
          </a:prstGeom>
        </p:spPr>
      </p:pic>
      <p:sp>
        <p:nvSpPr>
          <p:cNvPr id="4" name="TextBox 3">
            <a:extLst>
              <a:ext uri="{FF2B5EF4-FFF2-40B4-BE49-F238E27FC236}">
                <a16:creationId xmlns:a16="http://schemas.microsoft.com/office/drawing/2014/main" id="{F1E0B6C7-E8E0-1818-CDD4-25BF88BF0F8E}"/>
              </a:ext>
            </a:extLst>
          </p:cNvPr>
          <p:cNvSpPr txBox="1"/>
          <p:nvPr/>
        </p:nvSpPr>
        <p:spPr>
          <a:xfrm>
            <a:off x="886408" y="342900"/>
            <a:ext cx="2537927" cy="369332"/>
          </a:xfrm>
          <a:prstGeom prst="rect">
            <a:avLst/>
          </a:prstGeom>
          <a:noFill/>
        </p:spPr>
        <p:txBody>
          <a:bodyPr wrap="square" rtlCol="0">
            <a:spAutoFit/>
          </a:bodyPr>
          <a:lstStyle/>
          <a:p>
            <a:r>
              <a:rPr lang="en-IN" b="1" u="sng" dirty="0"/>
              <a:t>ACTIVITY DIAGRAM:</a:t>
            </a:r>
          </a:p>
        </p:txBody>
      </p:sp>
    </p:spTree>
    <p:extLst>
      <p:ext uri="{BB962C8B-B14F-4D97-AF65-F5344CB8AC3E}">
        <p14:creationId xmlns:p14="http://schemas.microsoft.com/office/powerpoint/2010/main" val="2020459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6C22F6-7E4E-8997-BE4A-93F5E504EF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7298" y="2339931"/>
            <a:ext cx="8125959" cy="1000265"/>
          </a:xfrm>
          <a:prstGeom prst="rect">
            <a:avLst/>
          </a:prstGeom>
        </p:spPr>
      </p:pic>
      <p:pic>
        <p:nvPicPr>
          <p:cNvPr id="3" name="Picture 2">
            <a:extLst>
              <a:ext uri="{FF2B5EF4-FFF2-40B4-BE49-F238E27FC236}">
                <a16:creationId xmlns:a16="http://schemas.microsoft.com/office/drawing/2014/main" id="{326719CB-9A09-7AA6-5D45-95C12A84F0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660" y="3485037"/>
            <a:ext cx="5344271" cy="2057687"/>
          </a:xfrm>
          <a:prstGeom prst="rect">
            <a:avLst/>
          </a:prstGeom>
        </p:spPr>
      </p:pic>
      <p:pic>
        <p:nvPicPr>
          <p:cNvPr id="4" name="Picture 3">
            <a:extLst>
              <a:ext uri="{FF2B5EF4-FFF2-40B4-BE49-F238E27FC236}">
                <a16:creationId xmlns:a16="http://schemas.microsoft.com/office/drawing/2014/main" id="{AD9915BA-2D47-8E4B-1224-490B675D9D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9846" y="3561247"/>
            <a:ext cx="5306165" cy="1905266"/>
          </a:xfrm>
          <a:prstGeom prst="rect">
            <a:avLst/>
          </a:prstGeom>
        </p:spPr>
      </p:pic>
      <p:pic>
        <p:nvPicPr>
          <p:cNvPr id="5" name="Picture 4">
            <a:extLst>
              <a:ext uri="{FF2B5EF4-FFF2-40B4-BE49-F238E27FC236}">
                <a16:creationId xmlns:a16="http://schemas.microsoft.com/office/drawing/2014/main" id="{69C5A7B0-946F-10F1-5224-06100285BE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2665" y="192598"/>
            <a:ext cx="3538944" cy="1728000"/>
          </a:xfrm>
          <a:prstGeom prst="rect">
            <a:avLst/>
          </a:prstGeom>
        </p:spPr>
      </p:pic>
    </p:spTree>
    <p:extLst>
      <p:ext uri="{BB962C8B-B14F-4D97-AF65-F5344CB8AC3E}">
        <p14:creationId xmlns:p14="http://schemas.microsoft.com/office/powerpoint/2010/main" val="4023141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644DC5-EC85-A94A-F5BE-CA9CD56BC6B1}"/>
              </a:ext>
            </a:extLst>
          </p:cNvPr>
          <p:cNvSpPr txBox="1"/>
          <p:nvPr/>
        </p:nvSpPr>
        <p:spPr>
          <a:xfrm>
            <a:off x="877078" y="74650"/>
            <a:ext cx="10282334" cy="861774"/>
          </a:xfrm>
          <a:prstGeom prst="rect">
            <a:avLst/>
          </a:prstGeom>
          <a:solidFill>
            <a:srgbClr val="00B0F0"/>
          </a:solidFill>
        </p:spPr>
        <p:txBody>
          <a:bodyPr wrap="square" rtlCol="0">
            <a:spAutoFit/>
          </a:bodyPr>
          <a:lstStyle/>
          <a:p>
            <a:r>
              <a:rPr lang="en-IN" dirty="0">
                <a:solidFill>
                  <a:schemeClr val="bg1"/>
                </a:solidFill>
              </a:rPr>
              <a:t>                                                               </a:t>
            </a:r>
          </a:p>
          <a:p>
            <a:r>
              <a:rPr lang="en-IN" sz="3200" b="1" dirty="0">
                <a:solidFill>
                  <a:schemeClr val="bg1"/>
                </a:solidFill>
              </a:rPr>
              <a:t>                               </a:t>
            </a:r>
          </a:p>
        </p:txBody>
      </p:sp>
      <p:sp>
        <p:nvSpPr>
          <p:cNvPr id="3" name="TextBox 2">
            <a:extLst>
              <a:ext uri="{FF2B5EF4-FFF2-40B4-BE49-F238E27FC236}">
                <a16:creationId xmlns:a16="http://schemas.microsoft.com/office/drawing/2014/main" id="{1D08C03E-3C31-E17C-3D5F-5F6264240CE4}"/>
              </a:ext>
            </a:extLst>
          </p:cNvPr>
          <p:cNvSpPr txBox="1"/>
          <p:nvPr/>
        </p:nvSpPr>
        <p:spPr>
          <a:xfrm>
            <a:off x="1206758" y="1363109"/>
            <a:ext cx="9778483" cy="5008038"/>
          </a:xfrm>
          <a:prstGeom prst="rect">
            <a:avLst/>
          </a:prstGeom>
          <a:noFill/>
        </p:spPr>
        <p:txBody>
          <a:bodyPr wrap="square" rtlCol="0">
            <a:spAutoFit/>
          </a:bodyPr>
          <a:lstStyle/>
          <a:p>
            <a:pPr marL="342900" lvl="0" indent="-342900" algn="just">
              <a:lnSpc>
                <a:spcPct val="115000"/>
              </a:lnSpc>
              <a:spcAft>
                <a:spcPts val="1000"/>
              </a:spcAft>
              <a:buFont typeface="+mj-lt"/>
              <a:buAutoNum type="arabicPeriod"/>
              <a:tabLst>
                <a:tab pos="1836420" algn="l"/>
              </a:tabLst>
            </a:pPr>
            <a:r>
              <a:rPr lang="en-IN" sz="1800" b="1" dirty="0">
                <a:solidFill>
                  <a:srgbClr val="333333"/>
                </a:solidFill>
                <a:effectLst/>
                <a:latin typeface="Times New Roman" panose="02020603050405020304" pitchFamily="18" charset="0"/>
                <a:ea typeface="Calibri" panose="020F0502020204030204" pitchFamily="34" charset="0"/>
                <a:cs typeface="Latha" panose="020B0604020202020204" pitchFamily="34" charset="0"/>
              </a:rPr>
              <a:t>User</a:t>
            </a:r>
            <a:endParaRPr lang="en-IN" sz="1800" b="1"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15000"/>
              </a:lnSpc>
              <a:spcAft>
                <a:spcPts val="1000"/>
              </a:spcAft>
              <a:tabLst>
                <a:tab pos="1836420" algn="l"/>
              </a:tabLst>
            </a:pPr>
            <a:r>
              <a:rPr lang="en-IN" sz="1600" dirty="0">
                <a:solidFill>
                  <a:srgbClr val="333333"/>
                </a:solidFill>
                <a:effectLst/>
                <a:latin typeface="Times New Roman" panose="02020603050405020304" pitchFamily="18" charset="0"/>
                <a:ea typeface="Calibri" panose="020F0502020204030204" pitchFamily="34" charset="0"/>
                <a:cs typeface="Latha" panose="020B0604020202020204" pitchFamily="34" charset="0"/>
              </a:rPr>
              <a:t>           The user can be a Seller or Buyer .When the Buyer login the app, he needs to give the Basic information and can view the products. Meanwhile, the Seller needs to give his information  to upload the products.</a:t>
            </a:r>
            <a:endParaRPr lang="en-IN" sz="1600" dirty="0">
              <a:solidFill>
                <a:srgbClr val="333333"/>
              </a:solidFill>
              <a:latin typeface="Times New Roman" panose="02020603050405020304" pitchFamily="18" charset="0"/>
              <a:ea typeface="Calibri" panose="020F0502020204030204" pitchFamily="34" charset="0"/>
              <a:cs typeface="Latha" panose="020B0604020202020204" pitchFamily="34" charset="0"/>
            </a:endParaRPr>
          </a:p>
          <a:p>
            <a:pPr lvl="0" algn="just">
              <a:lnSpc>
                <a:spcPct val="115000"/>
              </a:lnSpc>
              <a:spcAft>
                <a:spcPts val="1000"/>
              </a:spcAft>
              <a:tabLst>
                <a:tab pos="1836420" algn="l"/>
              </a:tabLst>
            </a:pPr>
            <a:r>
              <a:rPr lang="en-IN" sz="1800" b="1" dirty="0">
                <a:solidFill>
                  <a:srgbClr val="333333"/>
                </a:solidFill>
                <a:effectLst/>
                <a:latin typeface="Times New Roman" panose="02020603050405020304" pitchFamily="18" charset="0"/>
                <a:ea typeface="Calibri" panose="020F0502020204030204" pitchFamily="34" charset="0"/>
                <a:cs typeface="Latha" panose="020B0604020202020204" pitchFamily="34" charset="0"/>
              </a:rPr>
              <a:t>2. Information</a:t>
            </a:r>
            <a:endParaRPr lang="en-IN" sz="1800" b="1"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15000"/>
              </a:lnSpc>
              <a:spcAft>
                <a:spcPts val="1000"/>
              </a:spcAft>
              <a:tabLst>
                <a:tab pos="1836420" algn="l"/>
              </a:tabLst>
            </a:pPr>
            <a:r>
              <a:rPr lang="en-IN" sz="1800" dirty="0">
                <a:solidFill>
                  <a:srgbClr val="333333"/>
                </a:solidFill>
                <a:effectLst/>
                <a:latin typeface="Times New Roman" panose="02020603050405020304" pitchFamily="18" charset="0"/>
                <a:ea typeface="Calibri" panose="020F0502020204030204" pitchFamily="34" charset="0"/>
                <a:cs typeface="Latha" panose="020B0604020202020204" pitchFamily="34" charset="0"/>
              </a:rPr>
              <a:t>            </a:t>
            </a:r>
            <a:r>
              <a:rPr lang="en-IN" sz="1600" dirty="0">
                <a:solidFill>
                  <a:srgbClr val="333333"/>
                </a:solidFill>
                <a:effectLst/>
                <a:latin typeface="Times New Roman" panose="02020603050405020304" pitchFamily="18" charset="0"/>
                <a:ea typeface="Calibri" panose="020F0502020204030204" pitchFamily="34" charset="0"/>
                <a:cs typeface="Latha" panose="020B0604020202020204" pitchFamily="34" charset="0"/>
              </a:rPr>
              <a:t>For the Buyer the information details is simple ,just his name and stuff like that. But for the Seller the details are like GST number, his address , phone number and more and more specific details such as the product details.</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r>
              <a:rPr lang="en-IN" sz="1800" b="1" dirty="0">
                <a:solidFill>
                  <a:srgbClr val="333333"/>
                </a:solidFill>
                <a:effectLst/>
                <a:latin typeface="Times New Roman" panose="02020603050405020304" pitchFamily="18" charset="0"/>
                <a:ea typeface="Calibri" panose="020F0502020204030204" pitchFamily="34" charset="0"/>
              </a:rPr>
              <a:t>3</a:t>
            </a:r>
            <a:r>
              <a:rPr lang="en-IN" sz="1800" dirty="0">
                <a:solidFill>
                  <a:srgbClr val="333333"/>
                </a:solidFill>
                <a:effectLst/>
                <a:latin typeface="Times New Roman" panose="02020603050405020304" pitchFamily="18" charset="0"/>
                <a:ea typeface="Calibri" panose="020F0502020204030204" pitchFamily="34" charset="0"/>
              </a:rPr>
              <a:t>.</a:t>
            </a:r>
            <a:r>
              <a:rPr lang="en-IN" sz="1800" b="1" dirty="0">
                <a:solidFill>
                  <a:srgbClr val="333333"/>
                </a:solidFill>
                <a:effectLst/>
                <a:latin typeface="Times New Roman" panose="02020603050405020304" pitchFamily="18" charset="0"/>
                <a:ea typeface="Calibri" panose="020F0502020204030204" pitchFamily="34" charset="0"/>
              </a:rPr>
              <a:t>Upload Products</a:t>
            </a:r>
          </a:p>
          <a:p>
            <a:endParaRPr lang="en-IN" sz="1800" b="1" dirty="0">
              <a:solidFill>
                <a:srgbClr val="333333"/>
              </a:solidFill>
              <a:effectLst/>
              <a:latin typeface="Times New Roman" panose="02020603050405020304" pitchFamily="18" charset="0"/>
              <a:ea typeface="Calibri" panose="020F0502020204030204" pitchFamily="34" charset="0"/>
            </a:endParaRPr>
          </a:p>
          <a:p>
            <a:pPr algn="just">
              <a:lnSpc>
                <a:spcPct val="115000"/>
              </a:lnSpc>
              <a:spcAft>
                <a:spcPts val="1000"/>
              </a:spcAft>
              <a:tabLst>
                <a:tab pos="1836420" algn="l"/>
              </a:tabLst>
            </a:pPr>
            <a:r>
              <a:rPr lang="en-IN" sz="1800" dirty="0">
                <a:solidFill>
                  <a:srgbClr val="333333"/>
                </a:solidFill>
                <a:effectLst/>
                <a:latin typeface="Times New Roman" panose="02020603050405020304" pitchFamily="18" charset="0"/>
                <a:ea typeface="Calibri" panose="020F0502020204030204" pitchFamily="34" charset="0"/>
                <a:cs typeface="Latha" panose="020B0604020202020204" pitchFamily="34" charset="0"/>
              </a:rPr>
              <a:t>           </a:t>
            </a:r>
            <a:r>
              <a:rPr lang="en-IN" sz="1600" dirty="0">
                <a:solidFill>
                  <a:srgbClr val="333333"/>
                </a:solidFill>
                <a:effectLst/>
                <a:latin typeface="Times New Roman" panose="02020603050405020304" pitchFamily="18" charset="0"/>
                <a:ea typeface="Calibri" panose="020F0502020204030204" pitchFamily="34" charset="0"/>
                <a:cs typeface="Latha" panose="020B0604020202020204" pitchFamily="34" charset="0"/>
              </a:rPr>
              <a:t>After the Seller give his personnel details and the details of the product to be uploaded, the product is uploaded to the app and it can be viewed by the buyer. The upload section consists of two part Rent and Sale and the Seller has to select the particular section to upload his product. </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lvl="0" algn="just">
              <a:lnSpc>
                <a:spcPct val="115000"/>
              </a:lnSpc>
              <a:spcAft>
                <a:spcPts val="1000"/>
              </a:spcAft>
              <a:tabLst>
                <a:tab pos="1836420" algn="l"/>
              </a:tabLst>
            </a:pPr>
            <a:r>
              <a:rPr lang="en-IN" sz="1800" b="1" dirty="0">
                <a:solidFill>
                  <a:srgbClr val="333333"/>
                </a:solidFill>
                <a:latin typeface="Times New Roman" panose="02020603050405020304" pitchFamily="18" charset="0"/>
                <a:ea typeface="Calibri" panose="020F0502020204030204" pitchFamily="34" charset="0"/>
                <a:cs typeface="Latha" panose="020B0604020202020204" pitchFamily="34" charset="0"/>
              </a:rPr>
              <a:t>4</a:t>
            </a:r>
            <a:r>
              <a:rPr lang="en-IN" sz="1800" b="1" dirty="0">
                <a:solidFill>
                  <a:srgbClr val="333333"/>
                </a:solidFill>
                <a:effectLst/>
                <a:latin typeface="Times New Roman" panose="02020603050405020304" pitchFamily="18" charset="0"/>
                <a:ea typeface="Calibri" panose="020F0502020204030204" pitchFamily="34" charset="0"/>
                <a:cs typeface="Latha" panose="020B0604020202020204" pitchFamily="34" charset="0"/>
              </a:rPr>
              <a:t>.View Products</a:t>
            </a:r>
            <a:endParaRPr lang="en-IN" sz="1800" b="1"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15000"/>
              </a:lnSpc>
              <a:spcAft>
                <a:spcPts val="1000"/>
              </a:spcAft>
              <a:tabLst>
                <a:tab pos="1836420" algn="l"/>
              </a:tabLst>
            </a:pPr>
            <a:r>
              <a:rPr lang="en-IN" sz="1800" dirty="0">
                <a:solidFill>
                  <a:srgbClr val="333333"/>
                </a:solidFill>
                <a:effectLst/>
                <a:latin typeface="Times New Roman" panose="02020603050405020304" pitchFamily="18" charset="0"/>
                <a:ea typeface="Calibri" panose="020F0502020204030204" pitchFamily="34" charset="0"/>
                <a:cs typeface="Latha" panose="020B0604020202020204" pitchFamily="34" charset="0"/>
              </a:rPr>
              <a:t>              </a:t>
            </a:r>
            <a:r>
              <a:rPr lang="en-IN" sz="1600" dirty="0">
                <a:solidFill>
                  <a:srgbClr val="333333"/>
                </a:solidFill>
                <a:effectLst/>
                <a:latin typeface="Times New Roman" panose="02020603050405020304" pitchFamily="18" charset="0"/>
                <a:ea typeface="Calibri" panose="020F0502020204030204" pitchFamily="34" charset="0"/>
                <a:cs typeface="Latha" panose="020B0604020202020204" pitchFamily="34" charset="0"/>
              </a:rPr>
              <a:t>The buyer can view the products which he was searching for his need in the app. If the product satisfies his needs he can proceed for order.</a:t>
            </a:r>
            <a:endParaRPr lang="en-IN" sz="16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4" name="TextBox 3">
            <a:extLst>
              <a:ext uri="{FF2B5EF4-FFF2-40B4-BE49-F238E27FC236}">
                <a16:creationId xmlns:a16="http://schemas.microsoft.com/office/drawing/2014/main" id="{DBD46E75-A3EB-8CFD-024A-4A88BCE853FB}"/>
              </a:ext>
            </a:extLst>
          </p:cNvPr>
          <p:cNvSpPr txBox="1"/>
          <p:nvPr/>
        </p:nvSpPr>
        <p:spPr>
          <a:xfrm flipH="1">
            <a:off x="3582954" y="246221"/>
            <a:ext cx="5411755" cy="584775"/>
          </a:xfrm>
          <a:prstGeom prst="rect">
            <a:avLst/>
          </a:prstGeom>
          <a:noFill/>
        </p:spPr>
        <p:txBody>
          <a:bodyPr wrap="square" rtlCol="0">
            <a:spAutoFit/>
          </a:bodyPr>
          <a:lstStyle/>
          <a:p>
            <a:r>
              <a:rPr lang="en-IN" sz="3200" b="1" dirty="0">
                <a:solidFill>
                  <a:schemeClr val="bg1"/>
                </a:solidFill>
              </a:rPr>
              <a:t>         MODULE DESCRIPTION</a:t>
            </a:r>
            <a:endParaRPr lang="en-IN" sz="3200" dirty="0"/>
          </a:p>
        </p:txBody>
      </p:sp>
    </p:spTree>
    <p:extLst>
      <p:ext uri="{BB962C8B-B14F-4D97-AF65-F5344CB8AC3E}">
        <p14:creationId xmlns:p14="http://schemas.microsoft.com/office/powerpoint/2010/main" val="2481229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D52CD3-1300-8D12-E948-3D53E1044B01}"/>
              </a:ext>
            </a:extLst>
          </p:cNvPr>
          <p:cNvSpPr txBox="1"/>
          <p:nvPr/>
        </p:nvSpPr>
        <p:spPr>
          <a:xfrm>
            <a:off x="1082351" y="513184"/>
            <a:ext cx="9853127" cy="6388416"/>
          </a:xfrm>
          <a:prstGeom prst="rect">
            <a:avLst/>
          </a:prstGeom>
          <a:noFill/>
        </p:spPr>
        <p:txBody>
          <a:bodyPr wrap="square" rtlCol="0">
            <a:spAutoFit/>
          </a:bodyPr>
          <a:lstStyle/>
          <a:p>
            <a:pPr lvl="0" algn="just">
              <a:lnSpc>
                <a:spcPct val="115000"/>
              </a:lnSpc>
              <a:spcAft>
                <a:spcPts val="1000"/>
              </a:spcAft>
              <a:tabLst>
                <a:tab pos="1836420" algn="l"/>
              </a:tabLst>
            </a:pPr>
            <a:r>
              <a:rPr lang="en-IN" b="1" dirty="0">
                <a:solidFill>
                  <a:srgbClr val="333333"/>
                </a:solidFill>
                <a:latin typeface="Times New Roman" panose="02020603050405020304" pitchFamily="18" charset="0"/>
                <a:ea typeface="Calibri" panose="020F0502020204030204" pitchFamily="34" charset="0"/>
                <a:cs typeface="Latha" panose="020B0604020202020204" pitchFamily="34" charset="0"/>
              </a:rPr>
              <a:t>5</a:t>
            </a:r>
            <a:r>
              <a:rPr lang="en-IN" sz="1800" b="1" dirty="0">
                <a:solidFill>
                  <a:srgbClr val="333333"/>
                </a:solidFill>
                <a:effectLst/>
                <a:latin typeface="Times New Roman" panose="02020603050405020304" pitchFamily="18" charset="0"/>
                <a:ea typeface="Calibri" panose="020F0502020204030204" pitchFamily="34" charset="0"/>
                <a:cs typeface="Latha" panose="020B0604020202020204" pitchFamily="34" charset="0"/>
              </a:rPr>
              <a:t>.Private Chat</a:t>
            </a:r>
            <a:endParaRPr lang="en-IN" sz="1800" b="1"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15000"/>
              </a:lnSpc>
              <a:spcAft>
                <a:spcPts val="1000"/>
              </a:spcAft>
              <a:tabLst>
                <a:tab pos="1836420" algn="l"/>
              </a:tabLst>
            </a:pPr>
            <a:r>
              <a:rPr lang="en-IN" sz="1800" dirty="0">
                <a:solidFill>
                  <a:srgbClr val="333333"/>
                </a:solidFill>
                <a:effectLst/>
                <a:latin typeface="Times New Roman" panose="02020603050405020304" pitchFamily="18" charset="0"/>
                <a:ea typeface="Calibri" panose="020F0502020204030204" pitchFamily="34" charset="0"/>
                <a:cs typeface="Latha" panose="020B0604020202020204" pitchFamily="34" charset="0"/>
              </a:rPr>
              <a:t>             The Buyer can chat with the seller to know more about the product details. The Seller can send more details to the buyer by sending more images of the products ,etc. It makes the Buyer to feel trustworthy to buy the products.</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lvl="0" algn="just">
              <a:lnSpc>
                <a:spcPct val="115000"/>
              </a:lnSpc>
              <a:spcAft>
                <a:spcPts val="1000"/>
              </a:spcAft>
              <a:tabLst>
                <a:tab pos="1836420" algn="l"/>
              </a:tabLst>
            </a:pPr>
            <a:r>
              <a:rPr lang="en-IN" b="1" dirty="0">
                <a:solidFill>
                  <a:srgbClr val="333333"/>
                </a:solidFill>
                <a:latin typeface="Times New Roman" panose="02020603050405020304" pitchFamily="18" charset="0"/>
                <a:ea typeface="Calibri" panose="020F0502020204030204" pitchFamily="34" charset="0"/>
                <a:cs typeface="Latha" panose="020B0604020202020204" pitchFamily="34" charset="0"/>
              </a:rPr>
              <a:t>6</a:t>
            </a:r>
            <a:r>
              <a:rPr lang="en-IN" sz="1800" b="1" dirty="0">
                <a:solidFill>
                  <a:srgbClr val="333333"/>
                </a:solidFill>
                <a:effectLst/>
                <a:latin typeface="Times New Roman" panose="02020603050405020304" pitchFamily="18" charset="0"/>
                <a:ea typeface="Calibri" panose="020F0502020204030204" pitchFamily="34" charset="0"/>
                <a:cs typeface="Latha" panose="020B0604020202020204" pitchFamily="34" charset="0"/>
              </a:rPr>
              <a:t>.Send Product</a:t>
            </a:r>
            <a:endParaRPr lang="en-IN" sz="1800" b="1"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15000"/>
              </a:lnSpc>
              <a:spcAft>
                <a:spcPts val="1000"/>
              </a:spcAft>
              <a:tabLst>
                <a:tab pos="1836420" algn="l"/>
              </a:tabLst>
            </a:pPr>
            <a:r>
              <a:rPr lang="en-IN" sz="1800" dirty="0">
                <a:solidFill>
                  <a:srgbClr val="333333"/>
                </a:solidFill>
                <a:effectLst/>
                <a:latin typeface="Times New Roman" panose="02020603050405020304" pitchFamily="18" charset="0"/>
                <a:ea typeface="Calibri" panose="020F0502020204030204" pitchFamily="34" charset="0"/>
                <a:cs typeface="Latha" panose="020B0604020202020204" pitchFamily="34" charset="0"/>
              </a:rPr>
              <a:t>            After the order is confirmed by the Buyer , the seller sends the product order buy the Buyer.</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lvl="0" algn="just">
              <a:lnSpc>
                <a:spcPct val="115000"/>
              </a:lnSpc>
              <a:spcAft>
                <a:spcPts val="1000"/>
              </a:spcAft>
              <a:tabLst>
                <a:tab pos="1836420" algn="l"/>
              </a:tabLst>
            </a:pPr>
            <a:r>
              <a:rPr lang="en-IN" b="1" dirty="0">
                <a:solidFill>
                  <a:srgbClr val="333333"/>
                </a:solidFill>
                <a:latin typeface="Times New Roman" panose="02020603050405020304" pitchFamily="18" charset="0"/>
                <a:ea typeface="Calibri" panose="020F0502020204030204" pitchFamily="34" charset="0"/>
                <a:cs typeface="Latha" panose="020B0604020202020204" pitchFamily="34" charset="0"/>
              </a:rPr>
              <a:t>7</a:t>
            </a:r>
            <a:r>
              <a:rPr lang="en-IN" sz="1800" b="1" dirty="0">
                <a:solidFill>
                  <a:srgbClr val="333333"/>
                </a:solidFill>
                <a:effectLst/>
                <a:latin typeface="Times New Roman" panose="02020603050405020304" pitchFamily="18" charset="0"/>
                <a:ea typeface="Calibri" panose="020F0502020204030204" pitchFamily="34" charset="0"/>
                <a:cs typeface="Latha" panose="020B0604020202020204" pitchFamily="34" charset="0"/>
              </a:rPr>
              <a:t>.Receive Product</a:t>
            </a:r>
            <a:endParaRPr lang="en-IN" sz="1800" b="1"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15000"/>
              </a:lnSpc>
              <a:spcAft>
                <a:spcPts val="1000"/>
              </a:spcAft>
              <a:tabLst>
                <a:tab pos="1836420" algn="l"/>
              </a:tabLst>
            </a:pPr>
            <a:r>
              <a:rPr lang="en-IN" sz="1800" dirty="0">
                <a:solidFill>
                  <a:srgbClr val="333333"/>
                </a:solidFill>
                <a:effectLst/>
                <a:latin typeface="Times New Roman" panose="02020603050405020304" pitchFamily="18" charset="0"/>
                <a:ea typeface="Calibri" panose="020F0502020204030204" pitchFamily="34" charset="0"/>
                <a:cs typeface="Latha" panose="020B0604020202020204" pitchFamily="34" charset="0"/>
              </a:rPr>
              <a:t>            The product sent from the Seller is received by the Buyer.</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lvl="0" algn="just">
              <a:lnSpc>
                <a:spcPct val="115000"/>
              </a:lnSpc>
              <a:spcAft>
                <a:spcPts val="1000"/>
              </a:spcAft>
              <a:tabLst>
                <a:tab pos="1836420" algn="l"/>
              </a:tabLst>
            </a:pPr>
            <a:r>
              <a:rPr lang="en-IN" b="1" dirty="0">
                <a:solidFill>
                  <a:srgbClr val="333333"/>
                </a:solidFill>
                <a:latin typeface="Times New Roman" panose="02020603050405020304" pitchFamily="18" charset="0"/>
                <a:ea typeface="Calibri" panose="020F0502020204030204" pitchFamily="34" charset="0"/>
                <a:cs typeface="Latha" panose="020B0604020202020204" pitchFamily="34" charset="0"/>
              </a:rPr>
              <a:t>8</a:t>
            </a:r>
            <a:r>
              <a:rPr lang="en-IN" sz="1800" b="1" dirty="0">
                <a:solidFill>
                  <a:srgbClr val="333333"/>
                </a:solidFill>
                <a:effectLst/>
                <a:latin typeface="Times New Roman" panose="02020603050405020304" pitchFamily="18" charset="0"/>
                <a:ea typeface="Calibri" panose="020F0502020204030204" pitchFamily="34" charset="0"/>
                <a:cs typeface="Latha" panose="020B0604020202020204" pitchFamily="34" charset="0"/>
              </a:rPr>
              <a:t>.Product Update</a:t>
            </a:r>
            <a:endParaRPr lang="en-IN" sz="1800" b="1"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15000"/>
              </a:lnSpc>
              <a:spcAft>
                <a:spcPts val="1000"/>
              </a:spcAft>
              <a:tabLst>
                <a:tab pos="1836420" algn="l"/>
              </a:tabLst>
            </a:pPr>
            <a:r>
              <a:rPr lang="en-IN" sz="1800" dirty="0">
                <a:solidFill>
                  <a:srgbClr val="333333"/>
                </a:solidFill>
                <a:effectLst/>
                <a:latin typeface="Times New Roman" panose="02020603050405020304" pitchFamily="18" charset="0"/>
                <a:ea typeface="Calibri" panose="020F0502020204030204" pitchFamily="34" charset="0"/>
                <a:cs typeface="Latha" panose="020B0604020202020204" pitchFamily="34" charset="0"/>
              </a:rPr>
              <a:t>            After the product has been sent , the seller has to update the availability of the products.</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lvl="0" algn="just">
              <a:lnSpc>
                <a:spcPct val="115000"/>
              </a:lnSpc>
              <a:spcAft>
                <a:spcPts val="1000"/>
              </a:spcAft>
              <a:tabLst>
                <a:tab pos="1836420" algn="l"/>
              </a:tabLst>
            </a:pPr>
            <a:r>
              <a:rPr lang="en-IN" b="1" dirty="0">
                <a:solidFill>
                  <a:srgbClr val="333333"/>
                </a:solidFill>
                <a:effectLst/>
                <a:latin typeface="Times New Roman" panose="02020603050405020304" pitchFamily="18" charset="0"/>
                <a:ea typeface="Calibri" panose="020F0502020204030204" pitchFamily="34" charset="0"/>
                <a:cs typeface="Latha" panose="020B0604020202020204" pitchFamily="34" charset="0"/>
              </a:rPr>
              <a:t>9</a:t>
            </a:r>
            <a:r>
              <a:rPr lang="en-IN" sz="2400" b="1" dirty="0">
                <a:solidFill>
                  <a:srgbClr val="333333"/>
                </a:solidFill>
                <a:effectLst/>
                <a:latin typeface="Times New Roman" panose="02020603050405020304" pitchFamily="18" charset="0"/>
                <a:ea typeface="Calibri" panose="020F0502020204030204" pitchFamily="34" charset="0"/>
                <a:cs typeface="Latha" panose="020B0604020202020204" pitchFamily="34" charset="0"/>
              </a:rPr>
              <a:t>.</a:t>
            </a:r>
            <a:r>
              <a:rPr lang="en-IN" b="1" dirty="0">
                <a:solidFill>
                  <a:srgbClr val="333333"/>
                </a:solidFill>
                <a:effectLst/>
                <a:latin typeface="Times New Roman" panose="02020603050405020304" pitchFamily="18" charset="0"/>
                <a:ea typeface="Calibri" panose="020F0502020204030204" pitchFamily="34" charset="0"/>
                <a:cs typeface="Latha" panose="020B0604020202020204" pitchFamily="34" charset="0"/>
              </a:rPr>
              <a:t>Feedback</a:t>
            </a:r>
            <a:endParaRPr lang="en-IN" b="1"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15000"/>
              </a:lnSpc>
              <a:spcAft>
                <a:spcPts val="1000"/>
              </a:spcAft>
            </a:pPr>
            <a:r>
              <a:rPr lang="en-IN" dirty="0">
                <a:solidFill>
                  <a:srgbClr val="333333"/>
                </a:solidFill>
                <a:effectLst/>
                <a:latin typeface="Times New Roman" panose="02020603050405020304" pitchFamily="18" charset="0"/>
                <a:ea typeface="Calibri" panose="020F0502020204030204" pitchFamily="34" charset="0"/>
                <a:cs typeface="Latha" panose="020B0604020202020204" pitchFamily="34" charset="0"/>
              </a:rPr>
              <a:t>            After the product received by the Buyer, he has to give the feedback about the experience and the product usage.</a:t>
            </a:r>
            <a:endParaRPr lang="en-IN" dirty="0">
              <a:effectLst/>
              <a:latin typeface="Calibri" panose="020F0502020204030204" pitchFamily="34" charset="0"/>
              <a:ea typeface="Calibri" panose="020F0502020204030204" pitchFamily="34" charset="0"/>
              <a:cs typeface="Latha" panose="020B0604020202020204" pitchFamily="34" charset="0"/>
            </a:endParaRPr>
          </a:p>
          <a:p>
            <a:endParaRPr lang="en-IN" dirty="0"/>
          </a:p>
          <a:p>
            <a:endParaRPr lang="en-IN" dirty="0"/>
          </a:p>
        </p:txBody>
      </p:sp>
    </p:spTree>
    <p:extLst>
      <p:ext uri="{BB962C8B-B14F-4D97-AF65-F5344CB8AC3E}">
        <p14:creationId xmlns:p14="http://schemas.microsoft.com/office/powerpoint/2010/main" val="1862258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A03D211-1D8A-DD3D-2330-872BF526F07B}"/>
              </a:ext>
            </a:extLst>
          </p:cNvPr>
          <p:cNvGraphicFramePr>
            <a:graphicFrameLocks noGrp="1"/>
          </p:cNvGraphicFramePr>
          <p:nvPr>
            <p:extLst>
              <p:ext uri="{D42A27DB-BD31-4B8C-83A1-F6EECF244321}">
                <p14:modId xmlns:p14="http://schemas.microsoft.com/office/powerpoint/2010/main" val="3695959312"/>
              </p:ext>
            </p:extLst>
          </p:nvPr>
        </p:nvGraphicFramePr>
        <p:xfrm>
          <a:off x="1063690" y="1287624"/>
          <a:ext cx="9946432" cy="5459944"/>
        </p:xfrm>
        <a:graphic>
          <a:graphicData uri="http://schemas.openxmlformats.org/drawingml/2006/table">
            <a:tbl>
              <a:tblPr firstRow="1" firstCol="1" lastRow="1" lastCol="1" bandRow="1" bandCol="1">
                <a:tableStyleId>{5C22544A-7EE6-4342-B048-85BDC9FD1C3A}</a:tableStyleId>
              </a:tblPr>
              <a:tblGrid>
                <a:gridCol w="1364820">
                  <a:extLst>
                    <a:ext uri="{9D8B030D-6E8A-4147-A177-3AD203B41FA5}">
                      <a16:colId xmlns:a16="http://schemas.microsoft.com/office/drawing/2014/main" val="3962205103"/>
                    </a:ext>
                  </a:extLst>
                </a:gridCol>
                <a:gridCol w="2984380">
                  <a:extLst>
                    <a:ext uri="{9D8B030D-6E8A-4147-A177-3AD203B41FA5}">
                      <a16:colId xmlns:a16="http://schemas.microsoft.com/office/drawing/2014/main" val="2835349205"/>
                    </a:ext>
                  </a:extLst>
                </a:gridCol>
                <a:gridCol w="2038976">
                  <a:extLst>
                    <a:ext uri="{9D8B030D-6E8A-4147-A177-3AD203B41FA5}">
                      <a16:colId xmlns:a16="http://schemas.microsoft.com/office/drawing/2014/main" val="3506841755"/>
                    </a:ext>
                  </a:extLst>
                </a:gridCol>
                <a:gridCol w="2050033">
                  <a:extLst>
                    <a:ext uri="{9D8B030D-6E8A-4147-A177-3AD203B41FA5}">
                      <a16:colId xmlns:a16="http://schemas.microsoft.com/office/drawing/2014/main" val="1252796336"/>
                    </a:ext>
                  </a:extLst>
                </a:gridCol>
                <a:gridCol w="1508223">
                  <a:extLst>
                    <a:ext uri="{9D8B030D-6E8A-4147-A177-3AD203B41FA5}">
                      <a16:colId xmlns:a16="http://schemas.microsoft.com/office/drawing/2014/main" val="4052986816"/>
                    </a:ext>
                  </a:extLst>
                </a:gridCol>
              </a:tblGrid>
              <a:tr h="585796">
                <a:tc>
                  <a:txBody>
                    <a:bodyPr/>
                    <a:lstStyle/>
                    <a:p>
                      <a:pPr marL="73025">
                        <a:spcBef>
                          <a:spcPts val="60"/>
                        </a:spcBef>
                        <a:spcAft>
                          <a:spcPts val="0"/>
                        </a:spcAft>
                      </a:pPr>
                      <a:r>
                        <a:rPr lang="en-US" sz="1000">
                          <a:effectLst/>
                        </a:rPr>
                        <a:t>TEST</a:t>
                      </a:r>
                      <a:endParaRPr lang="en-IN" sz="800">
                        <a:effectLst/>
                      </a:endParaRPr>
                    </a:p>
                    <a:p>
                      <a:pPr marL="73025" marR="241300">
                        <a:lnSpc>
                          <a:spcPts val="1700"/>
                        </a:lnSpc>
                        <a:spcBef>
                          <a:spcPts val="75"/>
                        </a:spcBef>
                        <a:spcAft>
                          <a:spcPts val="0"/>
                        </a:spcAft>
                      </a:pPr>
                      <a:r>
                        <a:rPr lang="en-US" sz="1000" spc="-5">
                          <a:effectLst/>
                        </a:rPr>
                        <a:t>CASE</a:t>
                      </a:r>
                      <a:r>
                        <a:rPr lang="en-US" sz="1000" spc="-340">
                          <a:effectLst/>
                        </a:rPr>
                        <a:t> </a:t>
                      </a:r>
                      <a:r>
                        <a:rPr lang="en-US" sz="1000">
                          <a:effectLst/>
                        </a:rPr>
                        <a:t>ID</a:t>
                      </a:r>
                      <a:endParaRPr lang="en-IN" sz="8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75565">
                        <a:spcBef>
                          <a:spcPts val="60"/>
                        </a:spcBef>
                      </a:pPr>
                      <a:r>
                        <a:rPr lang="en-US" sz="1000">
                          <a:effectLst/>
                        </a:rPr>
                        <a:t>TESTCASE/</a:t>
                      </a:r>
                      <a:endParaRPr lang="en-IN" sz="800">
                        <a:effectLst/>
                      </a:endParaRPr>
                    </a:p>
                    <a:p>
                      <a:pPr marL="75565" marR="344170">
                        <a:lnSpc>
                          <a:spcPts val="1700"/>
                        </a:lnSpc>
                        <a:spcBef>
                          <a:spcPts val="75"/>
                        </a:spcBef>
                        <a:spcAft>
                          <a:spcPts val="0"/>
                        </a:spcAft>
                      </a:pPr>
                      <a:r>
                        <a:rPr lang="en-US" sz="1000">
                          <a:effectLst/>
                        </a:rPr>
                        <a:t>ACTION</a:t>
                      </a:r>
                      <a:r>
                        <a:rPr lang="en-US" sz="1000" spc="-75">
                          <a:effectLst/>
                        </a:rPr>
                        <a:t> </a:t>
                      </a:r>
                      <a:r>
                        <a:rPr lang="en-US" sz="1000">
                          <a:effectLst/>
                        </a:rPr>
                        <a:t>TO</a:t>
                      </a:r>
                      <a:r>
                        <a:rPr lang="en-US" sz="1000" spc="-80">
                          <a:effectLst/>
                        </a:rPr>
                        <a:t> </a:t>
                      </a:r>
                      <a:r>
                        <a:rPr lang="en-US" sz="1000">
                          <a:effectLst/>
                        </a:rPr>
                        <a:t>BE</a:t>
                      </a:r>
                      <a:r>
                        <a:rPr lang="en-US" sz="1000" spc="-335">
                          <a:effectLst/>
                        </a:rPr>
                        <a:t> </a:t>
                      </a:r>
                      <a:r>
                        <a:rPr lang="en-US" sz="1000">
                          <a:effectLst/>
                        </a:rPr>
                        <a:t>PERFORMED</a:t>
                      </a:r>
                      <a:endParaRPr lang="en-IN" sz="8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75565" marR="107950">
                        <a:lnSpc>
                          <a:spcPct val="110000"/>
                        </a:lnSpc>
                        <a:spcBef>
                          <a:spcPts val="60"/>
                        </a:spcBef>
                        <a:spcAft>
                          <a:spcPts val="0"/>
                        </a:spcAft>
                      </a:pPr>
                      <a:r>
                        <a:rPr lang="en-US" sz="1000">
                          <a:effectLst/>
                        </a:rPr>
                        <a:t>EXPECTED</a:t>
                      </a:r>
                      <a:r>
                        <a:rPr lang="en-US" sz="1000" spc="-340">
                          <a:effectLst/>
                        </a:rPr>
                        <a:t> </a:t>
                      </a:r>
                      <a:r>
                        <a:rPr lang="en-US" sz="1000">
                          <a:effectLst/>
                        </a:rPr>
                        <a:t>RESULT</a:t>
                      </a:r>
                      <a:endParaRPr lang="en-IN" sz="8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75565" marR="118110">
                        <a:lnSpc>
                          <a:spcPct val="110000"/>
                        </a:lnSpc>
                        <a:spcBef>
                          <a:spcPts val="60"/>
                        </a:spcBef>
                        <a:spcAft>
                          <a:spcPts val="0"/>
                        </a:spcAft>
                      </a:pPr>
                      <a:r>
                        <a:rPr lang="en-US" sz="1000">
                          <a:effectLst/>
                        </a:rPr>
                        <a:t>ACTUAL</a:t>
                      </a:r>
                      <a:r>
                        <a:rPr lang="en-US" sz="1000" spc="-300">
                          <a:effectLst/>
                        </a:rPr>
                        <a:t> </a:t>
                      </a:r>
                      <a:r>
                        <a:rPr lang="en-US" sz="1000">
                          <a:effectLst/>
                        </a:rPr>
                        <a:t>RESULT</a:t>
                      </a:r>
                      <a:endParaRPr lang="en-IN" sz="8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72390">
                        <a:lnSpc>
                          <a:spcPct val="110000"/>
                        </a:lnSpc>
                        <a:spcBef>
                          <a:spcPts val="60"/>
                        </a:spcBef>
                        <a:spcAft>
                          <a:spcPts val="0"/>
                        </a:spcAft>
                      </a:pPr>
                      <a:r>
                        <a:rPr lang="en-US" sz="1000" dirty="0">
                          <a:effectLst/>
                        </a:rPr>
                        <a:t>PASS/</a:t>
                      </a:r>
                      <a:r>
                        <a:rPr lang="en-US" sz="1000" spc="-300" dirty="0">
                          <a:effectLst/>
                        </a:rPr>
                        <a:t> </a:t>
                      </a:r>
                      <a:r>
                        <a:rPr lang="en-US" sz="1000" dirty="0">
                          <a:effectLst/>
                        </a:rPr>
                        <a:t>FAIL</a:t>
                      </a:r>
                      <a:endParaRPr lang="en-IN" sz="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extLst>
                  <a:ext uri="{0D108BD9-81ED-4DB2-BD59-A6C34878D82A}">
                    <a16:rowId xmlns:a16="http://schemas.microsoft.com/office/drawing/2014/main" val="4171711626"/>
                  </a:ext>
                </a:extLst>
              </a:tr>
              <a:tr h="624998">
                <a:tc>
                  <a:txBody>
                    <a:bodyPr/>
                    <a:lstStyle/>
                    <a:p>
                      <a:pPr marL="73025" algn="ctr">
                        <a:spcBef>
                          <a:spcPts val="35"/>
                        </a:spcBef>
                      </a:pPr>
                      <a:r>
                        <a:rPr lang="en-US" sz="1000" dirty="0">
                          <a:effectLst/>
                        </a:rPr>
                        <a:t>1.</a:t>
                      </a:r>
                      <a:endParaRPr lang="en-IN" sz="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75565" marR="100330">
                        <a:lnSpc>
                          <a:spcPct val="106000"/>
                        </a:lnSpc>
                        <a:spcBef>
                          <a:spcPts val="60"/>
                        </a:spcBef>
                        <a:spcAft>
                          <a:spcPts val="0"/>
                        </a:spcAft>
                      </a:pPr>
                      <a:r>
                        <a:rPr lang="en-US" sz="1800" dirty="0">
                          <a:effectLst/>
                        </a:rPr>
                        <a:t>Selecting</a:t>
                      </a:r>
                      <a:r>
                        <a:rPr lang="en-US" sz="1800" spc="-55" dirty="0">
                          <a:effectLst/>
                        </a:rPr>
                        <a:t> </a:t>
                      </a:r>
                      <a:r>
                        <a:rPr lang="en-US" sz="1800" dirty="0">
                          <a:effectLst/>
                        </a:rPr>
                        <a:t>“BECOME </a:t>
                      </a:r>
                      <a:r>
                        <a:rPr lang="en-US" sz="1800" spc="-335" dirty="0">
                          <a:effectLst/>
                        </a:rPr>
                        <a:t> </a:t>
                      </a:r>
                      <a:r>
                        <a:rPr lang="en-US" sz="1800" dirty="0">
                          <a:effectLst/>
                        </a:rPr>
                        <a:t>A</a:t>
                      </a:r>
                      <a:r>
                        <a:rPr lang="en-US" sz="1800" spc="-55" dirty="0">
                          <a:effectLst/>
                        </a:rPr>
                        <a:t> </a:t>
                      </a:r>
                      <a:r>
                        <a:rPr lang="en-US" sz="1800" dirty="0">
                          <a:effectLst/>
                        </a:rPr>
                        <a:t>VENDOR”</a:t>
                      </a:r>
                      <a:r>
                        <a:rPr lang="en-US" sz="1800" spc="-25" dirty="0">
                          <a:effectLst/>
                        </a:rPr>
                        <a:t> </a:t>
                      </a:r>
                      <a:r>
                        <a:rPr lang="en-US" sz="1800" dirty="0">
                          <a:effectLst/>
                        </a:rPr>
                        <a:t>button</a:t>
                      </a:r>
                      <a:endParaRPr lang="en-IN" sz="14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75565" marR="197485">
                        <a:lnSpc>
                          <a:spcPct val="112000"/>
                        </a:lnSpc>
                        <a:spcBef>
                          <a:spcPts val="35"/>
                        </a:spcBef>
                      </a:pPr>
                      <a:r>
                        <a:rPr lang="en-US" sz="1800" spc="-10">
                          <a:effectLst/>
                        </a:rPr>
                        <a:t>Display sign</a:t>
                      </a:r>
                      <a:r>
                        <a:rPr lang="en-US" sz="1800" spc="-335">
                          <a:effectLst/>
                        </a:rPr>
                        <a:t> </a:t>
                      </a:r>
                      <a:r>
                        <a:rPr lang="en-US" sz="1800">
                          <a:effectLst/>
                        </a:rPr>
                        <a:t>up</a:t>
                      </a:r>
                      <a:r>
                        <a:rPr lang="en-US" sz="1800" spc="-5">
                          <a:effectLst/>
                        </a:rPr>
                        <a:t> </a:t>
                      </a:r>
                      <a:r>
                        <a:rPr lang="en-US" sz="1800">
                          <a:effectLst/>
                        </a:rPr>
                        <a:t>page</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75565" marR="118110">
                        <a:lnSpc>
                          <a:spcPct val="106000"/>
                        </a:lnSpc>
                        <a:spcBef>
                          <a:spcPts val="60"/>
                        </a:spcBef>
                        <a:spcAft>
                          <a:spcPts val="0"/>
                        </a:spcAft>
                      </a:pPr>
                      <a:r>
                        <a:rPr lang="en-US" sz="1800">
                          <a:effectLst/>
                        </a:rPr>
                        <a:t>Displays</a:t>
                      </a:r>
                      <a:r>
                        <a:rPr lang="en-US" sz="1800" spc="10">
                          <a:effectLst/>
                        </a:rPr>
                        <a:t> </a:t>
                      </a:r>
                      <a:r>
                        <a:rPr lang="en-US" sz="1800">
                          <a:effectLst/>
                        </a:rPr>
                        <a:t>sign</a:t>
                      </a:r>
                      <a:r>
                        <a:rPr lang="en-US" sz="1800" spc="-335">
                          <a:effectLst/>
                        </a:rPr>
                        <a:t> </a:t>
                      </a:r>
                      <a:r>
                        <a:rPr lang="en-US" sz="1800">
                          <a:effectLst/>
                        </a:rPr>
                        <a:t>up</a:t>
                      </a:r>
                      <a:r>
                        <a:rPr lang="en-US" sz="1800" spc="5">
                          <a:effectLst/>
                        </a:rPr>
                        <a:t> </a:t>
                      </a:r>
                      <a:r>
                        <a:rPr lang="en-US" sz="1800">
                          <a:effectLst/>
                        </a:rPr>
                        <a:t>page</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72390">
                        <a:spcBef>
                          <a:spcPts val="35"/>
                        </a:spcBef>
                      </a:pPr>
                      <a:r>
                        <a:rPr lang="en-US" sz="1000" dirty="0">
                          <a:effectLst/>
                        </a:rPr>
                        <a:t>Pass</a:t>
                      </a:r>
                      <a:endParaRPr lang="en-IN" sz="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extLst>
                  <a:ext uri="{0D108BD9-81ED-4DB2-BD59-A6C34878D82A}">
                    <a16:rowId xmlns:a16="http://schemas.microsoft.com/office/drawing/2014/main" val="4128662384"/>
                  </a:ext>
                </a:extLst>
              </a:tr>
              <a:tr h="627757">
                <a:tc>
                  <a:txBody>
                    <a:bodyPr/>
                    <a:lstStyle/>
                    <a:p>
                      <a:pPr marL="73025" algn="ctr">
                        <a:spcBef>
                          <a:spcPts val="35"/>
                        </a:spcBef>
                      </a:pPr>
                      <a:r>
                        <a:rPr lang="en-US" sz="1000">
                          <a:effectLst/>
                        </a:rPr>
                        <a:t>2.</a:t>
                      </a:r>
                      <a:endParaRPr lang="en-IN" sz="8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75565" marR="71755">
                        <a:lnSpc>
                          <a:spcPct val="106000"/>
                        </a:lnSpc>
                        <a:spcBef>
                          <a:spcPts val="60"/>
                        </a:spcBef>
                        <a:spcAft>
                          <a:spcPts val="0"/>
                        </a:spcAft>
                      </a:pPr>
                      <a:r>
                        <a:rPr lang="en-US" sz="1800" dirty="0">
                          <a:effectLst/>
                        </a:rPr>
                        <a:t>Selecting</a:t>
                      </a:r>
                      <a:r>
                        <a:rPr lang="en-US" sz="1800" spc="115" dirty="0">
                          <a:effectLst/>
                        </a:rPr>
                        <a:t> </a:t>
                      </a:r>
                      <a:r>
                        <a:rPr lang="en-US" sz="1800" dirty="0">
                          <a:effectLst/>
                        </a:rPr>
                        <a:t>“SIGN</a:t>
                      </a:r>
                      <a:r>
                        <a:rPr lang="en-US" sz="1800" spc="170" dirty="0">
                          <a:effectLst/>
                        </a:rPr>
                        <a:t> </a:t>
                      </a:r>
                      <a:r>
                        <a:rPr lang="en-US" sz="1800" dirty="0">
                          <a:effectLst/>
                        </a:rPr>
                        <a:t>IN”</a:t>
                      </a:r>
                      <a:r>
                        <a:rPr lang="en-US" sz="1800" spc="-335" dirty="0">
                          <a:effectLst/>
                        </a:rPr>
                        <a:t> </a:t>
                      </a:r>
                      <a:r>
                        <a:rPr lang="en-US" sz="1800" dirty="0">
                          <a:effectLst/>
                        </a:rPr>
                        <a:t>button</a:t>
                      </a:r>
                      <a:endParaRPr lang="en-IN" sz="14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75565" marR="197485">
                        <a:lnSpc>
                          <a:spcPct val="115000"/>
                        </a:lnSpc>
                        <a:spcBef>
                          <a:spcPts val="35"/>
                        </a:spcBef>
                      </a:pPr>
                      <a:r>
                        <a:rPr lang="en-US" sz="1800" spc="-10" dirty="0">
                          <a:effectLst/>
                        </a:rPr>
                        <a:t>Display sign</a:t>
                      </a:r>
                      <a:r>
                        <a:rPr lang="en-US" sz="1800" spc="-335" dirty="0">
                          <a:effectLst/>
                        </a:rPr>
                        <a:t> </a:t>
                      </a:r>
                      <a:r>
                        <a:rPr lang="en-US" sz="1800" dirty="0">
                          <a:effectLst/>
                        </a:rPr>
                        <a:t>in</a:t>
                      </a:r>
                      <a:r>
                        <a:rPr lang="en-US" sz="1800" spc="-45" dirty="0">
                          <a:effectLst/>
                        </a:rPr>
                        <a:t> </a:t>
                      </a:r>
                      <a:r>
                        <a:rPr lang="en-US" sz="1800" dirty="0">
                          <a:effectLst/>
                        </a:rPr>
                        <a:t>page</a:t>
                      </a:r>
                      <a:endParaRPr lang="en-IN" sz="14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solidFill>
                      <a:srgbClr val="CFD5EA"/>
                    </a:solidFill>
                  </a:tcPr>
                </a:tc>
                <a:tc>
                  <a:txBody>
                    <a:bodyPr/>
                    <a:lstStyle/>
                    <a:p>
                      <a:pPr marL="75565" marR="62865">
                        <a:lnSpc>
                          <a:spcPct val="106000"/>
                        </a:lnSpc>
                        <a:spcBef>
                          <a:spcPts val="60"/>
                        </a:spcBef>
                        <a:spcAft>
                          <a:spcPts val="0"/>
                        </a:spcAft>
                        <a:tabLst>
                          <a:tab pos="816610" algn="l"/>
                        </a:tabLst>
                      </a:pPr>
                      <a:r>
                        <a:rPr lang="en-US" sz="1800">
                          <a:effectLst/>
                        </a:rPr>
                        <a:t>Display	</a:t>
                      </a:r>
                      <a:r>
                        <a:rPr lang="en-US" sz="1800" spc="-20">
                          <a:effectLst/>
                        </a:rPr>
                        <a:t>sign</a:t>
                      </a:r>
                      <a:r>
                        <a:rPr lang="en-US" sz="1800" spc="-335">
                          <a:effectLst/>
                        </a:rPr>
                        <a:t> </a:t>
                      </a:r>
                      <a:r>
                        <a:rPr lang="en-US" sz="1800">
                          <a:effectLst/>
                        </a:rPr>
                        <a:t>in</a:t>
                      </a:r>
                      <a:r>
                        <a:rPr lang="en-US" sz="1800" spc="-45">
                          <a:effectLst/>
                        </a:rPr>
                        <a:t> </a:t>
                      </a:r>
                      <a:r>
                        <a:rPr lang="en-US" sz="1800">
                          <a:effectLst/>
                        </a:rPr>
                        <a:t>page</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72390">
                        <a:spcBef>
                          <a:spcPts val="35"/>
                        </a:spcBef>
                      </a:pPr>
                      <a:r>
                        <a:rPr lang="en-US" sz="1000">
                          <a:effectLst/>
                        </a:rPr>
                        <a:t>Pass</a:t>
                      </a:r>
                      <a:endParaRPr lang="en-IN" sz="8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extLst>
                  <a:ext uri="{0D108BD9-81ED-4DB2-BD59-A6C34878D82A}">
                    <a16:rowId xmlns:a16="http://schemas.microsoft.com/office/drawing/2014/main" val="1871868405"/>
                  </a:ext>
                </a:extLst>
              </a:tr>
              <a:tr h="862332">
                <a:tc>
                  <a:txBody>
                    <a:bodyPr/>
                    <a:lstStyle/>
                    <a:p>
                      <a:pPr marL="73025" algn="ctr">
                        <a:spcBef>
                          <a:spcPts val="35"/>
                        </a:spcBef>
                      </a:pPr>
                      <a:r>
                        <a:rPr lang="en-US" sz="1000">
                          <a:effectLst/>
                        </a:rPr>
                        <a:t>3.</a:t>
                      </a:r>
                      <a:endParaRPr lang="en-IN" sz="8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75565" marR="57785">
                        <a:lnSpc>
                          <a:spcPct val="106000"/>
                        </a:lnSpc>
                        <a:spcBef>
                          <a:spcPts val="35"/>
                        </a:spcBef>
                        <a:tabLst>
                          <a:tab pos="1012190" algn="l"/>
                        </a:tabLst>
                      </a:pPr>
                      <a:r>
                        <a:rPr lang="en-US" sz="1800" dirty="0">
                          <a:effectLst/>
                        </a:rPr>
                        <a:t>Select  </a:t>
                      </a:r>
                      <a:r>
                        <a:rPr lang="en-US" sz="1800" spc="-15" dirty="0">
                          <a:effectLst/>
                        </a:rPr>
                        <a:t>“MOBILES”</a:t>
                      </a:r>
                      <a:r>
                        <a:rPr lang="en-US" sz="1800" spc="-335" dirty="0">
                          <a:effectLst/>
                        </a:rPr>
                        <a:t> </a:t>
                      </a:r>
                      <a:r>
                        <a:rPr lang="en-US" sz="1800" dirty="0">
                          <a:effectLst/>
                        </a:rPr>
                        <a:t>button</a:t>
                      </a:r>
                      <a:endParaRPr lang="en-IN" sz="14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75565" marR="50800" algn="just">
                        <a:lnSpc>
                          <a:spcPct val="112000"/>
                        </a:lnSpc>
                        <a:spcBef>
                          <a:spcPts val="10"/>
                        </a:spcBef>
                        <a:spcAft>
                          <a:spcPts val="0"/>
                        </a:spcAft>
                      </a:pPr>
                      <a:r>
                        <a:rPr lang="en-US" sz="1800" dirty="0">
                          <a:effectLst/>
                        </a:rPr>
                        <a:t>Enter</a:t>
                      </a:r>
                      <a:r>
                        <a:rPr lang="en-US" sz="1800" spc="355" dirty="0">
                          <a:effectLst/>
                        </a:rPr>
                        <a:t> </a:t>
                      </a:r>
                      <a:r>
                        <a:rPr lang="en-US" sz="1800" dirty="0">
                          <a:effectLst/>
                        </a:rPr>
                        <a:t>into</a:t>
                      </a:r>
                      <a:r>
                        <a:rPr lang="en-US" sz="1800" spc="-335" dirty="0">
                          <a:effectLst/>
                        </a:rPr>
                        <a:t> </a:t>
                      </a:r>
                      <a:r>
                        <a:rPr lang="en-US" sz="1800" dirty="0">
                          <a:effectLst/>
                        </a:rPr>
                        <a:t>MOBILES</a:t>
                      </a:r>
                      <a:r>
                        <a:rPr lang="en-US" sz="1800" spc="5" dirty="0">
                          <a:effectLst/>
                        </a:rPr>
                        <a:t> </a:t>
                      </a:r>
                      <a:r>
                        <a:rPr lang="en-US" sz="1800" dirty="0">
                          <a:effectLst/>
                        </a:rPr>
                        <a:t>products </a:t>
                      </a:r>
                      <a:r>
                        <a:rPr lang="en-US" sz="1800" spc="-335" dirty="0">
                          <a:effectLst/>
                        </a:rPr>
                        <a:t> </a:t>
                      </a:r>
                      <a:r>
                        <a:rPr lang="en-US" sz="1800" dirty="0">
                          <a:effectLst/>
                        </a:rPr>
                        <a:t>page</a:t>
                      </a:r>
                      <a:endParaRPr lang="en-IN" sz="14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75565" marR="57150" algn="just">
                        <a:lnSpc>
                          <a:spcPct val="107000"/>
                        </a:lnSpc>
                        <a:spcBef>
                          <a:spcPts val="35"/>
                        </a:spcBef>
                      </a:pPr>
                      <a:r>
                        <a:rPr lang="en-US" sz="1800" dirty="0">
                          <a:effectLst/>
                        </a:rPr>
                        <a:t>Enters</a:t>
                      </a:r>
                      <a:r>
                        <a:rPr lang="en-US" sz="1800" spc="5" dirty="0">
                          <a:effectLst/>
                        </a:rPr>
                        <a:t> </a:t>
                      </a:r>
                      <a:r>
                        <a:rPr lang="en-US" sz="1800" dirty="0">
                          <a:effectLst/>
                        </a:rPr>
                        <a:t>into</a:t>
                      </a:r>
                      <a:r>
                        <a:rPr lang="en-US" sz="1800" spc="-335" dirty="0">
                          <a:effectLst/>
                        </a:rPr>
                        <a:t> </a:t>
                      </a:r>
                      <a:r>
                        <a:rPr lang="en-US" sz="1800" dirty="0">
                          <a:effectLst/>
                        </a:rPr>
                        <a:t>MOBILES</a:t>
                      </a:r>
                      <a:r>
                        <a:rPr lang="en-US" sz="1800" spc="5" dirty="0">
                          <a:effectLst/>
                        </a:rPr>
                        <a:t> </a:t>
                      </a:r>
                      <a:r>
                        <a:rPr lang="en-US" sz="1800" dirty="0">
                          <a:effectLst/>
                        </a:rPr>
                        <a:t>products</a:t>
                      </a:r>
                      <a:r>
                        <a:rPr lang="en-US" sz="1800" spc="-335" dirty="0">
                          <a:effectLst/>
                        </a:rPr>
                        <a:t> </a:t>
                      </a:r>
                      <a:r>
                        <a:rPr lang="en-US" sz="1800" dirty="0">
                          <a:effectLst/>
                        </a:rPr>
                        <a:t>category</a:t>
                      </a:r>
                      <a:r>
                        <a:rPr lang="en-US" sz="1800" spc="-55" dirty="0">
                          <a:effectLst/>
                        </a:rPr>
                        <a:t> </a:t>
                      </a:r>
                      <a:r>
                        <a:rPr lang="en-US" sz="1800" dirty="0">
                          <a:effectLst/>
                        </a:rPr>
                        <a:t>page</a:t>
                      </a:r>
                      <a:endParaRPr lang="en-IN" sz="14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72390">
                        <a:spcBef>
                          <a:spcPts val="35"/>
                        </a:spcBef>
                      </a:pPr>
                      <a:r>
                        <a:rPr lang="en-US" sz="1000">
                          <a:effectLst/>
                        </a:rPr>
                        <a:t>Pass</a:t>
                      </a:r>
                      <a:endParaRPr lang="en-IN" sz="8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extLst>
                  <a:ext uri="{0D108BD9-81ED-4DB2-BD59-A6C34878D82A}">
                    <a16:rowId xmlns:a16="http://schemas.microsoft.com/office/drawing/2014/main" val="3631585520"/>
                  </a:ext>
                </a:extLst>
              </a:tr>
              <a:tr h="922464">
                <a:tc>
                  <a:txBody>
                    <a:bodyPr/>
                    <a:lstStyle/>
                    <a:p>
                      <a:pPr marL="73025" algn="ctr">
                        <a:spcBef>
                          <a:spcPts val="35"/>
                        </a:spcBef>
                      </a:pPr>
                      <a:r>
                        <a:rPr lang="en-US" sz="1000">
                          <a:effectLst/>
                        </a:rPr>
                        <a:t>4.</a:t>
                      </a:r>
                      <a:endParaRPr lang="en-IN" sz="8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75565">
                        <a:lnSpc>
                          <a:spcPct val="117000"/>
                        </a:lnSpc>
                        <a:spcBef>
                          <a:spcPts val="10"/>
                        </a:spcBef>
                      </a:pPr>
                      <a:r>
                        <a:rPr lang="en-US" sz="1800" dirty="0">
                          <a:effectLst/>
                        </a:rPr>
                        <a:t>Select</a:t>
                      </a:r>
                      <a:r>
                        <a:rPr lang="en-US" sz="1800" spc="5" dirty="0">
                          <a:effectLst/>
                        </a:rPr>
                        <a:t> </a:t>
                      </a:r>
                      <a:r>
                        <a:rPr lang="en-US" sz="1800" dirty="0">
                          <a:effectLst/>
                        </a:rPr>
                        <a:t>“ELECTRONICS”</a:t>
                      </a:r>
                      <a:endParaRPr lang="en-IN" sz="1400" dirty="0">
                        <a:effectLst/>
                      </a:endParaRPr>
                    </a:p>
                    <a:p>
                      <a:pPr marL="75565">
                        <a:lnSpc>
                          <a:spcPts val="1605"/>
                        </a:lnSpc>
                        <a:spcBef>
                          <a:spcPts val="35"/>
                        </a:spcBef>
                      </a:pPr>
                      <a:r>
                        <a:rPr lang="en-US" sz="1800" dirty="0">
                          <a:effectLst/>
                        </a:rPr>
                        <a:t>button</a:t>
                      </a:r>
                      <a:endParaRPr lang="en-IN" sz="14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75565" marR="55880">
                        <a:lnSpc>
                          <a:spcPct val="115000"/>
                        </a:lnSpc>
                        <a:spcBef>
                          <a:spcPts val="35"/>
                        </a:spcBef>
                        <a:spcAft>
                          <a:spcPts val="0"/>
                        </a:spcAft>
                        <a:tabLst>
                          <a:tab pos="837565" algn="l"/>
                        </a:tabLst>
                      </a:pPr>
                      <a:r>
                        <a:rPr lang="en-US" sz="1800" dirty="0">
                          <a:effectLst/>
                        </a:rPr>
                        <a:t>Enter	</a:t>
                      </a:r>
                      <a:r>
                        <a:rPr lang="en-US" sz="1800" spc="-20" dirty="0">
                          <a:effectLst/>
                        </a:rPr>
                        <a:t>into</a:t>
                      </a:r>
                      <a:r>
                        <a:rPr lang="en-US" sz="1800" spc="-335" dirty="0">
                          <a:effectLst/>
                        </a:rPr>
                        <a:t> </a:t>
                      </a:r>
                      <a:r>
                        <a:rPr lang="en-US" sz="1800" dirty="0">
                          <a:effectLst/>
                        </a:rPr>
                        <a:t>electronics</a:t>
                      </a:r>
                      <a:r>
                        <a:rPr lang="en-US" sz="1800" spc="5" dirty="0">
                          <a:effectLst/>
                        </a:rPr>
                        <a:t> </a:t>
                      </a:r>
                      <a:r>
                        <a:rPr lang="en-US" sz="1800" dirty="0">
                          <a:effectLst/>
                        </a:rPr>
                        <a:t>products</a:t>
                      </a:r>
                      <a:r>
                        <a:rPr lang="en-US" sz="1800" spc="-45" dirty="0">
                          <a:effectLst/>
                        </a:rPr>
                        <a:t> </a:t>
                      </a:r>
                      <a:r>
                        <a:rPr lang="en-US" sz="1800" dirty="0">
                          <a:effectLst/>
                        </a:rPr>
                        <a:t>page</a:t>
                      </a:r>
                      <a:endParaRPr lang="en-IN" sz="14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solidFill>
                      <a:srgbClr val="CFD5EA"/>
                    </a:solidFill>
                  </a:tcPr>
                </a:tc>
                <a:tc>
                  <a:txBody>
                    <a:bodyPr/>
                    <a:lstStyle/>
                    <a:p>
                      <a:pPr marL="75565" marR="65405">
                        <a:lnSpc>
                          <a:spcPct val="107000"/>
                        </a:lnSpc>
                        <a:spcBef>
                          <a:spcPts val="35"/>
                        </a:spcBef>
                        <a:tabLst>
                          <a:tab pos="837565" algn="l"/>
                        </a:tabLst>
                      </a:pPr>
                      <a:r>
                        <a:rPr lang="en-US" sz="1800">
                          <a:effectLst/>
                        </a:rPr>
                        <a:t>Enters	</a:t>
                      </a:r>
                      <a:r>
                        <a:rPr lang="en-US" sz="1800" spc="-30">
                          <a:effectLst/>
                        </a:rPr>
                        <a:t>into</a:t>
                      </a:r>
                      <a:r>
                        <a:rPr lang="en-US" sz="1800" spc="-335">
                          <a:effectLst/>
                        </a:rPr>
                        <a:t> </a:t>
                      </a:r>
                      <a:r>
                        <a:rPr lang="en-US" sz="1800">
                          <a:effectLst/>
                        </a:rPr>
                        <a:t>electronics</a:t>
                      </a:r>
                      <a:r>
                        <a:rPr lang="en-US" sz="1800" spc="5">
                          <a:effectLst/>
                        </a:rPr>
                        <a:t> </a:t>
                      </a:r>
                      <a:r>
                        <a:rPr lang="en-US" sz="1800">
                          <a:effectLst/>
                        </a:rPr>
                        <a:t>products</a:t>
                      </a:r>
                      <a:r>
                        <a:rPr lang="en-US" sz="1800" spc="5">
                          <a:effectLst/>
                        </a:rPr>
                        <a:t> </a:t>
                      </a:r>
                      <a:r>
                        <a:rPr lang="en-US" sz="1800">
                          <a:effectLst/>
                        </a:rPr>
                        <a:t>category</a:t>
                      </a:r>
                      <a:r>
                        <a:rPr lang="en-US" sz="1800" spc="-60">
                          <a:effectLst/>
                        </a:rPr>
                        <a:t> </a:t>
                      </a:r>
                      <a:r>
                        <a:rPr lang="en-US" sz="1800">
                          <a:effectLst/>
                        </a:rPr>
                        <a:t>page</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72390">
                        <a:spcBef>
                          <a:spcPts val="10"/>
                        </a:spcBef>
                        <a:spcAft>
                          <a:spcPts val="0"/>
                        </a:spcAft>
                      </a:pPr>
                      <a:r>
                        <a:rPr lang="en-US" sz="1000" dirty="0">
                          <a:effectLst/>
                        </a:rPr>
                        <a:t>Pass</a:t>
                      </a:r>
                      <a:endParaRPr lang="en-IN" sz="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extLst>
                  <a:ext uri="{0D108BD9-81ED-4DB2-BD59-A6C34878D82A}">
                    <a16:rowId xmlns:a16="http://schemas.microsoft.com/office/drawing/2014/main" val="3482498341"/>
                  </a:ext>
                </a:extLst>
              </a:tr>
              <a:tr h="854871">
                <a:tc>
                  <a:txBody>
                    <a:bodyPr/>
                    <a:lstStyle/>
                    <a:p>
                      <a:pPr marL="73025" algn="ctr">
                        <a:spcBef>
                          <a:spcPts val="35"/>
                        </a:spcBef>
                      </a:pPr>
                      <a:r>
                        <a:rPr lang="en-US" sz="1000">
                          <a:effectLst/>
                        </a:rPr>
                        <a:t>5.</a:t>
                      </a:r>
                      <a:endParaRPr lang="en-IN" sz="8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75565">
                        <a:lnSpc>
                          <a:spcPct val="111000"/>
                        </a:lnSpc>
                        <a:spcBef>
                          <a:spcPts val="60"/>
                        </a:spcBef>
                      </a:pPr>
                      <a:r>
                        <a:rPr lang="en-US" sz="1800" dirty="0">
                          <a:effectLst/>
                        </a:rPr>
                        <a:t>Selecting</a:t>
                      </a:r>
                      <a:r>
                        <a:rPr lang="en-US" sz="1800" spc="140" dirty="0">
                          <a:effectLst/>
                        </a:rPr>
                        <a:t> </a:t>
                      </a:r>
                      <a:r>
                        <a:rPr lang="en-US" sz="1800" dirty="0">
                          <a:effectLst/>
                        </a:rPr>
                        <a:t>“JEWELS”</a:t>
                      </a:r>
                      <a:r>
                        <a:rPr lang="en-US" sz="1800" spc="-300" dirty="0">
                          <a:effectLst/>
                        </a:rPr>
                        <a:t> </a:t>
                      </a:r>
                      <a:r>
                        <a:rPr lang="en-US" sz="1800" dirty="0">
                          <a:effectLst/>
                        </a:rPr>
                        <a:t>button</a:t>
                      </a:r>
                      <a:endParaRPr lang="en-IN" sz="14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75565" marR="131445">
                        <a:lnSpc>
                          <a:spcPct val="112000"/>
                        </a:lnSpc>
                        <a:spcBef>
                          <a:spcPts val="60"/>
                        </a:spcBef>
                        <a:spcAft>
                          <a:spcPts val="0"/>
                        </a:spcAft>
                      </a:pPr>
                      <a:r>
                        <a:rPr lang="en-US" sz="1800" dirty="0">
                          <a:effectLst/>
                        </a:rPr>
                        <a:t>Display</a:t>
                      </a:r>
                      <a:r>
                        <a:rPr lang="en-US" sz="1800" spc="5" dirty="0">
                          <a:effectLst/>
                        </a:rPr>
                        <a:t> </a:t>
                      </a:r>
                      <a:r>
                        <a:rPr lang="en-US" sz="1800" dirty="0">
                          <a:effectLst/>
                        </a:rPr>
                        <a:t>jewels</a:t>
                      </a:r>
                      <a:r>
                        <a:rPr lang="en-US" sz="1800" spc="5" dirty="0">
                          <a:effectLst/>
                        </a:rPr>
                        <a:t> </a:t>
                      </a:r>
                      <a:r>
                        <a:rPr lang="en-US" sz="1800" dirty="0">
                          <a:effectLst/>
                        </a:rPr>
                        <a:t>product</a:t>
                      </a:r>
                      <a:r>
                        <a:rPr lang="en-US" sz="1800" spc="55" dirty="0">
                          <a:effectLst/>
                        </a:rPr>
                        <a:t> </a:t>
                      </a:r>
                      <a:r>
                        <a:rPr lang="en-US" sz="1800" dirty="0">
                          <a:effectLst/>
                        </a:rPr>
                        <a:t>page</a:t>
                      </a:r>
                      <a:endParaRPr lang="en-IN" sz="14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75565" marR="49530">
                        <a:lnSpc>
                          <a:spcPct val="106000"/>
                        </a:lnSpc>
                        <a:spcBef>
                          <a:spcPts val="80"/>
                        </a:spcBef>
                        <a:spcAft>
                          <a:spcPts val="0"/>
                        </a:spcAft>
                      </a:pPr>
                      <a:r>
                        <a:rPr lang="en-US" sz="1800">
                          <a:effectLst/>
                        </a:rPr>
                        <a:t>Displays</a:t>
                      </a:r>
                      <a:r>
                        <a:rPr lang="en-US" sz="1800" spc="5">
                          <a:effectLst/>
                        </a:rPr>
                        <a:t> </a:t>
                      </a:r>
                      <a:r>
                        <a:rPr lang="en-US" sz="1800" spc="-5">
                          <a:effectLst/>
                        </a:rPr>
                        <a:t>jewels product</a:t>
                      </a:r>
                      <a:r>
                        <a:rPr lang="en-US" sz="1800" spc="-340">
                          <a:effectLst/>
                        </a:rPr>
                        <a:t> </a:t>
                      </a:r>
                      <a:r>
                        <a:rPr lang="en-US" sz="1800">
                          <a:effectLst/>
                        </a:rPr>
                        <a:t>category</a:t>
                      </a:r>
                      <a:r>
                        <a:rPr lang="en-US" sz="1800" spc="-55">
                          <a:effectLst/>
                        </a:rPr>
                        <a:t> </a:t>
                      </a:r>
                      <a:r>
                        <a:rPr lang="en-US" sz="1800">
                          <a:effectLst/>
                        </a:rPr>
                        <a:t>page</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72390">
                        <a:spcBef>
                          <a:spcPts val="35"/>
                        </a:spcBef>
                      </a:pPr>
                      <a:r>
                        <a:rPr lang="en-US" sz="1000">
                          <a:effectLst/>
                        </a:rPr>
                        <a:t>Pass</a:t>
                      </a:r>
                      <a:endParaRPr lang="en-IN" sz="8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extLst>
                  <a:ext uri="{0D108BD9-81ED-4DB2-BD59-A6C34878D82A}">
                    <a16:rowId xmlns:a16="http://schemas.microsoft.com/office/drawing/2014/main" val="4262710451"/>
                  </a:ext>
                </a:extLst>
              </a:tr>
              <a:tr h="970458">
                <a:tc>
                  <a:txBody>
                    <a:bodyPr/>
                    <a:lstStyle/>
                    <a:p>
                      <a:pPr marL="73025" algn="ctr">
                        <a:spcBef>
                          <a:spcPts val="60"/>
                        </a:spcBef>
                        <a:spcAft>
                          <a:spcPts val="0"/>
                        </a:spcAft>
                      </a:pPr>
                      <a:r>
                        <a:rPr lang="en-US" sz="1000">
                          <a:effectLst/>
                        </a:rPr>
                        <a:t>6.</a:t>
                      </a:r>
                      <a:endParaRPr lang="en-IN" sz="8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75565">
                        <a:lnSpc>
                          <a:spcPct val="111000"/>
                        </a:lnSpc>
                        <a:spcBef>
                          <a:spcPts val="80"/>
                        </a:spcBef>
                      </a:pPr>
                      <a:r>
                        <a:rPr lang="en-US" sz="1800" dirty="0">
                          <a:effectLst/>
                        </a:rPr>
                        <a:t>Selecting</a:t>
                      </a:r>
                      <a:r>
                        <a:rPr lang="en-US" sz="1800" spc="25" dirty="0">
                          <a:effectLst/>
                        </a:rPr>
                        <a:t> </a:t>
                      </a:r>
                      <a:r>
                        <a:rPr lang="en-US" sz="1800" dirty="0">
                          <a:effectLst/>
                        </a:rPr>
                        <a:t>“SHIRT”</a:t>
                      </a:r>
                      <a:r>
                        <a:rPr lang="en-US" sz="1800" spc="-300" dirty="0">
                          <a:effectLst/>
                        </a:rPr>
                        <a:t> </a:t>
                      </a:r>
                      <a:r>
                        <a:rPr lang="en-US" sz="1800" dirty="0">
                          <a:effectLst/>
                        </a:rPr>
                        <a:t>button</a:t>
                      </a:r>
                      <a:endParaRPr lang="en-IN" sz="14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solidFill>
                      <a:srgbClr val="CFD5EA"/>
                    </a:solidFill>
                  </a:tcPr>
                </a:tc>
                <a:tc>
                  <a:txBody>
                    <a:bodyPr/>
                    <a:lstStyle/>
                    <a:p>
                      <a:pPr marL="75565" marR="107950">
                        <a:lnSpc>
                          <a:spcPct val="112000"/>
                        </a:lnSpc>
                        <a:spcBef>
                          <a:spcPts val="80"/>
                        </a:spcBef>
                        <a:spcAft>
                          <a:spcPts val="0"/>
                        </a:spcAft>
                      </a:pPr>
                      <a:r>
                        <a:rPr lang="en-US" sz="1800" dirty="0">
                          <a:effectLst/>
                        </a:rPr>
                        <a:t>Display</a:t>
                      </a:r>
                      <a:r>
                        <a:rPr lang="en-US" sz="1800" spc="5" dirty="0">
                          <a:effectLst/>
                        </a:rPr>
                        <a:t> </a:t>
                      </a:r>
                      <a:r>
                        <a:rPr lang="en-US" sz="1800" dirty="0">
                          <a:effectLst/>
                        </a:rPr>
                        <a:t>clothes</a:t>
                      </a:r>
                      <a:r>
                        <a:rPr lang="en-US" sz="1800" spc="5" dirty="0">
                          <a:effectLst/>
                        </a:rPr>
                        <a:t> </a:t>
                      </a:r>
                      <a:r>
                        <a:rPr lang="en-US" sz="1800" dirty="0">
                          <a:effectLst/>
                        </a:rPr>
                        <a:t>product</a:t>
                      </a:r>
                      <a:r>
                        <a:rPr lang="en-US" sz="1800" spc="55" dirty="0">
                          <a:effectLst/>
                        </a:rPr>
                        <a:t> </a:t>
                      </a:r>
                      <a:r>
                        <a:rPr lang="en-US" sz="1800" dirty="0">
                          <a:effectLst/>
                        </a:rPr>
                        <a:t>page</a:t>
                      </a:r>
                      <a:endParaRPr lang="en-IN" sz="14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solidFill>
                      <a:srgbClr val="CFD5EA"/>
                    </a:solidFill>
                  </a:tcPr>
                </a:tc>
                <a:tc>
                  <a:txBody>
                    <a:bodyPr/>
                    <a:lstStyle/>
                    <a:p>
                      <a:pPr marL="75565" marR="118110">
                        <a:lnSpc>
                          <a:spcPct val="106000"/>
                        </a:lnSpc>
                        <a:spcBef>
                          <a:spcPts val="105"/>
                        </a:spcBef>
                        <a:spcAft>
                          <a:spcPts val="0"/>
                        </a:spcAft>
                      </a:pPr>
                      <a:r>
                        <a:rPr lang="en-US" sz="1800" dirty="0">
                          <a:effectLst/>
                        </a:rPr>
                        <a:t>Displays</a:t>
                      </a:r>
                      <a:r>
                        <a:rPr lang="en-US" sz="1800" spc="5" dirty="0">
                          <a:effectLst/>
                        </a:rPr>
                        <a:t> </a:t>
                      </a:r>
                      <a:r>
                        <a:rPr lang="en-US" sz="1800" dirty="0">
                          <a:effectLst/>
                        </a:rPr>
                        <a:t>clothes</a:t>
                      </a:r>
                      <a:r>
                        <a:rPr lang="en-US" sz="1800" spc="5" dirty="0">
                          <a:effectLst/>
                        </a:rPr>
                        <a:t> </a:t>
                      </a:r>
                      <a:r>
                        <a:rPr lang="en-US" sz="1800" dirty="0">
                          <a:effectLst/>
                        </a:rPr>
                        <a:t>product</a:t>
                      </a:r>
                      <a:r>
                        <a:rPr lang="en-US" sz="1800" spc="5" dirty="0">
                          <a:effectLst/>
                        </a:rPr>
                        <a:t> </a:t>
                      </a:r>
                      <a:r>
                        <a:rPr lang="en-US" sz="1800" dirty="0">
                          <a:effectLst/>
                        </a:rPr>
                        <a:t>category</a:t>
                      </a:r>
                      <a:r>
                        <a:rPr lang="en-US" sz="1800" spc="40" dirty="0">
                          <a:effectLst/>
                        </a:rPr>
                        <a:t> </a:t>
                      </a:r>
                      <a:r>
                        <a:rPr lang="en-US" sz="1800" dirty="0">
                          <a:effectLst/>
                        </a:rPr>
                        <a:t>page</a:t>
                      </a:r>
                      <a:endParaRPr lang="en-IN" sz="14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solidFill>
                      <a:srgbClr val="CFD5EA"/>
                    </a:solidFill>
                  </a:tcPr>
                </a:tc>
                <a:tc>
                  <a:txBody>
                    <a:bodyPr/>
                    <a:lstStyle/>
                    <a:p>
                      <a:pPr marL="72390">
                        <a:spcBef>
                          <a:spcPts val="60"/>
                        </a:spcBef>
                        <a:spcAft>
                          <a:spcPts val="0"/>
                        </a:spcAft>
                      </a:pPr>
                      <a:r>
                        <a:rPr lang="en-US" sz="1000" dirty="0">
                          <a:effectLst/>
                        </a:rPr>
                        <a:t>Pass</a:t>
                      </a:r>
                      <a:endParaRPr lang="en-IN" sz="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extLst>
                  <a:ext uri="{0D108BD9-81ED-4DB2-BD59-A6C34878D82A}">
                    <a16:rowId xmlns:a16="http://schemas.microsoft.com/office/drawing/2014/main" val="1577655482"/>
                  </a:ext>
                </a:extLst>
              </a:tr>
            </a:tbl>
          </a:graphicData>
        </a:graphic>
      </p:graphicFrame>
      <p:sp>
        <p:nvSpPr>
          <p:cNvPr id="3" name="TextBox 2">
            <a:extLst>
              <a:ext uri="{FF2B5EF4-FFF2-40B4-BE49-F238E27FC236}">
                <a16:creationId xmlns:a16="http://schemas.microsoft.com/office/drawing/2014/main" id="{C1389580-4704-E6A3-D41F-D2DBCDF85E44}"/>
              </a:ext>
            </a:extLst>
          </p:cNvPr>
          <p:cNvSpPr txBox="1"/>
          <p:nvPr/>
        </p:nvSpPr>
        <p:spPr>
          <a:xfrm>
            <a:off x="419878" y="210406"/>
            <a:ext cx="11644604" cy="1077218"/>
          </a:xfrm>
          <a:prstGeom prst="rect">
            <a:avLst/>
          </a:prstGeom>
          <a:solidFill>
            <a:schemeClr val="bg1"/>
          </a:solidFill>
        </p:spPr>
        <p:txBody>
          <a:bodyPr wrap="square" rtlCol="0">
            <a:spAutoFit/>
          </a:bodyPr>
          <a:lstStyle/>
          <a:p>
            <a:endParaRPr lang="en-IN" dirty="0"/>
          </a:p>
          <a:p>
            <a:r>
              <a:rPr lang="en-IN" dirty="0"/>
              <a:t>                                                 </a:t>
            </a:r>
            <a:r>
              <a:rPr lang="en-IN" sz="2800" b="1" dirty="0">
                <a:effectLst>
                  <a:outerShdw blurRad="38100" dist="38100" dir="2700000" algn="tl">
                    <a:srgbClr val="000000">
                      <a:alpha val="43137"/>
                    </a:srgbClr>
                  </a:outerShdw>
                </a:effectLst>
              </a:rPr>
              <a:t>TESTING/PERFORMANCE EVALUATION/RESULTS</a:t>
            </a:r>
          </a:p>
          <a:p>
            <a:endParaRPr lang="en-IN" dirty="0"/>
          </a:p>
        </p:txBody>
      </p:sp>
    </p:spTree>
    <p:extLst>
      <p:ext uri="{BB962C8B-B14F-4D97-AF65-F5344CB8AC3E}">
        <p14:creationId xmlns:p14="http://schemas.microsoft.com/office/powerpoint/2010/main" val="1588604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CE5B96-B945-4745-C4CB-232C0FFB579A}"/>
              </a:ext>
            </a:extLst>
          </p:cNvPr>
          <p:cNvSpPr/>
          <p:nvPr/>
        </p:nvSpPr>
        <p:spPr>
          <a:xfrm>
            <a:off x="270588" y="102637"/>
            <a:ext cx="11467322" cy="961053"/>
          </a:xfrm>
          <a:prstGeom prst="rect">
            <a:avLst/>
          </a:prstGeom>
          <a:solidFill>
            <a:srgbClr val="3EA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b="1" dirty="0">
                <a:latin typeface="+mj-lt"/>
              </a:rPr>
              <a:t>APP LOGO AND ICON</a:t>
            </a:r>
          </a:p>
        </p:txBody>
      </p:sp>
      <p:pic>
        <p:nvPicPr>
          <p:cNvPr id="5" name="Picture 4">
            <a:extLst>
              <a:ext uri="{FF2B5EF4-FFF2-40B4-BE49-F238E27FC236}">
                <a16:creationId xmlns:a16="http://schemas.microsoft.com/office/drawing/2014/main" id="{1F56F6D2-CE9B-E25D-7604-BCA958B79E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7550" y="2625224"/>
            <a:ext cx="4054191" cy="2316681"/>
          </a:xfrm>
          <a:prstGeom prst="rect">
            <a:avLst/>
          </a:prstGeom>
        </p:spPr>
      </p:pic>
      <p:pic>
        <p:nvPicPr>
          <p:cNvPr id="10" name="Picture 9">
            <a:extLst>
              <a:ext uri="{FF2B5EF4-FFF2-40B4-BE49-F238E27FC236}">
                <a16:creationId xmlns:a16="http://schemas.microsoft.com/office/drawing/2014/main" id="{43DCC937-C93B-FEBB-AF61-9E5BEBE9A9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0718" y="1999695"/>
            <a:ext cx="4788871" cy="3175644"/>
          </a:xfrm>
          <a:prstGeom prst="rect">
            <a:avLst/>
          </a:prstGeom>
        </p:spPr>
      </p:pic>
    </p:spTree>
    <p:extLst>
      <p:ext uri="{BB962C8B-B14F-4D97-AF65-F5344CB8AC3E}">
        <p14:creationId xmlns:p14="http://schemas.microsoft.com/office/powerpoint/2010/main" val="1645300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206" y="247972"/>
            <a:ext cx="11476495" cy="1154625"/>
          </a:xfrm>
          <a:solidFill>
            <a:srgbClr val="3EAAE5"/>
          </a:solidFill>
          <a:ln>
            <a:solidFill>
              <a:srgbClr val="3EAAE5"/>
            </a:solidFill>
          </a:ln>
        </p:spPr>
        <p:txBody>
          <a:bodyPr anchor="ctr">
            <a:normAutofit/>
          </a:bodyPr>
          <a:lstStyle/>
          <a:p>
            <a:r>
              <a:rPr lang="en-US" sz="5400" b="1" dirty="0">
                <a:solidFill>
                  <a:schemeClr val="bg1"/>
                </a:solidFill>
                <a:effectLst>
                  <a:outerShdw blurRad="38100" dist="38100" dir="2700000" algn="tl">
                    <a:srgbClr val="000000">
                      <a:alpha val="43137"/>
                    </a:srgbClr>
                  </a:outerShdw>
                </a:effectLst>
              </a:rPr>
              <a:t>DEMO PAGE</a:t>
            </a:r>
            <a:endParaRPr lang="en-IN" sz="5400" b="1" dirty="0">
              <a:solidFill>
                <a:schemeClr val="bg1"/>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369017" y="1549831"/>
            <a:ext cx="9144000" cy="5075694"/>
          </a:xfrm>
        </p:spPr>
        <p:txBody>
          <a:bodyPr/>
          <a:lstStyle/>
          <a:p>
            <a:endParaRPr lang="en-US" dirty="0"/>
          </a:p>
          <a:p>
            <a:endParaRPr lang="en-IN" dirty="0"/>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840225" y="1919922"/>
            <a:ext cx="1945736" cy="4098914"/>
          </a:xfrm>
          <a:prstGeom prst="rect">
            <a:avLst/>
          </a:prstGeom>
        </p:spPr>
      </p:pic>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7947063" y="1919925"/>
            <a:ext cx="2049344" cy="4098914"/>
          </a:xfrm>
          <a:prstGeom prst="rect">
            <a:avLst/>
          </a:prstGeom>
        </p:spPr>
      </p:pic>
      <p:sp>
        <p:nvSpPr>
          <p:cNvPr id="8" name="TextBox 7"/>
          <p:cNvSpPr txBox="1"/>
          <p:nvPr/>
        </p:nvSpPr>
        <p:spPr>
          <a:xfrm>
            <a:off x="2185267" y="6183824"/>
            <a:ext cx="1224366" cy="338554"/>
          </a:xfrm>
          <a:prstGeom prst="rect">
            <a:avLst/>
          </a:prstGeom>
          <a:noFill/>
        </p:spPr>
        <p:txBody>
          <a:bodyPr wrap="square" rtlCol="0">
            <a:spAutoFit/>
          </a:bodyPr>
          <a:lstStyle/>
          <a:p>
            <a:r>
              <a:rPr lang="en-US" sz="1600" b="1" dirty="0"/>
              <a:t>Login Page</a:t>
            </a:r>
            <a:endParaRPr lang="en-IN" sz="1600" b="1" dirty="0"/>
          </a:p>
        </p:txBody>
      </p:sp>
      <p:sp>
        <p:nvSpPr>
          <p:cNvPr id="9" name="TextBox 8"/>
          <p:cNvSpPr txBox="1"/>
          <p:nvPr/>
        </p:nvSpPr>
        <p:spPr>
          <a:xfrm>
            <a:off x="5315922" y="6153046"/>
            <a:ext cx="1208867" cy="338554"/>
          </a:xfrm>
          <a:prstGeom prst="rect">
            <a:avLst/>
          </a:prstGeom>
          <a:noFill/>
        </p:spPr>
        <p:txBody>
          <a:bodyPr wrap="square" rtlCol="0">
            <a:spAutoFit/>
          </a:bodyPr>
          <a:lstStyle/>
          <a:p>
            <a:r>
              <a:rPr lang="en-US" sz="1600" b="1" dirty="0"/>
              <a:t>Home page</a:t>
            </a:r>
            <a:endParaRPr lang="en-IN" sz="1600" b="1" dirty="0"/>
          </a:p>
        </p:txBody>
      </p:sp>
      <p:sp>
        <p:nvSpPr>
          <p:cNvPr id="10" name="TextBox 9"/>
          <p:cNvSpPr txBox="1"/>
          <p:nvPr/>
        </p:nvSpPr>
        <p:spPr>
          <a:xfrm>
            <a:off x="8291595" y="6122268"/>
            <a:ext cx="1418095" cy="307777"/>
          </a:xfrm>
          <a:prstGeom prst="rect">
            <a:avLst/>
          </a:prstGeom>
          <a:noFill/>
        </p:spPr>
        <p:txBody>
          <a:bodyPr wrap="square" rtlCol="0">
            <a:spAutoFit/>
          </a:bodyPr>
          <a:lstStyle/>
          <a:p>
            <a:r>
              <a:rPr lang="en-US" sz="1400" b="1" dirty="0"/>
              <a:t>Category Page</a:t>
            </a:r>
            <a:endParaRPr lang="en-IN" sz="1400" b="1" dirty="0"/>
          </a:p>
        </p:txBody>
      </p:sp>
      <p:pic>
        <p:nvPicPr>
          <p:cNvPr id="5" name="Picture 4">
            <a:extLst>
              <a:ext uri="{FF2B5EF4-FFF2-40B4-BE49-F238E27FC236}">
                <a16:creationId xmlns:a16="http://schemas.microsoft.com/office/drawing/2014/main" id="{1BEBD812-A85A-FB1F-531B-9DD6F1E044B9}"/>
              </a:ext>
            </a:extLst>
          </p:cNvPr>
          <p:cNvPicPr>
            <a:picLocks noChangeAspect="1"/>
          </p:cNvPicPr>
          <p:nvPr/>
        </p:nvPicPr>
        <p:blipFill>
          <a:blip r:embed="rId4"/>
          <a:stretch>
            <a:fillRect/>
          </a:stretch>
        </p:blipFill>
        <p:spPr>
          <a:xfrm>
            <a:off x="4928968" y="1822554"/>
            <a:ext cx="1980000" cy="4295607"/>
          </a:xfrm>
          <a:prstGeom prst="rect">
            <a:avLst/>
          </a:prstGeom>
        </p:spPr>
      </p:pic>
    </p:spTree>
    <p:extLst>
      <p:ext uri="{BB962C8B-B14F-4D97-AF65-F5344CB8AC3E}">
        <p14:creationId xmlns:p14="http://schemas.microsoft.com/office/powerpoint/2010/main" val="1431578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FE8834B-22AE-60AD-9E41-BABD0A780244}"/>
              </a:ext>
            </a:extLst>
          </p:cNvPr>
          <p:cNvSpPr/>
          <p:nvPr/>
        </p:nvSpPr>
        <p:spPr>
          <a:xfrm>
            <a:off x="3005095" y="1366386"/>
            <a:ext cx="7277878" cy="762781"/>
          </a:xfrm>
          <a:prstGeom prst="rect">
            <a:avLst/>
          </a:prstGeom>
          <a:solidFill>
            <a:schemeClr val="bg1"/>
          </a:solidFill>
          <a:ln w="28575">
            <a:solidFill>
              <a:srgbClr val="FBF269"/>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effectLst>
                  <a:outerShdw blurRad="38100" dist="38100" dir="2700000" algn="tl">
                    <a:srgbClr val="FBF269">
                      <a:alpha val="43000"/>
                    </a:srgbClr>
                  </a:outerShdw>
                </a:effectLst>
              </a:rPr>
              <a:t>Direct Chatting between buyer and seller</a:t>
            </a:r>
          </a:p>
        </p:txBody>
      </p:sp>
      <p:sp>
        <p:nvSpPr>
          <p:cNvPr id="6" name="Arc 5">
            <a:extLst>
              <a:ext uri="{FF2B5EF4-FFF2-40B4-BE49-F238E27FC236}">
                <a16:creationId xmlns:a16="http://schemas.microsoft.com/office/drawing/2014/main" id="{E2D8146E-C30E-1D17-9100-5A1DC1CC01D2}"/>
              </a:ext>
            </a:extLst>
          </p:cNvPr>
          <p:cNvSpPr/>
          <p:nvPr/>
        </p:nvSpPr>
        <p:spPr>
          <a:xfrm>
            <a:off x="1240971" y="1184987"/>
            <a:ext cx="2024742" cy="4889236"/>
          </a:xfrm>
          <a:prstGeom prst="arc">
            <a:avLst>
              <a:gd name="adj1" fmla="val 16385120"/>
              <a:gd name="adj2" fmla="val 5103342"/>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3200" dirty="0"/>
          </a:p>
        </p:txBody>
      </p:sp>
      <p:pic>
        <p:nvPicPr>
          <p:cNvPr id="12" name="Picture 11">
            <a:extLst>
              <a:ext uri="{FF2B5EF4-FFF2-40B4-BE49-F238E27FC236}">
                <a16:creationId xmlns:a16="http://schemas.microsoft.com/office/drawing/2014/main" id="{9EC8D103-BD1F-AD3D-D737-56D2AEFEEFE1}"/>
              </a:ext>
            </a:extLst>
          </p:cNvPr>
          <p:cNvPicPr>
            <a:picLocks noChangeAspect="1"/>
          </p:cNvPicPr>
          <p:nvPr/>
        </p:nvPicPr>
        <p:blipFill>
          <a:blip r:embed="rId2" cstate="print">
            <a:duotone>
              <a:prstClr val="black"/>
              <a:schemeClr val="accent4">
                <a:tint val="45000"/>
                <a:satMod val="400000"/>
              </a:schemeClr>
            </a:duotone>
            <a:extLst>
              <a:ext uri="{BEBA8EAE-BF5A-486C-A8C5-ECC9F3942E4B}">
                <a14:imgProps xmlns:a14="http://schemas.microsoft.com/office/drawing/2010/main">
                  <a14:imgLayer r:embed="rId3">
                    <a14:imgEffect>
                      <a14:artisticMarker/>
                    </a14:imgEffect>
                    <a14:imgEffect>
                      <a14:saturation sat="0"/>
                    </a14:imgEffect>
                    <a14:imgEffect>
                      <a14:brightnessContrast contrast="-2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625647" y="1511559"/>
            <a:ext cx="576000" cy="518930"/>
          </a:xfrm>
          <a:prstGeom prst="rect">
            <a:avLst/>
          </a:prstGeom>
          <a:noFill/>
          <a:ln>
            <a:solidFill>
              <a:srgbClr val="FBF269"/>
            </a:solidFill>
          </a:ln>
        </p:spPr>
      </p:pic>
      <p:pic>
        <p:nvPicPr>
          <p:cNvPr id="18" name="Picture 17">
            <a:extLst>
              <a:ext uri="{FF2B5EF4-FFF2-40B4-BE49-F238E27FC236}">
                <a16:creationId xmlns:a16="http://schemas.microsoft.com/office/drawing/2014/main" id="{3FCBC6E1-4239-134D-BD2C-364803327359}"/>
              </a:ext>
            </a:extLst>
          </p:cNvPr>
          <p:cNvPicPr>
            <a:picLocks noChangeAspect="1"/>
          </p:cNvPicPr>
          <p:nvPr/>
        </p:nvPicPr>
        <p:blipFill>
          <a:blip r:embed="rId5" cstate="print">
            <a:duotone>
              <a:prstClr val="black"/>
              <a:srgbClr val="7030A0">
                <a:tint val="45000"/>
                <a:satMod val="400000"/>
              </a:srgbClr>
            </a:duotone>
            <a:extLst>
              <a:ext uri="{BEBA8EAE-BF5A-486C-A8C5-ECC9F3942E4B}">
                <a14:imgProps xmlns:a14="http://schemas.microsoft.com/office/drawing/2010/main">
                  <a14:imgLayer r:embed="rId6">
                    <a14:imgEffect>
                      <a14:artisticMarker/>
                    </a14:imgEffect>
                    <a14:imgEffect>
                      <a14:saturation sat="0"/>
                    </a14:imgEffect>
                    <a14:imgEffect>
                      <a14:brightnessContrast contrast="-2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700296" y="5177405"/>
            <a:ext cx="576000" cy="576000"/>
          </a:xfrm>
          <a:prstGeom prst="rect">
            <a:avLst/>
          </a:prstGeom>
          <a:solidFill>
            <a:srgbClr val="C3A5F5"/>
          </a:solidFill>
          <a:ln>
            <a:solidFill>
              <a:srgbClr val="C3A5F5"/>
            </a:solidFill>
          </a:ln>
        </p:spPr>
      </p:pic>
      <p:sp>
        <p:nvSpPr>
          <p:cNvPr id="20" name="Rectangle 19">
            <a:extLst>
              <a:ext uri="{FF2B5EF4-FFF2-40B4-BE49-F238E27FC236}">
                <a16:creationId xmlns:a16="http://schemas.microsoft.com/office/drawing/2014/main" id="{4EA49499-8678-96CB-50EE-A8AE3479B521}"/>
              </a:ext>
            </a:extLst>
          </p:cNvPr>
          <p:cNvSpPr/>
          <p:nvPr/>
        </p:nvSpPr>
        <p:spPr>
          <a:xfrm>
            <a:off x="3293095" y="2604227"/>
            <a:ext cx="7277878" cy="762781"/>
          </a:xfrm>
          <a:prstGeom prst="rect">
            <a:avLst/>
          </a:prstGeom>
          <a:solidFill>
            <a:schemeClr val="bg1"/>
          </a:solidFill>
          <a:ln w="28575">
            <a:solidFill>
              <a:srgbClr val="8FFBA8"/>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effectLst>
                  <a:outerShdw blurRad="50800" dist="50800" dir="5400000" algn="ctr" rotWithShape="0">
                    <a:srgbClr val="8FFBA8"/>
                  </a:outerShdw>
                </a:effectLst>
              </a:rPr>
              <a:t>Renting the Products </a:t>
            </a:r>
          </a:p>
        </p:txBody>
      </p:sp>
      <p:sp>
        <p:nvSpPr>
          <p:cNvPr id="21" name="Rectangle 20">
            <a:extLst>
              <a:ext uri="{FF2B5EF4-FFF2-40B4-BE49-F238E27FC236}">
                <a16:creationId xmlns:a16="http://schemas.microsoft.com/office/drawing/2014/main" id="{7A18979D-3383-ACE6-8CB2-332080AFD74C}"/>
              </a:ext>
            </a:extLst>
          </p:cNvPr>
          <p:cNvSpPr/>
          <p:nvPr/>
        </p:nvSpPr>
        <p:spPr>
          <a:xfrm>
            <a:off x="3441825" y="3898141"/>
            <a:ext cx="7277878" cy="762781"/>
          </a:xfrm>
          <a:prstGeom prst="rect">
            <a:avLst/>
          </a:prstGeom>
          <a:solidFill>
            <a:schemeClr val="bg1"/>
          </a:solidFill>
          <a:ln w="28575">
            <a:solidFill>
              <a:srgbClr val="87B5F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effectLst>
                  <a:outerShdw blurRad="50800" dist="50800" dir="5400000" algn="ctr" rotWithShape="0">
                    <a:srgbClr val="3EAAE5"/>
                  </a:outerShdw>
                </a:effectLst>
              </a:rPr>
              <a:t>V</a:t>
            </a:r>
            <a:r>
              <a:rPr lang="en-IN" b="1" dirty="0" err="1">
                <a:solidFill>
                  <a:schemeClr val="tx1"/>
                </a:solidFill>
                <a:effectLst>
                  <a:outerShdw blurRad="50800" dist="50800" dir="5400000" algn="ctr" rotWithShape="0">
                    <a:srgbClr val="3EAAE5"/>
                  </a:outerShdw>
                </a:effectLst>
              </a:rPr>
              <a:t>arious</a:t>
            </a:r>
            <a:r>
              <a:rPr lang="en-IN" b="1" dirty="0">
                <a:solidFill>
                  <a:schemeClr val="tx1"/>
                </a:solidFill>
                <a:effectLst>
                  <a:outerShdw blurRad="50800" dist="50800" dir="5400000" algn="ctr" rotWithShape="0">
                    <a:srgbClr val="3EAAE5"/>
                  </a:outerShdw>
                </a:effectLst>
              </a:rPr>
              <a:t> Service in a nearby Place</a:t>
            </a:r>
          </a:p>
        </p:txBody>
      </p:sp>
      <p:sp>
        <p:nvSpPr>
          <p:cNvPr id="22" name="Rectangle 21">
            <a:extLst>
              <a:ext uri="{FF2B5EF4-FFF2-40B4-BE49-F238E27FC236}">
                <a16:creationId xmlns:a16="http://schemas.microsoft.com/office/drawing/2014/main" id="{9AC6F36D-A2FD-4F4F-F126-3F6FB8FAC07E}"/>
              </a:ext>
            </a:extLst>
          </p:cNvPr>
          <p:cNvSpPr/>
          <p:nvPr/>
        </p:nvSpPr>
        <p:spPr>
          <a:xfrm>
            <a:off x="3152192" y="5100732"/>
            <a:ext cx="7277878" cy="762781"/>
          </a:xfrm>
          <a:prstGeom prst="rect">
            <a:avLst/>
          </a:prstGeom>
          <a:solidFill>
            <a:schemeClr val="bg1"/>
          </a:solidFill>
          <a:ln w="28575">
            <a:solidFill>
              <a:srgbClr val="C3A5F5"/>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effectLst>
                  <a:outerShdw blurRad="50800" dist="50800" dir="5400000" algn="ctr" rotWithShape="0">
                    <a:srgbClr val="C3A5F5"/>
                  </a:outerShdw>
                </a:effectLst>
              </a:rPr>
              <a:t>A step forward to reduce Electronic-waste</a:t>
            </a:r>
          </a:p>
        </p:txBody>
      </p:sp>
      <p:sp>
        <p:nvSpPr>
          <p:cNvPr id="10" name="Oval 9">
            <a:extLst>
              <a:ext uri="{FF2B5EF4-FFF2-40B4-BE49-F238E27FC236}">
                <a16:creationId xmlns:a16="http://schemas.microsoft.com/office/drawing/2014/main" id="{B136BA7C-095D-CEFF-A45D-7EFB91098E15}"/>
              </a:ext>
            </a:extLst>
          </p:cNvPr>
          <p:cNvSpPr/>
          <p:nvPr/>
        </p:nvSpPr>
        <p:spPr>
          <a:xfrm>
            <a:off x="2516780" y="5012870"/>
            <a:ext cx="895739" cy="905069"/>
          </a:xfrm>
          <a:prstGeom prst="ellipse">
            <a:avLst/>
          </a:prstGeom>
          <a:solidFill>
            <a:srgbClr val="C3A5F5"/>
          </a:solidFill>
          <a:ln>
            <a:solidFill>
              <a:srgbClr val="C3A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6" name="Picture 15">
            <a:extLst>
              <a:ext uri="{FF2B5EF4-FFF2-40B4-BE49-F238E27FC236}">
                <a16:creationId xmlns:a16="http://schemas.microsoft.com/office/drawing/2014/main" id="{95C6BB6C-04DA-5EF7-7AB6-9D7279C3A992}"/>
              </a:ext>
            </a:extLst>
          </p:cNvPr>
          <p:cNvPicPr>
            <a:picLocks noChangeAspect="1"/>
          </p:cNvPicPr>
          <p:nvPr/>
        </p:nvPicPr>
        <p:blipFill>
          <a:blip r:embed="rId5" cstate="print">
            <a:duotone>
              <a:prstClr val="black"/>
              <a:srgbClr val="00B050">
                <a:tint val="45000"/>
                <a:satMod val="400000"/>
              </a:srgbClr>
            </a:duotone>
            <a:extLst>
              <a:ext uri="{BEBA8EAE-BF5A-486C-A8C5-ECC9F3942E4B}">
                <a14:imgProps xmlns:a14="http://schemas.microsoft.com/office/drawing/2010/main">
                  <a14:imgLayer r:embed="rId6">
                    <a14:imgEffect>
                      <a14:artisticMarker/>
                    </a14:imgEffect>
                    <a14:imgEffect>
                      <a14:saturation sat="0"/>
                    </a14:imgEffect>
                    <a14:imgEffect>
                      <a14:brightnessContrast contrast="-2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983325" y="2782550"/>
            <a:ext cx="576000" cy="576000"/>
          </a:xfrm>
          <a:prstGeom prst="rect">
            <a:avLst/>
          </a:prstGeom>
          <a:solidFill>
            <a:srgbClr val="FBF269"/>
          </a:solidFill>
          <a:ln>
            <a:solidFill>
              <a:srgbClr val="8FFBA8"/>
            </a:solidFill>
          </a:ln>
        </p:spPr>
      </p:pic>
      <p:sp>
        <p:nvSpPr>
          <p:cNvPr id="7" name="Oval 6">
            <a:extLst>
              <a:ext uri="{FF2B5EF4-FFF2-40B4-BE49-F238E27FC236}">
                <a16:creationId xmlns:a16="http://schemas.microsoft.com/office/drawing/2014/main" id="{F44FB2B7-1F51-6D16-9B06-A028365CD53C}"/>
              </a:ext>
            </a:extLst>
          </p:cNvPr>
          <p:cNvSpPr/>
          <p:nvPr/>
        </p:nvSpPr>
        <p:spPr>
          <a:xfrm>
            <a:off x="2434677" y="1289012"/>
            <a:ext cx="858418" cy="905069"/>
          </a:xfrm>
          <a:prstGeom prst="ellipse">
            <a:avLst/>
          </a:prstGeom>
          <a:solidFill>
            <a:srgbClr val="FBF269"/>
          </a:solidFill>
          <a:ln>
            <a:solidFill>
              <a:srgbClr val="FBF2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4" name="Picture 23">
            <a:extLst>
              <a:ext uri="{FF2B5EF4-FFF2-40B4-BE49-F238E27FC236}">
                <a16:creationId xmlns:a16="http://schemas.microsoft.com/office/drawing/2014/main" id="{7F4DE9EB-33E8-641E-DC70-1547FCFBC9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81275" y="1457325"/>
            <a:ext cx="590550" cy="590550"/>
          </a:xfrm>
          <a:prstGeom prst="rect">
            <a:avLst/>
          </a:prstGeom>
        </p:spPr>
      </p:pic>
      <p:sp>
        <p:nvSpPr>
          <p:cNvPr id="8" name="Oval 7">
            <a:extLst>
              <a:ext uri="{FF2B5EF4-FFF2-40B4-BE49-F238E27FC236}">
                <a16:creationId xmlns:a16="http://schemas.microsoft.com/office/drawing/2014/main" id="{51A4E99C-EBA2-61CA-8DA2-F7F0252D4B65}"/>
              </a:ext>
            </a:extLst>
          </p:cNvPr>
          <p:cNvSpPr/>
          <p:nvPr/>
        </p:nvSpPr>
        <p:spPr>
          <a:xfrm>
            <a:off x="2817843" y="2526767"/>
            <a:ext cx="895739" cy="905069"/>
          </a:xfrm>
          <a:prstGeom prst="ellipse">
            <a:avLst/>
          </a:prstGeom>
          <a:solidFill>
            <a:srgbClr val="8FFBA8"/>
          </a:solidFill>
          <a:ln>
            <a:solidFill>
              <a:srgbClr val="8FFB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Oval 8">
            <a:extLst>
              <a:ext uri="{FF2B5EF4-FFF2-40B4-BE49-F238E27FC236}">
                <a16:creationId xmlns:a16="http://schemas.microsoft.com/office/drawing/2014/main" id="{5FF3579A-2241-3D46-8162-632CAC1CEE37}"/>
              </a:ext>
            </a:extLst>
          </p:cNvPr>
          <p:cNvSpPr/>
          <p:nvPr/>
        </p:nvSpPr>
        <p:spPr>
          <a:xfrm>
            <a:off x="2827177" y="3826514"/>
            <a:ext cx="895739" cy="905069"/>
          </a:xfrm>
          <a:prstGeom prst="ellipse">
            <a:avLst/>
          </a:prstGeom>
          <a:solidFill>
            <a:srgbClr val="87B5F0"/>
          </a:solidFill>
          <a:ln>
            <a:solidFill>
              <a:srgbClr val="87B5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8" name="Picture 27">
            <a:extLst>
              <a:ext uri="{FF2B5EF4-FFF2-40B4-BE49-F238E27FC236}">
                <a16:creationId xmlns:a16="http://schemas.microsoft.com/office/drawing/2014/main" id="{0B16818F-4AAD-1669-CB4D-ECE54A221B4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72798" y="3993965"/>
            <a:ext cx="600075" cy="590550"/>
          </a:xfrm>
          <a:prstGeom prst="rect">
            <a:avLst/>
          </a:prstGeom>
          <a:ln>
            <a:solidFill>
              <a:srgbClr val="3EAAE5"/>
            </a:solidFill>
          </a:ln>
        </p:spPr>
      </p:pic>
      <p:pic>
        <p:nvPicPr>
          <p:cNvPr id="26" name="Picture 25">
            <a:extLst>
              <a:ext uri="{FF2B5EF4-FFF2-40B4-BE49-F238E27FC236}">
                <a16:creationId xmlns:a16="http://schemas.microsoft.com/office/drawing/2014/main" id="{6F807B5B-9FD2-6B60-40F0-9AD0070B0D9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59250" y="2685579"/>
            <a:ext cx="600075" cy="600075"/>
          </a:xfrm>
          <a:prstGeom prst="rect">
            <a:avLst/>
          </a:prstGeom>
          <a:ln>
            <a:solidFill>
              <a:srgbClr val="8FFBA8"/>
            </a:solidFill>
          </a:ln>
        </p:spPr>
        <p:style>
          <a:lnRef idx="1">
            <a:schemeClr val="accent6"/>
          </a:lnRef>
          <a:fillRef idx="2">
            <a:schemeClr val="accent6"/>
          </a:fillRef>
          <a:effectRef idx="1">
            <a:schemeClr val="accent6"/>
          </a:effectRef>
          <a:fontRef idx="minor">
            <a:schemeClr val="dk1"/>
          </a:fontRef>
        </p:style>
      </p:pic>
      <p:pic>
        <p:nvPicPr>
          <p:cNvPr id="30" name="Picture 29">
            <a:extLst>
              <a:ext uri="{FF2B5EF4-FFF2-40B4-BE49-F238E27FC236}">
                <a16:creationId xmlns:a16="http://schemas.microsoft.com/office/drawing/2014/main" id="{5FB24074-F4D5-0240-51F9-752A09F7F3B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69986" y="5193546"/>
            <a:ext cx="600075" cy="590550"/>
          </a:xfrm>
          <a:prstGeom prst="rect">
            <a:avLst/>
          </a:prstGeom>
        </p:spPr>
      </p:pic>
      <p:sp>
        <p:nvSpPr>
          <p:cNvPr id="2" name="TextBox 1">
            <a:extLst>
              <a:ext uri="{FF2B5EF4-FFF2-40B4-BE49-F238E27FC236}">
                <a16:creationId xmlns:a16="http://schemas.microsoft.com/office/drawing/2014/main" id="{61B113EA-C1F2-70CB-F9E2-C5B06ED036AE}"/>
              </a:ext>
            </a:extLst>
          </p:cNvPr>
          <p:cNvSpPr txBox="1"/>
          <p:nvPr/>
        </p:nvSpPr>
        <p:spPr>
          <a:xfrm>
            <a:off x="872410" y="309298"/>
            <a:ext cx="2329237" cy="646331"/>
          </a:xfrm>
          <a:prstGeom prst="rect">
            <a:avLst/>
          </a:prstGeom>
          <a:noFill/>
        </p:spPr>
        <p:txBody>
          <a:bodyPr wrap="square" rtlCol="0">
            <a:spAutoFit/>
          </a:bodyPr>
          <a:lstStyle/>
          <a:p>
            <a:r>
              <a:rPr lang="en-IN" sz="3600" b="1" dirty="0">
                <a:effectLst>
                  <a:outerShdw blurRad="38100" dist="38100" dir="2700000" algn="tl">
                    <a:srgbClr val="000000">
                      <a:alpha val="43137"/>
                    </a:srgbClr>
                  </a:outerShdw>
                </a:effectLst>
              </a:rPr>
              <a:t>FEATURES:</a:t>
            </a:r>
          </a:p>
        </p:txBody>
      </p:sp>
    </p:spTree>
    <p:extLst>
      <p:ext uri="{BB962C8B-B14F-4D97-AF65-F5344CB8AC3E}">
        <p14:creationId xmlns:p14="http://schemas.microsoft.com/office/powerpoint/2010/main" val="1037345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B39A-F434-19F1-0C1E-1F74712837F4}"/>
              </a:ext>
            </a:extLst>
          </p:cNvPr>
          <p:cNvSpPr>
            <a:spLocks noGrp="1"/>
          </p:cNvSpPr>
          <p:nvPr>
            <p:ph type="title"/>
          </p:nvPr>
        </p:nvSpPr>
        <p:spPr>
          <a:xfrm>
            <a:off x="364210" y="224109"/>
            <a:ext cx="11559052" cy="1325563"/>
          </a:xfrm>
          <a:solidFill>
            <a:srgbClr val="3EAAE5"/>
          </a:solidFill>
          <a:ln>
            <a:solidFill>
              <a:srgbClr val="3EAAE5"/>
            </a:solidFill>
          </a:ln>
        </p:spPr>
        <p:txBody>
          <a:bodyPr/>
          <a:lstStyle/>
          <a:p>
            <a:r>
              <a:rPr lang="en-US" b="1" dirty="0">
                <a:solidFill>
                  <a:schemeClr val="bg1"/>
                </a:solidFill>
                <a:effectLst>
                  <a:outerShdw blurRad="38100" dist="38100" dir="2700000" algn="tl">
                    <a:srgbClr val="000000">
                      <a:alpha val="43137"/>
                    </a:srgbClr>
                  </a:outerShdw>
                </a:effectLst>
              </a:rPr>
              <a:t>                         PROBLEM DEFINITION</a:t>
            </a:r>
            <a:endParaRPr lang="en-IN" b="1" dirty="0">
              <a:solidFill>
                <a:schemeClr val="bg1"/>
              </a:solidFill>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E93D78E5-A35E-1C4F-E6FE-E0D058A2D4D5}"/>
              </a:ext>
            </a:extLst>
          </p:cNvPr>
          <p:cNvSpPr txBox="1"/>
          <p:nvPr/>
        </p:nvSpPr>
        <p:spPr>
          <a:xfrm>
            <a:off x="710866" y="1588577"/>
            <a:ext cx="10515600" cy="369332"/>
          </a:xfrm>
          <a:prstGeom prst="rect">
            <a:avLst/>
          </a:prstGeom>
          <a:noFill/>
        </p:spPr>
        <p:txBody>
          <a:bodyPr wrap="square" rtlCol="0">
            <a:spAutoFit/>
          </a:bodyPr>
          <a:lstStyle/>
          <a:p>
            <a:r>
              <a:rPr lang="en-US" dirty="0"/>
              <a:t> </a:t>
            </a:r>
            <a:endParaRPr lang="en-IN" dirty="0"/>
          </a:p>
        </p:txBody>
      </p:sp>
      <p:sp>
        <p:nvSpPr>
          <p:cNvPr id="6" name="TextBox 5"/>
          <p:cNvSpPr txBox="1"/>
          <p:nvPr/>
        </p:nvSpPr>
        <p:spPr>
          <a:xfrm>
            <a:off x="710866" y="2826858"/>
            <a:ext cx="6129581" cy="3277820"/>
          </a:xfrm>
          <a:prstGeom prst="rect">
            <a:avLst/>
          </a:prstGeom>
          <a:noFill/>
        </p:spPr>
        <p:txBody>
          <a:bodyPr wrap="square" rtlCol="0">
            <a:spAutoFit/>
          </a:bodyPr>
          <a:lstStyle/>
          <a:p>
            <a:pPr marL="285750" indent="-285750" algn="just">
              <a:lnSpc>
                <a:spcPct val="150000"/>
              </a:lnSpc>
              <a:buClr>
                <a:srgbClr val="3EAAE5"/>
              </a:buClr>
              <a:buFont typeface="Arial" pitchFamily="34" charset="0"/>
              <a:buChar char="•"/>
            </a:pPr>
            <a:r>
              <a:rPr lang="en-US" dirty="0"/>
              <a:t>M-commerce is a </a:t>
            </a:r>
            <a:r>
              <a:rPr lang="en-US" b="1" dirty="0"/>
              <a:t>rapidly growing </a:t>
            </a:r>
            <a:r>
              <a:rPr lang="en-US" dirty="0"/>
              <a:t>trend that offers many benefits for both vendors and customers. </a:t>
            </a:r>
          </a:p>
          <a:p>
            <a:pPr marL="285750" indent="-285750" algn="just">
              <a:lnSpc>
                <a:spcPct val="150000"/>
              </a:lnSpc>
              <a:buClr>
                <a:srgbClr val="3EAAE5"/>
              </a:buClr>
              <a:buFont typeface="Arial" pitchFamily="34" charset="0"/>
              <a:buChar char="•"/>
            </a:pPr>
            <a:r>
              <a:rPr lang="en-US" dirty="0"/>
              <a:t>In M-commerce </a:t>
            </a:r>
            <a:r>
              <a:rPr lang="en-US" b="1" dirty="0"/>
              <a:t>Third Party Agent</a:t>
            </a:r>
            <a:r>
              <a:rPr lang="en-US" dirty="0"/>
              <a:t> is making more Profit than the customer and vendor.</a:t>
            </a:r>
          </a:p>
          <a:p>
            <a:pPr marL="285750" indent="-285750" algn="just">
              <a:lnSpc>
                <a:spcPct val="150000"/>
              </a:lnSpc>
              <a:buClr>
                <a:srgbClr val="3EAAE5"/>
              </a:buClr>
              <a:buFont typeface="Arial" pitchFamily="34" charset="0"/>
              <a:buChar char="•"/>
            </a:pPr>
            <a:r>
              <a:rPr lang="en-US" dirty="0"/>
              <a:t>How to overcome such Situation and how we can improve Rental System in M-commerce?</a:t>
            </a:r>
          </a:p>
          <a:p>
            <a:pPr marL="285750" indent="-285750" algn="just">
              <a:lnSpc>
                <a:spcPct val="150000"/>
              </a:lnSpc>
              <a:buClr>
                <a:srgbClr val="3EAAE5"/>
              </a:buClr>
              <a:buFont typeface="Arial" pitchFamily="34" charset="0"/>
              <a:buChar char="•"/>
            </a:pPr>
            <a:r>
              <a:rPr lang="en-US" dirty="0"/>
              <a:t>How to give various local service to Homely People</a:t>
            </a:r>
          </a:p>
          <a:p>
            <a:endParaRPr lang="en-IN"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88751" y="2619213"/>
            <a:ext cx="4495026" cy="2808000"/>
          </a:xfrm>
          <a:prstGeom prst="rect">
            <a:avLst/>
          </a:prstGeom>
        </p:spPr>
      </p:pic>
    </p:spTree>
    <p:extLst>
      <p:ext uri="{BB962C8B-B14F-4D97-AF65-F5344CB8AC3E}">
        <p14:creationId xmlns:p14="http://schemas.microsoft.com/office/powerpoint/2010/main" val="3672538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87;p24">
            <a:extLst>
              <a:ext uri="{FF2B5EF4-FFF2-40B4-BE49-F238E27FC236}">
                <a16:creationId xmlns:a16="http://schemas.microsoft.com/office/drawing/2014/main" id="{54A2FCD9-E3CA-8C61-DFA8-C195ADA2FB1F}"/>
              </a:ext>
            </a:extLst>
          </p:cNvPr>
          <p:cNvSpPr txBox="1">
            <a:spLocks/>
          </p:cNvSpPr>
          <p:nvPr/>
        </p:nvSpPr>
        <p:spPr>
          <a:xfrm>
            <a:off x="628650" y="165991"/>
            <a:ext cx="7886700" cy="530258"/>
          </a:xfrm>
          <a:prstGeom prst="rect">
            <a:avLst/>
          </a:prstGeom>
          <a:solidFill>
            <a:srgbClr val="00B0F0"/>
          </a:solidFill>
          <a:ln>
            <a:noFill/>
          </a:ln>
        </p:spPr>
        <p:txBody>
          <a:bodyPr spcFirstLastPara="1" wrap="square" lIns="91425" tIns="45700" rIns="91425" bIns="4570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rgbClr val="7030A0"/>
              </a:buClr>
              <a:buSzPts val="3200"/>
              <a:buFont typeface="Times New Roman"/>
              <a:buNone/>
            </a:pPr>
            <a:r>
              <a:rPr lang="en-US" sz="3200" b="1" dirty="0">
                <a:solidFill>
                  <a:schemeClr val="bg1"/>
                </a:solidFill>
                <a:latin typeface="Times New Roman"/>
                <a:ea typeface="Times New Roman"/>
                <a:cs typeface="Times New Roman"/>
                <a:sym typeface="Times New Roman"/>
              </a:rPr>
              <a:t>Reference Paper/ URL</a:t>
            </a:r>
          </a:p>
        </p:txBody>
      </p:sp>
      <p:sp>
        <p:nvSpPr>
          <p:cNvPr id="3" name="TextBox 2">
            <a:extLst>
              <a:ext uri="{FF2B5EF4-FFF2-40B4-BE49-F238E27FC236}">
                <a16:creationId xmlns:a16="http://schemas.microsoft.com/office/drawing/2014/main" id="{61430063-830D-44F6-F636-4225150ACE96}"/>
              </a:ext>
            </a:extLst>
          </p:cNvPr>
          <p:cNvSpPr txBox="1"/>
          <p:nvPr/>
        </p:nvSpPr>
        <p:spPr>
          <a:xfrm>
            <a:off x="2024743" y="1511559"/>
            <a:ext cx="8369559" cy="4950073"/>
          </a:xfrm>
          <a:prstGeom prst="rect">
            <a:avLst/>
          </a:prstGeom>
          <a:noFill/>
        </p:spPr>
        <p:txBody>
          <a:bodyPr wrap="square" rtlCol="0">
            <a:spAutoFit/>
          </a:bodyPr>
          <a:lstStyle/>
          <a:p>
            <a:pPr>
              <a:tabLst>
                <a:tab pos="960120" algn="l"/>
              </a:tabLst>
            </a:pPr>
            <a:r>
              <a:rPr lang="en-US" sz="1600" dirty="0">
                <a:effectLst/>
                <a:latin typeface="Times New Roman" panose="02020603050405020304" pitchFamily="18" charset="0"/>
                <a:ea typeface="Times New Roman" panose="02020603050405020304" pitchFamily="18" charset="0"/>
              </a:rPr>
              <a:t>1.Kai Fan*,Hui Li, Wei Jiang, Chengsheng Xiao, and Yintang Yang," Secure Authentication Protocol for Mobile Payment ",TSINGHUA SCIENCE AND TECHNOLOGY ISSNll1007-0214 09/10 pp610–620,Volume 23, Number 5, October 2018.</a:t>
            </a:r>
            <a:endParaRPr lang="en-IN" sz="1600" dirty="0">
              <a:effectLst/>
              <a:latin typeface="Times New Roman" panose="02020603050405020304" pitchFamily="18" charset="0"/>
              <a:ea typeface="Times New Roman" panose="02020603050405020304" pitchFamily="18" charset="0"/>
            </a:endParaRPr>
          </a:p>
          <a:p>
            <a:pPr>
              <a:tabLst>
                <a:tab pos="960120" algn="l"/>
              </a:tabLst>
            </a:pP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a:tabLst>
                <a:tab pos="960120" algn="l"/>
              </a:tabLst>
            </a:pPr>
            <a:r>
              <a:rPr lang="en-US" sz="1600" dirty="0">
                <a:effectLst/>
                <a:latin typeface="Times New Roman" panose="02020603050405020304" pitchFamily="18" charset="0"/>
                <a:ea typeface="Times New Roman" panose="02020603050405020304" pitchFamily="18" charset="0"/>
              </a:rPr>
              <a:t>2.Ju Ouyang, and Xianping Chen ,"Personal Information Two-dimensional Code Encryption Technology in the Process of E-commerce Logistics Transportation ",SOUTH </a:t>
            </a:r>
            <a:endParaRPr lang="en-IN" sz="1600" dirty="0">
              <a:effectLst/>
              <a:latin typeface="Times New Roman" panose="02020603050405020304" pitchFamily="18" charset="0"/>
              <a:ea typeface="Times New Roman" panose="02020603050405020304" pitchFamily="18" charset="0"/>
            </a:endParaRPr>
          </a:p>
          <a:p>
            <a:pPr>
              <a:tabLst>
                <a:tab pos="960120" algn="l"/>
              </a:tabLst>
            </a:pPr>
            <a:r>
              <a:rPr lang="en-US" sz="1600" dirty="0">
                <a:effectLst/>
                <a:latin typeface="Times New Roman" panose="02020603050405020304" pitchFamily="18" charset="0"/>
                <a:ea typeface="Times New Roman" panose="02020603050405020304" pitchFamily="18" charset="0"/>
              </a:rPr>
              <a:t>AFRICAN INSTITUTE OF ELECTRICAL ENGINEERS Vol.113 (1) March 2022.</a:t>
            </a:r>
            <a:endParaRPr lang="en-IN" sz="1600" dirty="0">
              <a:effectLst/>
              <a:latin typeface="Times New Roman" panose="02020603050405020304" pitchFamily="18" charset="0"/>
              <a:ea typeface="Times New Roman" panose="02020603050405020304" pitchFamily="18" charset="0"/>
            </a:endParaRPr>
          </a:p>
          <a:p>
            <a:pPr>
              <a:tabLst>
                <a:tab pos="960120" algn="l"/>
              </a:tabLst>
            </a:pP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a:tabLst>
                <a:tab pos="960120" algn="l"/>
              </a:tabLst>
            </a:pPr>
            <a:r>
              <a:rPr lang="en-US" sz="1600" dirty="0">
                <a:effectLst/>
                <a:latin typeface="Times New Roman" panose="02020603050405020304" pitchFamily="18" charset="0"/>
                <a:ea typeface="Times New Roman" panose="02020603050405020304" pitchFamily="18" charset="0"/>
              </a:rPr>
              <a:t>3.Junyi He , Di Zhang , Ju </a:t>
            </a:r>
            <a:r>
              <a:rPr lang="en-US" sz="1600" dirty="0" err="1">
                <a:effectLst/>
                <a:latin typeface="Times New Roman" panose="02020603050405020304" pitchFamily="18" charset="0"/>
                <a:ea typeface="Times New Roman" panose="02020603050405020304" pitchFamily="18" charset="0"/>
              </a:rPr>
              <a:t>Ren,Yuezhi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Zhou,and</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Yaoxue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Zhang,"Online</a:t>
            </a:r>
            <a:r>
              <a:rPr lang="en-US" sz="1600" dirty="0">
                <a:effectLst/>
                <a:latin typeface="Times New Roman" panose="02020603050405020304" pitchFamily="18" charset="0"/>
                <a:ea typeface="Times New Roman" panose="02020603050405020304" pitchFamily="18" charset="0"/>
              </a:rPr>
              <a:t> Market Mechanism for Mobile Data Rate Trading With Temporal </a:t>
            </a:r>
            <a:r>
              <a:rPr lang="en-US" sz="1600" dirty="0" err="1">
                <a:effectLst/>
                <a:latin typeface="Times New Roman" panose="02020603050405020304" pitchFamily="18" charset="0"/>
                <a:ea typeface="Times New Roman" panose="02020603050405020304" pitchFamily="18" charset="0"/>
              </a:rPr>
              <a:t>Constraints",IEEE</a:t>
            </a:r>
            <a:r>
              <a:rPr lang="en-US" sz="1600" dirty="0">
                <a:effectLst/>
                <a:latin typeface="Times New Roman" panose="02020603050405020304" pitchFamily="18" charset="0"/>
                <a:ea typeface="Times New Roman" panose="02020603050405020304" pitchFamily="18" charset="0"/>
              </a:rPr>
              <a:t> INTERNET OF THINGS JOURNAL, VOL. 9, NO. 20, 15 OCTOBER 2022</a:t>
            </a:r>
            <a:endParaRPr lang="en-IN" sz="1600" dirty="0">
              <a:effectLst/>
              <a:latin typeface="Times New Roman" panose="02020603050405020304" pitchFamily="18" charset="0"/>
              <a:ea typeface="Times New Roman" panose="02020603050405020304" pitchFamily="18" charset="0"/>
            </a:endParaRPr>
          </a:p>
          <a:p>
            <a:pPr>
              <a:tabLst>
                <a:tab pos="960120" algn="l"/>
              </a:tabLst>
            </a:pP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a:tabLst>
                <a:tab pos="960120" algn="l"/>
              </a:tabLst>
            </a:pPr>
            <a:r>
              <a:rPr lang="en-US" sz="1600" dirty="0">
                <a:effectLst/>
                <a:latin typeface="Times New Roman" panose="02020603050405020304" pitchFamily="18" charset="0"/>
                <a:ea typeface="Times New Roman" panose="02020603050405020304" pitchFamily="18" charset="0"/>
              </a:rPr>
              <a:t>4.Falah Y H </a:t>
            </a:r>
            <a:r>
              <a:rPr lang="en-US" sz="1600" dirty="0" err="1">
                <a:effectLst/>
                <a:latin typeface="Times New Roman" panose="02020603050405020304" pitchFamily="18" charset="0"/>
                <a:ea typeface="Times New Roman" panose="02020603050405020304" pitchFamily="18" charset="0"/>
              </a:rPr>
              <a:t>Ahmed,Eizwan</a:t>
            </a:r>
            <a:r>
              <a:rPr lang="en-US" sz="1600" dirty="0">
                <a:effectLst/>
                <a:latin typeface="Times New Roman" panose="02020603050405020304" pitchFamily="18" charset="0"/>
                <a:ea typeface="Times New Roman" panose="02020603050405020304" pitchFamily="18" charset="0"/>
              </a:rPr>
              <a:t> Bin </a:t>
            </a:r>
            <a:r>
              <a:rPr lang="en-US" sz="1600" dirty="0" err="1">
                <a:effectLst/>
                <a:latin typeface="Times New Roman" panose="02020603050405020304" pitchFamily="18" charset="0"/>
                <a:ea typeface="Times New Roman" panose="02020603050405020304" pitchFamily="18" charset="0"/>
              </a:rPr>
              <a:t>Hazlan</a:t>
            </a:r>
            <a:r>
              <a:rPr lang="en-US" sz="1600" dirty="0">
                <a:effectLst/>
                <a:latin typeface="Times New Roman" panose="02020603050405020304" pitchFamily="18" charset="0"/>
                <a:ea typeface="Times New Roman" panose="02020603050405020304" pitchFamily="18" charset="0"/>
              </a:rPr>
              <a:t> and Muhammad </a:t>
            </a:r>
            <a:r>
              <a:rPr lang="en-US" sz="1600" dirty="0" err="1">
                <a:effectLst/>
                <a:latin typeface="Times New Roman" panose="02020603050405020304" pitchFamily="18" charset="0"/>
                <a:ea typeface="Times New Roman" panose="02020603050405020304" pitchFamily="18" charset="0"/>
              </a:rPr>
              <a:t>Irsyad</a:t>
            </a:r>
            <a:r>
              <a:rPr lang="en-US" sz="1600" dirty="0">
                <a:effectLst/>
                <a:latin typeface="Times New Roman" panose="02020603050405020304" pitchFamily="18" charset="0"/>
                <a:ea typeface="Times New Roman" panose="02020603050405020304" pitchFamily="18" charset="0"/>
              </a:rPr>
              <a:t> Abdulla,” Enhancement of Mobile-Based Application for Vehicle Rental</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u="sng" dirty="0">
                <a:solidFill>
                  <a:srgbClr val="000000"/>
                </a:solidFill>
                <a:effectLst/>
                <a:latin typeface="Times New Roman" panose="02020603050405020304" pitchFamily="18" charset="0"/>
                <a:ea typeface="Times New Roman" panose="02020603050405020304" pitchFamily="18" charset="0"/>
                <a:hlinkClick r:id="rId2"/>
              </a:rPr>
              <a:t>2021 IEEE 11th IEEE Symposium on Computer Applications &amp; Industrial Electronics (ISCAIE)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b="1" dirty="0">
                <a:solidFill>
                  <a:srgbClr val="000000"/>
                </a:solidFill>
                <a:effectLst/>
                <a:latin typeface="Times New Roman" panose="02020603050405020304" pitchFamily="18" charset="0"/>
                <a:ea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rPr>
              <a:t>Penang, Malaysia, 03-04 April 2021.</a:t>
            </a:r>
            <a:endParaRPr lang="en-IN" sz="1600" dirty="0">
              <a:effectLst/>
              <a:latin typeface="Times New Roman" panose="02020603050405020304" pitchFamily="18" charset="0"/>
              <a:ea typeface="Times New Roman" panose="02020603050405020304" pitchFamily="18" charset="0"/>
            </a:endParaRPr>
          </a:p>
          <a:p>
            <a:pPr>
              <a:spcBef>
                <a:spcPts val="1380"/>
              </a:spcBef>
            </a:pPr>
            <a:r>
              <a:rPr lang="en-US" sz="1600" dirty="0">
                <a:solidFill>
                  <a:srgbClr val="000000"/>
                </a:solidFill>
                <a:effectLst/>
                <a:latin typeface="Times New Roman" panose="02020603050405020304" pitchFamily="18" charset="0"/>
                <a:ea typeface="Times New Roman" panose="02020603050405020304" pitchFamily="18" charset="0"/>
              </a:rPr>
              <a:t>5.</a:t>
            </a:r>
            <a:r>
              <a:rPr lang="en-US" sz="1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u="sng" dirty="0">
                <a:solidFill>
                  <a:srgbClr val="000000"/>
                </a:solidFill>
                <a:effectLst/>
                <a:latin typeface="Times New Roman" panose="02020603050405020304" pitchFamily="18" charset="0"/>
                <a:ea typeface="Times New Roman" panose="02020603050405020304" pitchFamily="18" charset="0"/>
                <a:hlinkClick r:id="rId3"/>
              </a:rPr>
              <a:t>Eric Hsueh-Chan Lu</a:t>
            </a:r>
            <a:r>
              <a:rPr lang="en-US" sz="1600" dirty="0">
                <a:solidFill>
                  <a:srgbClr val="000000"/>
                </a:solidFill>
                <a:effectLst/>
                <a:latin typeface="Times New Roman" panose="02020603050405020304" pitchFamily="18" charset="0"/>
                <a:ea typeface="Times New Roman" panose="02020603050405020304" pitchFamily="18" charset="0"/>
              </a:rPr>
              <a:t> and </a:t>
            </a:r>
            <a:r>
              <a:rPr lang="en-US" sz="1600" u="sng" dirty="0">
                <a:solidFill>
                  <a:srgbClr val="000000"/>
                </a:solidFill>
                <a:effectLst/>
                <a:latin typeface="Times New Roman" panose="02020603050405020304" pitchFamily="18" charset="0"/>
                <a:ea typeface="Times New Roman" panose="02020603050405020304" pitchFamily="18" charset="0"/>
                <a:hlinkClick r:id="rId4"/>
              </a:rPr>
              <a:t>Zhan-Qing Lin</a:t>
            </a:r>
            <a:r>
              <a:rPr lang="en-US" sz="1600" dirty="0">
                <a:solidFill>
                  <a:srgbClr val="000000"/>
                </a:solidFill>
                <a:effectLst/>
                <a:latin typeface="Times New Roman" panose="02020603050405020304" pitchFamily="18" charset="0"/>
                <a:ea typeface="Times New Roman" panose="02020603050405020304" pitchFamily="18" charset="0"/>
              </a:rPr>
              <a:t>,”</a:t>
            </a:r>
            <a:r>
              <a:rPr lang="en-US" sz="1600" dirty="0">
                <a:solidFill>
                  <a:srgbClr val="333333"/>
                </a:solidFill>
                <a:effectLst/>
                <a:latin typeface="Times New Roman" panose="02020603050405020304" pitchFamily="18" charset="0"/>
                <a:ea typeface="Times New Roman" panose="02020603050405020304" pitchFamily="18" charset="0"/>
              </a:rPr>
              <a:t> Rental Prediction in Bicycle-Sharing System Using Recurrent Neural Network”,IEEE ACCESS,</a:t>
            </a:r>
            <a:r>
              <a:rPr lang="en-US" sz="1600" dirty="0">
                <a:effectLst/>
                <a:latin typeface="Times New Roman" panose="02020603050405020304" pitchFamily="18" charset="0"/>
                <a:ea typeface="Times New Roman" panose="02020603050405020304" pitchFamily="18" charset="0"/>
              </a:rPr>
              <a:t> Received April 12, 2020, accepted May 2, 2020, date of publication May 14, 2020, date of current version May 29, 2020.</a:t>
            </a:r>
            <a:endParaRPr lang="en-IN" sz="1600" dirty="0">
              <a:effectLst/>
              <a:latin typeface="Times New Roman" panose="02020603050405020304" pitchFamily="18" charset="0"/>
              <a:ea typeface="Times New Roman" panose="02020603050405020304" pitchFamily="18" charset="0"/>
            </a:endParaRPr>
          </a:p>
          <a:p>
            <a:endParaRPr lang="en-IN" sz="1600" dirty="0"/>
          </a:p>
        </p:txBody>
      </p:sp>
    </p:spTree>
    <p:extLst>
      <p:ext uri="{BB962C8B-B14F-4D97-AF65-F5344CB8AC3E}">
        <p14:creationId xmlns:p14="http://schemas.microsoft.com/office/powerpoint/2010/main" val="469940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FA93-2745-3A9C-F6BE-D8E989327C99}"/>
              </a:ext>
            </a:extLst>
          </p:cNvPr>
          <p:cNvSpPr>
            <a:spLocks noGrp="1"/>
          </p:cNvSpPr>
          <p:nvPr>
            <p:ph type="title"/>
          </p:nvPr>
        </p:nvSpPr>
        <p:spPr>
          <a:xfrm>
            <a:off x="356461" y="179146"/>
            <a:ext cx="11437749" cy="1325563"/>
          </a:xfrm>
          <a:solidFill>
            <a:srgbClr val="3EAAE5"/>
          </a:solidFill>
          <a:ln>
            <a:solidFill>
              <a:srgbClr val="3EAAE5"/>
            </a:solidFill>
          </a:ln>
        </p:spPr>
        <p:txBody>
          <a:bodyPr/>
          <a:lstStyle/>
          <a:p>
            <a:r>
              <a:rPr lang="en-US" b="1" dirty="0">
                <a:solidFill>
                  <a:schemeClr val="bg1"/>
                </a:solidFill>
                <a:effectLst>
                  <a:outerShdw blurRad="38100" dist="38100" dir="2700000" algn="tl">
                    <a:srgbClr val="000000">
                      <a:alpha val="43137"/>
                    </a:srgbClr>
                  </a:outerShdw>
                </a:effectLst>
              </a:rPr>
              <a:t>                              CONCLUSION</a:t>
            </a:r>
            <a:endParaRPr lang="en-IN" b="1" dirty="0">
              <a:solidFill>
                <a:schemeClr val="bg1"/>
              </a:solidFill>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AC985016-E65A-61E4-A4C1-D35D775F265A}"/>
              </a:ext>
            </a:extLst>
          </p:cNvPr>
          <p:cNvSpPr txBox="1"/>
          <p:nvPr/>
        </p:nvSpPr>
        <p:spPr>
          <a:xfrm>
            <a:off x="903645" y="1664327"/>
            <a:ext cx="5853615" cy="4619854"/>
          </a:xfrm>
          <a:prstGeom prst="rect">
            <a:avLst/>
          </a:prstGeom>
          <a:noFill/>
        </p:spPr>
        <p:txBody>
          <a:bodyPr wrap="square" rtlCol="0">
            <a:spAutoFit/>
          </a:bodyPr>
          <a:lstStyle/>
          <a:p>
            <a:pPr marL="285750" indent="-285750">
              <a:lnSpc>
                <a:spcPct val="150000"/>
              </a:lnSpc>
              <a:buClr>
                <a:srgbClr val="3EAAE5"/>
              </a:buClr>
              <a:buFont typeface="Arial" pitchFamily="34" charset="0"/>
              <a:buChar char="•"/>
            </a:pPr>
            <a:r>
              <a:rPr lang="en-US" dirty="0"/>
              <a:t>In 2022, an increase of 3.4% was estimated of the generated e-waste globally, hitting 59.4Mt , which made the total unrecyclabled e-waste on earth to 2022 is over 347 Mt.</a:t>
            </a:r>
          </a:p>
          <a:p>
            <a:pPr marL="285750" indent="-285750">
              <a:lnSpc>
                <a:spcPct val="150000"/>
              </a:lnSpc>
              <a:buClr>
                <a:srgbClr val="3EAAE5"/>
              </a:buClr>
              <a:buFont typeface="Arial" pitchFamily="34" charset="0"/>
              <a:buChar char="•"/>
            </a:pPr>
            <a:r>
              <a:rPr lang="en-US" dirty="0"/>
              <a:t>Most of the e-waste is generated due to unused product. </a:t>
            </a:r>
          </a:p>
          <a:p>
            <a:pPr marL="285750" indent="-285750">
              <a:lnSpc>
                <a:spcPct val="150000"/>
              </a:lnSpc>
              <a:buClr>
                <a:srgbClr val="3EAAE5"/>
              </a:buClr>
              <a:buFont typeface="Arial" pitchFamily="34" charset="0"/>
              <a:buChar char="•"/>
            </a:pPr>
            <a:r>
              <a:rPr lang="en-US" dirty="0"/>
              <a:t>We can able to convert most of the good condition unused product to useful product  which makes reduce of </a:t>
            </a:r>
            <a:r>
              <a:rPr lang="en-US" b="1" dirty="0"/>
              <a:t>15-30% e-waste</a:t>
            </a:r>
            <a:r>
              <a:rPr lang="en-US" dirty="0"/>
              <a:t>. </a:t>
            </a:r>
          </a:p>
          <a:p>
            <a:pPr marL="285750" indent="-285750">
              <a:lnSpc>
                <a:spcPct val="150000"/>
              </a:lnSpc>
              <a:buClr>
                <a:srgbClr val="3EAAE5"/>
              </a:buClr>
              <a:buFont typeface="Arial" pitchFamily="34" charset="0"/>
              <a:buChar char="•"/>
            </a:pPr>
            <a:r>
              <a:rPr lang="en-US" dirty="0"/>
              <a:t>This makes intermediate free , so that both Buyer and seller can able to get profitable. Thus it makes the </a:t>
            </a:r>
            <a:r>
              <a:rPr lang="en-US" b="1" dirty="0"/>
              <a:t>economy upturn </a:t>
            </a:r>
            <a:r>
              <a:rPr lang="en-US" dirty="0"/>
              <a:t>in local retail shops .</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8814" y="2980033"/>
            <a:ext cx="3600000" cy="2160000"/>
          </a:xfrm>
          <a:prstGeom prst="rect">
            <a:avLst/>
          </a:prstGeom>
        </p:spPr>
      </p:pic>
    </p:spTree>
    <p:extLst>
      <p:ext uri="{BB962C8B-B14F-4D97-AF65-F5344CB8AC3E}">
        <p14:creationId xmlns:p14="http://schemas.microsoft.com/office/powerpoint/2010/main" val="673312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969" y="171397"/>
            <a:ext cx="11639228" cy="1325563"/>
          </a:xfrm>
          <a:solidFill>
            <a:srgbClr val="3EAAE5"/>
          </a:solidFill>
        </p:spPr>
        <p:txBody>
          <a:bodyPr/>
          <a:lstStyle/>
          <a:p>
            <a:r>
              <a:rPr lang="en-US" b="1" dirty="0">
                <a:solidFill>
                  <a:schemeClr val="bg1"/>
                </a:solidFill>
                <a:effectLst>
                  <a:outerShdw blurRad="38100" dist="38100" dir="2700000" algn="tl">
                    <a:srgbClr val="000000">
                      <a:alpha val="43137"/>
                    </a:srgbClr>
                  </a:outerShdw>
                </a:effectLst>
              </a:rPr>
              <a:t>                                   </a:t>
            </a:r>
            <a:r>
              <a:rPr lang="en-US" sz="5400" b="1" dirty="0">
                <a:solidFill>
                  <a:schemeClr val="bg1"/>
                </a:solidFill>
                <a:effectLst>
                  <a:outerShdw blurRad="38100" dist="38100" dir="2700000" algn="tl">
                    <a:srgbClr val="000000">
                      <a:alpha val="43137"/>
                    </a:srgbClr>
                  </a:outerShdw>
                </a:effectLst>
              </a:rPr>
              <a:t>ABSTRACT</a:t>
            </a:r>
            <a:endParaRPr lang="en-IN" sz="5400" b="1" dirty="0">
              <a:solidFill>
                <a:schemeClr val="bg1"/>
              </a:solidFill>
              <a:effectLst>
                <a:outerShdw blurRad="38100" dist="38100" dir="2700000" algn="tl">
                  <a:srgbClr val="000000">
                    <a:alpha val="43137"/>
                  </a:srgbClr>
                </a:outerShdw>
              </a:effectLst>
            </a:endParaRPr>
          </a:p>
        </p:txBody>
      </p:sp>
      <p:pic>
        <p:nvPicPr>
          <p:cNvPr id="4" name="Content Placeholder 3">
            <a:extLst>
              <a:ext uri="{FF2B5EF4-FFF2-40B4-BE49-F238E27FC236}">
                <a16:creationId xmlns:a16="http://schemas.microsoft.com/office/drawing/2014/main" id="{FD1574BD-3B3C-E47D-09DE-DC9C80B4B8AC}"/>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502587" y="2600540"/>
            <a:ext cx="4551850" cy="2484000"/>
          </a:xfrm>
          <a:prstGeom prst="rect">
            <a:avLst/>
          </a:prstGeom>
        </p:spPr>
      </p:pic>
      <p:sp>
        <p:nvSpPr>
          <p:cNvPr id="5" name="Rectangle 4"/>
          <p:cNvSpPr/>
          <p:nvPr/>
        </p:nvSpPr>
        <p:spPr>
          <a:xfrm>
            <a:off x="189663" y="1968822"/>
            <a:ext cx="7408190" cy="3747436"/>
          </a:xfrm>
          <a:prstGeom prst="rect">
            <a:avLst/>
          </a:prstGeom>
        </p:spPr>
        <p:txBody>
          <a:bodyPr wrap="square">
            <a:spAutoFit/>
          </a:bodyPr>
          <a:lstStyle/>
          <a:p>
            <a:pPr marL="285750" indent="-285750">
              <a:lnSpc>
                <a:spcPct val="150000"/>
              </a:lnSpc>
              <a:buClr>
                <a:srgbClr val="3EAAE5"/>
              </a:buClr>
              <a:buFont typeface="Wingdings" pitchFamily="2" charset="2"/>
              <a:buChar char="q"/>
            </a:pPr>
            <a:r>
              <a:rPr lang="en-US" sz="1600" dirty="0"/>
              <a:t>As technology advances, M-commerce will become even more integrated into our lives. </a:t>
            </a:r>
          </a:p>
          <a:p>
            <a:pPr marL="285750" indent="-285750">
              <a:lnSpc>
                <a:spcPct val="150000"/>
              </a:lnSpc>
              <a:buClr>
                <a:srgbClr val="3EAAE5"/>
              </a:buClr>
              <a:buFont typeface="Wingdings" pitchFamily="2" charset="2"/>
              <a:buChar char="q"/>
            </a:pPr>
            <a:r>
              <a:rPr lang="en-US" sz="1600" dirty="0"/>
              <a:t>The main purpose is to take measure to reduce the </a:t>
            </a:r>
            <a:r>
              <a:rPr lang="en-US" sz="1600" b="1" dirty="0"/>
              <a:t>interaction</a:t>
            </a:r>
            <a:r>
              <a:rPr lang="en-US" sz="1600" dirty="0"/>
              <a:t> of agent between Buyer and Seller which makes </a:t>
            </a:r>
            <a:r>
              <a:rPr lang="en-US" sz="1600" b="1" dirty="0"/>
              <a:t>profit</a:t>
            </a:r>
            <a:r>
              <a:rPr lang="en-US" sz="1600" dirty="0"/>
              <a:t> to the third party agent. </a:t>
            </a:r>
          </a:p>
          <a:p>
            <a:pPr marL="285750" indent="-285750">
              <a:lnSpc>
                <a:spcPct val="150000"/>
              </a:lnSpc>
              <a:buClr>
                <a:srgbClr val="3EAAE5"/>
              </a:buClr>
              <a:buFont typeface="Wingdings" pitchFamily="2" charset="2"/>
              <a:buChar char="q"/>
            </a:pPr>
            <a:r>
              <a:rPr lang="en-IN" sz="1600" dirty="0"/>
              <a:t>The existing system results in </a:t>
            </a:r>
            <a:r>
              <a:rPr lang="en-IN" sz="1600" b="1" dirty="0"/>
              <a:t>downturn</a:t>
            </a:r>
            <a:r>
              <a:rPr lang="en-IN" sz="1600" dirty="0"/>
              <a:t> in economy of retail shops as well as middle level family. </a:t>
            </a:r>
          </a:p>
          <a:p>
            <a:pPr marL="285750" indent="-285750">
              <a:lnSpc>
                <a:spcPct val="150000"/>
              </a:lnSpc>
              <a:buClr>
                <a:srgbClr val="3EAAE5"/>
              </a:buClr>
              <a:buFont typeface="Wingdings" pitchFamily="2" charset="2"/>
              <a:buChar char="q"/>
            </a:pPr>
            <a:r>
              <a:rPr lang="en-IN" sz="1600" dirty="0"/>
              <a:t>The proposed System will make </a:t>
            </a:r>
            <a:r>
              <a:rPr lang="en-IN" sz="1600" b="1" dirty="0"/>
              <a:t>more interaction </a:t>
            </a:r>
            <a:r>
              <a:rPr lang="en-IN" sz="1600" dirty="0"/>
              <a:t>between Buyer and Seller by making </a:t>
            </a:r>
            <a:r>
              <a:rPr lang="en-IN" sz="1600" b="1" dirty="0"/>
              <a:t>chat box </a:t>
            </a:r>
            <a:r>
              <a:rPr lang="en-IN" sz="1600" dirty="0"/>
              <a:t>to communicate Seller for more details. </a:t>
            </a:r>
          </a:p>
          <a:p>
            <a:pPr marL="285750" indent="-285750">
              <a:lnSpc>
                <a:spcPct val="150000"/>
              </a:lnSpc>
              <a:buClr>
                <a:srgbClr val="3EAAE5"/>
              </a:buClr>
              <a:buFont typeface="Wingdings" pitchFamily="2" charset="2"/>
              <a:buChar char="q"/>
            </a:pPr>
            <a:r>
              <a:rPr lang="en-IN" sz="1600" dirty="0"/>
              <a:t>This also makes Profit to Retail shops and make  enhancement in Rental system in  E-commerce.</a:t>
            </a:r>
          </a:p>
        </p:txBody>
      </p:sp>
    </p:spTree>
    <p:extLst>
      <p:ext uri="{BB962C8B-B14F-4D97-AF65-F5344CB8AC3E}">
        <p14:creationId xmlns:p14="http://schemas.microsoft.com/office/powerpoint/2010/main" val="3787326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a:extLst>
              <a:ext uri="{FF2B5EF4-FFF2-40B4-BE49-F238E27FC236}">
                <a16:creationId xmlns:a16="http://schemas.microsoft.com/office/drawing/2014/main" id="{E7E035F9-1965-29F5-334B-AEB1CE13D54E}"/>
              </a:ext>
            </a:extLst>
          </p:cNvPr>
          <p:cNvPicPr>
            <a:picLocks noChangeAspect="1"/>
          </p:cNvPicPr>
          <p:nvPr/>
        </p:nvPicPr>
        <p:blipFill>
          <a:blip r:embed="rId2"/>
          <a:stretch>
            <a:fillRect/>
          </a:stretch>
        </p:blipFill>
        <p:spPr>
          <a:xfrm>
            <a:off x="1938695" y="931446"/>
            <a:ext cx="8128002" cy="5844540"/>
          </a:xfrm>
          <a:prstGeom prst="rect">
            <a:avLst/>
          </a:prstGeom>
        </p:spPr>
      </p:pic>
      <p:sp>
        <p:nvSpPr>
          <p:cNvPr id="6" name="Title 1">
            <a:extLst>
              <a:ext uri="{FF2B5EF4-FFF2-40B4-BE49-F238E27FC236}">
                <a16:creationId xmlns:a16="http://schemas.microsoft.com/office/drawing/2014/main" id="{2D9C75AB-5443-8115-7FBF-3DACAB1E0DF2}"/>
              </a:ext>
            </a:extLst>
          </p:cNvPr>
          <p:cNvSpPr txBox="1">
            <a:spLocks/>
          </p:cNvSpPr>
          <p:nvPr/>
        </p:nvSpPr>
        <p:spPr>
          <a:xfrm>
            <a:off x="364210" y="177457"/>
            <a:ext cx="11559052" cy="623360"/>
          </a:xfrm>
          <a:prstGeom prst="rect">
            <a:avLst/>
          </a:prstGeom>
          <a:solidFill>
            <a:srgbClr val="3EAAE5"/>
          </a:solidFill>
          <a:ln>
            <a:solidFill>
              <a:srgbClr val="3EAAE5"/>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effectLst>
                  <a:outerShdw blurRad="38100" dist="38100" dir="2700000" algn="tl">
                    <a:srgbClr val="000000">
                      <a:alpha val="43137"/>
                    </a:srgbClr>
                  </a:outerShdw>
                </a:effectLst>
              </a:rPr>
              <a:t>                         LITERATURE SURVEY</a:t>
            </a:r>
            <a:endParaRPr lang="en-IN"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38922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90F13-11B1-42D5-216D-A85C355B1C14}"/>
              </a:ext>
            </a:extLst>
          </p:cNvPr>
          <p:cNvSpPr>
            <a:spLocks noGrp="1"/>
          </p:cNvSpPr>
          <p:nvPr>
            <p:ph type="title"/>
          </p:nvPr>
        </p:nvSpPr>
        <p:spPr>
          <a:xfrm>
            <a:off x="379709" y="402955"/>
            <a:ext cx="11383505" cy="1084881"/>
          </a:xfrm>
          <a:solidFill>
            <a:srgbClr val="3EAAE5"/>
          </a:solidFill>
        </p:spPr>
        <p:txBody>
          <a:bodyPr/>
          <a:lstStyle/>
          <a:p>
            <a:r>
              <a:rPr lang="en-US" b="1" dirty="0">
                <a:effectLst>
                  <a:outerShdw blurRad="38100" dist="38100" dir="2700000" algn="tl">
                    <a:srgbClr val="000000">
                      <a:alpha val="43137"/>
                    </a:srgbClr>
                  </a:outerShdw>
                </a:effectLst>
              </a:rPr>
              <a:t>                           </a:t>
            </a:r>
            <a:r>
              <a:rPr lang="en-US" b="1" dirty="0">
                <a:solidFill>
                  <a:schemeClr val="bg1"/>
                </a:solidFill>
                <a:effectLst>
                  <a:outerShdw blurRad="38100" dist="38100" dir="2700000" algn="tl">
                    <a:srgbClr val="000000">
                      <a:alpha val="43137"/>
                    </a:srgbClr>
                  </a:outerShdw>
                </a:effectLst>
              </a:rPr>
              <a:t>EXISTING SYSTEM</a:t>
            </a:r>
            <a:endParaRPr lang="en-IN" b="1" dirty="0">
              <a:solidFill>
                <a:schemeClr val="bg1"/>
              </a:solidFill>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534694C9-F1FA-C7F1-63ED-F0DF68C321FF}"/>
              </a:ext>
            </a:extLst>
          </p:cNvPr>
          <p:cNvSpPr txBox="1"/>
          <p:nvPr/>
        </p:nvSpPr>
        <p:spPr>
          <a:xfrm>
            <a:off x="753879" y="1827480"/>
            <a:ext cx="5720457" cy="4219745"/>
          </a:xfrm>
          <a:prstGeom prst="rect">
            <a:avLst/>
          </a:prstGeom>
          <a:noFill/>
          <a:effectLst>
            <a:outerShdw blurRad="76200" dir="18900000" sy="23000" kx="-1200000" algn="bl" rotWithShape="0">
              <a:prstClr val="black">
                <a:alpha val="20000"/>
              </a:prstClr>
            </a:outerShdw>
          </a:effectLst>
        </p:spPr>
        <p:txBody>
          <a:bodyPr wrap="square" rtlCol="0">
            <a:spAutoFit/>
          </a:bodyPr>
          <a:lstStyle/>
          <a:p>
            <a:pPr>
              <a:lnSpc>
                <a:spcPct val="200000"/>
              </a:lnSpc>
            </a:pPr>
            <a:endParaRPr lang="en-US" dirty="0"/>
          </a:p>
          <a:p>
            <a:pPr marL="285750" indent="-285750">
              <a:lnSpc>
                <a:spcPct val="200000"/>
              </a:lnSpc>
              <a:buClr>
                <a:srgbClr val="3EAAE5"/>
              </a:buClr>
              <a:buFont typeface="Wingdings" panose="05000000000000000000" pitchFamily="2" charset="2"/>
              <a:buChar char="Ø"/>
            </a:pPr>
            <a:r>
              <a:rPr lang="en-US" sz="1600" dirty="0"/>
              <a:t>Only </a:t>
            </a:r>
            <a:r>
              <a:rPr lang="en-US" sz="1600" b="1" dirty="0"/>
              <a:t>Buying</a:t>
            </a:r>
            <a:r>
              <a:rPr lang="en-US" sz="1600" dirty="0"/>
              <a:t>  and </a:t>
            </a:r>
            <a:r>
              <a:rPr lang="en-US" sz="1600" b="1" dirty="0"/>
              <a:t>Selling</a:t>
            </a:r>
            <a:r>
              <a:rPr lang="en-US" sz="1600" dirty="0"/>
              <a:t> the product </a:t>
            </a:r>
          </a:p>
          <a:p>
            <a:pPr marL="285750" indent="-285750">
              <a:lnSpc>
                <a:spcPct val="200000"/>
              </a:lnSpc>
              <a:buClr>
                <a:srgbClr val="3EAAE5"/>
              </a:buClr>
              <a:buFont typeface="Wingdings" panose="05000000000000000000" pitchFamily="2" charset="2"/>
              <a:buChar char="Ø"/>
            </a:pPr>
            <a:r>
              <a:rPr lang="en-US" sz="1600" b="1" dirty="0"/>
              <a:t>Less interaction </a:t>
            </a:r>
            <a:r>
              <a:rPr lang="en-US" sz="1600" dirty="0"/>
              <a:t>between seller and buyer</a:t>
            </a:r>
          </a:p>
          <a:p>
            <a:pPr marL="285750" indent="-285750">
              <a:lnSpc>
                <a:spcPct val="200000"/>
              </a:lnSpc>
              <a:buClr>
                <a:srgbClr val="3EAAE5"/>
              </a:buClr>
              <a:buFont typeface="Wingdings" panose="05000000000000000000" pitchFamily="2" charset="2"/>
              <a:buChar char="Ø"/>
            </a:pPr>
            <a:r>
              <a:rPr lang="en-US" sz="1600" b="1" dirty="0"/>
              <a:t>Third party agent </a:t>
            </a:r>
            <a:r>
              <a:rPr lang="en-US" sz="1600" dirty="0"/>
              <a:t>making profitable</a:t>
            </a:r>
          </a:p>
          <a:p>
            <a:pPr marL="285750" indent="-285750">
              <a:lnSpc>
                <a:spcPct val="200000"/>
              </a:lnSpc>
              <a:buClr>
                <a:srgbClr val="3EAAE5"/>
              </a:buClr>
              <a:buFont typeface="Wingdings" panose="05000000000000000000" pitchFamily="2" charset="2"/>
              <a:buChar char="Ø"/>
            </a:pPr>
            <a:r>
              <a:rPr lang="en-US" sz="1600" dirty="0"/>
              <a:t>Lack of </a:t>
            </a:r>
            <a:r>
              <a:rPr lang="en-US" sz="1600" b="1" dirty="0"/>
              <a:t>Rental based system</a:t>
            </a:r>
          </a:p>
          <a:p>
            <a:pPr marL="285750" indent="-285750">
              <a:lnSpc>
                <a:spcPct val="200000"/>
              </a:lnSpc>
              <a:buClr>
                <a:srgbClr val="3EAAE5"/>
              </a:buClr>
              <a:buFont typeface="Wingdings" panose="05000000000000000000" pitchFamily="2" charset="2"/>
              <a:buChar char="Ø"/>
            </a:pPr>
            <a:r>
              <a:rPr lang="en-US" sz="1600" b="1" dirty="0"/>
              <a:t>Downturn </a:t>
            </a:r>
            <a:r>
              <a:rPr lang="en-US" sz="1600" dirty="0"/>
              <a:t>in Local Bodies</a:t>
            </a:r>
          </a:p>
          <a:p>
            <a:pPr marL="285750" indent="-285750" fontAlgn="base">
              <a:lnSpc>
                <a:spcPct val="200000"/>
              </a:lnSpc>
              <a:buClr>
                <a:srgbClr val="3EAAE5"/>
              </a:buClr>
              <a:buFont typeface="Wingdings" panose="05000000000000000000" pitchFamily="2" charset="2"/>
              <a:buChar char="Ø"/>
            </a:pPr>
            <a:r>
              <a:rPr lang="en-US" sz="1600" dirty="0"/>
              <a:t>We need to search Manually for Services Nearby</a:t>
            </a:r>
            <a:endParaRPr lang="en-US" sz="1600" b="1" dirty="0"/>
          </a:p>
          <a:p>
            <a:pPr fontAlgn="base"/>
            <a:r>
              <a:rPr lang="en-US" sz="1600" dirty="0"/>
              <a:t>     </a:t>
            </a:r>
            <a:endParaRPr lang="en-US" dirty="0"/>
          </a:p>
          <a:p>
            <a:pPr>
              <a:lnSpc>
                <a:spcPct val="150000"/>
              </a:lnSpc>
            </a:pPr>
            <a:endParaRPr lang="en-IN"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r="8766"/>
          <a:stretch/>
        </p:blipFill>
        <p:spPr>
          <a:xfrm>
            <a:off x="6871767" y="2474561"/>
            <a:ext cx="4644000" cy="27759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600000">
            <a:off x="9870519" y="5139984"/>
            <a:ext cx="324000" cy="324000"/>
          </a:xfrm>
          <a:prstGeom prst="rect">
            <a:avLst/>
          </a:prstGeom>
        </p:spPr>
      </p:pic>
    </p:spTree>
    <p:extLst>
      <p:ext uri="{BB962C8B-B14F-4D97-AF65-F5344CB8AC3E}">
        <p14:creationId xmlns:p14="http://schemas.microsoft.com/office/powerpoint/2010/main" val="3810948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758BFB-8DEC-88AF-EB7F-46EDE33EE4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779" y="714388"/>
            <a:ext cx="2648320" cy="981212"/>
          </a:xfrm>
          <a:prstGeom prst="rect">
            <a:avLst/>
          </a:prstGeom>
        </p:spPr>
      </p:pic>
      <p:pic>
        <p:nvPicPr>
          <p:cNvPr id="3" name="Picture 2">
            <a:extLst>
              <a:ext uri="{FF2B5EF4-FFF2-40B4-BE49-F238E27FC236}">
                <a16:creationId xmlns:a16="http://schemas.microsoft.com/office/drawing/2014/main" id="{816D978B-3676-FC4C-69E1-AB01DAB97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525" y="1584783"/>
            <a:ext cx="10058400" cy="1104522"/>
          </a:xfrm>
          <a:prstGeom prst="rect">
            <a:avLst/>
          </a:prstGeom>
        </p:spPr>
      </p:pic>
      <p:pic>
        <p:nvPicPr>
          <p:cNvPr id="4" name="Picture 3">
            <a:extLst>
              <a:ext uri="{FF2B5EF4-FFF2-40B4-BE49-F238E27FC236}">
                <a16:creationId xmlns:a16="http://schemas.microsoft.com/office/drawing/2014/main" id="{AF57F446-2ED3-2AFB-29EA-23483850D9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435" y="2541697"/>
            <a:ext cx="10058400" cy="3352800"/>
          </a:xfrm>
          <a:prstGeom prst="rect">
            <a:avLst/>
          </a:prstGeom>
        </p:spPr>
      </p:pic>
    </p:spTree>
    <p:extLst>
      <p:ext uri="{BB962C8B-B14F-4D97-AF65-F5344CB8AC3E}">
        <p14:creationId xmlns:p14="http://schemas.microsoft.com/office/powerpoint/2010/main" val="2165743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264FB-88D8-9445-F71B-0C52489EE76F}"/>
              </a:ext>
            </a:extLst>
          </p:cNvPr>
          <p:cNvSpPr>
            <a:spLocks noGrp="1"/>
          </p:cNvSpPr>
          <p:nvPr>
            <p:ph type="title"/>
          </p:nvPr>
        </p:nvSpPr>
        <p:spPr>
          <a:xfrm>
            <a:off x="426203" y="365125"/>
            <a:ext cx="11406753" cy="1325563"/>
          </a:xfrm>
          <a:solidFill>
            <a:srgbClr val="3EAAE5"/>
          </a:solidFill>
          <a:ln>
            <a:solidFill>
              <a:srgbClr val="3EAAE5"/>
            </a:solidFill>
          </a:ln>
        </p:spPr>
        <p:txBody>
          <a:bodyPr/>
          <a:lstStyle/>
          <a:p>
            <a:r>
              <a:rPr lang="en-US" b="1" dirty="0">
                <a:solidFill>
                  <a:schemeClr val="bg1"/>
                </a:solidFill>
                <a:effectLst>
                  <a:outerShdw blurRad="38100" dist="38100" dir="2700000" algn="tl">
                    <a:srgbClr val="000000">
                      <a:alpha val="43137"/>
                    </a:srgbClr>
                  </a:outerShdw>
                </a:effectLst>
              </a:rPr>
              <a:t>                  PROPOSED METHODOLOGY</a:t>
            </a:r>
            <a:endParaRPr lang="en-IN" b="1" dirty="0">
              <a:solidFill>
                <a:schemeClr val="bg1"/>
              </a:solidFill>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E7E1B997-EBFE-9A30-79DE-AC0962700320}"/>
              </a:ext>
            </a:extLst>
          </p:cNvPr>
          <p:cNvSpPr txBox="1"/>
          <p:nvPr/>
        </p:nvSpPr>
        <p:spPr>
          <a:xfrm>
            <a:off x="1810323" y="2441501"/>
            <a:ext cx="10022633" cy="3139321"/>
          </a:xfrm>
          <a:prstGeom prst="rect">
            <a:avLst/>
          </a:prstGeom>
          <a:noFill/>
        </p:spPr>
        <p:txBody>
          <a:bodyPr wrap="square" rtlCol="0">
            <a:spAutoFit/>
          </a:bodyPr>
          <a:lstStyle/>
          <a:p>
            <a:pPr marL="285750" indent="-285750" algn="just">
              <a:lnSpc>
                <a:spcPct val="200000"/>
              </a:lnSpc>
              <a:buClr>
                <a:srgbClr val="3EAAE5"/>
              </a:buClr>
              <a:buFont typeface="Wingdings" panose="05000000000000000000" pitchFamily="2" charset="2"/>
              <a:buChar char="q"/>
            </a:pPr>
            <a:r>
              <a:rPr lang="en-US" dirty="0"/>
              <a:t> </a:t>
            </a:r>
            <a:r>
              <a:rPr lang="en-US" b="1" dirty="0"/>
              <a:t>Renting</a:t>
            </a:r>
            <a:r>
              <a:rPr lang="en-US" dirty="0"/>
              <a:t> , </a:t>
            </a:r>
            <a:r>
              <a:rPr lang="en-US" b="1" dirty="0"/>
              <a:t>Selling</a:t>
            </a:r>
            <a:r>
              <a:rPr lang="en-US" dirty="0"/>
              <a:t> and </a:t>
            </a:r>
            <a:r>
              <a:rPr lang="en-US" b="1" dirty="0"/>
              <a:t>Buying</a:t>
            </a:r>
            <a:r>
              <a:rPr lang="en-US" dirty="0"/>
              <a:t> the product. </a:t>
            </a:r>
          </a:p>
          <a:p>
            <a:pPr marL="285750" indent="-285750" algn="just">
              <a:lnSpc>
                <a:spcPct val="200000"/>
              </a:lnSpc>
              <a:buClr>
                <a:srgbClr val="3EAAE5"/>
              </a:buClr>
              <a:buFont typeface="Wingdings" panose="05000000000000000000" pitchFamily="2" charset="2"/>
              <a:buChar char="q"/>
            </a:pPr>
            <a:r>
              <a:rPr lang="en-US" dirty="0"/>
              <a:t> Enhancement of </a:t>
            </a:r>
            <a:r>
              <a:rPr lang="en-US" b="1" dirty="0"/>
              <a:t>Retail</a:t>
            </a:r>
            <a:r>
              <a:rPr lang="en-US" dirty="0"/>
              <a:t> </a:t>
            </a:r>
            <a:r>
              <a:rPr lang="en-US" b="1" dirty="0"/>
              <a:t>shops</a:t>
            </a:r>
            <a:r>
              <a:rPr lang="en-US" dirty="0"/>
              <a:t>.</a:t>
            </a:r>
          </a:p>
          <a:p>
            <a:pPr marL="285750" indent="-285750" algn="just">
              <a:lnSpc>
                <a:spcPct val="200000"/>
              </a:lnSpc>
              <a:buClr>
                <a:srgbClr val="3EAAE5"/>
              </a:buClr>
              <a:buFont typeface="Wingdings" panose="05000000000000000000" pitchFamily="2" charset="2"/>
              <a:buChar char="q"/>
            </a:pPr>
            <a:r>
              <a:rPr lang="en-US" b="1" dirty="0"/>
              <a:t>Chat box </a:t>
            </a:r>
            <a:r>
              <a:rPr lang="en-US" dirty="0"/>
              <a:t>for Customer and Seller.</a:t>
            </a:r>
          </a:p>
          <a:p>
            <a:pPr marL="285750" indent="-285750" algn="just">
              <a:lnSpc>
                <a:spcPct val="200000"/>
              </a:lnSpc>
              <a:buClr>
                <a:srgbClr val="3EAAE5"/>
              </a:buClr>
              <a:buFont typeface="Wingdings" panose="05000000000000000000" pitchFamily="2" charset="2"/>
              <a:buChar char="q"/>
            </a:pPr>
            <a:r>
              <a:rPr lang="en-US" b="1" dirty="0"/>
              <a:t>Searching</a:t>
            </a:r>
            <a:r>
              <a:rPr lang="en-US" dirty="0"/>
              <a:t> the products in nearby shops and can able to find the </a:t>
            </a:r>
            <a:r>
              <a:rPr lang="en-US" b="1" dirty="0"/>
              <a:t>price difference </a:t>
            </a:r>
            <a:r>
              <a:rPr lang="en-US" dirty="0"/>
              <a:t>for those products.</a:t>
            </a:r>
          </a:p>
          <a:p>
            <a:pPr marL="285750" indent="-285750" algn="just">
              <a:lnSpc>
                <a:spcPct val="200000"/>
              </a:lnSpc>
              <a:buClr>
                <a:srgbClr val="3EAAE5"/>
              </a:buClr>
              <a:buFont typeface="Wingdings" panose="05000000000000000000" pitchFamily="2" charset="2"/>
              <a:buChar char="q"/>
            </a:pPr>
            <a:r>
              <a:rPr lang="en-US" b="1" dirty="0"/>
              <a:t>Searching</a:t>
            </a:r>
            <a:r>
              <a:rPr lang="en-US" dirty="0"/>
              <a:t> for Services in a nearby place</a:t>
            </a:r>
          </a:p>
          <a:p>
            <a:pPr marL="285750" indent="-285750">
              <a:buClr>
                <a:srgbClr val="3EAAE5"/>
              </a:buClr>
              <a:buFont typeface="Arial" pitchFamily="34" charset="0"/>
              <a:buChar char="•"/>
            </a:pPr>
            <a:endParaRPr lang="en-IN" dirty="0"/>
          </a:p>
        </p:txBody>
      </p:sp>
    </p:spTree>
    <p:extLst>
      <p:ext uri="{BB962C8B-B14F-4D97-AF65-F5344CB8AC3E}">
        <p14:creationId xmlns:p14="http://schemas.microsoft.com/office/powerpoint/2010/main" val="4111303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8CBFDC-0D25-13B6-00A1-FF85ECC2CD4D}"/>
              </a:ext>
            </a:extLst>
          </p:cNvPr>
          <p:cNvSpPr txBox="1"/>
          <p:nvPr/>
        </p:nvSpPr>
        <p:spPr>
          <a:xfrm>
            <a:off x="475860" y="352617"/>
            <a:ext cx="11066107" cy="1323439"/>
          </a:xfrm>
          <a:prstGeom prst="rect">
            <a:avLst/>
          </a:prstGeom>
          <a:solidFill>
            <a:srgbClr val="00B0F0"/>
          </a:solidFill>
        </p:spPr>
        <p:txBody>
          <a:bodyPr wrap="square" rtlCol="0">
            <a:spAutoFit/>
          </a:bodyPr>
          <a:lstStyle/>
          <a:p>
            <a:endParaRPr lang="en-US" b="1" dirty="0">
              <a:solidFill>
                <a:schemeClr val="bg1"/>
              </a:solidFill>
            </a:endParaRPr>
          </a:p>
          <a:p>
            <a:r>
              <a:rPr lang="en-IN" b="1" dirty="0">
                <a:solidFill>
                  <a:schemeClr val="bg1"/>
                </a:solidFill>
              </a:rPr>
              <a:t>                                                                                     </a:t>
            </a:r>
            <a:r>
              <a:rPr lang="en-US" sz="4400" b="1" dirty="0">
                <a:solidFill>
                  <a:schemeClr val="bg1"/>
                </a:solidFill>
                <a:effectLst>
                  <a:outerShdw blurRad="38100" dist="38100" dir="2700000" algn="tl">
                    <a:srgbClr val="000000">
                      <a:alpha val="43137"/>
                    </a:srgbClr>
                  </a:outerShdw>
                </a:effectLst>
              </a:rPr>
              <a:t>MODULES</a:t>
            </a:r>
          </a:p>
          <a:p>
            <a:endParaRPr lang="en-IN" b="1" u="sng" dirty="0">
              <a:solidFill>
                <a:schemeClr val="bg1"/>
              </a:solidFill>
            </a:endParaRPr>
          </a:p>
        </p:txBody>
      </p:sp>
      <p:sp>
        <p:nvSpPr>
          <p:cNvPr id="4" name="TextBox 3">
            <a:extLst>
              <a:ext uri="{FF2B5EF4-FFF2-40B4-BE49-F238E27FC236}">
                <a16:creationId xmlns:a16="http://schemas.microsoft.com/office/drawing/2014/main" id="{C2C9B4DC-D05D-D841-9DFC-663212A0FF59}"/>
              </a:ext>
            </a:extLst>
          </p:cNvPr>
          <p:cNvSpPr txBox="1"/>
          <p:nvPr/>
        </p:nvSpPr>
        <p:spPr>
          <a:xfrm>
            <a:off x="3075216" y="2629580"/>
            <a:ext cx="6097554" cy="1993879"/>
          </a:xfrm>
          <a:prstGeom prst="rect">
            <a:avLst/>
          </a:prstGeom>
          <a:noFill/>
        </p:spPr>
        <p:txBody>
          <a:bodyPr wrap="square">
            <a:spAutoFit/>
          </a:bodyPr>
          <a:lstStyle/>
          <a:p>
            <a:pPr marL="1257300" lvl="2" indent="-342900">
              <a:lnSpc>
                <a:spcPct val="150000"/>
              </a:lnSpc>
              <a:spcBef>
                <a:spcPts val="40"/>
              </a:spcBef>
              <a:buClr>
                <a:srgbClr val="3EAAE5"/>
              </a:buClr>
              <a:buSzPts val="1400"/>
              <a:buFont typeface="Wingdings" panose="05000000000000000000" pitchFamily="2" charset="2"/>
              <a:buChar char="q"/>
              <a:tabLst>
                <a:tab pos="1130935" algn="l"/>
              </a:tabLst>
            </a:pPr>
            <a:r>
              <a:rPr lang="en-US" sz="2000" dirty="0">
                <a:effectLst/>
                <a:ea typeface="Wingdings" panose="05000000000000000000" pitchFamily="2" charset="2"/>
                <a:cs typeface="Wingdings" panose="05000000000000000000" pitchFamily="2" charset="2"/>
              </a:rPr>
              <a:t>Authentication </a:t>
            </a:r>
            <a:r>
              <a:rPr lang="en-US" sz="2000" dirty="0">
                <a:ea typeface="Wingdings" panose="05000000000000000000" pitchFamily="2" charset="2"/>
                <a:cs typeface="Wingdings" panose="05000000000000000000" pitchFamily="2" charset="2"/>
              </a:rPr>
              <a:t>and </a:t>
            </a:r>
            <a:r>
              <a:rPr lang="en-US" sz="2000" dirty="0">
                <a:effectLst/>
                <a:ea typeface="Wingdings" panose="05000000000000000000" pitchFamily="2" charset="2"/>
                <a:cs typeface="Wingdings" panose="05000000000000000000" pitchFamily="2" charset="2"/>
              </a:rPr>
              <a:t>Validation module.</a:t>
            </a:r>
            <a:endParaRPr lang="en-IN" sz="2000" dirty="0">
              <a:effectLst/>
              <a:ea typeface="Wingdings" panose="05000000000000000000" pitchFamily="2" charset="2"/>
              <a:cs typeface="Wingdings" panose="05000000000000000000" pitchFamily="2" charset="2"/>
            </a:endParaRPr>
          </a:p>
          <a:p>
            <a:pPr marL="1257300" lvl="2" indent="-342900">
              <a:lnSpc>
                <a:spcPct val="150000"/>
              </a:lnSpc>
              <a:spcBef>
                <a:spcPts val="265"/>
              </a:spcBef>
              <a:buClr>
                <a:srgbClr val="3EAAE5"/>
              </a:buClr>
              <a:buSzPts val="1400"/>
              <a:buFont typeface="Wingdings" panose="05000000000000000000" pitchFamily="2" charset="2"/>
              <a:buChar char="q"/>
              <a:tabLst>
                <a:tab pos="1130935" algn="l"/>
              </a:tabLst>
            </a:pPr>
            <a:r>
              <a:rPr lang="en-US" sz="2000" dirty="0">
                <a:effectLst/>
                <a:ea typeface="Wingdings" panose="05000000000000000000" pitchFamily="2" charset="2"/>
                <a:cs typeface="Wingdings" panose="05000000000000000000" pitchFamily="2" charset="2"/>
              </a:rPr>
              <a:t>Category module</a:t>
            </a:r>
            <a:endParaRPr lang="en-IN" sz="2000" dirty="0">
              <a:effectLst/>
              <a:ea typeface="Wingdings" panose="05000000000000000000" pitchFamily="2" charset="2"/>
              <a:cs typeface="Wingdings" panose="05000000000000000000" pitchFamily="2" charset="2"/>
            </a:endParaRPr>
          </a:p>
          <a:p>
            <a:pPr marL="1257300" lvl="2" indent="-342900">
              <a:lnSpc>
                <a:spcPct val="150000"/>
              </a:lnSpc>
              <a:spcBef>
                <a:spcPts val="285"/>
              </a:spcBef>
              <a:buClr>
                <a:srgbClr val="3EAAE5"/>
              </a:buClr>
              <a:buSzPts val="1400"/>
              <a:buFont typeface="Wingdings" panose="05000000000000000000" pitchFamily="2" charset="2"/>
              <a:buChar char="q"/>
              <a:tabLst>
                <a:tab pos="1130935" algn="l"/>
              </a:tabLst>
            </a:pPr>
            <a:r>
              <a:rPr lang="en-US" sz="2000" dirty="0">
                <a:effectLst/>
                <a:ea typeface="Wingdings" panose="05000000000000000000" pitchFamily="2" charset="2"/>
                <a:cs typeface="Wingdings" panose="05000000000000000000" pitchFamily="2" charset="2"/>
              </a:rPr>
              <a:t>Renting</a:t>
            </a:r>
            <a:r>
              <a:rPr lang="en-US" sz="2000" spc="-20" dirty="0">
                <a:effectLst/>
                <a:ea typeface="Wingdings" panose="05000000000000000000" pitchFamily="2" charset="2"/>
                <a:cs typeface="Wingdings" panose="05000000000000000000" pitchFamily="2" charset="2"/>
              </a:rPr>
              <a:t> </a:t>
            </a:r>
            <a:r>
              <a:rPr lang="en-US" sz="2000" dirty="0">
                <a:effectLst/>
                <a:ea typeface="Wingdings" panose="05000000000000000000" pitchFamily="2" charset="2"/>
                <a:cs typeface="Wingdings" panose="05000000000000000000" pitchFamily="2" charset="2"/>
              </a:rPr>
              <a:t>module.</a:t>
            </a:r>
            <a:endParaRPr lang="en-IN" sz="2000" dirty="0">
              <a:effectLst/>
              <a:ea typeface="Wingdings" panose="05000000000000000000" pitchFamily="2" charset="2"/>
              <a:cs typeface="Wingdings" panose="05000000000000000000" pitchFamily="2" charset="2"/>
            </a:endParaRPr>
          </a:p>
          <a:p>
            <a:pPr marL="1257300" lvl="2" indent="-342900">
              <a:lnSpc>
                <a:spcPct val="150000"/>
              </a:lnSpc>
              <a:spcBef>
                <a:spcPts val="240"/>
              </a:spcBef>
              <a:buClr>
                <a:srgbClr val="3EAAE5"/>
              </a:buClr>
              <a:buSzPts val="1400"/>
              <a:buFont typeface="Wingdings" panose="05000000000000000000" pitchFamily="2" charset="2"/>
              <a:buChar char="q"/>
              <a:tabLst>
                <a:tab pos="1130935" algn="l"/>
              </a:tabLst>
            </a:pPr>
            <a:r>
              <a:rPr lang="en-US" sz="2000" dirty="0">
                <a:effectLst/>
                <a:ea typeface="Wingdings" panose="05000000000000000000" pitchFamily="2" charset="2"/>
                <a:cs typeface="Wingdings" panose="05000000000000000000" pitchFamily="2" charset="2"/>
              </a:rPr>
              <a:t>Cart</a:t>
            </a:r>
            <a:r>
              <a:rPr lang="en-US" sz="2000" spc="-65" dirty="0">
                <a:effectLst/>
                <a:ea typeface="Wingdings" panose="05000000000000000000" pitchFamily="2" charset="2"/>
                <a:cs typeface="Wingdings" panose="05000000000000000000" pitchFamily="2" charset="2"/>
              </a:rPr>
              <a:t> </a:t>
            </a:r>
            <a:r>
              <a:rPr lang="en-US" sz="2000" dirty="0">
                <a:effectLst/>
                <a:ea typeface="Wingdings" panose="05000000000000000000" pitchFamily="2" charset="2"/>
                <a:cs typeface="Wingdings" panose="05000000000000000000" pitchFamily="2" charset="2"/>
              </a:rPr>
              <a:t>and</a:t>
            </a:r>
            <a:r>
              <a:rPr lang="en-US" sz="2000" spc="-40" dirty="0">
                <a:effectLst/>
                <a:ea typeface="Wingdings" panose="05000000000000000000" pitchFamily="2" charset="2"/>
                <a:cs typeface="Wingdings" panose="05000000000000000000" pitchFamily="2" charset="2"/>
              </a:rPr>
              <a:t> </a:t>
            </a:r>
            <a:r>
              <a:rPr lang="en-US" sz="2000" dirty="0">
                <a:effectLst/>
                <a:ea typeface="Wingdings" panose="05000000000000000000" pitchFamily="2" charset="2"/>
                <a:cs typeface="Wingdings" panose="05000000000000000000" pitchFamily="2" charset="2"/>
              </a:rPr>
              <a:t>payment</a:t>
            </a:r>
            <a:r>
              <a:rPr lang="en-US" sz="2000" spc="-15" dirty="0">
                <a:effectLst/>
                <a:ea typeface="Wingdings" panose="05000000000000000000" pitchFamily="2" charset="2"/>
                <a:cs typeface="Wingdings" panose="05000000000000000000" pitchFamily="2" charset="2"/>
              </a:rPr>
              <a:t> </a:t>
            </a:r>
            <a:r>
              <a:rPr lang="en-US" sz="2000" dirty="0">
                <a:effectLst/>
                <a:ea typeface="Wingdings" panose="05000000000000000000" pitchFamily="2" charset="2"/>
                <a:cs typeface="Wingdings" panose="05000000000000000000" pitchFamily="2" charset="2"/>
              </a:rPr>
              <a:t>module.</a:t>
            </a:r>
            <a:endParaRPr lang="en-IN" sz="2000" dirty="0">
              <a:effectLst/>
              <a:ea typeface="Wingdings" panose="05000000000000000000" pitchFamily="2" charset="2"/>
              <a:cs typeface="Wingdings" panose="05000000000000000000" pitchFamily="2" charset="2"/>
            </a:endParaRPr>
          </a:p>
        </p:txBody>
      </p:sp>
    </p:spTree>
    <p:extLst>
      <p:ext uri="{BB962C8B-B14F-4D97-AF65-F5344CB8AC3E}">
        <p14:creationId xmlns:p14="http://schemas.microsoft.com/office/powerpoint/2010/main" val="3476903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7;p9">
            <a:extLst>
              <a:ext uri="{FF2B5EF4-FFF2-40B4-BE49-F238E27FC236}">
                <a16:creationId xmlns:a16="http://schemas.microsoft.com/office/drawing/2014/main" id="{17D3B335-596E-51F3-4D3E-56FFF837C330}"/>
              </a:ext>
            </a:extLst>
          </p:cNvPr>
          <p:cNvSpPr txBox="1">
            <a:spLocks/>
          </p:cNvSpPr>
          <p:nvPr/>
        </p:nvSpPr>
        <p:spPr>
          <a:xfrm>
            <a:off x="329682" y="332609"/>
            <a:ext cx="11532635" cy="1125457"/>
          </a:xfrm>
          <a:prstGeom prst="rect">
            <a:avLst/>
          </a:prstGeom>
          <a:solidFill>
            <a:srgbClr val="00B0F0"/>
          </a:solidFill>
          <a:ln>
            <a:noFill/>
          </a:ln>
        </p:spPr>
        <p:txBody>
          <a:bodyPr spcFirstLastPara="1" wrap="square" lIns="91425" tIns="45700" rIns="91425" bIns="4570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rgbClr val="7030A0"/>
              </a:buClr>
              <a:buSzPts val="3600"/>
              <a:buFont typeface="Times New Roman"/>
              <a:buNone/>
            </a:pPr>
            <a:endParaRPr lang="en-US" sz="3600" b="1" dirty="0">
              <a:solidFill>
                <a:schemeClr val="bg1"/>
              </a:solidFill>
              <a:latin typeface="Times New Roman"/>
              <a:ea typeface="Times New Roman"/>
              <a:cs typeface="Times New Roman"/>
              <a:sym typeface="Times New Roman"/>
            </a:endParaRPr>
          </a:p>
          <a:p>
            <a:pPr algn="ctr">
              <a:spcBef>
                <a:spcPts val="0"/>
              </a:spcBef>
              <a:buClr>
                <a:srgbClr val="7030A0"/>
              </a:buClr>
              <a:buSzPts val="3600"/>
            </a:pPr>
            <a:endParaRPr lang="en-US" sz="3600" b="1" dirty="0">
              <a:solidFill>
                <a:schemeClr val="bg1"/>
              </a:solidFill>
              <a:latin typeface="Times New Roman"/>
              <a:ea typeface="Times New Roman"/>
              <a:cs typeface="Times New Roman"/>
              <a:sym typeface="Times New Roman"/>
            </a:endParaRPr>
          </a:p>
          <a:p>
            <a:pPr algn="ctr">
              <a:spcBef>
                <a:spcPts val="0"/>
              </a:spcBef>
              <a:buClr>
                <a:srgbClr val="7030A0"/>
              </a:buClr>
              <a:buSzPts val="3600"/>
            </a:pPr>
            <a:r>
              <a:rPr lang="en-US" sz="3600" b="1" dirty="0">
                <a:solidFill>
                  <a:schemeClr val="bg1"/>
                </a:solidFill>
                <a:latin typeface="Times New Roman"/>
                <a:ea typeface="Times New Roman"/>
                <a:cs typeface="Times New Roman"/>
                <a:sym typeface="Times New Roman"/>
              </a:rPr>
              <a:t>Software / Hardware used</a:t>
            </a:r>
          </a:p>
          <a:p>
            <a:pPr algn="ctr">
              <a:spcBef>
                <a:spcPts val="0"/>
              </a:spcBef>
              <a:buClr>
                <a:srgbClr val="7030A0"/>
              </a:buClr>
              <a:buSzPts val="3600"/>
              <a:buFont typeface="Times New Roman"/>
              <a:buNone/>
            </a:pPr>
            <a:endParaRPr lang="en-US" sz="3600" b="1" dirty="0">
              <a:solidFill>
                <a:schemeClr val="bg1"/>
              </a:solidFill>
              <a:latin typeface="Times New Roman"/>
              <a:ea typeface="Times New Roman"/>
              <a:cs typeface="Times New Roman"/>
              <a:sym typeface="Times New Roman"/>
            </a:endParaRPr>
          </a:p>
          <a:p>
            <a:pPr algn="ctr">
              <a:spcBef>
                <a:spcPts val="0"/>
              </a:spcBef>
              <a:buClr>
                <a:srgbClr val="7030A0"/>
              </a:buClr>
              <a:buSzPts val="3600"/>
              <a:buFont typeface="Times New Roman"/>
              <a:buNone/>
            </a:pPr>
            <a:endParaRPr lang="en-US" sz="3600" b="1" dirty="0">
              <a:solidFill>
                <a:schemeClr val="bg1"/>
              </a:solidFill>
              <a:latin typeface="Times New Roman"/>
              <a:ea typeface="Times New Roman"/>
              <a:cs typeface="Times New Roman"/>
              <a:sym typeface="Times New Roman"/>
            </a:endParaRPr>
          </a:p>
        </p:txBody>
      </p:sp>
      <p:sp>
        <p:nvSpPr>
          <p:cNvPr id="9" name="TextBox 8">
            <a:extLst>
              <a:ext uri="{FF2B5EF4-FFF2-40B4-BE49-F238E27FC236}">
                <a16:creationId xmlns:a16="http://schemas.microsoft.com/office/drawing/2014/main" id="{DDD1E01E-9F99-BC35-C159-1710796F9BF7}"/>
              </a:ext>
            </a:extLst>
          </p:cNvPr>
          <p:cNvSpPr txBox="1"/>
          <p:nvPr/>
        </p:nvSpPr>
        <p:spPr>
          <a:xfrm>
            <a:off x="3754932" y="2384372"/>
            <a:ext cx="6253316" cy="1852815"/>
          </a:xfrm>
          <a:prstGeom prst="rect">
            <a:avLst/>
          </a:prstGeom>
          <a:noFill/>
        </p:spPr>
        <p:txBody>
          <a:bodyPr wrap="square" rtlCol="0">
            <a:spAutoFit/>
          </a:bodyPr>
          <a:lstStyle/>
          <a:p>
            <a:pPr marL="285750" indent="-285750">
              <a:lnSpc>
                <a:spcPct val="200000"/>
              </a:lnSpc>
              <a:buClr>
                <a:srgbClr val="3EAAE5"/>
              </a:buClr>
              <a:buFont typeface="Wingdings" panose="05000000000000000000" pitchFamily="2" charset="2"/>
              <a:buChar char="Ø"/>
            </a:pPr>
            <a:r>
              <a:rPr lang="en-IN" sz="2000" dirty="0"/>
              <a:t>Flutter Framework</a:t>
            </a:r>
          </a:p>
          <a:p>
            <a:pPr marL="285750" indent="-285750">
              <a:lnSpc>
                <a:spcPct val="200000"/>
              </a:lnSpc>
              <a:buClr>
                <a:srgbClr val="3EAAE5"/>
              </a:buClr>
              <a:buFont typeface="Wingdings" panose="05000000000000000000" pitchFamily="2" charset="2"/>
              <a:buChar char="Ø"/>
            </a:pPr>
            <a:r>
              <a:rPr lang="en-IN" sz="2000" dirty="0"/>
              <a:t>Google Firebase</a:t>
            </a:r>
          </a:p>
          <a:p>
            <a:pPr marL="285750" indent="-285750">
              <a:lnSpc>
                <a:spcPct val="200000"/>
              </a:lnSpc>
              <a:buClr>
                <a:srgbClr val="3EAAE5"/>
              </a:buClr>
              <a:buFont typeface="Wingdings" panose="05000000000000000000" pitchFamily="2" charset="2"/>
              <a:buChar char="Ø"/>
            </a:pPr>
            <a:r>
              <a:rPr lang="en-IN" sz="2000" dirty="0"/>
              <a:t>A mobile device with version 11 or above</a:t>
            </a:r>
          </a:p>
        </p:txBody>
      </p:sp>
    </p:spTree>
    <p:extLst>
      <p:ext uri="{BB962C8B-B14F-4D97-AF65-F5344CB8AC3E}">
        <p14:creationId xmlns:p14="http://schemas.microsoft.com/office/powerpoint/2010/main" val="1593438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1367</TotalTime>
  <Words>1209</Words>
  <Application>Microsoft Office PowerPoint</Application>
  <PresentationFormat>Widescreen</PresentationFormat>
  <Paragraphs>157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Office Theme</vt:lpstr>
      <vt:lpstr>PowerPoint Presentation</vt:lpstr>
      <vt:lpstr>                         PROBLEM DEFINITION</vt:lpstr>
      <vt:lpstr>                                   ABSTRACT</vt:lpstr>
      <vt:lpstr>PowerPoint Presentation</vt:lpstr>
      <vt:lpstr>                           EXISTING SYSTEM</vt:lpstr>
      <vt:lpstr>PowerPoint Presentation</vt:lpstr>
      <vt:lpstr>                  PROPOSED METHODOLOGY</vt:lpstr>
      <vt:lpstr>PowerPoint Presentation</vt:lpstr>
      <vt:lpstr>PowerPoint Presentation</vt:lpstr>
      <vt:lpstr>PowerPoint Presentation</vt:lpstr>
      <vt:lpstr>                             UML DIAGRAM</vt:lpstr>
      <vt:lpstr>PowerPoint Presentation</vt:lpstr>
      <vt:lpstr>PowerPoint Presentation</vt:lpstr>
      <vt:lpstr>PowerPoint Presentation</vt:lpstr>
      <vt:lpstr>PowerPoint Presentation</vt:lpstr>
      <vt:lpstr>PowerPoint Presentation</vt:lpstr>
      <vt:lpstr>PowerPoint Presentation</vt:lpstr>
      <vt:lpstr>DEMO PAGE</vt:lpstr>
      <vt:lpstr>PowerPoint Presentation</vt:lpstr>
      <vt:lpstr>PowerPoint Presentation</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Development for Rental based using Flutter</dc:title>
  <dc:creator>ELAVARASAR PRABAKARAN</dc:creator>
  <cp:lastModifiedBy>ELAVARASAR PRABAKARAN</cp:lastModifiedBy>
  <cp:revision>100</cp:revision>
  <dcterms:created xsi:type="dcterms:W3CDTF">2023-02-06T13:19:53Z</dcterms:created>
  <dcterms:modified xsi:type="dcterms:W3CDTF">2024-03-24T04:11:55Z</dcterms:modified>
</cp:coreProperties>
</file>