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6.jpg" ContentType="image/jpeg"/>
  <Override PartName="/ppt/notesSlides/notesSlide11.xml" ContentType="application/vnd.openxmlformats-officedocument.presentationml.notesSlide+xml"/>
  <Override PartName="/ppt/media/image7.jpg" ContentType="image/jpeg"/>
  <Override PartName="/ppt/notesSlides/notesSlide12.xml" ContentType="application/vnd.openxmlformats-officedocument.presentationml.notesSlide+xml"/>
  <Override PartName="/ppt/media/image8.jpg" ContentType="image/jpeg"/>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86" r:id="rId2"/>
    <p:sldId id="257" r:id="rId3"/>
    <p:sldId id="258" r:id="rId4"/>
    <p:sldId id="263" r:id="rId5"/>
    <p:sldId id="285" r:id="rId6"/>
    <p:sldId id="262" r:id="rId7"/>
    <p:sldId id="264" r:id="rId8"/>
    <p:sldId id="266" r:id="rId9"/>
    <p:sldId id="287" r:id="rId10"/>
    <p:sldId id="267" r:id="rId11"/>
    <p:sldId id="268" r:id="rId12"/>
    <p:sldId id="275" r:id="rId13"/>
    <p:sldId id="276" r:id="rId14"/>
    <p:sldId id="277" r:id="rId15"/>
    <p:sldId id="283" r:id="rId16"/>
    <p:sldId id="280" r:id="rId17"/>
    <p:sldId id="281" r:id="rId18"/>
    <p:sldId id="288"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6kJ5rYII83d96koJmucxv/7U3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23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95914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cb8fd6a18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cb8fd6a18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2cb8fd6a18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3887391" y="987426"/>
            <a:ext cx="4629150" cy="4873625"/>
          </a:xfrm>
          <a:prstGeom prst="rect">
            <a:avLst/>
          </a:prstGeom>
          <a:noFill/>
          <a:ln>
            <a:noFill/>
          </a:ln>
        </p:spPr>
      </p:sp>
      <p:sp>
        <p:nvSpPr>
          <p:cNvPr id="68" name="Google Shape;68;p3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16/j.measen.2022.10044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oi.org/10.1007/978-981-99-5652-4_3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4695" y="128015"/>
            <a:ext cx="1091184" cy="1456943"/>
          </a:xfrm>
          <a:prstGeom prst="rect">
            <a:avLst/>
          </a:prstGeom>
        </p:spPr>
      </p:pic>
      <p:grpSp>
        <p:nvGrpSpPr>
          <p:cNvPr id="3" name="object 3"/>
          <p:cNvGrpSpPr/>
          <p:nvPr/>
        </p:nvGrpSpPr>
        <p:grpSpPr>
          <a:xfrm>
            <a:off x="1298447" y="128015"/>
            <a:ext cx="7592695" cy="1524000"/>
            <a:chOff x="1298447" y="128015"/>
            <a:chExt cx="7592695" cy="1524000"/>
          </a:xfrm>
        </p:grpSpPr>
        <p:pic>
          <p:nvPicPr>
            <p:cNvPr id="4" name="object 4"/>
            <p:cNvPicPr/>
            <p:nvPr/>
          </p:nvPicPr>
          <p:blipFill>
            <a:blip r:embed="rId3" cstate="print"/>
            <a:stretch>
              <a:fillRect/>
            </a:stretch>
          </p:blipFill>
          <p:spPr>
            <a:xfrm>
              <a:off x="7583424" y="195072"/>
              <a:ext cx="1307592" cy="1389888"/>
            </a:xfrm>
            <a:prstGeom prst="rect">
              <a:avLst/>
            </a:prstGeom>
          </p:spPr>
        </p:pic>
        <p:pic>
          <p:nvPicPr>
            <p:cNvPr id="5" name="object 5"/>
            <p:cNvPicPr/>
            <p:nvPr/>
          </p:nvPicPr>
          <p:blipFill>
            <a:blip r:embed="rId4" cstate="print"/>
            <a:stretch>
              <a:fillRect/>
            </a:stretch>
          </p:blipFill>
          <p:spPr>
            <a:xfrm>
              <a:off x="1298447" y="128015"/>
              <a:ext cx="6284976" cy="1524000"/>
            </a:xfrm>
            <a:prstGeom prst="rect">
              <a:avLst/>
            </a:prstGeom>
          </p:spPr>
        </p:pic>
      </p:grpSp>
      <p:sp>
        <p:nvSpPr>
          <p:cNvPr id="6" name="object 6"/>
          <p:cNvSpPr txBox="1"/>
          <p:nvPr/>
        </p:nvSpPr>
        <p:spPr>
          <a:xfrm>
            <a:off x="1465833" y="1808429"/>
            <a:ext cx="6071870" cy="362585"/>
          </a:xfrm>
          <a:prstGeom prst="rect">
            <a:avLst/>
          </a:prstGeom>
        </p:spPr>
        <p:txBody>
          <a:bodyPr vert="horz" wrap="square" lIns="0" tIns="13970" rIns="0" bIns="0" rtlCol="0">
            <a:spAutoFit/>
          </a:bodyPr>
          <a:lstStyle/>
          <a:p>
            <a:pPr marL="12700">
              <a:lnSpc>
                <a:spcPct val="100000"/>
              </a:lnSpc>
              <a:spcBef>
                <a:spcPts val="110"/>
              </a:spcBef>
            </a:pPr>
            <a:r>
              <a:rPr sz="2200" b="1" dirty="0">
                <a:solidFill>
                  <a:srgbClr val="C00000"/>
                </a:solidFill>
                <a:latin typeface="Times New Roman"/>
                <a:cs typeface="Times New Roman"/>
              </a:rPr>
              <a:t>Department</a:t>
            </a:r>
            <a:r>
              <a:rPr sz="2200" b="1" spc="-35" dirty="0">
                <a:solidFill>
                  <a:srgbClr val="C00000"/>
                </a:solidFill>
                <a:latin typeface="Times New Roman"/>
                <a:cs typeface="Times New Roman"/>
              </a:rPr>
              <a:t> </a:t>
            </a:r>
            <a:r>
              <a:rPr sz="2200" b="1" dirty="0">
                <a:solidFill>
                  <a:srgbClr val="C00000"/>
                </a:solidFill>
                <a:latin typeface="Times New Roman"/>
                <a:cs typeface="Times New Roman"/>
              </a:rPr>
              <a:t>of</a:t>
            </a:r>
            <a:r>
              <a:rPr sz="2200" b="1" spc="-10" dirty="0">
                <a:solidFill>
                  <a:srgbClr val="C00000"/>
                </a:solidFill>
                <a:latin typeface="Times New Roman"/>
                <a:cs typeface="Times New Roman"/>
              </a:rPr>
              <a:t> </a:t>
            </a:r>
            <a:r>
              <a:rPr sz="2200" b="1" dirty="0">
                <a:solidFill>
                  <a:srgbClr val="C00000"/>
                </a:solidFill>
                <a:latin typeface="Times New Roman"/>
                <a:cs typeface="Times New Roman"/>
              </a:rPr>
              <a:t>Computer</a:t>
            </a:r>
            <a:r>
              <a:rPr sz="2200" b="1" spc="-80" dirty="0">
                <a:solidFill>
                  <a:srgbClr val="C00000"/>
                </a:solidFill>
                <a:latin typeface="Times New Roman"/>
                <a:cs typeface="Times New Roman"/>
              </a:rPr>
              <a:t> </a:t>
            </a:r>
            <a:r>
              <a:rPr sz="2200" b="1" spc="5" dirty="0">
                <a:solidFill>
                  <a:srgbClr val="C00000"/>
                </a:solidFill>
                <a:latin typeface="Times New Roman"/>
                <a:cs typeface="Times New Roman"/>
              </a:rPr>
              <a:t>Science</a:t>
            </a:r>
            <a:r>
              <a:rPr sz="2200" b="1" spc="-70" dirty="0">
                <a:solidFill>
                  <a:srgbClr val="C00000"/>
                </a:solidFill>
                <a:latin typeface="Times New Roman"/>
                <a:cs typeface="Times New Roman"/>
              </a:rPr>
              <a:t> </a:t>
            </a:r>
            <a:r>
              <a:rPr sz="2200" b="1" spc="5" dirty="0">
                <a:solidFill>
                  <a:srgbClr val="C00000"/>
                </a:solidFill>
                <a:latin typeface="Times New Roman"/>
                <a:cs typeface="Times New Roman"/>
              </a:rPr>
              <a:t>and</a:t>
            </a:r>
            <a:r>
              <a:rPr sz="2200" b="1" spc="-5" dirty="0">
                <a:solidFill>
                  <a:srgbClr val="C00000"/>
                </a:solidFill>
                <a:latin typeface="Times New Roman"/>
                <a:cs typeface="Times New Roman"/>
              </a:rPr>
              <a:t> </a:t>
            </a:r>
            <a:r>
              <a:rPr sz="2200" b="1" dirty="0">
                <a:solidFill>
                  <a:srgbClr val="C00000"/>
                </a:solidFill>
                <a:latin typeface="Times New Roman"/>
                <a:cs typeface="Times New Roman"/>
              </a:rPr>
              <a:t>Engineering</a:t>
            </a:r>
            <a:endParaRPr sz="2200">
              <a:latin typeface="Times New Roman"/>
              <a:cs typeface="Times New Roman"/>
            </a:endParaRPr>
          </a:p>
        </p:txBody>
      </p:sp>
      <p:sp>
        <p:nvSpPr>
          <p:cNvPr id="7" name="object 7"/>
          <p:cNvSpPr txBox="1">
            <a:spLocks noGrp="1"/>
          </p:cNvSpPr>
          <p:nvPr>
            <p:ph type="title"/>
          </p:nvPr>
        </p:nvSpPr>
        <p:spPr>
          <a:xfrm>
            <a:off x="641286" y="2141726"/>
            <a:ext cx="7861427" cy="888064"/>
          </a:xfrm>
          <a:prstGeom prst="rect">
            <a:avLst/>
          </a:prstGeom>
        </p:spPr>
        <p:txBody>
          <a:bodyPr vert="horz" wrap="square" lIns="0" tIns="13335" rIns="0" bIns="0" rtlCol="0">
            <a:spAutoFit/>
          </a:bodyPr>
          <a:lstStyle/>
          <a:p>
            <a:pPr marL="12700" algn="ctr">
              <a:lnSpc>
                <a:spcPct val="100000"/>
              </a:lnSpc>
              <a:spcBef>
                <a:spcPts val="105"/>
              </a:spcBef>
            </a:pPr>
            <a:r>
              <a:rPr lang="en-IN" sz="2800" spc="5" dirty="0">
                <a:solidFill>
                  <a:srgbClr val="000000"/>
                </a:solidFill>
              </a:rPr>
              <a:t>    </a:t>
            </a:r>
            <a:r>
              <a:rPr lang="en-US" sz="2800" spc="5" dirty="0">
                <a:solidFill>
                  <a:srgbClr val="000000"/>
                </a:solidFill>
              </a:rPr>
              <a:t>SIGN LANGUAGE RCOGNITION USING MACHINE LEARNING</a:t>
            </a:r>
            <a:endParaRPr sz="2800" dirty="0"/>
          </a:p>
        </p:txBody>
      </p:sp>
      <p:sp>
        <p:nvSpPr>
          <p:cNvPr id="8" name="object 8"/>
          <p:cNvSpPr txBox="1"/>
          <p:nvPr/>
        </p:nvSpPr>
        <p:spPr>
          <a:xfrm>
            <a:off x="304799" y="5502961"/>
            <a:ext cx="4267200" cy="931024"/>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imes New Roman"/>
                <a:cs typeface="Times New Roman"/>
              </a:rPr>
              <a:t>Guide</a:t>
            </a:r>
            <a:r>
              <a:rPr sz="1800" b="1" spc="-15" dirty="0">
                <a:latin typeface="Times New Roman"/>
                <a:cs typeface="Times New Roman"/>
              </a:rPr>
              <a:t> </a:t>
            </a:r>
            <a:r>
              <a:rPr sz="1800" b="1" spc="-40" dirty="0">
                <a:latin typeface="Times New Roman"/>
                <a:cs typeface="Times New Roman"/>
              </a:rPr>
              <a:t>Name</a:t>
            </a:r>
            <a:r>
              <a:rPr sz="1800" b="1" spc="105" dirty="0">
                <a:latin typeface="Times New Roman"/>
                <a:cs typeface="Times New Roman"/>
              </a:rPr>
              <a:t> </a:t>
            </a:r>
            <a:r>
              <a:rPr sz="1800" b="1" dirty="0">
                <a:latin typeface="Times New Roman"/>
                <a:cs typeface="Times New Roman"/>
              </a:rPr>
              <a:t>&amp;</a:t>
            </a:r>
            <a:r>
              <a:rPr sz="1800" b="1" spc="-40" dirty="0">
                <a:latin typeface="Times New Roman"/>
                <a:cs typeface="Times New Roman"/>
              </a:rPr>
              <a:t> </a:t>
            </a:r>
            <a:r>
              <a:rPr sz="1800" b="1" spc="-10" dirty="0">
                <a:latin typeface="Times New Roman"/>
                <a:cs typeface="Times New Roman"/>
              </a:rPr>
              <a:t>Designation</a:t>
            </a:r>
            <a:endParaRPr lang="en-US" sz="1800" b="1" spc="-10" dirty="0">
              <a:latin typeface="Times New Roman"/>
              <a:cs typeface="Times New Roman"/>
            </a:endParaRPr>
          </a:p>
          <a:p>
            <a:pPr marL="12700">
              <a:lnSpc>
                <a:spcPct val="100000"/>
              </a:lnSpc>
              <a:spcBef>
                <a:spcPts val="100"/>
              </a:spcBef>
            </a:pPr>
            <a:r>
              <a:rPr lang="en-IN" sz="2000" b="1" dirty="0">
                <a:latin typeface="Times New Roman"/>
                <a:cs typeface="Times New Roman"/>
              </a:rPr>
              <a:t>DR. V SATHYA  PREIYA,</a:t>
            </a:r>
            <a:r>
              <a:rPr lang="en-US" sz="2000" b="1" dirty="0">
                <a:latin typeface="Times New Roman"/>
                <a:cs typeface="Times New Roman"/>
              </a:rPr>
              <a:t> M. C. A., </a:t>
            </a:r>
          </a:p>
          <a:p>
            <a:pPr marL="12700">
              <a:lnSpc>
                <a:spcPct val="100000"/>
              </a:lnSpc>
              <a:spcBef>
                <a:spcPts val="100"/>
              </a:spcBef>
            </a:pPr>
            <a:r>
              <a:rPr lang="en-US" sz="2000" b="1" dirty="0">
                <a:latin typeface="Times New Roman"/>
                <a:cs typeface="Times New Roman"/>
              </a:rPr>
              <a:t>M. Phil., M. E., Ph.D.,</a:t>
            </a:r>
            <a:endParaRPr sz="2000" b="1" dirty="0">
              <a:latin typeface="Times New Roman"/>
              <a:cs typeface="Times New Roman"/>
            </a:endParaRPr>
          </a:p>
        </p:txBody>
      </p:sp>
      <p:sp>
        <p:nvSpPr>
          <p:cNvPr id="9" name="object 9"/>
          <p:cNvSpPr txBox="1"/>
          <p:nvPr/>
        </p:nvSpPr>
        <p:spPr>
          <a:xfrm>
            <a:off x="2477770" y="3674491"/>
            <a:ext cx="3987165" cy="1123315"/>
          </a:xfrm>
          <a:prstGeom prst="rect">
            <a:avLst/>
          </a:prstGeom>
        </p:spPr>
        <p:txBody>
          <a:bodyPr vert="horz" wrap="square" lIns="0" tIns="12700" rIns="0" bIns="0" rtlCol="0">
            <a:spAutoFit/>
          </a:bodyPr>
          <a:lstStyle/>
          <a:p>
            <a:pPr marL="381635" marR="5080" indent="-369570">
              <a:lnSpc>
                <a:spcPct val="100000"/>
              </a:lnSpc>
              <a:spcBef>
                <a:spcPts val="100"/>
              </a:spcBef>
            </a:pPr>
            <a:r>
              <a:rPr sz="1800" b="1" spc="-50" dirty="0">
                <a:latin typeface="Times New Roman"/>
                <a:cs typeface="Times New Roman"/>
              </a:rPr>
              <a:t>Team</a:t>
            </a:r>
            <a:r>
              <a:rPr sz="1800" b="1" spc="-15" dirty="0">
                <a:latin typeface="Times New Roman"/>
                <a:cs typeface="Times New Roman"/>
              </a:rPr>
              <a:t> </a:t>
            </a:r>
            <a:r>
              <a:rPr sz="1800" b="1" spc="-30" dirty="0">
                <a:latin typeface="Times New Roman"/>
                <a:cs typeface="Times New Roman"/>
              </a:rPr>
              <a:t>Members</a:t>
            </a:r>
            <a:r>
              <a:rPr sz="1800" b="1" spc="140" dirty="0">
                <a:latin typeface="Times New Roman"/>
                <a:cs typeface="Times New Roman"/>
              </a:rPr>
              <a:t> </a:t>
            </a:r>
            <a:r>
              <a:rPr sz="1800" b="1" spc="-40" dirty="0">
                <a:latin typeface="Times New Roman"/>
                <a:cs typeface="Times New Roman"/>
              </a:rPr>
              <a:t>Name</a:t>
            </a:r>
            <a:r>
              <a:rPr sz="1800" b="1" spc="110" dirty="0">
                <a:latin typeface="Times New Roman"/>
                <a:cs typeface="Times New Roman"/>
              </a:rPr>
              <a:t> </a:t>
            </a:r>
            <a:r>
              <a:rPr sz="1800" b="1" dirty="0">
                <a:latin typeface="Times New Roman"/>
                <a:cs typeface="Times New Roman"/>
              </a:rPr>
              <a:t>/ </a:t>
            </a:r>
            <a:r>
              <a:rPr sz="1800" b="1" spc="-5" dirty="0">
                <a:latin typeface="Times New Roman"/>
                <a:cs typeface="Times New Roman"/>
              </a:rPr>
              <a:t>Register</a:t>
            </a:r>
            <a:r>
              <a:rPr sz="1800" b="1" spc="-75" dirty="0">
                <a:latin typeface="Times New Roman"/>
                <a:cs typeface="Times New Roman"/>
              </a:rPr>
              <a:t> </a:t>
            </a:r>
            <a:r>
              <a:rPr sz="1800" b="1" spc="-45" dirty="0">
                <a:latin typeface="Times New Roman"/>
                <a:cs typeface="Times New Roman"/>
              </a:rPr>
              <a:t>Number </a:t>
            </a:r>
            <a:r>
              <a:rPr sz="1800" b="1" spc="-434" dirty="0">
                <a:latin typeface="Times New Roman"/>
                <a:cs typeface="Times New Roman"/>
              </a:rPr>
              <a:t> </a:t>
            </a:r>
            <a:r>
              <a:rPr lang="en-US" sz="1800" b="1" spc="-10" dirty="0">
                <a:latin typeface="Times New Roman"/>
                <a:cs typeface="Times New Roman"/>
              </a:rPr>
              <a:t>YOGESH I B            </a:t>
            </a:r>
            <a:r>
              <a:rPr sz="1800" b="1" spc="-5" dirty="0">
                <a:latin typeface="Times New Roman"/>
                <a:cs typeface="Times New Roman"/>
              </a:rPr>
              <a:t>(211420104</a:t>
            </a:r>
            <a:r>
              <a:rPr lang="en-US" sz="1800" b="1" spc="-5" dirty="0">
                <a:latin typeface="Times New Roman"/>
                <a:cs typeface="Times New Roman"/>
              </a:rPr>
              <a:t>313</a:t>
            </a:r>
            <a:r>
              <a:rPr sz="1800" b="1" spc="-5" dirty="0">
                <a:latin typeface="Times New Roman"/>
                <a:cs typeface="Times New Roman"/>
              </a:rPr>
              <a:t>) </a:t>
            </a:r>
            <a:r>
              <a:rPr sz="1800" b="1" dirty="0">
                <a:latin typeface="Times New Roman"/>
                <a:cs typeface="Times New Roman"/>
              </a:rPr>
              <a:t> </a:t>
            </a:r>
            <a:endParaRPr lang="en-US" sz="1800" b="1" dirty="0">
              <a:latin typeface="Times New Roman"/>
              <a:cs typeface="Times New Roman"/>
            </a:endParaRPr>
          </a:p>
          <a:p>
            <a:pPr marL="381635" marR="5080" indent="-369570">
              <a:lnSpc>
                <a:spcPct val="100000"/>
              </a:lnSpc>
              <a:spcBef>
                <a:spcPts val="100"/>
              </a:spcBef>
            </a:pPr>
            <a:r>
              <a:rPr lang="en-IN" sz="1800" b="1" spc="-10" dirty="0">
                <a:latin typeface="Times New Roman"/>
                <a:cs typeface="Times New Roman"/>
              </a:rPr>
              <a:t>       </a:t>
            </a:r>
            <a:r>
              <a:rPr sz="1800" b="1" spc="-10" dirty="0">
                <a:latin typeface="Times New Roman"/>
                <a:cs typeface="Times New Roman"/>
              </a:rPr>
              <a:t>H</a:t>
            </a:r>
            <a:r>
              <a:rPr lang="en-US" sz="1800" b="1" spc="-10" dirty="0">
                <a:latin typeface="Times New Roman"/>
                <a:cs typeface="Times New Roman"/>
              </a:rPr>
              <a:t>ARRESH A           </a:t>
            </a:r>
            <a:r>
              <a:rPr sz="1800" b="1" spc="-5" dirty="0">
                <a:latin typeface="Times New Roman"/>
                <a:cs typeface="Times New Roman"/>
              </a:rPr>
              <a:t>(2114201040</a:t>
            </a:r>
            <a:r>
              <a:rPr lang="en-US" sz="1800" b="1" spc="-5" dirty="0">
                <a:latin typeface="Times New Roman"/>
                <a:cs typeface="Times New Roman"/>
              </a:rPr>
              <a:t>94</a:t>
            </a:r>
            <a:r>
              <a:rPr sz="1800" b="1" spc="-5" dirty="0">
                <a:latin typeface="Times New Roman"/>
                <a:cs typeface="Times New Roman"/>
              </a:rPr>
              <a:t>) </a:t>
            </a:r>
            <a:r>
              <a:rPr sz="1800" b="1" dirty="0">
                <a:latin typeface="Times New Roman"/>
                <a:cs typeface="Times New Roman"/>
              </a:rPr>
              <a:t> </a:t>
            </a:r>
            <a:r>
              <a:rPr lang="en-US" sz="1800" b="1" spc="-25" dirty="0">
                <a:latin typeface="Times New Roman"/>
                <a:cs typeface="Times New Roman"/>
              </a:rPr>
              <a:t>SOMPALLI VENU  </a:t>
            </a:r>
            <a:r>
              <a:rPr sz="1800" b="1" spc="-5" dirty="0">
                <a:latin typeface="Times New Roman"/>
                <a:cs typeface="Times New Roman"/>
              </a:rPr>
              <a:t>(211420104083)</a:t>
            </a:r>
            <a:endParaRPr sz="1800" dirty="0">
              <a:latin typeface="Times New Roman"/>
              <a:cs typeface="Times New Roman"/>
            </a:endParaRPr>
          </a:p>
        </p:txBody>
      </p:sp>
      <p:sp>
        <p:nvSpPr>
          <p:cNvPr id="10" name="object 10"/>
          <p:cNvSpPr txBox="1"/>
          <p:nvPr/>
        </p:nvSpPr>
        <p:spPr>
          <a:xfrm>
            <a:off x="4718431" y="5511133"/>
            <a:ext cx="4172585" cy="1105431"/>
          </a:xfrm>
          <a:prstGeom prst="rect">
            <a:avLst/>
          </a:prstGeom>
        </p:spPr>
        <p:txBody>
          <a:bodyPr vert="horz" wrap="square" lIns="0" tIns="12700" rIns="0" bIns="0" rtlCol="0">
            <a:spAutoFit/>
          </a:bodyPr>
          <a:lstStyle/>
          <a:p>
            <a:pPr marL="241300">
              <a:lnSpc>
                <a:spcPct val="100000"/>
              </a:lnSpc>
              <a:spcBef>
                <a:spcPts val="100"/>
              </a:spcBef>
            </a:pPr>
            <a:r>
              <a:rPr sz="1800" b="1" spc="-15" dirty="0">
                <a:latin typeface="Times New Roman"/>
                <a:cs typeface="Times New Roman"/>
              </a:rPr>
              <a:t>Coordinator</a:t>
            </a:r>
            <a:r>
              <a:rPr sz="1800" b="1" spc="25" dirty="0">
                <a:latin typeface="Times New Roman"/>
                <a:cs typeface="Times New Roman"/>
              </a:rPr>
              <a:t> </a:t>
            </a:r>
            <a:r>
              <a:rPr sz="1800" b="1" spc="-40" dirty="0">
                <a:latin typeface="Times New Roman"/>
                <a:cs typeface="Times New Roman"/>
              </a:rPr>
              <a:t>Name</a:t>
            </a:r>
            <a:r>
              <a:rPr sz="1800" b="1" spc="120" dirty="0">
                <a:latin typeface="Times New Roman"/>
                <a:cs typeface="Times New Roman"/>
              </a:rPr>
              <a:t> </a:t>
            </a:r>
            <a:r>
              <a:rPr sz="1800" b="1" dirty="0">
                <a:latin typeface="Times New Roman"/>
                <a:cs typeface="Times New Roman"/>
              </a:rPr>
              <a:t>&amp;</a:t>
            </a:r>
            <a:r>
              <a:rPr sz="1800" b="1" spc="-30" dirty="0">
                <a:latin typeface="Times New Roman"/>
                <a:cs typeface="Times New Roman"/>
              </a:rPr>
              <a:t> </a:t>
            </a:r>
            <a:r>
              <a:rPr sz="1800" b="1" spc="-10" dirty="0">
                <a:latin typeface="Times New Roman"/>
                <a:cs typeface="Times New Roman"/>
              </a:rPr>
              <a:t>Designation</a:t>
            </a:r>
            <a:endParaRPr sz="1800" dirty="0">
              <a:latin typeface="Times New Roman"/>
              <a:cs typeface="Times New Roman"/>
            </a:endParaRPr>
          </a:p>
          <a:p>
            <a:pPr marL="12700">
              <a:lnSpc>
                <a:spcPct val="100000"/>
              </a:lnSpc>
            </a:pPr>
            <a:r>
              <a:rPr lang="en-US" sz="2000" b="1" spc="-55" dirty="0">
                <a:latin typeface="Times New Roman" panose="02020603050405020304" pitchFamily="18" charset="0"/>
                <a:cs typeface="Times New Roman" panose="02020603050405020304" pitchFamily="18" charset="0"/>
              </a:rPr>
              <a:t>    </a:t>
            </a:r>
            <a:r>
              <a:rPr sz="2000" b="1" spc="-55" dirty="0">
                <a:latin typeface="Times New Roman" panose="02020603050405020304" pitchFamily="18" charset="0"/>
                <a:cs typeface="Times New Roman" panose="02020603050405020304" pitchFamily="18" charset="0"/>
              </a:rPr>
              <a:t>Dr.</a:t>
            </a:r>
            <a:r>
              <a:rPr sz="2000" b="1" spc="-4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N.PUGHAZENDI</a:t>
            </a:r>
            <a:r>
              <a:rPr sz="2000" b="1" spc="-10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M.E,</a:t>
            </a:r>
            <a:r>
              <a:rPr sz="2000" b="1" spc="-8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Ph</a:t>
            </a:r>
            <a:r>
              <a:rPr lang="en-US" sz="2000" b="1" dirty="0">
                <a:latin typeface="Times New Roman" panose="02020603050405020304" pitchFamily="18" charset="0"/>
                <a:cs typeface="Times New Roman" panose="02020603050405020304" pitchFamily="18" charset="0"/>
              </a:rPr>
              <a:t>.</a:t>
            </a:r>
            <a:r>
              <a:rPr sz="2000" b="1" dirty="0">
                <a:latin typeface="Times New Roman" panose="02020603050405020304" pitchFamily="18" charset="0"/>
                <a:cs typeface="Times New Roman" panose="02020603050405020304" pitchFamily="18" charset="0"/>
              </a:rPr>
              <a:t>D</a:t>
            </a:r>
            <a:r>
              <a:rPr lang="en-US" sz="2000" b="1" dirty="0">
                <a:latin typeface="Times New Roman" panose="02020603050405020304" pitchFamily="18" charset="0"/>
                <a:cs typeface="Times New Roman" panose="02020603050405020304" pitchFamily="18" charset="0"/>
              </a:rPr>
              <a:t>.,</a:t>
            </a:r>
            <a:endParaRPr sz="2000" b="1" dirty="0">
              <a:latin typeface="Times New Roman" panose="02020603050405020304" pitchFamily="18" charset="0"/>
              <a:cs typeface="Times New Roman" panose="02020603050405020304" pitchFamily="18" charset="0"/>
            </a:endParaRPr>
          </a:p>
          <a:p>
            <a:pPr marR="334645" algn="r">
              <a:lnSpc>
                <a:spcPct val="100000"/>
              </a:lnSpc>
              <a:spcBef>
                <a:spcPts val="1755"/>
              </a:spcBef>
            </a:pPr>
            <a:r>
              <a:rPr sz="1800" b="1" dirty="0">
                <a:latin typeface="Calibri"/>
                <a:cs typeface="Calibri"/>
              </a:rPr>
              <a:t>1</a:t>
            </a:r>
            <a:endParaRPr sz="1800" dirty="0">
              <a:latin typeface="Calibri"/>
              <a:cs typeface="Calibri"/>
            </a:endParaRPr>
          </a:p>
        </p:txBody>
      </p:sp>
      <p:sp>
        <p:nvSpPr>
          <p:cNvPr id="12" name="TextBox 11">
            <a:extLst>
              <a:ext uri="{FF2B5EF4-FFF2-40B4-BE49-F238E27FC236}">
                <a16:creationId xmlns:a16="http://schemas.microsoft.com/office/drawing/2014/main" id="{A1FC5BC8-C3C3-68B9-B884-E8A6E3870DD9}"/>
              </a:ext>
            </a:extLst>
          </p:cNvPr>
          <p:cNvSpPr txBox="1"/>
          <p:nvPr/>
        </p:nvSpPr>
        <p:spPr>
          <a:xfrm>
            <a:off x="629254" y="3022449"/>
            <a:ext cx="7861427" cy="369332"/>
          </a:xfrm>
          <a:prstGeom prst="rect">
            <a:avLst/>
          </a:prstGeom>
          <a:noFill/>
        </p:spPr>
        <p:txBody>
          <a:bodyPr wrap="square" rtlCol="0">
            <a:spAutoFit/>
          </a:bodyPr>
          <a:lstStyle/>
          <a:p>
            <a:r>
              <a:rPr lang="en-IN" dirty="0"/>
              <a:t>                         </a:t>
            </a:r>
            <a:r>
              <a:rPr lang="en-IN" sz="1800" b="1" dirty="0">
                <a:latin typeface="Times New Roman" panose="02020603050405020304" pitchFamily="18" charset="0"/>
                <a:cs typeface="Times New Roman" panose="02020603050405020304" pitchFamily="18" charset="0"/>
              </a:rPr>
              <a:t>Sustainable Development Goals-4 (Quality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Architecture / Methodology used</a:t>
            </a:r>
            <a:endParaRPr sz="3600" b="1">
              <a:solidFill>
                <a:srgbClr val="7030A0"/>
              </a:solidFill>
              <a:latin typeface="Times New Roman"/>
              <a:ea typeface="Times New Roman"/>
              <a:cs typeface="Times New Roman"/>
              <a:sym typeface="Times New Roman"/>
            </a:endParaRPr>
          </a:p>
        </p:txBody>
      </p:sp>
      <p:sp>
        <p:nvSpPr>
          <p:cNvPr id="176" name="Google Shape;176;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4" name="AutoShape 3">
            <a:extLst>
              <a:ext uri="{FF2B5EF4-FFF2-40B4-BE49-F238E27FC236}">
                <a16:creationId xmlns:a16="http://schemas.microsoft.com/office/drawing/2014/main" id="{8E770DC3-0FC2-8423-E178-7CFA50BF84D8}"/>
              </a:ext>
            </a:extLst>
          </p:cNvPr>
          <p:cNvSpPr>
            <a:spLocks noChangeAspect="1" noChangeArrowheads="1" noTextEdit="1"/>
          </p:cNvSpPr>
          <p:nvPr/>
        </p:nvSpPr>
        <p:spPr bwMode="auto">
          <a:xfrm>
            <a:off x="817563" y="1165225"/>
            <a:ext cx="7288212"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 name="Rectangle 65">
            <a:extLst>
              <a:ext uri="{FF2B5EF4-FFF2-40B4-BE49-F238E27FC236}">
                <a16:creationId xmlns:a16="http://schemas.microsoft.com/office/drawing/2014/main" id="{2C6C1D0F-98F7-C9AF-29BA-B929D747EEF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558B515F-11DF-7E48-85DC-E4F78755AE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8044" y="1165225"/>
            <a:ext cx="6467912" cy="481171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System Design –Use Case diagram </a:t>
            </a:r>
            <a:endParaRPr sz="6000" b="1" dirty="0">
              <a:solidFill>
                <a:srgbClr val="7030A0"/>
              </a:solidFill>
              <a:latin typeface="Times New Roman"/>
              <a:ea typeface="Times New Roman"/>
              <a:cs typeface="Times New Roman"/>
              <a:sym typeface="Times New Roman"/>
            </a:endParaRPr>
          </a:p>
        </p:txBody>
      </p:sp>
      <p:sp>
        <p:nvSpPr>
          <p:cNvPr id="185" name="Google Shape;185;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3" name="Picture 2">
            <a:extLst>
              <a:ext uri="{FF2B5EF4-FFF2-40B4-BE49-F238E27FC236}">
                <a16:creationId xmlns:a16="http://schemas.microsoft.com/office/drawing/2014/main" id="{84D4A525-714B-B87B-7619-741D414394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9287" y="1009650"/>
            <a:ext cx="5305425" cy="48387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 Results</a:t>
            </a:r>
            <a:endParaRPr sz="19900" b="1" dirty="0">
              <a:solidFill>
                <a:srgbClr val="7030A0"/>
              </a:solidFill>
              <a:latin typeface="Times New Roman"/>
              <a:ea typeface="Times New Roman"/>
              <a:cs typeface="Times New Roman"/>
              <a:sym typeface="Times New Roman"/>
            </a:endParaRPr>
          </a:p>
        </p:txBody>
      </p:sp>
      <p:sp>
        <p:nvSpPr>
          <p:cNvPr id="243" name="Google Shape;243;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3" name="Picture 2">
            <a:extLst>
              <a:ext uri="{FF2B5EF4-FFF2-40B4-BE49-F238E27FC236}">
                <a16:creationId xmlns:a16="http://schemas.microsoft.com/office/drawing/2014/main" id="{EB0CEA0C-9027-E022-DB17-BA23521DAF6C}"/>
              </a:ext>
            </a:extLst>
          </p:cNvPr>
          <p:cNvPicPr>
            <a:picLocks noChangeAspect="1"/>
          </p:cNvPicPr>
          <p:nvPr/>
        </p:nvPicPr>
        <p:blipFill>
          <a:blip r:embed="rId3"/>
          <a:stretch>
            <a:fillRect/>
          </a:stretch>
        </p:blipFill>
        <p:spPr>
          <a:xfrm>
            <a:off x="1187042" y="989443"/>
            <a:ext cx="6769915" cy="521841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9"/>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Results</a:t>
            </a:r>
            <a:endParaRPr sz="19900" b="1" dirty="0">
              <a:solidFill>
                <a:srgbClr val="7030A0"/>
              </a:solidFill>
              <a:latin typeface="Times New Roman"/>
              <a:ea typeface="Times New Roman"/>
              <a:cs typeface="Times New Roman"/>
              <a:sym typeface="Times New Roman"/>
            </a:endParaRPr>
          </a:p>
        </p:txBody>
      </p:sp>
      <p:sp>
        <p:nvSpPr>
          <p:cNvPr id="251" name="Google Shape;251;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8" name="Picture 7">
            <a:extLst>
              <a:ext uri="{FF2B5EF4-FFF2-40B4-BE49-F238E27FC236}">
                <a16:creationId xmlns:a16="http://schemas.microsoft.com/office/drawing/2014/main" id="{14DC747B-7A93-C14E-E1CB-E1FFBE5D5C2D}"/>
              </a:ext>
            </a:extLst>
          </p:cNvPr>
          <p:cNvPicPr>
            <a:picLocks noChangeAspect="1"/>
          </p:cNvPicPr>
          <p:nvPr/>
        </p:nvPicPr>
        <p:blipFill>
          <a:blip r:embed="rId3"/>
          <a:stretch>
            <a:fillRect/>
          </a:stretch>
        </p:blipFill>
        <p:spPr>
          <a:xfrm>
            <a:off x="1131989" y="847393"/>
            <a:ext cx="6880021" cy="535781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59" name="Google Shape;259;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6" name="Picture 5">
            <a:extLst>
              <a:ext uri="{FF2B5EF4-FFF2-40B4-BE49-F238E27FC236}">
                <a16:creationId xmlns:a16="http://schemas.microsoft.com/office/drawing/2014/main" id="{F123B09C-9C19-DA29-888C-3A8151C54AB3}"/>
              </a:ext>
            </a:extLst>
          </p:cNvPr>
          <p:cNvPicPr>
            <a:picLocks noChangeAspect="1"/>
          </p:cNvPicPr>
          <p:nvPr/>
        </p:nvPicPr>
        <p:blipFill>
          <a:blip r:embed="rId3"/>
          <a:stretch>
            <a:fillRect/>
          </a:stretch>
        </p:blipFill>
        <p:spPr>
          <a:xfrm>
            <a:off x="985706" y="851338"/>
            <a:ext cx="7172587" cy="55050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CBD6-34BC-6771-1303-C5A2C727C30C}"/>
              </a:ext>
            </a:extLst>
          </p:cNvPr>
          <p:cNvSpPr>
            <a:spLocks noGrp="1"/>
          </p:cNvSpPr>
          <p:nvPr>
            <p:ph type="title"/>
          </p:nvPr>
        </p:nvSpPr>
        <p:spPr>
          <a:xfrm>
            <a:off x="628650" y="0"/>
            <a:ext cx="7886700" cy="1088269"/>
          </a:xfrm>
        </p:spPr>
        <p:txBody>
          <a:bodyPr>
            <a:normAutofit/>
          </a:bodyPr>
          <a:lstStyle/>
          <a:p>
            <a:r>
              <a:rPr lang="en-US" sz="3600" b="1" dirty="0">
                <a:solidFill>
                  <a:srgbClr val="7030A0"/>
                </a:solidFill>
                <a:latin typeface="Times New Roman"/>
                <a:ea typeface="Times New Roman"/>
                <a:cs typeface="Times New Roman"/>
                <a:sym typeface="Times New Roman"/>
              </a:rPr>
              <a:t>             Feature Enhancement</a:t>
            </a:r>
            <a:endParaRPr lang="en-IN" sz="3600" dirty="0"/>
          </a:p>
        </p:txBody>
      </p:sp>
      <p:sp>
        <p:nvSpPr>
          <p:cNvPr id="3" name="Text Placeholder 2">
            <a:extLst>
              <a:ext uri="{FF2B5EF4-FFF2-40B4-BE49-F238E27FC236}">
                <a16:creationId xmlns:a16="http://schemas.microsoft.com/office/drawing/2014/main" id="{04EE55B5-5E30-1D5F-E3DC-17A87226FC8B}"/>
              </a:ext>
            </a:extLst>
          </p:cNvPr>
          <p:cNvSpPr>
            <a:spLocks noGrp="1"/>
          </p:cNvSpPr>
          <p:nvPr>
            <p:ph type="body" idx="1"/>
          </p:nvPr>
        </p:nvSpPr>
        <p:spPr>
          <a:xfrm>
            <a:off x="628650" y="1166070"/>
            <a:ext cx="7886700" cy="5010893"/>
          </a:xfrm>
        </p:spPr>
        <p:txBody>
          <a:bodyPr>
            <a:normAutofit/>
          </a:bodyPr>
          <a:lstStyle/>
          <a:p>
            <a:pPr marL="285750" indent="-285750" algn="just">
              <a:lnSpc>
                <a:spcPct val="100000"/>
              </a:lnSpc>
            </a:pPr>
            <a:r>
              <a:rPr lang="en-US" sz="2600" b="1" dirty="0">
                <a:effectLst/>
                <a:latin typeface="Times New Roman" panose="02020603050405020304" pitchFamily="18" charset="0"/>
                <a:ea typeface="Times New Roman" panose="02020603050405020304" pitchFamily="18" charset="0"/>
              </a:rPr>
              <a:t>Online</a:t>
            </a:r>
            <a:r>
              <a:rPr lang="en-US" sz="2600" b="1" spc="-10"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Learning</a:t>
            </a:r>
            <a:r>
              <a:rPr lang="en-US" sz="2600" b="1" spc="-20"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and</a:t>
            </a:r>
            <a:r>
              <a:rPr lang="en-US" sz="2600" b="1" spc="-10" dirty="0">
                <a:effectLst/>
                <a:latin typeface="Times New Roman" panose="02020603050405020304" pitchFamily="18" charset="0"/>
                <a:ea typeface="Times New Roman" panose="02020603050405020304" pitchFamily="18" charset="0"/>
              </a:rPr>
              <a:t> </a:t>
            </a:r>
            <a:r>
              <a:rPr lang="en-US" sz="2600" b="1" dirty="0" err="1">
                <a:effectLst/>
                <a:latin typeface="Times New Roman" panose="02020603050405020304" pitchFamily="18" charset="0"/>
                <a:ea typeface="Times New Roman" panose="02020603050405020304" pitchFamily="18" charset="0"/>
              </a:rPr>
              <a:t>Adaptation:</a:t>
            </a:r>
            <a:r>
              <a:rPr lang="en-US" sz="2600" dirty="0" err="1">
                <a:effectLst/>
                <a:latin typeface="Times New Roman" panose="02020603050405020304" pitchFamily="18" charset="0"/>
                <a:ea typeface="Times New Roman" panose="02020603050405020304" pitchFamily="18" charset="0"/>
              </a:rPr>
              <a:t>Research</a:t>
            </a:r>
            <a:r>
              <a:rPr lang="en-US" sz="2600" spc="29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a:t>
            </a:r>
            <a:r>
              <a:rPr lang="en-US" sz="2600" spc="29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implement</a:t>
            </a:r>
            <a:r>
              <a:rPr lang="en-US" sz="2600" spc="29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online</a:t>
            </a:r>
            <a:r>
              <a:rPr lang="en-US" sz="2600" spc="29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learning</a:t>
            </a:r>
            <a:r>
              <a:rPr lang="en-US" sz="2600" spc="28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algorithms</a:t>
            </a:r>
            <a:r>
              <a:rPr lang="en-US" sz="2600" spc="29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that</a:t>
            </a:r>
            <a:r>
              <a:rPr lang="en-US" sz="2600" spc="29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allow</a:t>
            </a:r>
            <a:r>
              <a:rPr lang="en-US" sz="2600" spc="29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systems</a:t>
            </a:r>
            <a:r>
              <a:rPr lang="en-US" sz="2600" spc="29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to</a:t>
            </a:r>
            <a:r>
              <a:rPr lang="en-US" sz="2600" spc="29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adapt</a:t>
            </a:r>
            <a:r>
              <a:rPr lang="en-US" sz="2600" spc="28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a:t>
            </a:r>
            <a:r>
              <a:rPr lang="en-US" sz="2600" spc="-3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improve</a:t>
            </a:r>
            <a:r>
              <a:rPr lang="en-US" sz="2600" spc="-3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in</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real-time</a:t>
            </a:r>
            <a:r>
              <a:rPr lang="en-US" sz="2600" spc="-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based</a:t>
            </a:r>
            <a:r>
              <a:rPr lang="en-US" sz="2600" spc="-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on</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user</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interactions</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evolving</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communication</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methods.</a:t>
            </a:r>
          </a:p>
          <a:p>
            <a:pPr marL="285750" indent="-285750"/>
            <a:r>
              <a:rPr lang="en-US" sz="2600" b="1" dirty="0">
                <a:effectLst/>
                <a:latin typeface="Times New Roman" panose="02020603050405020304" pitchFamily="18" charset="0"/>
                <a:ea typeface="Times New Roman" panose="02020603050405020304" pitchFamily="18" charset="0"/>
              </a:rPr>
              <a:t>Real</a:t>
            </a:r>
            <a:r>
              <a:rPr lang="en-US" sz="2600" b="1" spc="-5"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world</a:t>
            </a:r>
            <a:r>
              <a:rPr lang="en-US" sz="2600" b="1" spc="-25" dirty="0">
                <a:effectLst/>
                <a:latin typeface="Times New Roman" panose="02020603050405020304" pitchFamily="18" charset="0"/>
                <a:ea typeface="Times New Roman" panose="02020603050405020304" pitchFamily="18" charset="0"/>
              </a:rPr>
              <a:t> </a:t>
            </a:r>
            <a:r>
              <a:rPr lang="en-US" sz="2600" b="1" dirty="0" err="1">
                <a:effectLst/>
                <a:latin typeface="Times New Roman" panose="02020603050405020304" pitchFamily="18" charset="0"/>
                <a:ea typeface="Times New Roman" panose="02020603050405020304" pitchFamily="18" charset="0"/>
              </a:rPr>
              <a:t>setting:</a:t>
            </a:r>
            <a:r>
              <a:rPr lang="en-US" sz="2600" dirty="0" err="1">
                <a:effectLst/>
                <a:latin typeface="Times New Roman" panose="02020603050405020304" pitchFamily="18" charset="0"/>
                <a:ea typeface="Times New Roman" panose="02020603050405020304" pitchFamily="18" charset="0"/>
              </a:rPr>
              <a:t>Conduct</a:t>
            </a:r>
            <a:r>
              <a:rPr lang="en-US" sz="2600" spc="5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field</a:t>
            </a:r>
            <a:r>
              <a:rPr lang="en-US" sz="2600" spc="5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tests</a:t>
            </a:r>
            <a:r>
              <a:rPr lang="en-US" sz="2600" spc="5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a:t>
            </a:r>
            <a:r>
              <a:rPr lang="en-US" sz="2600" spc="4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deploy</a:t>
            </a:r>
            <a:r>
              <a:rPr lang="en-US" sz="2600" spc="5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system</a:t>
            </a:r>
            <a:r>
              <a:rPr lang="en-US" sz="2600" spc="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in</a:t>
            </a:r>
            <a:r>
              <a:rPr lang="en-US" sz="2600" spc="4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4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real</a:t>
            </a:r>
            <a:r>
              <a:rPr lang="en-US" sz="2600" spc="5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world,</a:t>
            </a:r>
            <a:r>
              <a:rPr lang="en-US" sz="2600" spc="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gathering</a:t>
            </a:r>
            <a:r>
              <a:rPr lang="en-US" sz="2600" spc="5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valuable</a:t>
            </a:r>
            <a:r>
              <a:rPr lang="en-US" sz="2600" spc="5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feedback</a:t>
            </a:r>
            <a:r>
              <a:rPr lang="en-US" sz="2600" spc="-3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for</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further</a:t>
            </a:r>
            <a:r>
              <a:rPr lang="en-US" sz="2600" spc="-2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development</a:t>
            </a:r>
            <a:r>
              <a:rPr lang="en-US" sz="2600" spc="-2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in collaboration</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with members of</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deaf</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community.</a:t>
            </a:r>
          </a:p>
          <a:p>
            <a:pPr marL="285750" indent="-285750">
              <a:lnSpc>
                <a:spcPct val="100000"/>
              </a:lnSpc>
              <a:spcBef>
                <a:spcPts val="445"/>
              </a:spcBef>
            </a:pPr>
            <a:r>
              <a:rPr lang="en-US" sz="2600" b="1" dirty="0">
                <a:effectLst/>
                <a:latin typeface="Times New Roman" panose="02020603050405020304" pitchFamily="18" charset="0"/>
                <a:ea typeface="Times New Roman" panose="02020603050405020304" pitchFamily="18" charset="0"/>
              </a:rPr>
              <a:t>Compatibility</a:t>
            </a:r>
            <a:r>
              <a:rPr lang="en-US" sz="2600" b="1" spc="-25"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between</a:t>
            </a:r>
            <a:r>
              <a:rPr lang="en-US" sz="2600" b="1" spc="-20" dirty="0">
                <a:effectLst/>
                <a:latin typeface="Times New Roman" panose="02020603050405020304" pitchFamily="18" charset="0"/>
                <a:ea typeface="Times New Roman" panose="02020603050405020304" pitchFamily="18" charset="0"/>
              </a:rPr>
              <a:t> </a:t>
            </a:r>
            <a:r>
              <a:rPr lang="en-US" sz="2600" b="1" dirty="0" err="1">
                <a:effectLst/>
                <a:latin typeface="Times New Roman" panose="02020603050405020304" pitchFamily="18" charset="0"/>
                <a:ea typeface="Times New Roman" panose="02020603050405020304" pitchFamily="18" charset="0"/>
              </a:rPr>
              <a:t>languages:</a:t>
            </a:r>
            <a:r>
              <a:rPr lang="en-US" sz="2600" dirty="0" err="1">
                <a:effectLst/>
                <a:latin typeface="Times New Roman" panose="02020603050405020304" pitchFamily="18" charset="0"/>
                <a:ea typeface="Times New Roman" panose="02020603050405020304" pitchFamily="18" charset="0"/>
              </a:rPr>
              <a:t>Learn</a:t>
            </a:r>
            <a:r>
              <a:rPr lang="en-US" sz="2600" spc="29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how</a:t>
            </a:r>
            <a:r>
              <a:rPr lang="en-US" sz="2600" spc="30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to</a:t>
            </a:r>
            <a:r>
              <a:rPr lang="en-US" sz="2600" spc="29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adapt</a:t>
            </a:r>
            <a:r>
              <a:rPr lang="en-US" sz="2600" spc="29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30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system</a:t>
            </a:r>
            <a:r>
              <a:rPr lang="en-US" sz="2600" spc="29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to</a:t>
            </a:r>
            <a:r>
              <a:rPr lang="en-US" sz="2600" spc="30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recognize</a:t>
            </a:r>
            <a:r>
              <a:rPr lang="en-US" sz="2600" spc="28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gestures</a:t>
            </a:r>
            <a:r>
              <a:rPr lang="en-US" sz="2600" spc="29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from</a:t>
            </a:r>
            <a:r>
              <a:rPr lang="en-US" sz="2600" spc="28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different</a:t>
            </a:r>
            <a:r>
              <a:rPr lang="en-US" sz="2600" spc="30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sign</a:t>
            </a:r>
            <a:r>
              <a:rPr lang="en-US" sz="2600" spc="29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languages,</a:t>
            </a:r>
            <a:r>
              <a:rPr lang="en-US" sz="2600" spc="-3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improving global</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inclusivity.</a:t>
            </a:r>
            <a:endParaRPr lang="en-IN" sz="26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AF30F2FE-B6EE-301A-417B-EB061D7825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940103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Conclusion </a:t>
            </a:r>
            <a:endParaRPr sz="19900" b="1" dirty="0">
              <a:solidFill>
                <a:srgbClr val="7030A0"/>
              </a:solidFill>
              <a:latin typeface="Times New Roman"/>
              <a:ea typeface="Times New Roman"/>
              <a:cs typeface="Times New Roman"/>
              <a:sym typeface="Times New Roman"/>
            </a:endParaRPr>
          </a:p>
        </p:txBody>
      </p:sp>
      <p:sp>
        <p:nvSpPr>
          <p:cNvPr id="282" name="Google Shape;282;p2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6" name="Text Placeholder 5">
            <a:extLst>
              <a:ext uri="{FF2B5EF4-FFF2-40B4-BE49-F238E27FC236}">
                <a16:creationId xmlns:a16="http://schemas.microsoft.com/office/drawing/2014/main" id="{DAC42A1C-CC50-755F-9403-6C72B855AB14}"/>
              </a:ext>
            </a:extLst>
          </p:cNvPr>
          <p:cNvSpPr txBox="1">
            <a:spLocks noGrp="1"/>
          </p:cNvSpPr>
          <p:nvPr>
            <p:ph type="body" idx="1"/>
          </p:nvPr>
        </p:nvSpPr>
        <p:spPr>
          <a:xfrm>
            <a:off x="275771" y="1349828"/>
            <a:ext cx="8679543" cy="3934370"/>
          </a:xfrm>
          <a:prstGeom prst="rect">
            <a:avLst/>
          </a:prstGeom>
          <a:noFill/>
        </p:spPr>
        <p:txBody>
          <a:bodyPr wrap="square">
            <a:spAutoFit/>
          </a:bodyPr>
          <a:lstStyle/>
          <a:p>
            <a:pPr marL="285750" marR="91440" indent="-285750" algn="just">
              <a:lnSpc>
                <a:spcPct val="100000"/>
              </a:lnSpc>
            </a:pPr>
            <a:r>
              <a:rPr lang="en-US" sz="2600" dirty="0">
                <a:effectLst/>
                <a:latin typeface="Times New Roman" panose="02020603050405020304" pitchFamily="18" charset="0"/>
                <a:ea typeface="Times New Roman" panose="02020603050405020304" pitchFamily="18" charset="0"/>
              </a:rPr>
              <a:t>The sign language recognition system presented in this project shows promising potential</a:t>
            </a:r>
            <a:r>
              <a:rPr lang="en-US" sz="2600" spc="-3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in the interpretation and recognition of sign language gestures. Key achievements and</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results:</a:t>
            </a:r>
          </a:p>
          <a:p>
            <a:pPr marL="285750" marR="91440" indent="-285750" algn="just">
              <a:lnSpc>
                <a:spcPct val="100000"/>
              </a:lnSpc>
            </a:pPr>
            <a:r>
              <a:rPr lang="en-US" sz="2600" b="1" dirty="0">
                <a:effectLst/>
                <a:latin typeface="Times New Roman" panose="02020603050405020304" pitchFamily="18" charset="0"/>
                <a:ea typeface="Times New Roman" panose="02020603050405020304" pitchFamily="18" charset="0"/>
              </a:rPr>
              <a:t>Accurate</a:t>
            </a:r>
            <a:r>
              <a:rPr lang="en-US" sz="2600" b="1" spc="-15"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gesture</a:t>
            </a:r>
            <a:r>
              <a:rPr lang="en-US" sz="2600" b="1" spc="-30"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recognition</a:t>
            </a:r>
            <a:endParaRPr lang="en-IN" sz="2600" b="1" dirty="0">
              <a:effectLst/>
              <a:latin typeface="Times New Roman" panose="02020603050405020304" pitchFamily="18" charset="0"/>
              <a:ea typeface="Times New Roman" panose="02020603050405020304" pitchFamily="18" charset="0"/>
            </a:endParaRPr>
          </a:p>
          <a:p>
            <a:pPr marL="285750" marR="91440" indent="-285750" algn="just">
              <a:lnSpc>
                <a:spcPct val="100000"/>
              </a:lnSpc>
            </a:pPr>
            <a:r>
              <a:rPr lang="en-US" sz="2600" b="1" dirty="0">
                <a:effectLst/>
                <a:latin typeface="Times New Roman" panose="02020603050405020304" pitchFamily="18" charset="0"/>
                <a:ea typeface="Times New Roman" panose="02020603050405020304" pitchFamily="18" charset="0"/>
              </a:rPr>
              <a:t>Real</a:t>
            </a:r>
            <a:r>
              <a:rPr lang="en-US" sz="2600" b="1" spc="-10"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Time</a:t>
            </a:r>
            <a:r>
              <a:rPr lang="en-US" sz="2600" b="1" spc="-15"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Inference</a:t>
            </a:r>
            <a:endParaRPr lang="en-IN" sz="2600" b="1" dirty="0">
              <a:effectLst/>
              <a:latin typeface="Times New Roman" panose="02020603050405020304" pitchFamily="18" charset="0"/>
              <a:ea typeface="Times New Roman" panose="02020603050405020304" pitchFamily="18" charset="0"/>
            </a:endParaRPr>
          </a:p>
          <a:p>
            <a:pPr marL="285750" marR="91440" indent="-285750" algn="just">
              <a:lnSpc>
                <a:spcPct val="100000"/>
              </a:lnSpc>
            </a:pPr>
            <a:r>
              <a:rPr lang="en-US" sz="2600" b="1" dirty="0">
                <a:effectLst/>
                <a:latin typeface="Times New Roman" panose="02020603050405020304" pitchFamily="18" charset="0"/>
                <a:ea typeface="Times New Roman" panose="02020603050405020304" pitchFamily="18" charset="0"/>
              </a:rPr>
              <a:t>Marker</a:t>
            </a:r>
            <a:r>
              <a:rPr lang="en-US" sz="2600" b="1" spc="-5"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detection</a:t>
            </a:r>
            <a:r>
              <a:rPr lang="en-US" sz="2600" b="1" spc="-5"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accuracy</a:t>
            </a:r>
            <a:endParaRPr lang="en-IN" sz="2600" b="1" dirty="0">
              <a:effectLst/>
              <a:latin typeface="Times New Roman" panose="02020603050405020304" pitchFamily="18" charset="0"/>
              <a:ea typeface="Times New Roman" panose="02020603050405020304" pitchFamily="18" charset="0"/>
            </a:endParaRPr>
          </a:p>
          <a:p>
            <a:pPr marL="285750" marR="91440" indent="-285750" algn="just">
              <a:lnSpc>
                <a:spcPct val="100000"/>
              </a:lnSpc>
            </a:pPr>
            <a:r>
              <a:rPr lang="en-US" sz="2600" b="1" dirty="0">
                <a:effectLst/>
                <a:latin typeface="Times New Roman" panose="02020603050405020304" pitchFamily="18" charset="0"/>
                <a:ea typeface="Times New Roman" panose="02020603050405020304" pitchFamily="18" charset="0"/>
              </a:rPr>
              <a:t>User</a:t>
            </a:r>
            <a:r>
              <a:rPr lang="en-US" sz="2600" b="1" spc="-15"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Interface</a:t>
            </a:r>
            <a:r>
              <a:rPr lang="en-US" sz="2600" b="1" spc="-10"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Efficiency</a:t>
            </a:r>
            <a:endParaRPr lang="en-IN" sz="2600" b="1"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4"/>
          <p:cNvSpPr txBox="1">
            <a:spLocks noGrp="1"/>
          </p:cNvSpPr>
          <p:nvPr>
            <p:ph type="title"/>
          </p:nvPr>
        </p:nvSpPr>
        <p:spPr>
          <a:xfrm>
            <a:off x="628650" y="136525"/>
            <a:ext cx="7886700" cy="84588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Reference Paper/ URL</a:t>
            </a:r>
            <a:endParaRPr sz="3200" b="1" dirty="0">
              <a:solidFill>
                <a:srgbClr val="7030A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EA8E6B7F-FC3C-7F77-C9F8-E8C5989F21A8}"/>
              </a:ext>
            </a:extLst>
          </p:cNvPr>
          <p:cNvSpPr>
            <a:spLocks noGrp="1"/>
          </p:cNvSpPr>
          <p:nvPr>
            <p:ph type="body" idx="1"/>
          </p:nvPr>
        </p:nvSpPr>
        <p:spPr>
          <a:xfrm>
            <a:off x="628650" y="791852"/>
            <a:ext cx="9663430" cy="5564499"/>
          </a:xfrm>
        </p:spPr>
        <p:txBody>
          <a:bodyPr>
            <a:noAutofit/>
          </a:bodyPr>
          <a:lstStyle/>
          <a:p>
            <a:pPr marL="114300" indent="0">
              <a:spcBef>
                <a:spcPts val="40"/>
              </a:spcBef>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2032635" lvl="0" indent="0" algn="just">
              <a:spcAft>
                <a:spcPts val="0"/>
              </a:spcAft>
              <a:buSzPts val="1400"/>
              <a:buNone/>
              <a:tabLst>
                <a:tab pos="449580" algn="l"/>
              </a:tabLst>
            </a:pPr>
            <a:r>
              <a:rPr lang="en-US" sz="1400" b="1" spc="-15" dirty="0">
                <a:effectLst/>
                <a:latin typeface="Times New Roman" panose="02020603050405020304" pitchFamily="18" charset="0"/>
                <a:ea typeface="Times New Roman" panose="02020603050405020304" pitchFamily="18" charset="0"/>
              </a:rPr>
              <a:t> </a:t>
            </a:r>
          </a:p>
          <a:p>
            <a:pPr marL="0" marR="2032635" indent="0" algn="just">
              <a:buSzPts val="1400"/>
              <a:buNone/>
              <a:tabLst>
                <a:tab pos="449580" algn="l"/>
              </a:tabLst>
            </a:pPr>
            <a:r>
              <a:rPr lang="en-IN" sz="1800" dirty="0">
                <a:latin typeface="Times New Roman" panose="02020603050405020304" pitchFamily="18" charset="0"/>
                <a:cs typeface="Times New Roman" panose="02020603050405020304" pitchFamily="18" charset="0"/>
              </a:rPr>
              <a:t>[1] </a:t>
            </a:r>
            <a:r>
              <a:rPr lang="en-US" sz="1800" dirty="0">
                <a:effectLst/>
                <a:latin typeface="Times New Roman" panose="02020603050405020304" pitchFamily="18" charset="0"/>
                <a:ea typeface="Times New Roman" panose="02020603050405020304" pitchFamily="18" charset="0"/>
              </a:rPr>
              <a:t>K</a:t>
            </a:r>
            <a:r>
              <a:rPr lang="en-US" sz="1800" spc="2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Ashokkumar</a:t>
            </a:r>
            <a:r>
              <a:rPr lang="en-US" sz="1800" dirty="0">
                <a:effectLst/>
                <a:latin typeface="Times New Roman" panose="02020603050405020304" pitchFamily="18" charset="0"/>
                <a:ea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Parthasarathy,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Nandhini,</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a:t>
            </a:r>
            <a:r>
              <a:rPr lang="en-US" sz="1800" spc="9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Ananthajothi</a:t>
            </a:r>
            <a:r>
              <a:rPr lang="en-US" sz="1800" dirty="0">
                <a:effectLst/>
                <a:latin typeface="Times New Roman" panose="02020603050405020304" pitchFamily="18" charset="0"/>
                <a:ea typeface="Times New Roman" panose="02020603050405020304" pitchFamily="18" charset="0"/>
              </a:rPr>
              <a:t>,</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grape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leaf</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through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digital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FRCNN”,</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Measurement:</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Sensors,</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Volume</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24,</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100447,	ISSN	2665-9174,</a:t>
            </a:r>
            <a:r>
              <a:rPr lang="en-US" sz="1800" spc="-235" dirty="0">
                <a:solidFill>
                  <a:srgbClr val="0000FF"/>
                </a:solidFill>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https://doi.org/10.1016/j.measen.2022.10044</a:t>
            </a:r>
            <a:r>
              <a:rPr lang="en-US" sz="1800" spc="5" dirty="0">
                <a:solidFill>
                  <a:srgbClr val="0000FF"/>
                </a:solidFill>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7.</a:t>
            </a:r>
            <a:endParaRPr lang="en-IN" sz="1800" dirty="0">
              <a:latin typeface="Times New Roman" panose="02020603050405020304" pitchFamily="18" charset="0"/>
              <a:cs typeface="Times New Roman" panose="02020603050405020304" pitchFamily="18" charset="0"/>
            </a:endParaRPr>
          </a:p>
          <a:p>
            <a:pPr marL="0" marR="2032635" indent="0" algn="just">
              <a:buSzPts val="1400"/>
              <a:buNone/>
              <a:tabLst>
                <a:tab pos="449580" algn="l"/>
              </a:tabLst>
            </a:pPr>
            <a:r>
              <a:rPr lang="en-IN" sz="1800" dirty="0">
                <a:latin typeface="Times New Roman" panose="02020603050405020304" pitchFamily="18" charset="0"/>
                <a:cs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rPr>
              <a:t>Kumar,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Kumar,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S.V.</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(2023).</a:t>
            </a:r>
            <a:r>
              <a:rPr lang="en-US" sz="1800" spc="2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DDoS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Attack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 Algorithms. In: Tuba, M., </a:t>
            </a:r>
            <a:r>
              <a:rPr lang="en-US" sz="1800" dirty="0" err="1">
                <a:effectLst/>
                <a:latin typeface="Times New Roman" panose="02020603050405020304" pitchFamily="18" charset="0"/>
                <a:ea typeface="Times New Roman" panose="02020603050405020304" pitchFamily="18" charset="0"/>
              </a:rPr>
              <a:t>Akashe</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Joshi,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(eds)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Sustainability. ICT4SD 2023. Lecture Notes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Networks and Systems, vol 765. Springer,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Singapore.</a:t>
            </a:r>
            <a:r>
              <a:rPr lang="en-US" sz="1800" spc="5" dirty="0">
                <a:solidFill>
                  <a:srgbClr val="0000FF"/>
                </a:solidFill>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https://doi.org/10.1007/978-981-</a:t>
            </a:r>
            <a:r>
              <a:rPr lang="en-US" sz="1800" spc="-235" dirty="0">
                <a:solidFill>
                  <a:srgbClr val="0000FF"/>
                </a:solidFill>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99-5652-4_31</a:t>
            </a:r>
            <a:endParaRPr lang="en-IN" sz="1800" dirty="0">
              <a:latin typeface="Times New Roman" panose="02020603050405020304" pitchFamily="18" charset="0"/>
              <a:cs typeface="Times New Roman" panose="02020603050405020304" pitchFamily="18" charset="0"/>
            </a:endParaRPr>
          </a:p>
          <a:p>
            <a:pPr marL="0" marR="2032635" indent="0" algn="just">
              <a:buSzPts val="1400"/>
              <a:buNone/>
              <a:tabLst>
                <a:tab pos="449580" algn="l"/>
              </a:tabLst>
            </a:pPr>
            <a:r>
              <a:rPr lang="en-IN" sz="1800" dirty="0">
                <a:latin typeface="Times New Roman" panose="02020603050405020304" pitchFamily="18" charset="0"/>
                <a:cs typeface="Times New Roman" panose="02020603050405020304" pitchFamily="18" charset="0"/>
              </a:rPr>
              <a:t>[3] </a:t>
            </a:r>
            <a:r>
              <a:rPr lang="en-US" sz="1800" dirty="0">
                <a:effectLst/>
                <a:latin typeface="Times New Roman" panose="02020603050405020304" pitchFamily="18" charset="0"/>
                <a:ea typeface="Times New Roman" panose="02020603050405020304" pitchFamily="18" charset="0"/>
              </a:rPr>
              <a:t>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Kumar,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Swetha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Sundari,</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Web-based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Alumni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 Systems," 2023 7th International</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Conference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Intelligent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 Systems (ICICCS), Madurai, India,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2023,pp.1427-1434,doi:</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10.1109/ICICCS56967.2023.10142761.</a:t>
            </a:r>
            <a:endParaRPr lang="en-IN" sz="1800" dirty="0">
              <a:latin typeface="Times New Roman" panose="02020603050405020304" pitchFamily="18" charset="0"/>
              <a:cs typeface="Times New Roman" panose="02020603050405020304" pitchFamily="18" charset="0"/>
            </a:endParaRPr>
          </a:p>
          <a:p>
            <a:pPr marL="0" marR="2032635" indent="0" algn="just">
              <a:buSzPts val="1400"/>
              <a:buNone/>
              <a:tabLst>
                <a:tab pos="449580" algn="l"/>
              </a:tabLst>
            </a:pPr>
            <a:r>
              <a:rPr lang="en-IN" sz="1800" dirty="0">
                <a:latin typeface="Times New Roman" panose="02020603050405020304" pitchFamily="18" charset="0"/>
                <a:cs typeface="Times New Roman" panose="02020603050405020304" pitchFamily="18" charset="0"/>
              </a:rPr>
              <a:t>[4] </a:t>
            </a:r>
            <a:r>
              <a:rPr lang="en-US" sz="1800" dirty="0" err="1">
                <a:effectLst/>
                <a:latin typeface="Times New Roman" panose="02020603050405020304" pitchFamily="18" charset="0"/>
                <a:ea typeface="Times New Roman" panose="02020603050405020304" pitchFamily="18" charset="0"/>
              </a:rPr>
              <a:t>Ananthajothi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 Karthick T, Amanullah 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Automated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enabled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optimized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convolutional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neural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 feature formation with adaptive long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short-term memory framework. Concurrency</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Computat</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Pract</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Exper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34(11):e6868.doi:</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10.1002/cpe.6868</a:t>
            </a:r>
            <a:endParaRPr lang="en-IN" sz="1800" dirty="0">
              <a:effectLst/>
              <a:latin typeface="Times New Roman" panose="02020603050405020304" pitchFamily="18" charset="0"/>
              <a:ea typeface="Times New Roman" panose="02020603050405020304" pitchFamily="18" charset="0"/>
            </a:endParaRPr>
          </a:p>
          <a:p>
            <a:pPr marL="0" marR="2032635" lvl="0" indent="0" algn="just">
              <a:spcAft>
                <a:spcPts val="0"/>
              </a:spcAft>
              <a:buSzPts val="1400"/>
              <a:buNone/>
              <a:tabLst>
                <a:tab pos="449580" algn="l"/>
              </a:tabLst>
            </a:pPr>
            <a:endParaRPr lang="en-IN" sz="1800" dirty="0">
              <a:latin typeface="Times New Roman" panose="02020603050405020304" pitchFamily="18" charset="0"/>
              <a:cs typeface="Times New Roman" panose="02020603050405020304" pitchFamily="18" charset="0"/>
            </a:endParaRPr>
          </a:p>
        </p:txBody>
      </p:sp>
      <p:sp>
        <p:nvSpPr>
          <p:cNvPr id="290" name="Google Shape;290;p2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5BDB5F-96BD-B544-0256-16FDA6EED191}"/>
              </a:ext>
            </a:extLst>
          </p:cNvPr>
          <p:cNvSpPr>
            <a:spLocks noGrp="1"/>
          </p:cNvSpPr>
          <p:nvPr>
            <p:ph type="body" idx="1"/>
          </p:nvPr>
        </p:nvSpPr>
        <p:spPr>
          <a:xfrm>
            <a:off x="628650" y="201336"/>
            <a:ext cx="7886700" cy="5975627"/>
          </a:xfrm>
        </p:spPr>
        <p:txBody>
          <a:bodyPr/>
          <a:lstStyle/>
          <a:p>
            <a:pPr marL="114300" indent="0" algn="ctr">
              <a:buNone/>
            </a:pPr>
            <a:endParaRPr lang="en-US" dirty="0">
              <a:latin typeface="Times New Roman" panose="02020603050405020304" pitchFamily="18" charset="0"/>
              <a:cs typeface="Times New Roman" panose="02020603050405020304" pitchFamily="18" charset="0"/>
            </a:endParaRPr>
          </a:p>
          <a:p>
            <a:pPr marL="114300" indent="0" algn="ctr">
              <a:buNone/>
            </a:pPr>
            <a:endParaRPr lang="en-US" i="1" dirty="0">
              <a:latin typeface="Times New Roman" panose="02020603050405020304" pitchFamily="18" charset="0"/>
              <a:cs typeface="Times New Roman" panose="02020603050405020304" pitchFamily="18" charset="0"/>
            </a:endParaRPr>
          </a:p>
          <a:p>
            <a:pPr marL="114300" indent="0" algn="ctr">
              <a:buNone/>
            </a:pPr>
            <a:endParaRPr lang="en-US" i="1" dirty="0">
              <a:latin typeface="Times New Roman" panose="02020603050405020304" pitchFamily="18" charset="0"/>
              <a:cs typeface="Times New Roman" panose="02020603050405020304" pitchFamily="18" charset="0"/>
            </a:endParaRPr>
          </a:p>
          <a:p>
            <a:pPr marL="114300" indent="0" algn="ctr">
              <a:buNone/>
            </a:pPr>
            <a:endParaRPr lang="en-US" i="1" dirty="0">
              <a:latin typeface="Times New Roman" panose="02020603050405020304" pitchFamily="18" charset="0"/>
              <a:cs typeface="Times New Roman" panose="02020603050405020304" pitchFamily="18" charset="0"/>
            </a:endParaRPr>
          </a:p>
          <a:p>
            <a:pPr marL="114300" indent="0" algn="ctr">
              <a:buNone/>
            </a:pPr>
            <a:r>
              <a:rPr lang="en-US" sz="6600" i="1" dirty="0">
                <a:solidFill>
                  <a:schemeClr val="accent1">
                    <a:lumMod val="50000"/>
                  </a:schemeClr>
                </a:solidFill>
                <a:latin typeface="Bookman Old Style" panose="02050604050505020204" pitchFamily="18" charset="0"/>
                <a:cs typeface="Times New Roman" panose="02020603050405020304" pitchFamily="18" charset="0"/>
              </a:rPr>
              <a:t>THANK</a:t>
            </a:r>
            <a:r>
              <a:rPr lang="en-US" sz="6600" i="1" dirty="0">
                <a:latin typeface="Bookman Old Style" panose="02050604050505020204" pitchFamily="18" charset="0"/>
                <a:cs typeface="Times New Roman" panose="02020603050405020304" pitchFamily="18" charset="0"/>
              </a:rPr>
              <a:t> </a:t>
            </a:r>
            <a:r>
              <a:rPr lang="en-US" sz="6600" i="1" dirty="0">
                <a:solidFill>
                  <a:schemeClr val="accent1">
                    <a:lumMod val="50000"/>
                  </a:schemeClr>
                </a:solidFill>
                <a:latin typeface="Bookman Old Style" panose="02050604050505020204" pitchFamily="18" charset="0"/>
                <a:cs typeface="Times New Roman" panose="02020603050405020304" pitchFamily="18" charset="0"/>
              </a:rPr>
              <a:t>YOU</a:t>
            </a:r>
          </a:p>
        </p:txBody>
      </p:sp>
      <p:sp>
        <p:nvSpPr>
          <p:cNvPr id="4" name="Slide Number Placeholder 3">
            <a:extLst>
              <a:ext uri="{FF2B5EF4-FFF2-40B4-BE49-F238E27FC236}">
                <a16:creationId xmlns:a16="http://schemas.microsoft.com/office/drawing/2014/main" id="{C371A710-0830-D96F-5831-51B36CDD68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72149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Introduction</a:t>
            </a:r>
            <a:endParaRPr sz="3600" b="1" dirty="0">
              <a:solidFill>
                <a:srgbClr val="7030A0"/>
              </a:solidFill>
              <a:latin typeface="Times New Roman"/>
              <a:ea typeface="Times New Roman"/>
              <a:cs typeface="Times New Roman"/>
              <a:sym typeface="Times New Roman"/>
            </a:endParaRPr>
          </a:p>
        </p:txBody>
      </p:sp>
      <p:sp>
        <p:nvSpPr>
          <p:cNvPr id="9" name="Text Placeholder 8">
            <a:extLst>
              <a:ext uri="{FF2B5EF4-FFF2-40B4-BE49-F238E27FC236}">
                <a16:creationId xmlns:a16="http://schemas.microsoft.com/office/drawing/2014/main" id="{2073CF21-3F3C-8B03-C215-5F6FE9E164E8}"/>
              </a:ext>
            </a:extLst>
          </p:cNvPr>
          <p:cNvSpPr>
            <a:spLocks noGrp="1"/>
          </p:cNvSpPr>
          <p:nvPr>
            <p:ph type="body" idx="1"/>
          </p:nvPr>
        </p:nvSpPr>
        <p:spPr>
          <a:xfrm>
            <a:off x="628650" y="1291905"/>
            <a:ext cx="7886700" cy="4725668"/>
          </a:xfrm>
        </p:spPr>
        <p:txBody>
          <a:bodyPr>
            <a:normAutofit fontScale="92500"/>
          </a:bodyPr>
          <a:lstStyle/>
          <a:p>
            <a:pPr marL="469265" marR="5080" indent="-457200">
              <a:lnSpc>
                <a:spcPct val="100000"/>
              </a:lnSpc>
              <a:spcBef>
                <a:spcPts val="780"/>
              </a:spcBef>
              <a:buSzPct val="64285"/>
              <a:buFont typeface="Arial" panose="020B0604020202020204" pitchFamily="34" charset="0"/>
              <a:buChar char="•"/>
              <a:tabLst>
                <a:tab pos="353695" algn="l"/>
                <a:tab pos="354965" algn="l"/>
              </a:tabLst>
            </a:pPr>
            <a:r>
              <a:rPr lang="en-US" sz="2600" dirty="0">
                <a:latin typeface="Times New Roman" panose="02020603050405020304" pitchFamily="18" charset="0"/>
                <a:cs typeface="Times New Roman" panose="02020603050405020304" pitchFamily="18" charset="0"/>
              </a:rPr>
              <a:t>Machine learning-based language recognition is transforming communication for the deaf and hard of hearing. Using computer vision and neural networks, hand movements are interpreted into text and speech. The system, adaptable to various applications, aims to enhance accessibility. Challenges include adapting to sign language variations and improving accuracy in different settings. </a:t>
            </a:r>
          </a:p>
          <a:p>
            <a:pPr marL="469265" marR="5080" indent="-457200">
              <a:lnSpc>
                <a:spcPct val="100000"/>
              </a:lnSpc>
              <a:spcBef>
                <a:spcPts val="780"/>
              </a:spcBef>
              <a:buSzPct val="64285"/>
              <a:buFont typeface="Arial" panose="020B0604020202020204" pitchFamily="34" charset="0"/>
              <a:buChar char="•"/>
              <a:tabLst>
                <a:tab pos="353695" algn="l"/>
                <a:tab pos="354965" algn="l"/>
              </a:tabLst>
            </a:pPr>
            <a:r>
              <a:rPr lang="en-US" sz="2600" dirty="0">
                <a:latin typeface="Times New Roman" panose="02020603050405020304" pitchFamily="18" charset="0"/>
                <a:cs typeface="Times New Roman" panose="02020603050405020304" pitchFamily="18" charset="0"/>
              </a:rPr>
              <a:t>The technology's potential impact on education, work, and social interactions could empower the hearing impaired. Ongoing research focuses on accurate algorithms, addressing cultural differences, and improving user interaction.</a:t>
            </a:r>
          </a:p>
        </p:txBody>
      </p:sp>
      <p:sp>
        <p:nvSpPr>
          <p:cNvPr id="104" name="Google Shape;104;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Objective of the Project</a:t>
            </a:r>
            <a:endParaRPr sz="3600" b="1">
              <a:solidFill>
                <a:srgbClr val="7030A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DB6F78FA-0C43-B321-4FDC-20B1C43C8F12}"/>
              </a:ext>
            </a:extLst>
          </p:cNvPr>
          <p:cNvSpPr>
            <a:spLocks noGrp="1"/>
          </p:cNvSpPr>
          <p:nvPr>
            <p:ph type="body" idx="1"/>
          </p:nvPr>
        </p:nvSpPr>
        <p:spPr>
          <a:xfrm>
            <a:off x="628650" y="1599121"/>
            <a:ext cx="7886700" cy="4558397"/>
          </a:xfrm>
        </p:spPr>
        <p:txBody>
          <a:bodyPr>
            <a:noAutofit/>
          </a:bodyPr>
          <a:lstStyle/>
          <a:p>
            <a:pPr marL="342900" indent="-342900">
              <a:lnSpc>
                <a:spcPct val="100000"/>
              </a:lnSpc>
              <a:spcBef>
                <a:spcPts val="15"/>
              </a:spcBef>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Developing a reliable sign language recognition system:</a:t>
            </a:r>
          </a:p>
          <a:p>
            <a:pPr marL="342900" indent="-342900">
              <a:lnSpc>
                <a:spcPct val="100000"/>
              </a:lnSpc>
              <a:spcBef>
                <a:spcPts val="15"/>
              </a:spcBef>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Design and implement a system that can accurately               recognize gestures in different languages while ensuring reliability in different scenarios around the world.</a:t>
            </a:r>
          </a:p>
          <a:p>
            <a:pPr marL="342900" indent="-342900">
              <a:lnSpc>
                <a:spcPct val="100000"/>
              </a:lnSpc>
              <a:spcBef>
                <a:spcPts val="15"/>
              </a:spcBef>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342900" indent="-342900">
              <a:lnSpc>
                <a:spcPct val="100000"/>
              </a:lnSpc>
              <a:spcBef>
                <a:spcPts val="15"/>
              </a:spcBef>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Improve communication accessibility:</a:t>
            </a:r>
          </a:p>
          <a:p>
            <a:pPr marL="342900" indent="-342900">
              <a:lnSpc>
                <a:spcPct val="100000"/>
              </a:lnSpc>
              <a:spcBef>
                <a:spcPts val="15"/>
              </a:spcBef>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Improve accessibility for people with disabilities by creating an interface that allows them to communicate consistently through the user's language.  </a:t>
            </a:r>
            <a:endParaRPr lang="en-US" sz="2600" b="1" dirty="0">
              <a:latin typeface="Times New Roman" panose="02020603050405020304" pitchFamily="18" charset="0"/>
              <a:cs typeface="Times New Roman" panose="02020603050405020304" pitchFamily="18" charset="0"/>
            </a:endParaRPr>
          </a:p>
        </p:txBody>
      </p:sp>
      <p:sp>
        <p:nvSpPr>
          <p:cNvPr id="111" name="Google Shape;111;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628650" y="159658"/>
            <a:ext cx="7886700" cy="103051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Problem Statement</a:t>
            </a:r>
            <a:endParaRPr sz="3600" b="1" dirty="0">
              <a:solidFill>
                <a:srgbClr val="7030A0"/>
              </a:solidFill>
              <a:latin typeface="Times New Roman"/>
              <a:ea typeface="Times New Roman"/>
              <a:cs typeface="Times New Roman"/>
              <a:sym typeface="Times New Roman"/>
            </a:endParaRPr>
          </a:p>
        </p:txBody>
      </p:sp>
      <p:sp>
        <p:nvSpPr>
          <p:cNvPr id="2" name="Text Placeholder 1"/>
          <p:cNvSpPr>
            <a:spLocks noGrp="1"/>
          </p:cNvSpPr>
          <p:nvPr>
            <p:ph type="body" idx="1"/>
          </p:nvPr>
        </p:nvSpPr>
        <p:spPr>
          <a:xfrm>
            <a:off x="628650" y="1291771"/>
            <a:ext cx="7886700" cy="5094515"/>
          </a:xfrm>
        </p:spPr>
        <p:txBody>
          <a:bodyPr>
            <a:normAutofit/>
          </a:bodyPr>
          <a:lstStyle/>
          <a:p>
            <a:pPr algn="just"/>
            <a:r>
              <a:rPr lang="en-US" sz="2600" dirty="0">
                <a:effectLst/>
                <a:latin typeface="Times New Roman" panose="02020603050405020304" pitchFamily="18" charset="0"/>
                <a:ea typeface="NimbusRomNo9L-Medi"/>
              </a:rPr>
              <a:t>The desire for a computer-based solution is significant in this age of technology for deaf people. However, researchers have been working on the problem for quite some time, and the results are promising. Although interesting technologies for voice recognition are becoming available, there is currently no commercial solution for sign recognition on the market.</a:t>
            </a:r>
          </a:p>
          <a:p>
            <a:pPr algn="just"/>
            <a:r>
              <a:rPr lang="en-US" sz="2600" dirty="0">
                <a:effectLst/>
                <a:latin typeface="Times New Roman" panose="02020603050405020304" pitchFamily="18" charset="0"/>
                <a:ea typeface="NimbusRomNo9L-Medi"/>
              </a:rPr>
              <a:t>The gesture is a vital and meaningful mode of communication for the deaf person. So here is the computer-based method for regular people to understand what the differently-abled individual is trying to say.</a:t>
            </a:r>
          </a:p>
        </p:txBody>
      </p:sp>
      <p:sp>
        <p:nvSpPr>
          <p:cNvPr id="148" name="Google Shape;148;p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Literature Survey</a:t>
            </a:r>
            <a:endParaRPr sz="3600" b="1">
              <a:solidFill>
                <a:srgbClr val="7030A0"/>
              </a:solidFill>
              <a:latin typeface="Times New Roman"/>
              <a:ea typeface="Times New Roman"/>
              <a:cs typeface="Times New Roman"/>
              <a:sym typeface="Times New Roman"/>
            </a:endParaRPr>
          </a:p>
        </p:txBody>
      </p:sp>
      <p:sp>
        <p:nvSpPr>
          <p:cNvPr id="119" name="Google Shape;119;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2" name="Table 1"/>
          <p:cNvGraphicFramePr>
            <a:graphicFrameLocks noGrp="1"/>
          </p:cNvGraphicFramePr>
          <p:nvPr>
            <p:extLst>
              <p:ext uri="{D42A27DB-BD31-4B8C-83A1-F6EECF244321}">
                <p14:modId xmlns:p14="http://schemas.microsoft.com/office/powerpoint/2010/main" val="1466357790"/>
              </p:ext>
            </p:extLst>
          </p:nvPr>
        </p:nvGraphicFramePr>
        <p:xfrm>
          <a:off x="0" y="630520"/>
          <a:ext cx="9144000" cy="6235617"/>
        </p:xfrm>
        <a:graphic>
          <a:graphicData uri="http://schemas.openxmlformats.org/drawingml/2006/table">
            <a:tbl>
              <a:tblPr firstRow="1" bandRow="1">
                <a:tableStyleId>{5940675A-B579-460E-94D1-54222C63F5DA}</a:tableStyleId>
              </a:tblPr>
              <a:tblGrid>
                <a:gridCol w="906011">
                  <a:extLst>
                    <a:ext uri="{9D8B030D-6E8A-4147-A177-3AD203B41FA5}">
                      <a16:colId xmlns:a16="http://schemas.microsoft.com/office/drawing/2014/main" val="20000"/>
                    </a:ext>
                  </a:extLst>
                </a:gridCol>
                <a:gridCol w="1812022">
                  <a:extLst>
                    <a:ext uri="{9D8B030D-6E8A-4147-A177-3AD203B41FA5}">
                      <a16:colId xmlns:a16="http://schemas.microsoft.com/office/drawing/2014/main" val="20001"/>
                    </a:ext>
                  </a:extLst>
                </a:gridCol>
                <a:gridCol w="1266738">
                  <a:extLst>
                    <a:ext uri="{9D8B030D-6E8A-4147-A177-3AD203B41FA5}">
                      <a16:colId xmlns:a16="http://schemas.microsoft.com/office/drawing/2014/main" val="20002"/>
                    </a:ext>
                  </a:extLst>
                </a:gridCol>
                <a:gridCol w="1862356">
                  <a:extLst>
                    <a:ext uri="{9D8B030D-6E8A-4147-A177-3AD203B41FA5}">
                      <a16:colId xmlns:a16="http://schemas.microsoft.com/office/drawing/2014/main" val="20003"/>
                    </a:ext>
                  </a:extLst>
                </a:gridCol>
                <a:gridCol w="1526796">
                  <a:extLst>
                    <a:ext uri="{9D8B030D-6E8A-4147-A177-3AD203B41FA5}">
                      <a16:colId xmlns:a16="http://schemas.microsoft.com/office/drawing/2014/main" val="20004"/>
                    </a:ext>
                  </a:extLst>
                </a:gridCol>
                <a:gridCol w="1770077">
                  <a:extLst>
                    <a:ext uri="{9D8B030D-6E8A-4147-A177-3AD203B41FA5}">
                      <a16:colId xmlns:a16="http://schemas.microsoft.com/office/drawing/2014/main" val="20005"/>
                    </a:ext>
                  </a:extLst>
                </a:gridCol>
              </a:tblGrid>
              <a:tr h="677028">
                <a:tc>
                  <a:txBody>
                    <a:bodyPr/>
                    <a:lstStyle/>
                    <a:p>
                      <a:r>
                        <a:rPr lang="en-US" sz="2000" b="1" dirty="0">
                          <a:latin typeface="Times New Roman" panose="02020603050405020304" pitchFamily="18" charset="0"/>
                          <a:cs typeface="Times New Roman" panose="02020603050405020304" pitchFamily="18" charset="0"/>
                        </a:rPr>
                        <a:t>YEAR</a:t>
                      </a:r>
                      <a:endParaRPr lang="en-IN" sz="20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TITLE AND JOURNAL</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AUTHOR</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DESCRIPTION</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ADVANTAGES</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a:latin typeface="Times New Roman" panose="02020603050405020304" pitchFamily="18" charset="0"/>
                          <a:cs typeface="Times New Roman" panose="02020603050405020304" pitchFamily="18" charset="0"/>
                        </a:rPr>
                        <a:t>DISADVANTAGES</a:t>
                      </a:r>
                      <a:endParaRPr lang="en-IN"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285708">
                <a:tc>
                  <a:txBody>
                    <a:bodyPr/>
                    <a:lstStyle/>
                    <a:p>
                      <a:r>
                        <a:rPr lang="en-US" sz="1800" dirty="0">
                          <a:latin typeface="Times New Roman" panose="02020603050405020304" pitchFamily="18" charset="0"/>
                          <a:cs typeface="Times New Roman" panose="02020603050405020304" pitchFamily="18" charset="0"/>
                        </a:rPr>
                        <a:t>2023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a:t>
                      </a: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sign language recognition by image processing”</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Sabari Priya A</a:t>
                      </a:r>
                      <a:r>
                        <a:rPr lang="en-IN" sz="1800" dirty="0">
                          <a:latin typeface="Times New Roman" panose="02020603050405020304" pitchFamily="18" charset="0"/>
                          <a:cs typeface="Times New Roman" panose="02020603050405020304" pitchFamily="18" charset="0"/>
                        </a:rPr>
                        <a:t>.,</a:t>
                      </a:r>
                    </a:p>
                  </a:txBody>
                  <a:tcPr/>
                </a:tc>
                <a:tc>
                  <a:txBody>
                    <a:bodyPr/>
                    <a:lstStyle/>
                    <a:p>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system aims to bridge the communication gap between individuals with speaking and hearing abilities and those without.</a:t>
                      </a:r>
                      <a:endParaRPr lang="en-IN" sz="1800" dirty="0">
                        <a:latin typeface="Times New Roman" panose="02020603050405020304" pitchFamily="18" charset="0"/>
                        <a:cs typeface="Times New Roman" panose="02020603050405020304" pitchFamily="18" charset="0"/>
                      </a:endParaRPr>
                    </a:p>
                  </a:txBody>
                  <a:tcPr/>
                </a:tc>
                <a:tc>
                  <a:txBody>
                    <a:bodyPr/>
                    <a:lstStyle/>
                    <a:p>
                      <a:pPr lvl="0"/>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User-Friendly HCI: Utilizes a gesture-only interface, enhancing accessibility for seamless interaction.</a:t>
                      </a:r>
                      <a:endParaRPr lang="en-IN"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pPr lvl="0"/>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It does not discuss the accuracy or performance metrics of the proposed system</a:t>
                      </a:r>
                      <a:r>
                        <a:rPr lang="en-US" sz="1400" b="0" i="0" u="none" strike="noStrike" cap="none" dirty="0">
                          <a:solidFill>
                            <a:schemeClr val="tx1"/>
                          </a:solidFill>
                          <a:effectLst/>
                          <a:latin typeface="+mn-lt"/>
                          <a:ea typeface="+mn-ea"/>
                          <a:cs typeface="+mn-cs"/>
                          <a:sym typeface="Arial"/>
                        </a:rPr>
                        <a:t>.</a:t>
                      </a:r>
                      <a:endParaRPr lang="en-IN" sz="1400" b="0" i="0" u="none" strike="noStrike" cap="none" dirty="0">
                        <a:solidFill>
                          <a:schemeClr val="tx1"/>
                        </a:solidFill>
                        <a:effectLst/>
                        <a:latin typeface="+mn-lt"/>
                        <a:ea typeface="+mn-ea"/>
                        <a:cs typeface="+mn-cs"/>
                        <a:sym typeface="Arial"/>
                      </a:endParaRPr>
                    </a:p>
                  </a:txBody>
                  <a:tcPr/>
                </a:tc>
                <a:extLst>
                  <a:ext uri="{0D108BD9-81ED-4DB2-BD59-A6C34878D82A}">
                    <a16:rowId xmlns:a16="http://schemas.microsoft.com/office/drawing/2014/main" val="10001"/>
                  </a:ext>
                </a:extLst>
              </a:tr>
              <a:tr h="2998269">
                <a:tc>
                  <a:txBody>
                    <a:bodyPr/>
                    <a:lstStyle/>
                    <a:p>
                      <a:r>
                        <a:rPr lang="en-US" sz="1800" dirty="0">
                          <a:latin typeface="Times New Roman" panose="02020603050405020304" pitchFamily="18" charset="0"/>
                          <a:cs typeface="Times New Roman" panose="02020603050405020304" pitchFamily="18" charset="0"/>
                        </a:rPr>
                        <a:t>2023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a:t>
                      </a: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sign language recognition using python and </a:t>
                      </a:r>
                      <a:r>
                        <a:rPr lang="en-US" sz="18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opencv</a:t>
                      </a: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Dipalee</a:t>
                      </a: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8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Golekar</a:t>
                      </a: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It discusses the development of a sign language detection system using action recognition.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Evaluates hand gesture techniques comprehensively, discussing merits and limitations in various scenarios.</a:t>
                      </a:r>
                      <a:endParaRPr lang="en-IN" sz="1800" dirty="0">
                        <a:latin typeface="Times New Roman" panose="02020603050405020304" pitchFamily="18" charset="0"/>
                        <a:cs typeface="Times New Roman" panose="02020603050405020304" pitchFamily="18" charset="0"/>
                      </a:endParaRPr>
                    </a:p>
                  </a:txBody>
                  <a:tcPr/>
                </a:tc>
                <a:tc>
                  <a:txBody>
                    <a:bodyPr/>
                    <a:lstStyle/>
                    <a:p>
                      <a:pPr lvl="0"/>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There is no discussion about potential challenges or limitations faced during the development and implementation of the system.</a:t>
                      </a:r>
                      <a:endParaRPr lang="en-IN"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4276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 name="Title 1">
            <a:extLst>
              <a:ext uri="{FF2B5EF4-FFF2-40B4-BE49-F238E27FC236}">
                <a16:creationId xmlns:a16="http://schemas.microsoft.com/office/drawing/2014/main" id="{3383FDE3-5680-076D-CCB4-075E27C27061}"/>
              </a:ext>
            </a:extLst>
          </p:cNvPr>
          <p:cNvSpPr>
            <a:spLocks noGrp="1"/>
          </p:cNvSpPr>
          <p:nvPr>
            <p:ph type="ctrTitle"/>
          </p:nvPr>
        </p:nvSpPr>
        <p:spPr>
          <a:xfrm>
            <a:off x="685800" y="1122363"/>
            <a:ext cx="7772400" cy="1259890"/>
          </a:xfrm>
        </p:spPr>
        <p:txBody>
          <a:bodyPr>
            <a:normAutofit fontScale="90000"/>
          </a:bodyPr>
          <a:lstStyle/>
          <a:p>
            <a:pPr rtl="0">
              <a:spcBef>
                <a:spcPts val="0"/>
              </a:spcBef>
              <a:spcAft>
                <a:spcPts val="0"/>
              </a:spcAft>
            </a:pPr>
            <a:r>
              <a:rPr lang="en-IN" sz="3600" b="1" i="0" u="none" strike="noStrike" dirty="0">
                <a:solidFill>
                  <a:srgbClr val="7030A0"/>
                </a:solidFill>
                <a:effectLst/>
                <a:latin typeface="Times New Roman" panose="02020603050405020304" pitchFamily="18" charset="0"/>
                <a:cs typeface="Times New Roman" panose="02020603050405020304" pitchFamily="18" charset="0"/>
              </a:rPr>
              <a:t>Existing system</a:t>
            </a:r>
            <a:br>
              <a:rPr lang="en-IN" b="0" dirty="0">
                <a:effectLst/>
              </a:rPr>
            </a:br>
            <a:br>
              <a:rPr lang="en-IN" dirty="0"/>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A2E6331-DF06-5368-D962-4607F68C959C}"/>
              </a:ext>
            </a:extLst>
          </p:cNvPr>
          <p:cNvSpPr>
            <a:spLocks noGrp="1"/>
          </p:cNvSpPr>
          <p:nvPr>
            <p:ph type="subTitle" idx="1"/>
          </p:nvPr>
        </p:nvSpPr>
        <p:spPr>
          <a:xfrm>
            <a:off x="469232" y="950495"/>
            <a:ext cx="8446168" cy="5405856"/>
          </a:xfrm>
        </p:spPr>
        <p:txBody>
          <a:bodyPr>
            <a:normAutofit/>
          </a:bodyPr>
          <a:lstStyle/>
          <a:p>
            <a:pPr marR="243205" indent="-457200" algn="just">
              <a:lnSpc>
                <a:spcPct val="100000"/>
              </a:lnSpc>
              <a:spcBef>
                <a:spcPts val="800"/>
              </a:spcBef>
              <a:spcAft>
                <a:spcPts val="0"/>
              </a:spcAft>
              <a:buFont typeface="Arial" panose="020B0604020202020204" pitchFamily="34" charset="0"/>
              <a:buChar char="•"/>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Deep</a:t>
            </a:r>
            <a:r>
              <a:rPr lang="en-US" sz="2600" b="1"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Sign</a:t>
            </a:r>
            <a:r>
              <a:rPr lang="en-US" sz="2600" b="1" spc="-75" dirty="0">
                <a:latin typeface="Times New Roman" panose="02020603050405020304" pitchFamily="18" charset="0"/>
                <a:ea typeface="Times New Roman" panose="02020603050405020304" pitchFamily="18" charset="0"/>
                <a:cs typeface="Times New Roman" panose="02020603050405020304" pitchFamily="18" charset="0"/>
              </a:rPr>
              <a:t> :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6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learning-based</a:t>
            </a:r>
            <a:r>
              <a:rPr lang="en-US" sz="2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US" sz="2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US" sz="2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uses</a:t>
            </a:r>
            <a:r>
              <a:rPr lang="en-US" sz="2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convolutional</a:t>
            </a:r>
            <a:r>
              <a:rPr lang="en-US" sz="2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neural</a:t>
            </a:r>
            <a:r>
              <a:rPr lang="en-US" sz="2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networks(CNN)</a:t>
            </a:r>
            <a:r>
              <a:rPr lang="en-US" sz="26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2600"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sign</a:t>
            </a:r>
            <a:r>
              <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language</a:t>
            </a:r>
            <a:r>
              <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recognition.</a:t>
            </a:r>
            <a:r>
              <a:rPr lang="en-US" sz="26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Focus</a:t>
            </a:r>
            <a:r>
              <a:rPr lang="en-US" sz="2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26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American</a:t>
            </a:r>
            <a:r>
              <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Sign</a:t>
            </a:r>
            <a:r>
              <a:rPr lang="en-US" sz="2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Language</a:t>
            </a:r>
            <a:r>
              <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(ASL)</a:t>
            </a:r>
            <a:r>
              <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recognition.</a:t>
            </a:r>
            <a:endParaRPr lang="en-IN" sz="2600" dirty="0">
              <a:latin typeface="Times New Roman" panose="02020603050405020304" pitchFamily="18" charset="0"/>
              <a:ea typeface="Times New Roman" panose="02020603050405020304" pitchFamily="18" charset="0"/>
              <a:cs typeface="Times New Roman" panose="02020603050405020304" pitchFamily="18" charset="0"/>
            </a:endParaRPr>
          </a:p>
          <a:p>
            <a:pPr marR="243205" indent="-457200" algn="just">
              <a:lnSpc>
                <a:spcPct val="100000"/>
              </a:lnSpc>
              <a:spcBef>
                <a:spcPts val="800"/>
              </a:spcBef>
              <a:spcAft>
                <a:spcPts val="0"/>
              </a:spcAft>
              <a:buFont typeface="Arial" panose="020B0604020202020204" pitchFamily="34" charset="0"/>
              <a:buChar char="•"/>
            </a:pPr>
            <a:r>
              <a:rPr lang="en-US" sz="2600" b="1" dirty="0" err="1">
                <a:effectLst/>
                <a:latin typeface="Times New Roman" panose="02020603050405020304" pitchFamily="18" charset="0"/>
                <a:ea typeface="Times New Roman" panose="02020603050405020304" pitchFamily="18" charset="0"/>
                <a:cs typeface="Times New Roman" panose="02020603050405020304" pitchFamily="18" charset="0"/>
              </a:rPr>
              <a:t>UNISign</a:t>
            </a: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effectLst/>
                <a:latin typeface="Times New Roman" panose="02020603050405020304" pitchFamily="18" charset="0"/>
                <a:ea typeface="Times New Roman" panose="02020603050405020304" pitchFamily="18" charset="0"/>
                <a:cs typeface="Times New Roman" panose="02020603050405020304" pitchFamily="18" charset="0"/>
              </a:rPr>
              <a:t>UNIsign</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is a system designed to recognize Greek Sign Language (GSL). It combines</a:t>
            </a:r>
            <a:r>
              <a:rPr lang="en-US" sz="2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computer</a:t>
            </a:r>
            <a:r>
              <a:rPr lang="en-US" sz="26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vision</a:t>
            </a:r>
            <a:r>
              <a:rPr lang="en-US" sz="2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6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learning algorithms for</a:t>
            </a:r>
            <a:r>
              <a:rPr lang="en-US" sz="2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accurate</a:t>
            </a:r>
            <a:r>
              <a:rPr lang="en-US" sz="2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recognition.</a:t>
            </a:r>
          </a:p>
          <a:p>
            <a:pPr marR="243205" indent="-457200" algn="just">
              <a:lnSpc>
                <a:spcPct val="100000"/>
              </a:lnSpc>
              <a:spcBef>
                <a:spcPts val="800"/>
              </a:spcBef>
              <a:spcAft>
                <a:spcPts val="0"/>
              </a:spcAft>
              <a:buFont typeface="Arial" panose="020B0604020202020204" pitchFamily="34" charset="0"/>
              <a:buChar char="•"/>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SLR</a:t>
            </a:r>
            <a:r>
              <a:rPr lang="en-US" sz="26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Toolkit :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The SLR Toolkit is a framework that helps develop sign language recognition systems.</a:t>
            </a:r>
            <a:r>
              <a:rPr lang="en-US" sz="26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sz="2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includes tools for</a:t>
            </a:r>
            <a:r>
              <a:rPr lang="en-US" sz="26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26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processing,</a:t>
            </a:r>
            <a:r>
              <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feature</a:t>
            </a:r>
            <a:r>
              <a:rPr lang="en-US" sz="2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extraction,</a:t>
            </a:r>
            <a:r>
              <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and model training</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0" name="Google Shape;140;g22cb8fd6a18_0_1"/>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628650" y="365127"/>
            <a:ext cx="7886700" cy="83911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Proposed System</a:t>
            </a:r>
            <a:endParaRPr sz="3600" b="1" dirty="0">
              <a:solidFill>
                <a:srgbClr val="7030A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679B4FCD-C7C1-E21D-3FE5-679BE04570D3}"/>
              </a:ext>
            </a:extLst>
          </p:cNvPr>
          <p:cNvSpPr>
            <a:spLocks noGrp="1"/>
          </p:cNvSpPr>
          <p:nvPr>
            <p:ph type="body" idx="1"/>
          </p:nvPr>
        </p:nvSpPr>
        <p:spPr>
          <a:xfrm>
            <a:off x="116114" y="1204246"/>
            <a:ext cx="8592457" cy="4972718"/>
          </a:xfrm>
        </p:spPr>
        <p:txBody>
          <a:bodyPr>
            <a:noAutofit/>
          </a:bodyPr>
          <a:lstStyle/>
          <a:p>
            <a:pPr marR="85090" indent="-457200" algn="just">
              <a:lnSpc>
                <a:spcPct val="100000"/>
              </a:lnSpc>
              <a:spcBef>
                <a:spcPts val="5"/>
              </a:spcBef>
            </a:pPr>
            <a:r>
              <a:rPr lang="en-US" sz="2600" dirty="0">
                <a:effectLst/>
                <a:latin typeface="Times New Roman" panose="02020603050405020304" pitchFamily="18" charset="0"/>
                <a:ea typeface="Times New Roman" panose="02020603050405020304" pitchFamily="18" charset="0"/>
              </a:rPr>
              <a:t>The proposed sign language recognition system is designed to be a comprehensive, user-</a:t>
            </a:r>
            <a:r>
              <a:rPr lang="en-US" sz="2600" spc="5" dirty="0">
                <a:effectLst/>
                <a:latin typeface="Times New Roman" panose="02020603050405020304" pitchFamily="18" charset="0"/>
                <a:ea typeface="Times New Roman" panose="02020603050405020304" pitchFamily="18" charset="0"/>
              </a:rPr>
              <a:t> </a:t>
            </a:r>
            <a:r>
              <a:rPr lang="en-US" sz="2600" spc="-5" dirty="0">
                <a:effectLst/>
                <a:latin typeface="Times New Roman" panose="02020603050405020304" pitchFamily="18" charset="0"/>
                <a:ea typeface="Times New Roman" panose="02020603050405020304" pitchFamily="18" charset="0"/>
              </a:rPr>
              <a:t>friendly</a:t>
            </a:r>
            <a:r>
              <a:rPr lang="en-US" sz="2600" spc="-70" dirty="0">
                <a:effectLst/>
                <a:latin typeface="Times New Roman" panose="02020603050405020304" pitchFamily="18" charset="0"/>
                <a:ea typeface="Times New Roman" panose="02020603050405020304" pitchFamily="18" charset="0"/>
              </a:rPr>
              <a:t> </a:t>
            </a:r>
            <a:r>
              <a:rPr lang="en-US" sz="2600" spc="-5" dirty="0">
                <a:effectLst/>
                <a:latin typeface="Times New Roman" panose="02020603050405020304" pitchFamily="18" charset="0"/>
                <a:ea typeface="Times New Roman" panose="02020603050405020304" pitchFamily="18" charset="0"/>
              </a:rPr>
              <a:t>and</a:t>
            </a:r>
            <a:r>
              <a:rPr lang="en-US" sz="2600" spc="-70" dirty="0">
                <a:effectLst/>
                <a:latin typeface="Times New Roman" panose="02020603050405020304" pitchFamily="18" charset="0"/>
                <a:ea typeface="Times New Roman" panose="02020603050405020304" pitchFamily="18" charset="0"/>
              </a:rPr>
              <a:t> </a:t>
            </a:r>
            <a:r>
              <a:rPr lang="en-US" sz="2600" spc="-5" dirty="0">
                <a:effectLst/>
                <a:latin typeface="Times New Roman" panose="02020603050405020304" pitchFamily="18" charset="0"/>
                <a:ea typeface="Times New Roman" panose="02020603050405020304" pitchFamily="18" charset="0"/>
              </a:rPr>
              <a:t>adaptive</a:t>
            </a:r>
            <a:r>
              <a:rPr lang="en-US" sz="2600" spc="-90" dirty="0">
                <a:effectLst/>
                <a:latin typeface="Times New Roman" panose="02020603050405020304" pitchFamily="18" charset="0"/>
                <a:ea typeface="Times New Roman" panose="02020603050405020304" pitchFamily="18" charset="0"/>
              </a:rPr>
              <a:t> </a:t>
            </a:r>
            <a:r>
              <a:rPr lang="en-US" sz="2600" spc="-5" dirty="0">
                <a:effectLst/>
                <a:latin typeface="Times New Roman" panose="02020603050405020304" pitchFamily="18" charset="0"/>
                <a:ea typeface="Times New Roman" panose="02020603050405020304" pitchFamily="18" charset="0"/>
              </a:rPr>
              <a:t>platform</a:t>
            </a:r>
            <a:r>
              <a:rPr lang="en-US" sz="2600" spc="-90" dirty="0">
                <a:effectLst/>
                <a:latin typeface="Times New Roman" panose="02020603050405020304" pitchFamily="18" charset="0"/>
                <a:ea typeface="Times New Roman" panose="02020603050405020304" pitchFamily="18" charset="0"/>
              </a:rPr>
              <a:t> </a:t>
            </a:r>
            <a:r>
              <a:rPr lang="en-US" sz="2600" spc="-5" dirty="0">
                <a:effectLst/>
                <a:latin typeface="Times New Roman" panose="02020603050405020304" pitchFamily="18" charset="0"/>
                <a:ea typeface="Times New Roman" panose="02020603050405020304" pitchFamily="18" charset="0"/>
              </a:rPr>
              <a:t>that</a:t>
            </a:r>
            <a:r>
              <a:rPr lang="en-US" sz="2600" spc="-7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meets</a:t>
            </a:r>
            <a:r>
              <a:rPr lang="en-US" sz="2600" spc="-7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7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communication</a:t>
            </a:r>
            <a:r>
              <a:rPr lang="en-US" sz="2600" spc="-8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needs</a:t>
            </a:r>
            <a:r>
              <a:rPr lang="en-US" sz="2600" spc="-8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of</a:t>
            </a:r>
            <a:r>
              <a:rPr lang="en-US" sz="2600" spc="-7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9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deaf.</a:t>
            </a:r>
            <a:r>
              <a:rPr lang="en-US" sz="2600" spc="-9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7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system</a:t>
            </a:r>
            <a:r>
              <a:rPr lang="en-US" sz="2600" spc="-3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includes</a:t>
            </a:r>
            <a:r>
              <a:rPr lang="en-US" sz="2600" spc="-3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several</a:t>
            </a:r>
            <a:r>
              <a:rPr lang="en-US" sz="2600" spc="-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key</a:t>
            </a:r>
            <a:r>
              <a:rPr lang="en-US" sz="2600" spc="-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features</a:t>
            </a:r>
            <a:r>
              <a:rPr lang="en-US" sz="2600" spc="-3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a:t>
            </a:r>
            <a:r>
              <a:rPr lang="en-US" sz="2600" spc="-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functions</a:t>
            </a:r>
            <a:r>
              <a:rPr lang="en-US" sz="2600" spc="-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aimed</a:t>
            </a:r>
            <a:r>
              <a:rPr lang="en-US" sz="2600" spc="-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at</a:t>
            </a:r>
            <a:r>
              <a:rPr lang="en-US" sz="2600" spc="-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high</a:t>
            </a:r>
            <a:r>
              <a:rPr lang="en-US" sz="2600" spc="-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accuracy,</a:t>
            </a:r>
            <a:r>
              <a:rPr lang="en-US" sz="2600" spc="-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real-time</a:t>
            </a:r>
            <a:r>
              <a:rPr lang="en-US" sz="2600" spc="-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performance</a:t>
            </a:r>
            <a:r>
              <a:rPr lang="en-US" sz="2600" spc="-3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 continuous</a:t>
            </a:r>
            <a:r>
              <a:rPr lang="en-US" sz="2600" spc="-1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improvement.</a:t>
            </a:r>
            <a:endParaRPr lang="en-IN" sz="2600" dirty="0">
              <a:effectLst/>
              <a:latin typeface="Times New Roman" panose="02020603050405020304" pitchFamily="18" charset="0"/>
              <a:ea typeface="Times New Roman" panose="02020603050405020304" pitchFamily="18" charset="0"/>
            </a:endParaRPr>
          </a:p>
          <a:p>
            <a:pPr algn="l"/>
            <a:r>
              <a:rPr lang="en-IN" sz="2600" b="1" i="0" dirty="0">
                <a:effectLst/>
                <a:latin typeface="Times New Roman" panose="02020603050405020304" pitchFamily="18" charset="0"/>
                <a:cs typeface="Times New Roman" panose="02020603050405020304" pitchFamily="18" charset="0"/>
              </a:rPr>
              <a:t>Landmark Detection with CNNs</a:t>
            </a:r>
            <a:endParaRPr lang="en-IN" sz="2600" b="0" i="0" dirty="0">
              <a:effectLst/>
              <a:latin typeface="Times New Roman" panose="02020603050405020304" pitchFamily="18" charset="0"/>
              <a:cs typeface="Times New Roman" panose="02020603050405020304" pitchFamily="18" charset="0"/>
            </a:endParaRPr>
          </a:p>
          <a:p>
            <a:pPr algn="l"/>
            <a:r>
              <a:rPr lang="en-IN" sz="2600" b="1" i="0" dirty="0">
                <a:effectLst/>
                <a:latin typeface="Times New Roman" panose="02020603050405020304" pitchFamily="18" charset="0"/>
                <a:cs typeface="Times New Roman" panose="02020603050405020304" pitchFamily="18" charset="0"/>
              </a:rPr>
              <a:t>Hybrid CNN-RNN Model for Gesture Recognition</a:t>
            </a:r>
            <a:endParaRPr lang="en-IN" sz="2600" b="0" i="0" dirty="0">
              <a:effectLst/>
              <a:latin typeface="Times New Roman" panose="02020603050405020304" pitchFamily="18" charset="0"/>
              <a:cs typeface="Times New Roman" panose="02020603050405020304" pitchFamily="18" charset="0"/>
            </a:endParaRPr>
          </a:p>
          <a:p>
            <a:pPr algn="l"/>
            <a:r>
              <a:rPr lang="en-IN" sz="2600" b="1" i="0" dirty="0">
                <a:effectLst/>
                <a:latin typeface="Times New Roman" panose="02020603050405020304" pitchFamily="18" charset="0"/>
                <a:cs typeface="Times New Roman" panose="02020603050405020304" pitchFamily="18" charset="0"/>
              </a:rPr>
              <a:t>Show Real-Time Inference</a:t>
            </a:r>
            <a:endParaRPr lang="en-IN" sz="2600" b="0" i="0" dirty="0">
              <a:effectLst/>
              <a:latin typeface="Times New Roman" panose="02020603050405020304" pitchFamily="18" charset="0"/>
              <a:cs typeface="Times New Roman" panose="02020603050405020304" pitchFamily="18" charset="0"/>
            </a:endParaRPr>
          </a:p>
          <a:p>
            <a:pPr algn="l"/>
            <a:r>
              <a:rPr lang="en-IN" sz="2600" b="1" i="0" dirty="0">
                <a:effectLst/>
                <a:latin typeface="Times New Roman" panose="02020603050405020304" pitchFamily="18" charset="0"/>
                <a:cs typeface="Times New Roman" panose="02020603050405020304" pitchFamily="18" charset="0"/>
              </a:rPr>
              <a:t>User Interface for Visual Feedback</a:t>
            </a:r>
            <a:endParaRPr lang="en-IN" sz="2600" b="0" i="0" dirty="0">
              <a:effectLst/>
              <a:latin typeface="Times New Roman" panose="02020603050405020304" pitchFamily="18" charset="0"/>
              <a:cs typeface="Times New Roman" panose="02020603050405020304" pitchFamily="18" charset="0"/>
            </a:endParaRPr>
          </a:p>
        </p:txBody>
      </p:sp>
      <p:sp>
        <p:nvSpPr>
          <p:cNvPr id="155" name="Google Shape;155;p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Software / Hardware used</a:t>
            </a:r>
            <a:endParaRPr sz="3600" b="1" dirty="0">
              <a:solidFill>
                <a:srgbClr val="7030A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DE937351-6895-2A77-E7E5-2D34EFEA0639}"/>
              </a:ext>
            </a:extLst>
          </p:cNvPr>
          <p:cNvSpPr>
            <a:spLocks noGrp="1"/>
          </p:cNvSpPr>
          <p:nvPr>
            <p:ph type="body" idx="1"/>
          </p:nvPr>
        </p:nvSpPr>
        <p:spPr/>
        <p:txBody>
          <a:bodyPr>
            <a:normAutofit/>
          </a:bodyPr>
          <a:lstStyle/>
          <a:p>
            <a:pPr marL="285750" indent="-285750"/>
            <a:r>
              <a:rPr lang="en-US" sz="2600" b="1" spc="-10" dirty="0">
                <a:effectLst/>
                <a:latin typeface="Times New Roman" panose="02020603050405020304" pitchFamily="18" charset="0"/>
                <a:ea typeface="Times New Roman" panose="02020603050405020304" pitchFamily="18" charset="0"/>
              </a:rPr>
              <a:t>Software</a:t>
            </a:r>
            <a:r>
              <a:rPr lang="en-US" sz="2600" b="1" spc="-15" dirty="0">
                <a:effectLst/>
                <a:latin typeface="Times New Roman" panose="02020603050405020304" pitchFamily="18" charset="0"/>
                <a:ea typeface="Times New Roman" panose="02020603050405020304" pitchFamily="18" charset="0"/>
              </a:rPr>
              <a:t> </a:t>
            </a:r>
            <a:r>
              <a:rPr lang="en-US" sz="2600" b="1" spc="-10" dirty="0">
                <a:effectLst/>
                <a:latin typeface="Times New Roman" panose="02020603050405020304" pitchFamily="18" charset="0"/>
                <a:ea typeface="Times New Roman" panose="02020603050405020304" pitchFamily="18" charset="0"/>
              </a:rPr>
              <a:t>Requirement:</a:t>
            </a:r>
            <a:r>
              <a:rPr lang="en-US" sz="2600" b="1" spc="-15"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Operating</a:t>
            </a:r>
            <a:r>
              <a:rPr lang="en-US" sz="2600" spc="-85"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System</a:t>
            </a:r>
            <a:r>
              <a:rPr lang="en-US" sz="2600" spc="-80"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like</a:t>
            </a:r>
            <a:r>
              <a:rPr lang="en-US" sz="2600" spc="-145"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Windows,</a:t>
            </a:r>
            <a:r>
              <a:rPr lang="en-US" sz="2600" spc="-70" dirty="0">
                <a:effectLst/>
                <a:latin typeface="Times New Roman" panose="02020603050405020304" pitchFamily="18" charset="0"/>
                <a:ea typeface="Times New Roman" panose="02020603050405020304" pitchFamily="18" charset="0"/>
              </a:rPr>
              <a:t> </a:t>
            </a:r>
            <a:r>
              <a:rPr lang="en-US" sz="2600" spc="-5" dirty="0" err="1">
                <a:effectLst/>
                <a:latin typeface="Times New Roman" panose="02020603050405020304" pitchFamily="18" charset="0"/>
                <a:ea typeface="Times New Roman" panose="02020603050405020304" pitchFamily="18" charset="0"/>
              </a:rPr>
              <a:t>Mac,Linux</a:t>
            </a:r>
            <a:r>
              <a:rPr lang="en-US" sz="2600" spc="-5" dirty="0">
                <a:effectLst/>
                <a:latin typeface="Times New Roman" panose="02020603050405020304" pitchFamily="18" charset="0"/>
                <a:ea typeface="Times New Roman" panose="02020603050405020304" pitchFamily="18" charset="0"/>
              </a:rPr>
              <a:t>.</a:t>
            </a:r>
          </a:p>
          <a:p>
            <a:pPr marL="285750" indent="-285750"/>
            <a:r>
              <a:rPr lang="en-US" sz="2600" b="1" spc="-10" dirty="0">
                <a:effectLst/>
                <a:latin typeface="Times New Roman" panose="02020603050405020304" pitchFamily="18" charset="0"/>
                <a:ea typeface="Times New Roman" panose="02020603050405020304" pitchFamily="18" charset="0"/>
              </a:rPr>
              <a:t>Hardware Requirement:</a:t>
            </a:r>
            <a:endParaRPr lang="en-US" sz="1800" dirty="0">
              <a:effectLst/>
              <a:latin typeface="Times New Roman" panose="02020603050405020304" pitchFamily="18" charset="0"/>
              <a:ea typeface="Times New Roman" panose="02020603050405020304" pitchFamily="18" charset="0"/>
            </a:endParaRPr>
          </a:p>
          <a:p>
            <a:pPr marL="285750" indent="-285750"/>
            <a:endParaRPr lang="en-IN" sz="1800" dirty="0">
              <a:effectLst/>
              <a:latin typeface="Times New Roman" panose="02020603050405020304" pitchFamily="18" charset="0"/>
              <a:ea typeface="Times New Roman" panose="02020603050405020304" pitchFamily="18" charset="0"/>
            </a:endParaRPr>
          </a:p>
        </p:txBody>
      </p:sp>
      <p:sp>
        <p:nvSpPr>
          <p:cNvPr id="169" name="Google Shape;169;p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graphicFrame>
        <p:nvGraphicFramePr>
          <p:cNvPr id="3" name="Table 2">
            <a:extLst>
              <a:ext uri="{FF2B5EF4-FFF2-40B4-BE49-F238E27FC236}">
                <a16:creationId xmlns:a16="http://schemas.microsoft.com/office/drawing/2014/main" id="{AE535CC0-7EA0-6B93-B75D-6B33C072C45E}"/>
              </a:ext>
            </a:extLst>
          </p:cNvPr>
          <p:cNvGraphicFramePr>
            <a:graphicFrameLocks noGrp="1"/>
          </p:cNvGraphicFramePr>
          <p:nvPr>
            <p:extLst>
              <p:ext uri="{D42A27DB-BD31-4B8C-83A1-F6EECF244321}">
                <p14:modId xmlns:p14="http://schemas.microsoft.com/office/powerpoint/2010/main" val="1209271941"/>
              </p:ext>
            </p:extLst>
          </p:nvPr>
        </p:nvGraphicFramePr>
        <p:xfrm>
          <a:off x="1449058" y="3322711"/>
          <a:ext cx="5608320" cy="2740025"/>
        </p:xfrm>
        <a:graphic>
          <a:graphicData uri="http://schemas.openxmlformats.org/drawingml/2006/table">
            <a:tbl>
              <a:tblPr firstRow="1" firstCol="1" lastRow="1" lastCol="1" bandRow="1" bandCol="1">
                <a:tableStyleId>{5C22544A-7EE6-4342-B048-85BDC9FD1C3A}</a:tableStyleId>
              </a:tblPr>
              <a:tblGrid>
                <a:gridCol w="1373505">
                  <a:extLst>
                    <a:ext uri="{9D8B030D-6E8A-4147-A177-3AD203B41FA5}">
                      <a16:colId xmlns:a16="http://schemas.microsoft.com/office/drawing/2014/main" val="1757693656"/>
                    </a:ext>
                  </a:extLst>
                </a:gridCol>
                <a:gridCol w="4234815">
                  <a:extLst>
                    <a:ext uri="{9D8B030D-6E8A-4147-A177-3AD203B41FA5}">
                      <a16:colId xmlns:a16="http://schemas.microsoft.com/office/drawing/2014/main" val="3477094396"/>
                    </a:ext>
                  </a:extLst>
                </a:gridCol>
              </a:tblGrid>
              <a:tr h="406400">
                <a:tc>
                  <a:txBody>
                    <a:bodyPr/>
                    <a:lstStyle/>
                    <a:p>
                      <a:pPr marL="73025"/>
                      <a:r>
                        <a:rPr lang="en-US" sz="1400">
                          <a:effectLst/>
                        </a:rPr>
                        <a:t>Camera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r>
                        <a:rPr lang="en-US" sz="1400">
                          <a:effectLst/>
                        </a:rPr>
                        <a:t>Good</a:t>
                      </a:r>
                      <a:r>
                        <a:rPr lang="en-US" sz="1400" spc="-35">
                          <a:effectLst/>
                        </a:rPr>
                        <a:t> </a:t>
                      </a:r>
                      <a:r>
                        <a:rPr lang="en-US" sz="1400">
                          <a:effectLst/>
                        </a:rPr>
                        <a:t>quality,3MP</a:t>
                      </a:r>
                      <a:r>
                        <a:rPr lang="en-US" sz="1400" spc="-45">
                          <a:effectLst/>
                        </a:rPr>
                        <a:t> </a:t>
                      </a:r>
                      <a:r>
                        <a:rPr lang="en-US" sz="1400">
                          <a:effectLst/>
                        </a:rPr>
                        <a:t>higher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41900755"/>
                  </a:ext>
                </a:extLst>
              </a:tr>
              <a:tr h="409575">
                <a:tc>
                  <a:txBody>
                    <a:bodyPr/>
                    <a:lstStyle/>
                    <a:p>
                      <a:pPr marL="73025">
                        <a:spcBef>
                          <a:spcPts val="20"/>
                        </a:spcBef>
                        <a:spcAft>
                          <a:spcPts val="0"/>
                        </a:spcAft>
                      </a:pPr>
                      <a:r>
                        <a:rPr lang="en-US" sz="1400">
                          <a:effectLst/>
                        </a:rPr>
                        <a:t>RAM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spcBef>
                          <a:spcPts val="20"/>
                        </a:spcBef>
                        <a:spcAft>
                          <a:spcPts val="0"/>
                        </a:spcAft>
                      </a:pPr>
                      <a:r>
                        <a:rPr lang="en-US" sz="1400">
                          <a:effectLst/>
                        </a:rPr>
                        <a:t>Minimum</a:t>
                      </a:r>
                      <a:r>
                        <a:rPr lang="en-US" sz="1400" spc="-25">
                          <a:effectLst/>
                        </a:rPr>
                        <a:t> </a:t>
                      </a:r>
                      <a:r>
                        <a:rPr lang="en-US" sz="1400">
                          <a:effectLst/>
                        </a:rPr>
                        <a:t>8GB</a:t>
                      </a:r>
                      <a:r>
                        <a:rPr lang="en-US" sz="1400" spc="-20">
                          <a:effectLst/>
                        </a:rPr>
                        <a:t> </a:t>
                      </a:r>
                      <a:r>
                        <a:rPr lang="en-US" sz="1400">
                          <a:effectLst/>
                        </a:rPr>
                        <a:t>or</a:t>
                      </a:r>
                      <a:r>
                        <a:rPr lang="en-US" sz="1400" spc="-40">
                          <a:effectLst/>
                        </a:rPr>
                        <a:t> </a:t>
                      </a:r>
                      <a:r>
                        <a:rPr lang="en-US" sz="1400">
                          <a:effectLst/>
                        </a:rPr>
                        <a:t>higher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18767978"/>
                  </a:ext>
                </a:extLst>
              </a:tr>
              <a:tr h="699135">
                <a:tc>
                  <a:txBody>
                    <a:bodyPr/>
                    <a:lstStyle/>
                    <a:p>
                      <a:pPr marL="73025"/>
                      <a:r>
                        <a:rPr lang="en-US" sz="1400">
                          <a:effectLst/>
                        </a:rPr>
                        <a:t>GPU</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50000"/>
                        </a:lnSpc>
                        <a:spcAft>
                          <a:spcPts val="0"/>
                        </a:spcAft>
                      </a:pPr>
                      <a:r>
                        <a:rPr lang="en-US" sz="1400">
                          <a:effectLst/>
                        </a:rPr>
                        <a:t>4GB</a:t>
                      </a:r>
                      <a:r>
                        <a:rPr lang="en-US" sz="1400" spc="25">
                          <a:effectLst/>
                        </a:rPr>
                        <a:t> </a:t>
                      </a:r>
                      <a:r>
                        <a:rPr lang="en-US" sz="1400">
                          <a:effectLst/>
                        </a:rPr>
                        <a:t>dedicated</a:t>
                      </a:r>
                      <a:r>
                        <a:rPr lang="en-US" sz="1400" spc="45">
                          <a:effectLst/>
                        </a:rPr>
                        <a:t> </a:t>
                      </a:r>
                      <a:r>
                        <a:rPr lang="en-US" sz="1400">
                          <a:effectLst/>
                        </a:rPr>
                        <a:t>Processor:</a:t>
                      </a:r>
                      <a:r>
                        <a:rPr lang="en-US" sz="1400" spc="50">
                          <a:effectLst/>
                        </a:rPr>
                        <a:t> </a:t>
                      </a:r>
                      <a:r>
                        <a:rPr lang="en-US" sz="1400">
                          <a:effectLst/>
                        </a:rPr>
                        <a:t>Intel</a:t>
                      </a:r>
                      <a:r>
                        <a:rPr lang="en-US" sz="1400" spc="45">
                          <a:effectLst/>
                        </a:rPr>
                        <a:t> </a:t>
                      </a:r>
                      <a:r>
                        <a:rPr lang="en-US" sz="1400">
                          <a:effectLst/>
                        </a:rPr>
                        <a:t>Pentium</a:t>
                      </a:r>
                      <a:r>
                        <a:rPr lang="en-US" sz="1400" spc="20">
                          <a:effectLst/>
                        </a:rPr>
                        <a:t> </a:t>
                      </a:r>
                      <a:r>
                        <a:rPr lang="en-US" sz="1400">
                          <a:effectLst/>
                        </a:rPr>
                        <a:t>4</a:t>
                      </a:r>
                      <a:r>
                        <a:rPr lang="en-US" sz="1400" spc="25">
                          <a:effectLst/>
                        </a:rPr>
                        <a:t> </a:t>
                      </a:r>
                      <a:r>
                        <a:rPr lang="en-US" sz="1400">
                          <a:effectLst/>
                        </a:rPr>
                        <a:t>or</a:t>
                      </a:r>
                      <a:r>
                        <a:rPr lang="en-US" sz="1400" spc="25">
                          <a:effectLst/>
                        </a:rPr>
                        <a:t> </a:t>
                      </a:r>
                      <a:r>
                        <a:rPr lang="en-US" sz="1400">
                          <a:effectLst/>
                        </a:rPr>
                        <a:t>higherHDD:</a:t>
                      </a:r>
                      <a:r>
                        <a:rPr lang="en-US" sz="1400" spc="-335">
                          <a:effectLst/>
                        </a:rPr>
                        <a:t> </a:t>
                      </a:r>
                      <a:r>
                        <a:rPr lang="en-US" sz="1400">
                          <a:effectLst/>
                        </a:rPr>
                        <a:t>10GB</a:t>
                      </a:r>
                      <a:r>
                        <a:rPr lang="en-US" sz="1400" spc="-30">
                          <a:effectLst/>
                        </a:rPr>
                        <a:t> </a:t>
                      </a:r>
                      <a:r>
                        <a:rPr lang="en-US" sz="1400">
                          <a:effectLst/>
                        </a:rPr>
                        <a:t>or higher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49426194"/>
                  </a:ext>
                </a:extLst>
              </a:tr>
              <a:tr h="407670">
                <a:tc>
                  <a:txBody>
                    <a:bodyPr/>
                    <a:lstStyle/>
                    <a:p>
                      <a:pPr marL="73025"/>
                      <a:r>
                        <a:rPr lang="en-US" sz="1400">
                          <a:effectLst/>
                        </a:rPr>
                        <a:t>Monitor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r>
                        <a:rPr lang="en-US" sz="1400">
                          <a:effectLst/>
                        </a:rPr>
                        <a:t>15”</a:t>
                      </a:r>
                      <a:r>
                        <a:rPr lang="en-US" sz="1400" spc="-25">
                          <a:effectLst/>
                        </a:rPr>
                        <a:t> </a:t>
                      </a:r>
                      <a:r>
                        <a:rPr lang="en-US" sz="1400">
                          <a:effectLst/>
                        </a:rPr>
                        <a:t>or</a:t>
                      </a:r>
                      <a:r>
                        <a:rPr lang="en-US" sz="1400" spc="-45">
                          <a:effectLst/>
                        </a:rPr>
                        <a:t> </a:t>
                      </a:r>
                      <a:r>
                        <a:rPr lang="en-US" sz="1400">
                          <a:effectLst/>
                        </a:rPr>
                        <a:t>17”</a:t>
                      </a:r>
                      <a:r>
                        <a:rPr lang="en-US" sz="1400" spc="-25">
                          <a:effectLst/>
                        </a:rPr>
                        <a:t> </a:t>
                      </a:r>
                      <a:r>
                        <a:rPr lang="en-US" sz="1400">
                          <a:effectLst/>
                        </a:rPr>
                        <a:t>colour</a:t>
                      </a:r>
                      <a:r>
                        <a:rPr lang="en-US" sz="1400" spc="-15">
                          <a:effectLst/>
                        </a:rPr>
                        <a:t> </a:t>
                      </a:r>
                      <a:r>
                        <a:rPr lang="en-US" sz="1400">
                          <a:effectLst/>
                        </a:rPr>
                        <a:t>monitor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32232055"/>
                  </a:ext>
                </a:extLst>
              </a:tr>
              <a:tr h="409575">
                <a:tc>
                  <a:txBody>
                    <a:bodyPr/>
                    <a:lstStyle/>
                    <a:p>
                      <a:pPr marL="73025">
                        <a:spcBef>
                          <a:spcPts val="10"/>
                        </a:spcBef>
                        <a:spcAft>
                          <a:spcPts val="0"/>
                        </a:spcAft>
                      </a:pPr>
                      <a:r>
                        <a:rPr lang="en-US" sz="1400">
                          <a:effectLst/>
                        </a:rPr>
                        <a:t>Mouse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spcBef>
                          <a:spcPts val="10"/>
                        </a:spcBef>
                        <a:spcAft>
                          <a:spcPts val="0"/>
                        </a:spcAft>
                      </a:pPr>
                      <a:r>
                        <a:rPr lang="en-US" sz="1400">
                          <a:effectLst/>
                        </a:rPr>
                        <a:t>Scroll</a:t>
                      </a:r>
                      <a:r>
                        <a:rPr lang="en-US" sz="1400" spc="-45">
                          <a:effectLst/>
                        </a:rPr>
                        <a:t> </a:t>
                      </a:r>
                      <a:r>
                        <a:rPr lang="en-US" sz="1400">
                          <a:effectLst/>
                        </a:rPr>
                        <a:t>or</a:t>
                      </a:r>
                      <a:r>
                        <a:rPr lang="en-US" sz="1400" spc="-35">
                          <a:effectLst/>
                        </a:rPr>
                        <a:t> </a:t>
                      </a:r>
                      <a:r>
                        <a:rPr lang="en-US" sz="1400">
                          <a:effectLst/>
                        </a:rPr>
                        <a:t>Optical</a:t>
                      </a:r>
                      <a:r>
                        <a:rPr lang="en-US" sz="1400" spc="-15">
                          <a:effectLst/>
                        </a:rPr>
                        <a:t> </a:t>
                      </a:r>
                      <a:r>
                        <a:rPr lang="en-US" sz="1400">
                          <a:effectLst/>
                        </a:rPr>
                        <a:t>Mouse</a:t>
                      </a:r>
                      <a:r>
                        <a:rPr lang="en-US" sz="1400" spc="-30">
                          <a:effectLst/>
                        </a:rPr>
                        <a:t> </a:t>
                      </a:r>
                      <a:r>
                        <a:rPr lang="en-US" sz="1400">
                          <a:effectLst/>
                        </a:rPr>
                        <a:t>or</a:t>
                      </a:r>
                      <a:r>
                        <a:rPr lang="en-US" sz="1400" spc="-35">
                          <a:effectLst/>
                        </a:rPr>
                        <a:t> </a:t>
                      </a:r>
                      <a:r>
                        <a:rPr lang="en-US" sz="1400">
                          <a:effectLst/>
                        </a:rPr>
                        <a:t>Touch</a:t>
                      </a:r>
                      <a:r>
                        <a:rPr lang="en-US" sz="1400" spc="-5">
                          <a:effectLst/>
                        </a:rPr>
                        <a:t> </a:t>
                      </a:r>
                      <a:r>
                        <a:rPr lang="en-US" sz="1400">
                          <a:effectLst/>
                        </a:rPr>
                        <a:t>Pad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55248259"/>
                  </a:ext>
                </a:extLst>
              </a:tr>
              <a:tr h="407670">
                <a:tc>
                  <a:txBody>
                    <a:bodyPr/>
                    <a:lstStyle/>
                    <a:p>
                      <a:pPr marL="73025"/>
                      <a:r>
                        <a:rPr lang="en-US" sz="1400">
                          <a:effectLst/>
                        </a:rPr>
                        <a:t>Keyboard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r>
                        <a:rPr lang="en-US" sz="1400" dirty="0">
                          <a:effectLst/>
                        </a:rPr>
                        <a:t>Standard</a:t>
                      </a:r>
                      <a:r>
                        <a:rPr lang="en-US" sz="1400" spc="-45" dirty="0">
                          <a:effectLst/>
                        </a:rPr>
                        <a:t> </a:t>
                      </a:r>
                      <a:r>
                        <a:rPr lang="en-US" sz="1400" dirty="0">
                          <a:effectLst/>
                        </a:rPr>
                        <a:t>110</a:t>
                      </a:r>
                      <a:r>
                        <a:rPr lang="en-US" sz="1400" spc="-45" dirty="0">
                          <a:effectLst/>
                        </a:rPr>
                        <a:t> </a:t>
                      </a:r>
                      <a:r>
                        <a:rPr lang="en-US" sz="1400" dirty="0">
                          <a:effectLst/>
                        </a:rPr>
                        <a:t>keys</a:t>
                      </a:r>
                      <a:r>
                        <a:rPr lang="en-US" sz="1400" spc="-45" dirty="0">
                          <a:effectLst/>
                        </a:rPr>
                        <a:t> </a:t>
                      </a:r>
                      <a:r>
                        <a:rPr lang="en-US" sz="1400" dirty="0">
                          <a:effectLst/>
                        </a:rPr>
                        <a:t>keyboard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6208640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4D46-A152-ED4A-06B3-CA1DCE6764B7}"/>
              </a:ext>
            </a:extLst>
          </p:cNvPr>
          <p:cNvSpPr>
            <a:spLocks noGrp="1"/>
          </p:cNvSpPr>
          <p:nvPr>
            <p:ph type="title"/>
          </p:nvPr>
        </p:nvSpPr>
        <p:spPr/>
        <p:txBody>
          <a:bodyPr/>
          <a:lstStyle/>
          <a:p>
            <a:r>
              <a:rPr lang="en-US" b="1" dirty="0">
                <a:solidFill>
                  <a:srgbClr val="7030A0"/>
                </a:solidFill>
                <a:latin typeface="Times New Roman"/>
                <a:cs typeface="Times New Roman"/>
                <a:sym typeface="Times New Roman"/>
              </a:rPr>
              <a:t>            Algorithm used</a:t>
            </a:r>
            <a:endParaRPr lang="en-IN" dirty="0"/>
          </a:p>
        </p:txBody>
      </p:sp>
      <p:sp>
        <p:nvSpPr>
          <p:cNvPr id="3" name="Text Placeholder 2">
            <a:extLst>
              <a:ext uri="{FF2B5EF4-FFF2-40B4-BE49-F238E27FC236}">
                <a16:creationId xmlns:a16="http://schemas.microsoft.com/office/drawing/2014/main" id="{1E4FA1D4-8707-83EB-8C06-6AFA17A0EAB2}"/>
              </a:ext>
            </a:extLst>
          </p:cNvPr>
          <p:cNvSpPr>
            <a:spLocks noGrp="1"/>
          </p:cNvSpPr>
          <p:nvPr>
            <p:ph type="body" idx="1"/>
          </p:nvPr>
        </p:nvSpPr>
        <p:spPr/>
        <p:txBody>
          <a:bodyPr>
            <a:normAutofit/>
          </a:bodyPr>
          <a:lstStyle/>
          <a:p>
            <a:pPr algn="just"/>
            <a:r>
              <a:rPr lang="en-IN" sz="2600" dirty="0">
                <a:latin typeface="Times New Roman" panose="02020603050405020304" pitchFamily="18" charset="0"/>
                <a:cs typeface="Times New Roman" panose="02020603050405020304" pitchFamily="18" charset="0"/>
              </a:rPr>
              <a:t>Random Forest Classifier algorithm is used to solve for regression or classification </a:t>
            </a:r>
            <a:r>
              <a:rPr lang="en-IN" sz="2600" dirty="0" err="1">
                <a:latin typeface="Times New Roman" panose="02020603050405020304" pitchFamily="18" charset="0"/>
                <a:cs typeface="Times New Roman" panose="02020603050405020304" pitchFamily="18" charset="0"/>
              </a:rPr>
              <a:t>problems.It</a:t>
            </a:r>
            <a:r>
              <a:rPr lang="en-IN" sz="2600" dirty="0">
                <a:latin typeface="Times New Roman" panose="02020603050405020304" pitchFamily="18" charset="0"/>
                <a:cs typeface="Times New Roman" panose="02020603050405020304" pitchFamily="18" charset="0"/>
              </a:rPr>
              <a:t> is made up of collection of decision trees</a:t>
            </a:r>
          </a:p>
          <a:p>
            <a:pPr algn="just"/>
            <a:r>
              <a:rPr lang="en-IN" sz="2600" dirty="0" err="1">
                <a:latin typeface="Times New Roman" panose="02020603050405020304" pitchFamily="18" charset="0"/>
                <a:cs typeface="Times New Roman" panose="02020603050405020304" pitchFamily="18" charset="0"/>
              </a:rPr>
              <a:t>Advantages:High</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accuracy,It</a:t>
            </a:r>
            <a:r>
              <a:rPr lang="en-IN" sz="2600" dirty="0">
                <a:latin typeface="Times New Roman" panose="02020603050405020304" pitchFamily="18" charset="0"/>
                <a:cs typeface="Times New Roman" panose="02020603050405020304" pitchFamily="18" charset="0"/>
              </a:rPr>
              <a:t> reduces overfitting in </a:t>
            </a:r>
            <a:r>
              <a:rPr lang="en-IN" sz="2600" dirty="0" err="1">
                <a:latin typeface="Times New Roman" panose="02020603050405020304" pitchFamily="18" charset="0"/>
                <a:cs typeface="Times New Roman" panose="02020603050405020304" pitchFamily="18" charset="0"/>
              </a:rPr>
              <a:t>decisssion</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trees,It</a:t>
            </a:r>
            <a:r>
              <a:rPr lang="en-IN" sz="2600" dirty="0">
                <a:latin typeface="Times New Roman" panose="02020603050405020304" pitchFamily="18" charset="0"/>
                <a:cs typeface="Times New Roman" panose="02020603050405020304" pitchFamily="18" charset="0"/>
              </a:rPr>
              <a:t> automates missing values present in the </a:t>
            </a:r>
            <a:r>
              <a:rPr lang="en-IN" sz="2600" dirty="0" err="1">
                <a:latin typeface="Times New Roman" panose="02020603050405020304" pitchFamily="18" charset="0"/>
                <a:cs typeface="Times New Roman" panose="02020603050405020304" pitchFamily="18" charset="0"/>
              </a:rPr>
              <a:t>data,It</a:t>
            </a:r>
            <a:r>
              <a:rPr lang="en-IN" sz="2600" dirty="0">
                <a:latin typeface="Times New Roman" panose="02020603050405020304" pitchFamily="18" charset="0"/>
                <a:cs typeface="Times New Roman" panose="02020603050405020304" pitchFamily="18" charset="0"/>
              </a:rPr>
              <a:t> is flexible to both classification and regression problems.</a:t>
            </a:r>
          </a:p>
        </p:txBody>
      </p:sp>
      <p:sp>
        <p:nvSpPr>
          <p:cNvPr id="4" name="Slide Number Placeholder 3">
            <a:extLst>
              <a:ext uri="{FF2B5EF4-FFF2-40B4-BE49-F238E27FC236}">
                <a16:creationId xmlns:a16="http://schemas.microsoft.com/office/drawing/2014/main" id="{C47DABFE-5121-FD6C-61C0-AA488B7A34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419940287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1151</Words>
  <Application>Microsoft Office PowerPoint</Application>
  <PresentationFormat>On-screen Show (4:3)</PresentationFormat>
  <Paragraphs>115</Paragraphs>
  <Slides>18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Times New Roman</vt:lpstr>
      <vt:lpstr>Office Theme</vt:lpstr>
      <vt:lpstr>    SIGN LANGUAGE RCOGNITION USING MACHINE LEARNING</vt:lpstr>
      <vt:lpstr>Introduction</vt:lpstr>
      <vt:lpstr>Objective of the Project</vt:lpstr>
      <vt:lpstr>Problem Statement</vt:lpstr>
      <vt:lpstr>Literature Survey</vt:lpstr>
      <vt:lpstr>Existing system  </vt:lpstr>
      <vt:lpstr>Proposed System</vt:lpstr>
      <vt:lpstr>Software / Hardware used</vt:lpstr>
      <vt:lpstr>            Algorithm used</vt:lpstr>
      <vt:lpstr>Architecture / Methodology used</vt:lpstr>
      <vt:lpstr>System Design –Use Case diagram </vt:lpstr>
      <vt:lpstr> Results</vt:lpstr>
      <vt:lpstr>Results</vt:lpstr>
      <vt:lpstr>Screen Shots</vt:lpstr>
      <vt:lpstr>             Feature Enhancement</vt:lpstr>
      <vt:lpstr>Conclusion </vt:lpstr>
      <vt:lpstr>Reference Paper/ URL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deepak_1408@outlook.com</cp:lastModifiedBy>
  <cp:revision>21</cp:revision>
  <dcterms:created xsi:type="dcterms:W3CDTF">2020-12-27T14:21:20Z</dcterms:created>
  <dcterms:modified xsi:type="dcterms:W3CDTF">2024-03-25T02:44:55Z</dcterms:modified>
</cp:coreProperties>
</file>