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9"/>
  </p:notesMasterIdLst>
  <p:sldIdLst>
    <p:sldId id="256" r:id="rId3"/>
    <p:sldId id="257" r:id="rId4"/>
    <p:sldId id="258" r:id="rId5"/>
    <p:sldId id="259" r:id="rId6"/>
    <p:sldId id="260" r:id="rId7"/>
    <p:sldId id="261" r:id="rId8"/>
    <p:sldId id="262" r:id="rId9"/>
    <p:sldId id="263" r:id="rId10"/>
    <p:sldId id="268" r:id="rId11"/>
    <p:sldId id="266" r:id="rId12"/>
    <p:sldId id="267" r:id="rId13"/>
    <p:sldId id="285" r:id="rId14"/>
    <p:sldId id="284" r:id="rId15"/>
    <p:sldId id="288" r:id="rId16"/>
    <p:sldId id="289" r:id="rId17"/>
    <p:sldId id="264" r:id="rId18"/>
    <p:sldId id="270" r:id="rId19"/>
    <p:sldId id="271" r:id="rId20"/>
    <p:sldId id="273" r:id="rId21"/>
    <p:sldId id="292" r:id="rId22"/>
    <p:sldId id="294" r:id="rId23"/>
    <p:sldId id="293" r:id="rId24"/>
    <p:sldId id="291" r:id="rId25"/>
    <p:sldId id="296" r:id="rId26"/>
    <p:sldId id="290" r:id="rId27"/>
    <p:sldId id="274" r:id="rId28"/>
    <p:sldId id="300" r:id="rId29"/>
    <p:sldId id="276" r:id="rId30"/>
    <p:sldId id="301" r:id="rId31"/>
    <p:sldId id="302" r:id="rId32"/>
    <p:sldId id="304" r:id="rId33"/>
    <p:sldId id="303" r:id="rId34"/>
    <p:sldId id="279" r:id="rId35"/>
    <p:sldId id="282" r:id="rId36"/>
    <p:sldId id="305" r:id="rId37"/>
    <p:sldId id="28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8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IN" sz="4400" b="0" strike="noStrike" spc="-1">
                <a:solidFill>
                  <a:srgbClr val="000000"/>
                </a:solidFill>
                <a:latin typeface="Arial"/>
              </a:rPr>
              <a:t>Click to move the slide</a:t>
            </a: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IN" sz="2000" b="0" strike="noStrike" spc="-1">
                <a:solidFill>
                  <a:srgbClr val="000000"/>
                </a:solidFill>
                <a:latin typeface="Arial"/>
              </a:rPr>
              <a:t>Click to edit the notes format</a:t>
            </a:r>
          </a:p>
        </p:txBody>
      </p:sp>
      <p:sp>
        <p:nvSpPr>
          <p:cNvPr id="8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IN" sz="1400" b="0" strike="noStrike" spc="-1">
                <a:solidFill>
                  <a:srgbClr val="000000"/>
                </a:solidFill>
                <a:latin typeface="Times New Roman"/>
              </a:rPr>
              <a:t>&lt;header&gt;</a:t>
            </a:r>
          </a:p>
        </p:txBody>
      </p:sp>
      <p:sp>
        <p:nvSpPr>
          <p:cNvPr id="85" name="PlaceHolder 4"/>
          <p:cNvSpPr>
            <a:spLocks noGrp="1"/>
          </p:cNvSpPr>
          <p:nvPr>
            <p:ph type="dt" idx="7"/>
          </p:nvPr>
        </p:nvSpPr>
        <p:spPr>
          <a:xfrm>
            <a:off x="4278960" y="0"/>
            <a:ext cx="3280680" cy="534240"/>
          </a:xfrm>
          <a:prstGeom prst="rect">
            <a:avLst/>
          </a:prstGeom>
          <a:noFill/>
          <a:ln w="0">
            <a:noFill/>
          </a:ln>
        </p:spPr>
        <p:txBody>
          <a:bodyPr lIns="0" tIns="0" rIns="0" bIns="0" anchor="t">
            <a:noAutofit/>
          </a:bodyPr>
          <a:lstStyle>
            <a:lvl1pPr indent="0" algn="r">
              <a:buNone/>
              <a:defRPr lang="en-IN" sz="1400" b="0" strike="noStrike" spc="-1">
                <a:solidFill>
                  <a:srgbClr val="000000"/>
                </a:solidFill>
                <a:latin typeface="Times New Roman"/>
              </a:defRPr>
            </a:lvl1pPr>
          </a:lstStyle>
          <a:p>
            <a:pPr indent="0" algn="r">
              <a:buNone/>
            </a:pPr>
            <a:r>
              <a:rPr lang="en-IN" sz="1400" b="0" strike="noStrike" spc="-1">
                <a:solidFill>
                  <a:srgbClr val="000000"/>
                </a:solidFill>
                <a:latin typeface="Times New Roman"/>
              </a:rPr>
              <a:t>&lt;date/time&gt;</a:t>
            </a: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tIns="0" rIns="0" bIns="0" anchor="b">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&lt;footer&gt;</a:t>
            </a: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tIns="0" rIns="0" bIns="0" anchor="b">
            <a:noAutofit/>
          </a:bodyPr>
          <a:lstStyle>
            <a:lvl1pPr indent="0" algn="r">
              <a:buNone/>
              <a:defRPr lang="en-IN" sz="1400" b="0" strike="noStrike" spc="-1">
                <a:solidFill>
                  <a:srgbClr val="000000"/>
                </a:solidFill>
                <a:latin typeface="Times New Roman"/>
              </a:defRPr>
            </a:lvl1pPr>
          </a:lstStyle>
          <a:p>
            <a:pPr indent="0" algn="r">
              <a:buNone/>
            </a:pPr>
            <a:fld id="{480574D8-950C-4BB1-9CA2-BCD0C0893C4C}" type="slidenum">
              <a:rPr lang="en-IN" sz="1400" b="0" strike="noStrike" spc="-1">
                <a:solidFill>
                  <a:srgbClr val="000000"/>
                </a:solidFill>
                <a:latin typeface="Times New Roman"/>
              </a:rPr>
              <a:t>‹#›</a:t>
            </a:fld>
            <a:endParaRPr lang="en-IN"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noRot="1" noChangeAspect="1"/>
          </p:cNvSpPr>
          <p:nvPr>
            <p:ph type="sldImg"/>
          </p:nvPr>
        </p:nvSpPr>
        <p:spPr>
          <a:xfrm>
            <a:off x="1371600" y="1143000"/>
            <a:ext cx="4113213" cy="3084513"/>
          </a:xfrm>
          <a:prstGeom prst="rect">
            <a:avLst/>
          </a:prstGeom>
          <a:ln w="0">
            <a:noFill/>
          </a:ln>
        </p:spPr>
      </p:sp>
      <p:sp>
        <p:nvSpPr>
          <p:cNvPr id="232" name="PlaceHolder 2"/>
          <p:cNvSpPr>
            <a:spLocks noGrp="1"/>
          </p:cNvSpPr>
          <p:nvPr>
            <p:ph type="body"/>
          </p:nvPr>
        </p:nvSpPr>
        <p:spPr>
          <a:xfrm>
            <a:off x="685800" y="4400640"/>
            <a:ext cx="5484960" cy="3599280"/>
          </a:xfrm>
          <a:prstGeom prst="rect">
            <a:avLst/>
          </a:prstGeom>
          <a:noFill/>
          <a:ln w="0">
            <a:noFill/>
          </a:ln>
        </p:spPr>
        <p:txBody>
          <a:bodyPr lIns="0" tIns="0" rIns="0" bIns="0" anchor="t">
            <a:noAutofit/>
          </a:bodyPr>
          <a:lstStyle/>
          <a:p>
            <a:pPr marL="216000" indent="0">
              <a:buNone/>
            </a:pPr>
            <a:endParaRPr lang="en-IN" sz="1800" b="0" strike="noStrike" spc="-1">
              <a:solidFill>
                <a:srgbClr val="000000"/>
              </a:solidFill>
              <a:latin typeface="Arial"/>
            </a:endParaRPr>
          </a:p>
        </p:txBody>
      </p:sp>
      <p:sp>
        <p:nvSpPr>
          <p:cNvPr id="233" name="PlaceHolder 3"/>
          <p:cNvSpPr>
            <a:spLocks noGrp="1"/>
          </p:cNvSpPr>
          <p:nvPr>
            <p:ph type="sldNum" idx="60"/>
          </p:nvPr>
        </p:nvSpPr>
        <p:spPr>
          <a:xfrm>
            <a:off x="3884760" y="8685360"/>
            <a:ext cx="2970360" cy="457200"/>
          </a:xfrm>
          <a:prstGeom prst="rect">
            <a:avLst/>
          </a:prstGeom>
          <a:noFill/>
          <a:ln w="0">
            <a:noFill/>
          </a:ln>
        </p:spPr>
        <p:txBody>
          <a:bodyPr lIns="0" tIns="0" rIns="0" bIns="0" anchor="b">
            <a:noAutofit/>
          </a:bodyPr>
          <a:lstStyle>
            <a:lvl1pPr indent="0" algn="r">
              <a:lnSpc>
                <a:spcPct val="100000"/>
              </a:lnSpc>
              <a:buNone/>
              <a:tabLst>
                <a:tab pos="0" algn="l"/>
              </a:tabLst>
              <a:defRPr lang="en-US" sz="1400" b="0" strike="noStrike" spc="-1">
                <a:solidFill>
                  <a:srgbClr val="000000"/>
                </a:solidFill>
                <a:latin typeface="Times New Roman"/>
              </a:defRPr>
            </a:lvl1pPr>
          </a:lstStyle>
          <a:p>
            <a:pPr indent="0" algn="r">
              <a:lnSpc>
                <a:spcPct val="100000"/>
              </a:lnSpc>
              <a:buNone/>
              <a:tabLst>
                <a:tab pos="0" algn="l"/>
              </a:tabLst>
            </a:pPr>
            <a:fld id="{6C2E1DD3-253B-4E74-8FFF-E300D727013B}" type="slidenum">
              <a:rPr lang="en-US" sz="1400" b="0" strike="noStrike" spc="-1">
                <a:solidFill>
                  <a:srgbClr val="000000"/>
                </a:solidFill>
                <a:latin typeface="Times New Roman"/>
              </a:rPr>
              <a:t>7</a:t>
            </a:fld>
            <a:endParaRPr lang="en-IN" sz="14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noRot="1" noChangeAspect="1"/>
          </p:cNvSpPr>
          <p:nvPr>
            <p:ph type="sldImg"/>
          </p:nvPr>
        </p:nvSpPr>
        <p:spPr>
          <a:xfrm>
            <a:off x="1371600" y="1143000"/>
            <a:ext cx="4113213" cy="3084513"/>
          </a:xfrm>
          <a:prstGeom prst="rect">
            <a:avLst/>
          </a:prstGeom>
          <a:ln w="0">
            <a:noFill/>
          </a:ln>
        </p:spPr>
      </p:sp>
      <p:sp>
        <p:nvSpPr>
          <p:cNvPr id="235" name="PlaceHolder 2"/>
          <p:cNvSpPr>
            <a:spLocks noGrp="1"/>
          </p:cNvSpPr>
          <p:nvPr>
            <p:ph type="body"/>
          </p:nvPr>
        </p:nvSpPr>
        <p:spPr>
          <a:xfrm>
            <a:off x="685800" y="4400640"/>
            <a:ext cx="5484960" cy="3599280"/>
          </a:xfrm>
          <a:prstGeom prst="rect">
            <a:avLst/>
          </a:prstGeom>
          <a:noFill/>
          <a:ln w="0">
            <a:noFill/>
          </a:ln>
        </p:spPr>
        <p:txBody>
          <a:bodyPr lIns="0" tIns="0" rIns="0" bIns="0" anchor="t">
            <a:noAutofit/>
          </a:bodyPr>
          <a:lstStyle/>
          <a:p>
            <a:pPr marL="216000" indent="0">
              <a:buNone/>
            </a:pPr>
            <a:endParaRPr lang="en-IN" sz="1800" b="0" strike="noStrike" spc="-1">
              <a:solidFill>
                <a:srgbClr val="000000"/>
              </a:solidFill>
              <a:latin typeface="Arial"/>
            </a:endParaRPr>
          </a:p>
        </p:txBody>
      </p:sp>
      <p:sp>
        <p:nvSpPr>
          <p:cNvPr id="236" name="PlaceHolder 3"/>
          <p:cNvSpPr>
            <a:spLocks noGrp="1"/>
          </p:cNvSpPr>
          <p:nvPr>
            <p:ph type="sldNum" idx="61"/>
          </p:nvPr>
        </p:nvSpPr>
        <p:spPr>
          <a:xfrm>
            <a:off x="3884760" y="8685360"/>
            <a:ext cx="2970360" cy="457200"/>
          </a:xfrm>
          <a:prstGeom prst="rect">
            <a:avLst/>
          </a:prstGeom>
          <a:noFill/>
          <a:ln w="0">
            <a:noFill/>
          </a:ln>
        </p:spPr>
        <p:txBody>
          <a:bodyPr lIns="0" tIns="0" rIns="0" bIns="0" anchor="b">
            <a:noAutofit/>
          </a:bodyPr>
          <a:lstStyle>
            <a:lvl1pPr indent="0" algn="r">
              <a:lnSpc>
                <a:spcPct val="100000"/>
              </a:lnSpc>
              <a:buNone/>
              <a:tabLst>
                <a:tab pos="0" algn="l"/>
              </a:tabLst>
              <a:defRPr lang="en-US" sz="1400" b="0" strike="noStrike" spc="-1">
                <a:solidFill>
                  <a:srgbClr val="000000"/>
                </a:solidFill>
                <a:latin typeface="Times New Roman"/>
              </a:defRPr>
            </a:lvl1pPr>
          </a:lstStyle>
          <a:p>
            <a:pPr indent="0" algn="r">
              <a:lnSpc>
                <a:spcPct val="100000"/>
              </a:lnSpc>
              <a:buNone/>
              <a:tabLst>
                <a:tab pos="0" algn="l"/>
              </a:tabLst>
            </a:pPr>
            <a:fld id="{0D50F398-9A1F-445D-B4FA-D146CED1D50D}" type="slidenum">
              <a:rPr lang="en-US" sz="1400" b="0" strike="noStrike" spc="-1">
                <a:solidFill>
                  <a:srgbClr val="000000"/>
                </a:solidFill>
                <a:latin typeface="Times New Roman"/>
              </a:rPr>
              <a:t>16</a:t>
            </a:fld>
            <a:endParaRPr lang="en-IN" sz="14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9"/>
          </p:nvPr>
        </p:nvSpPr>
        <p:spPr/>
        <p:txBody>
          <a:bodyPr/>
          <a:lstStyle/>
          <a:p>
            <a:pPr indent="0" algn="r">
              <a:buNone/>
            </a:pPr>
            <a:fld id="{480574D8-950C-4BB1-9CA2-BCD0C0893C4C}" type="slidenum">
              <a:rPr lang="en-IN" sz="1400" b="0" strike="noStrike" spc="-1" smtClean="0">
                <a:solidFill>
                  <a:srgbClr val="000000"/>
                </a:solidFill>
                <a:latin typeface="Times New Roman"/>
              </a:rPr>
              <a:t>23</a:t>
            </a:fld>
            <a:endParaRPr lang="en-IN" sz="1400" b="0" strike="noStrike" spc="-1">
              <a:solidFill>
                <a:srgbClr val="000000"/>
              </a:solidFill>
              <a:latin typeface="Times New Roman"/>
            </a:endParaRPr>
          </a:p>
        </p:txBody>
      </p:sp>
    </p:spTree>
    <p:extLst>
      <p:ext uri="{BB962C8B-B14F-4D97-AF65-F5344CB8AC3E}">
        <p14:creationId xmlns:p14="http://schemas.microsoft.com/office/powerpoint/2010/main" val="2676896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BBBD97B1-F0EA-4CD3-AECD-7C8B32DDB1BF}" type="slidenum">
              <a:t>‹#›</a:t>
            </a:fld>
            <a:endParaRPr/>
          </a:p>
        </p:txBody>
      </p:sp>
      <p:sp>
        <p:nvSpPr>
          <p:cNvPr id="4" name="PlaceHolder 3"/>
          <p:cNvSpPr>
            <a:spLocks noGrp="1"/>
          </p:cNvSpPr>
          <p:nvPr>
            <p:ph type="dt" idx="3"/>
          </p:nvPr>
        </p:nvSpPr>
        <p:spPr/>
        <p:txBody>
          <a:bodyPr/>
          <a:lstStyle/>
          <a:p>
            <a:r>
              <a:rPr lang="en-US"/>
              <a:t>06/05/2023</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3138C702-6569-42FD-BFFE-696FFC2E0BBD}" type="slidenum">
              <a:t>‹#›</a:t>
            </a:fld>
            <a:endParaRPr/>
          </a:p>
        </p:txBody>
      </p:sp>
      <p:sp>
        <p:nvSpPr>
          <p:cNvPr id="7" name="PlaceHolder 6"/>
          <p:cNvSpPr>
            <a:spLocks noGrp="1"/>
          </p:cNvSpPr>
          <p:nvPr>
            <p:ph type="dt" idx="3"/>
          </p:nvPr>
        </p:nvSpPr>
        <p:spPr/>
        <p:txBody>
          <a:bodyPr/>
          <a:lstStyle/>
          <a:p>
            <a:r>
              <a:rPr lang="en-US"/>
              <a:t>06/05/2023</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96320386-C23E-4A31-816F-8AE15021FC71}" type="slidenum">
              <a:t>‹#›</a:t>
            </a:fld>
            <a:endParaRPr/>
          </a:p>
        </p:txBody>
      </p:sp>
      <p:sp>
        <p:nvSpPr>
          <p:cNvPr id="9" name="PlaceHolder 8"/>
          <p:cNvSpPr>
            <a:spLocks noGrp="1"/>
          </p:cNvSpPr>
          <p:nvPr>
            <p:ph type="dt" idx="3"/>
          </p:nvPr>
        </p:nvSpPr>
        <p:spPr/>
        <p:txBody>
          <a:bodyPr/>
          <a:lstStyle/>
          <a:p>
            <a:r>
              <a:rPr lang="en-US"/>
              <a:t>06/05/2023</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A4DA54F0-7CB0-4CF9-BDCD-06FFE21E4155}" type="slidenum">
              <a:t>‹#›</a:t>
            </a:fld>
            <a:endParaRPr/>
          </a:p>
        </p:txBody>
      </p:sp>
      <p:sp>
        <p:nvSpPr>
          <p:cNvPr id="11" name="PlaceHolder 10"/>
          <p:cNvSpPr>
            <a:spLocks noGrp="1"/>
          </p:cNvSpPr>
          <p:nvPr>
            <p:ph type="dt" idx="3"/>
          </p:nvPr>
        </p:nvSpPr>
        <p:spPr/>
        <p:txBody>
          <a:bodyPr/>
          <a:lstStyle/>
          <a:p>
            <a:r>
              <a:rPr lang="en-US"/>
              <a:t>06/05/2023</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B0F04E00-30C3-4253-A39E-018BFAF1A17D}" type="slidenum">
              <a:t>‹#›</a:t>
            </a:fld>
            <a:endParaRPr/>
          </a:p>
        </p:txBody>
      </p:sp>
      <p:sp>
        <p:nvSpPr>
          <p:cNvPr id="4" name="PlaceHolder 3"/>
          <p:cNvSpPr>
            <a:spLocks noGrp="1"/>
          </p:cNvSpPr>
          <p:nvPr>
            <p:ph type="dt" idx="6"/>
          </p:nvPr>
        </p:nvSpPr>
        <p:spPr/>
        <p:txBody>
          <a:bodyPr/>
          <a:lstStyle/>
          <a:p>
            <a:r>
              <a:rPr lang="en-US"/>
              <a:t>06/05/2023</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91CC88BC-BDBB-4227-A407-1B18C2C489DD}" type="slidenum">
              <a:t>‹#›</a:t>
            </a:fld>
            <a:endParaRPr/>
          </a:p>
        </p:txBody>
      </p:sp>
      <p:sp>
        <p:nvSpPr>
          <p:cNvPr id="6" name="PlaceHolder 5"/>
          <p:cNvSpPr>
            <a:spLocks noGrp="1"/>
          </p:cNvSpPr>
          <p:nvPr>
            <p:ph type="dt" idx="6"/>
          </p:nvPr>
        </p:nvSpPr>
        <p:spPr/>
        <p:txBody>
          <a:bodyPr/>
          <a:lstStyle/>
          <a:p>
            <a:r>
              <a:rPr lang="en-US"/>
              <a:t>06/05/2023</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BED6CF8F-B576-4724-8283-E04CB0A28CAE}" type="slidenum">
              <a:t>‹#›</a:t>
            </a:fld>
            <a:endParaRPr/>
          </a:p>
        </p:txBody>
      </p:sp>
      <p:sp>
        <p:nvSpPr>
          <p:cNvPr id="6" name="PlaceHolder 5"/>
          <p:cNvSpPr>
            <a:spLocks noGrp="1"/>
          </p:cNvSpPr>
          <p:nvPr>
            <p:ph type="dt" idx="6"/>
          </p:nvPr>
        </p:nvSpPr>
        <p:spPr/>
        <p:txBody>
          <a:bodyPr/>
          <a:lstStyle/>
          <a:p>
            <a:r>
              <a:rPr lang="en-US"/>
              <a:t>06/05/2023</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0D9AF579-8116-458F-A3AB-AD4F7F9B7FB2}" type="slidenum">
              <a:t>‹#›</a:t>
            </a:fld>
            <a:endParaRPr/>
          </a:p>
        </p:txBody>
      </p:sp>
      <p:sp>
        <p:nvSpPr>
          <p:cNvPr id="7" name="PlaceHolder 6"/>
          <p:cNvSpPr>
            <a:spLocks noGrp="1"/>
          </p:cNvSpPr>
          <p:nvPr>
            <p:ph type="dt" idx="6"/>
          </p:nvPr>
        </p:nvSpPr>
        <p:spPr/>
        <p:txBody>
          <a:bodyPr/>
          <a:lstStyle/>
          <a:p>
            <a:r>
              <a:rPr lang="en-US"/>
              <a:t>06/05/2023</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29D71D34-1F55-4A6A-8524-7215BC496CEF}" type="slidenum">
              <a:t>‹#›</a:t>
            </a:fld>
            <a:endParaRPr/>
          </a:p>
        </p:txBody>
      </p:sp>
      <p:sp>
        <p:nvSpPr>
          <p:cNvPr id="5" name="PlaceHolder 4"/>
          <p:cNvSpPr>
            <a:spLocks noGrp="1"/>
          </p:cNvSpPr>
          <p:nvPr>
            <p:ph type="dt" idx="6"/>
          </p:nvPr>
        </p:nvSpPr>
        <p:spPr/>
        <p:txBody>
          <a:bodyPr/>
          <a:lstStyle/>
          <a:p>
            <a:r>
              <a:rPr lang="en-US"/>
              <a:t>06/05/2023</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8A2F266A-6910-4D0B-B55A-486CCB4B3E3C}" type="slidenum">
              <a:t>‹#›</a:t>
            </a:fld>
            <a:endParaRPr/>
          </a:p>
        </p:txBody>
      </p:sp>
      <p:sp>
        <p:nvSpPr>
          <p:cNvPr id="5" name="PlaceHolder 4"/>
          <p:cNvSpPr>
            <a:spLocks noGrp="1"/>
          </p:cNvSpPr>
          <p:nvPr>
            <p:ph type="dt" idx="6"/>
          </p:nvPr>
        </p:nvSpPr>
        <p:spPr/>
        <p:txBody>
          <a:bodyPr/>
          <a:lstStyle/>
          <a:p>
            <a:r>
              <a:rPr lang="en-US"/>
              <a:t>06/05/2023</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02BDCB83-26D5-47C5-BF3C-8B48292FD953}" type="slidenum">
              <a:t>‹#›</a:t>
            </a:fld>
            <a:endParaRPr/>
          </a:p>
        </p:txBody>
      </p:sp>
      <p:sp>
        <p:nvSpPr>
          <p:cNvPr id="8" name="PlaceHolder 7"/>
          <p:cNvSpPr>
            <a:spLocks noGrp="1"/>
          </p:cNvSpPr>
          <p:nvPr>
            <p:ph type="dt" idx="6"/>
          </p:nvPr>
        </p:nvSpPr>
        <p:spPr/>
        <p:txBody>
          <a:bodyPr/>
          <a:lstStyle/>
          <a:p>
            <a:r>
              <a:rPr lang="en-US"/>
              <a:t>06/05/2023</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42F1F55C-84D7-4FF1-AB0D-2C5EE41F0508}" type="slidenum">
              <a:t>‹#›</a:t>
            </a:fld>
            <a:endParaRPr/>
          </a:p>
        </p:txBody>
      </p:sp>
      <p:sp>
        <p:nvSpPr>
          <p:cNvPr id="3" name="PlaceHolder 5"/>
          <p:cNvSpPr>
            <a:spLocks noGrp="1"/>
          </p:cNvSpPr>
          <p:nvPr>
            <p:ph type="dt" idx="3"/>
          </p:nvPr>
        </p:nvSpPr>
        <p:spPr/>
        <p:txBody>
          <a:bodyPr/>
          <a:lstStyle/>
          <a:p>
            <a:r>
              <a:rPr lang="en-US"/>
              <a:t>06/05/2023</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1176611-5D32-43CC-984A-43F1EBDC8A1B}" type="slidenum">
              <a:t>‹#›</a:t>
            </a:fld>
            <a:endParaRPr/>
          </a:p>
        </p:txBody>
      </p:sp>
      <p:sp>
        <p:nvSpPr>
          <p:cNvPr id="8" name="PlaceHolder 7"/>
          <p:cNvSpPr>
            <a:spLocks noGrp="1"/>
          </p:cNvSpPr>
          <p:nvPr>
            <p:ph type="dt" idx="6"/>
          </p:nvPr>
        </p:nvSpPr>
        <p:spPr/>
        <p:txBody>
          <a:bodyPr/>
          <a:lstStyle/>
          <a:p>
            <a:r>
              <a:rPr lang="en-US"/>
              <a:t>06/05/2023</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9FD54F76-75CD-460F-BEB5-B8034186448E}" type="slidenum">
              <a:t>‹#›</a:t>
            </a:fld>
            <a:endParaRPr/>
          </a:p>
        </p:txBody>
      </p:sp>
      <p:sp>
        <p:nvSpPr>
          <p:cNvPr id="8" name="PlaceHolder 7"/>
          <p:cNvSpPr>
            <a:spLocks noGrp="1"/>
          </p:cNvSpPr>
          <p:nvPr>
            <p:ph type="dt" idx="6"/>
          </p:nvPr>
        </p:nvSpPr>
        <p:spPr/>
        <p:txBody>
          <a:bodyPr/>
          <a:lstStyle/>
          <a:p>
            <a:r>
              <a:rPr lang="en-US"/>
              <a:t>06/05/2023</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03B11E54-A381-4591-A5AA-3B94D2097DB6}" type="slidenum">
              <a:t>‹#›</a:t>
            </a:fld>
            <a:endParaRPr/>
          </a:p>
        </p:txBody>
      </p:sp>
      <p:sp>
        <p:nvSpPr>
          <p:cNvPr id="7" name="PlaceHolder 6"/>
          <p:cNvSpPr>
            <a:spLocks noGrp="1"/>
          </p:cNvSpPr>
          <p:nvPr>
            <p:ph type="dt" idx="6"/>
          </p:nvPr>
        </p:nvSpPr>
        <p:spPr/>
        <p:txBody>
          <a:bodyPr/>
          <a:lstStyle/>
          <a:p>
            <a:r>
              <a:rPr lang="en-US"/>
              <a:t>06/05/2023</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2C14E41-11E6-49C8-87B6-FDEF8B236531}" type="slidenum">
              <a:t>‹#›</a:t>
            </a:fld>
            <a:endParaRPr/>
          </a:p>
        </p:txBody>
      </p:sp>
      <p:sp>
        <p:nvSpPr>
          <p:cNvPr id="9" name="PlaceHolder 8"/>
          <p:cNvSpPr>
            <a:spLocks noGrp="1"/>
          </p:cNvSpPr>
          <p:nvPr>
            <p:ph type="dt" idx="6"/>
          </p:nvPr>
        </p:nvSpPr>
        <p:spPr/>
        <p:txBody>
          <a:bodyPr/>
          <a:lstStyle/>
          <a:p>
            <a:r>
              <a:rPr lang="en-US"/>
              <a:t>06/05/2023</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F1CD6041-3F24-4599-BB10-649C64649D51}" type="slidenum">
              <a:t>‹#›</a:t>
            </a:fld>
            <a:endParaRPr/>
          </a:p>
        </p:txBody>
      </p:sp>
      <p:sp>
        <p:nvSpPr>
          <p:cNvPr id="11" name="PlaceHolder 10"/>
          <p:cNvSpPr>
            <a:spLocks noGrp="1"/>
          </p:cNvSpPr>
          <p:nvPr>
            <p:ph type="dt" idx="6"/>
          </p:nvPr>
        </p:nvSpPr>
        <p:spPr/>
        <p:txBody>
          <a:bodyPr/>
          <a:lstStyle/>
          <a:p>
            <a:r>
              <a:rPr lang="en-US"/>
              <a:t>06/05/2023</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921031B6-FA37-4E32-B204-23FEE4C08229}" type="slidenum">
              <a:t>‹#›</a:t>
            </a:fld>
            <a:endParaRPr/>
          </a:p>
        </p:txBody>
      </p:sp>
      <p:sp>
        <p:nvSpPr>
          <p:cNvPr id="6" name="PlaceHolder 5"/>
          <p:cNvSpPr>
            <a:spLocks noGrp="1"/>
          </p:cNvSpPr>
          <p:nvPr>
            <p:ph type="dt" idx="3"/>
          </p:nvPr>
        </p:nvSpPr>
        <p:spPr/>
        <p:txBody>
          <a:bodyPr/>
          <a:lstStyle/>
          <a:p>
            <a:r>
              <a:rPr lang="en-US"/>
              <a:t>06/05/2023</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CF5DF91C-1858-4EE2-8652-AB1638B2E7AF}" type="slidenum">
              <a:t>‹#›</a:t>
            </a:fld>
            <a:endParaRPr/>
          </a:p>
        </p:txBody>
      </p:sp>
      <p:sp>
        <p:nvSpPr>
          <p:cNvPr id="7" name="PlaceHolder 6"/>
          <p:cNvSpPr>
            <a:spLocks noGrp="1"/>
          </p:cNvSpPr>
          <p:nvPr>
            <p:ph type="dt" idx="3"/>
          </p:nvPr>
        </p:nvSpPr>
        <p:spPr/>
        <p:txBody>
          <a:bodyPr/>
          <a:lstStyle/>
          <a:p>
            <a:r>
              <a:rPr lang="en-US"/>
              <a:t>06/05/2023</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01C4941A-272F-488E-92F6-2DE717AFE07E}" type="slidenum">
              <a:t>‹#›</a:t>
            </a:fld>
            <a:endParaRPr/>
          </a:p>
        </p:txBody>
      </p:sp>
      <p:sp>
        <p:nvSpPr>
          <p:cNvPr id="5" name="PlaceHolder 4"/>
          <p:cNvSpPr>
            <a:spLocks noGrp="1"/>
          </p:cNvSpPr>
          <p:nvPr>
            <p:ph type="dt" idx="3"/>
          </p:nvPr>
        </p:nvSpPr>
        <p:spPr/>
        <p:txBody>
          <a:bodyPr/>
          <a:lstStyle/>
          <a:p>
            <a:r>
              <a:rPr lang="en-US"/>
              <a:t>06/05/2023</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E3B23486-DEAA-4930-A57E-1F665FBD5ABC}" type="slidenum">
              <a:t>‹#›</a:t>
            </a:fld>
            <a:endParaRPr/>
          </a:p>
        </p:txBody>
      </p:sp>
      <p:sp>
        <p:nvSpPr>
          <p:cNvPr id="5" name="PlaceHolder 4"/>
          <p:cNvSpPr>
            <a:spLocks noGrp="1"/>
          </p:cNvSpPr>
          <p:nvPr>
            <p:ph type="dt" idx="3"/>
          </p:nvPr>
        </p:nvSpPr>
        <p:spPr/>
        <p:txBody>
          <a:bodyPr/>
          <a:lstStyle/>
          <a:p>
            <a:r>
              <a:rPr lang="en-US"/>
              <a:t>06/05/2023</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307ACBEF-6453-481F-8758-2F877CA1C704}" type="slidenum">
              <a:t>‹#›</a:t>
            </a:fld>
            <a:endParaRPr/>
          </a:p>
        </p:txBody>
      </p:sp>
      <p:sp>
        <p:nvSpPr>
          <p:cNvPr id="8" name="PlaceHolder 7"/>
          <p:cNvSpPr>
            <a:spLocks noGrp="1"/>
          </p:cNvSpPr>
          <p:nvPr>
            <p:ph type="dt" idx="3"/>
          </p:nvPr>
        </p:nvSpPr>
        <p:spPr/>
        <p:txBody>
          <a:bodyPr/>
          <a:lstStyle/>
          <a:p>
            <a:r>
              <a:rPr lang="en-US"/>
              <a:t>06/05/2023</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3B662C6E-5EA3-4917-AD36-4AD9AC9B3A7F}" type="slidenum">
              <a:t>‹#›</a:t>
            </a:fld>
            <a:endParaRPr/>
          </a:p>
        </p:txBody>
      </p:sp>
      <p:sp>
        <p:nvSpPr>
          <p:cNvPr id="8" name="PlaceHolder 7"/>
          <p:cNvSpPr>
            <a:spLocks noGrp="1"/>
          </p:cNvSpPr>
          <p:nvPr>
            <p:ph type="dt" idx="3"/>
          </p:nvPr>
        </p:nvSpPr>
        <p:spPr/>
        <p:txBody>
          <a:bodyPr/>
          <a:lstStyle/>
          <a:p>
            <a:r>
              <a:rPr lang="en-US"/>
              <a:t>06/05/2023</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4AA61D8-1255-44EE-A644-4F182E68642A}" type="slidenum">
              <a:t>‹#›</a:t>
            </a:fld>
            <a:endParaRPr/>
          </a:p>
        </p:txBody>
      </p:sp>
      <p:sp>
        <p:nvSpPr>
          <p:cNvPr id="8" name="PlaceHolder 7"/>
          <p:cNvSpPr>
            <a:spLocks noGrp="1"/>
          </p:cNvSpPr>
          <p:nvPr>
            <p:ph type="dt" idx="3"/>
          </p:nvPr>
        </p:nvSpPr>
        <p:spPr/>
        <p:txBody>
          <a:bodyPr/>
          <a:lstStyle/>
          <a:p>
            <a:r>
              <a:rPr lang="en-US"/>
              <a:t>06/05/2023</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3029040" y="6356520"/>
            <a:ext cx="3084840" cy="36360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Footer</a:t>
            </a:r>
          </a:p>
        </p:txBody>
      </p:sp>
      <p:sp>
        <p:nvSpPr>
          <p:cNvPr id="6" name="PlaceHolder 2"/>
          <p:cNvSpPr>
            <a:spLocks noGrp="1"/>
          </p:cNvSpPr>
          <p:nvPr>
            <p:ph type="sldNum" idx="2"/>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C7A06E34-088B-4CE2-89D1-A06C55C6D5BA}" type="slidenum">
              <a:rPr lang="en-US" sz="1200" b="0" strike="noStrike" spc="-1">
                <a:solidFill>
                  <a:srgbClr val="888888"/>
                </a:solidFill>
                <a:latin typeface="Calibri"/>
                <a:ea typeface="Calibri"/>
              </a:rPr>
              <a:t>‹#›</a:t>
            </a:fld>
            <a:endParaRPr lang="en-IN" sz="1200" b="0" strike="noStrike" spc="-1">
              <a:solidFill>
                <a:srgbClr val="000000"/>
              </a:solidFill>
              <a:latin typeface="Times New Roman"/>
            </a:endParaRPr>
          </a:p>
        </p:txBody>
      </p:sp>
      <p:sp>
        <p:nvSpPr>
          <p:cNvPr id="2" name="PlaceHolder 3"/>
          <p:cNvSpPr>
            <a:spLocks noGrp="1"/>
          </p:cNvSpPr>
          <p:nvPr>
            <p:ph type="dt" idx="3"/>
          </p:nvPr>
        </p:nvSpPr>
        <p:spPr>
          <a:xfrm>
            <a:off x="628560" y="6356520"/>
            <a:ext cx="2055960" cy="36360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06/05/2023</a:t>
            </a:r>
            <a:endParaRPr lang="en-IN" sz="1400" b="0" strike="noStrike" spc="-1">
              <a:solidFill>
                <a:srgbClr val="000000"/>
              </a:solidFill>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029040" y="6356520"/>
            <a:ext cx="3084840" cy="36360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Footer</a:t>
            </a:r>
          </a:p>
        </p:txBody>
      </p:sp>
      <p:sp>
        <p:nvSpPr>
          <p:cNvPr id="42" name="PlaceHolder 2"/>
          <p:cNvSpPr>
            <a:spLocks noGrp="1"/>
          </p:cNvSpPr>
          <p:nvPr>
            <p:ph type="sldNum" idx="5"/>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AE2DD1B3-524B-442F-A41C-B611C5EFCEF1}" type="slidenum">
              <a:rPr lang="en-US" sz="1200" b="0" strike="noStrike" spc="-1">
                <a:solidFill>
                  <a:srgbClr val="888888"/>
                </a:solidFill>
                <a:latin typeface="Calibri"/>
                <a:ea typeface="Calibri"/>
              </a:rPr>
              <a:t>‹#›</a:t>
            </a:fld>
            <a:endParaRPr lang="en-IN" sz="1200" b="0" strike="noStrike" spc="-1">
              <a:solidFill>
                <a:srgbClr val="000000"/>
              </a:solidFill>
              <a:latin typeface="Times New Roman"/>
            </a:endParaRPr>
          </a:p>
        </p:txBody>
      </p:sp>
      <p:sp>
        <p:nvSpPr>
          <p:cNvPr id="43" name="PlaceHolder 3"/>
          <p:cNvSpPr>
            <a:spLocks noGrp="1"/>
          </p:cNvSpPr>
          <p:nvPr>
            <p:ph type="dt" idx="6"/>
          </p:nvPr>
        </p:nvSpPr>
        <p:spPr>
          <a:xfrm>
            <a:off x="628560" y="6356520"/>
            <a:ext cx="2055960" cy="36360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06/05/2023</a:t>
            </a:r>
            <a:endParaRPr lang="en-IN" sz="1400" b="0" strike="noStrike" spc="-1">
              <a:solidFill>
                <a:srgbClr val="000000"/>
              </a:solidFill>
              <a:latin typeface="Times New Roman"/>
            </a:endParaRPr>
          </a:p>
        </p:txBody>
      </p:sp>
      <p:sp>
        <p:nvSpPr>
          <p:cNvPr id="44"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Google Shape;88;p1"/>
          <p:cNvPicPr/>
          <p:nvPr/>
        </p:nvPicPr>
        <p:blipFill>
          <a:blip r:embed="rId2"/>
          <a:stretch/>
        </p:blipFill>
        <p:spPr>
          <a:xfrm>
            <a:off x="108360" y="128520"/>
            <a:ext cx="1451160" cy="1453680"/>
          </a:xfrm>
          <a:prstGeom prst="rect">
            <a:avLst/>
          </a:prstGeom>
          <a:ln w="0">
            <a:noFill/>
          </a:ln>
        </p:spPr>
      </p:pic>
      <p:pic>
        <p:nvPicPr>
          <p:cNvPr id="89" name="Google Shape;89;p1" descr="Anna University - Wikipedia"/>
          <p:cNvPicPr/>
          <p:nvPr/>
        </p:nvPicPr>
        <p:blipFill>
          <a:blip r:embed="rId3"/>
          <a:stretch/>
        </p:blipFill>
        <p:spPr>
          <a:xfrm>
            <a:off x="7583040" y="196200"/>
            <a:ext cx="1305360" cy="1386000"/>
          </a:xfrm>
          <a:prstGeom prst="rect">
            <a:avLst/>
          </a:prstGeom>
          <a:ln w="0">
            <a:noFill/>
          </a:ln>
        </p:spPr>
      </p:pic>
      <p:sp>
        <p:nvSpPr>
          <p:cNvPr id="90" name="Google Shape;90;p1"/>
          <p:cNvSpPr/>
          <p:nvPr/>
        </p:nvSpPr>
        <p:spPr>
          <a:xfrm>
            <a:off x="1246680" y="1800720"/>
            <a:ext cx="6649560" cy="4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2200" b="1" strike="noStrike" spc="-1">
                <a:solidFill>
                  <a:srgbClr val="C00000"/>
                </a:solidFill>
                <a:latin typeface="Times New Roman"/>
                <a:ea typeface="Times New Roman"/>
              </a:rPr>
              <a:t>Department of Computer Science and Engineering </a:t>
            </a:r>
            <a:endParaRPr lang="en-IN" sz="2200" b="0" strike="noStrike" spc="-1">
              <a:solidFill>
                <a:srgbClr val="000000"/>
              </a:solidFill>
              <a:latin typeface="Arial"/>
            </a:endParaRPr>
          </a:p>
        </p:txBody>
      </p:sp>
      <p:sp>
        <p:nvSpPr>
          <p:cNvPr id="92" name="Google Shape;92;p1"/>
          <p:cNvSpPr/>
          <p:nvPr/>
        </p:nvSpPr>
        <p:spPr>
          <a:xfrm>
            <a:off x="4611451" y="5588634"/>
            <a:ext cx="4454678" cy="92187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r>
              <a:rPr lang="en-US" sz="1800" b="1" strike="noStrike" spc="-1" dirty="0">
                <a:solidFill>
                  <a:schemeClr val="dk1"/>
                </a:solidFill>
                <a:latin typeface="Times New Roman"/>
                <a:ea typeface="Times New Roman"/>
              </a:rPr>
              <a:t>Proje</a:t>
            </a:r>
            <a:r>
              <a:rPr lang="en-US" b="1" spc="-1" dirty="0">
                <a:solidFill>
                  <a:schemeClr val="dk1"/>
                </a:solidFill>
                <a:latin typeface="Times New Roman"/>
                <a:ea typeface="Times New Roman"/>
              </a:rPr>
              <a:t>ct Guide: </a:t>
            </a:r>
          </a:p>
          <a:p>
            <a:pPr algn="ctr"/>
            <a:r>
              <a:rPr lang="en-US" b="1" spc="-1" dirty="0">
                <a:solidFill>
                  <a:schemeClr val="dk1"/>
                </a:solidFill>
                <a:latin typeface="Times New Roman"/>
                <a:ea typeface="Times New Roman"/>
              </a:rPr>
              <a:t>Dr. V </a:t>
            </a:r>
            <a:r>
              <a:rPr lang="en-US" sz="1800" b="1" strike="noStrike" spc="-1" dirty="0">
                <a:solidFill>
                  <a:schemeClr val="dk1"/>
                </a:solidFill>
                <a:latin typeface="Times New Roman"/>
                <a:ea typeface="Times New Roman"/>
              </a:rPr>
              <a:t>SATHYA PREIYA </a:t>
            </a:r>
            <a:r>
              <a:rPr lang="en-US" sz="1800" b="1" dirty="0">
                <a:effectLst/>
                <a:latin typeface="Times New Roman" panose="02020603050405020304" pitchFamily="18" charset="0"/>
                <a:ea typeface="Times New Roman" panose="02020603050405020304" pitchFamily="18" charset="0"/>
              </a:rPr>
              <a:t>M.E., Ph.D.,</a:t>
            </a:r>
            <a:r>
              <a:rPr lang="en-US" sz="1800" dirty="0">
                <a:effectLst/>
                <a:latin typeface="Times New Roman" panose="02020603050405020304" pitchFamily="18" charset="0"/>
                <a:ea typeface="Times New Roman" panose="02020603050405020304" pitchFamily="18" charset="0"/>
              </a:rPr>
              <a:t> </a:t>
            </a:r>
            <a:endParaRPr lang="en-US" sz="1800" b="1" strike="noStrike" spc="-1" dirty="0">
              <a:solidFill>
                <a:schemeClr val="dk1"/>
              </a:solidFill>
              <a:latin typeface="Times New Roman"/>
              <a:ea typeface="Times New Roman"/>
            </a:endParaRPr>
          </a:p>
          <a:p>
            <a:r>
              <a:rPr lang="en-US" b="1" spc="-1" dirty="0">
                <a:solidFill>
                  <a:schemeClr val="dk1"/>
                </a:solidFill>
                <a:latin typeface="Times New Roman"/>
              </a:rPr>
              <a:t>	          </a:t>
            </a:r>
            <a:endParaRPr lang="en-IN" sz="1800" b="0" strike="noStrike" spc="-1" dirty="0">
              <a:solidFill>
                <a:srgbClr val="000000"/>
              </a:solidFill>
              <a:latin typeface="Arial"/>
            </a:endParaRPr>
          </a:p>
        </p:txBody>
      </p:sp>
      <p:sp>
        <p:nvSpPr>
          <p:cNvPr id="93" name="Google Shape;93;p1"/>
          <p:cNvSpPr/>
          <p:nvPr/>
        </p:nvSpPr>
        <p:spPr>
          <a:xfrm>
            <a:off x="1205213" y="3926314"/>
            <a:ext cx="6732494" cy="92187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r>
              <a:rPr lang="en-GB" sz="1800" b="1" dirty="0">
                <a:solidFill>
                  <a:srgbClr val="000000"/>
                </a:solidFill>
                <a:effectLst/>
                <a:latin typeface="Times New Roman" panose="02020603050405020304" pitchFamily="18" charset="0"/>
                <a:ea typeface="Calibri" panose="020F0502020204030204" pitchFamily="34" charset="0"/>
              </a:rPr>
              <a:t>HARESH KUMAR P			(211420104088)</a:t>
            </a:r>
            <a:endParaRPr lang="en-IN" sz="1800" dirty="0">
              <a:solidFill>
                <a:srgbClr val="000000"/>
              </a:solidFill>
              <a:effectLst/>
              <a:latin typeface="Times New Roman" panose="02020603050405020304" pitchFamily="18" charset="0"/>
              <a:ea typeface="Calibri" panose="020F0502020204030204" pitchFamily="34" charset="0"/>
            </a:endParaRPr>
          </a:p>
          <a:p>
            <a:pPr algn="ctr"/>
            <a:r>
              <a:rPr lang="en-GB" sz="1800" b="1" dirty="0">
                <a:solidFill>
                  <a:srgbClr val="000000"/>
                </a:solidFill>
                <a:effectLst/>
                <a:latin typeface="Times New Roman" panose="02020603050405020304" pitchFamily="18" charset="0"/>
                <a:ea typeface="Calibri" panose="020F0502020204030204" pitchFamily="34" charset="0"/>
              </a:rPr>
              <a:t>ELANGO K				(211420104071)</a:t>
            </a:r>
            <a:endParaRPr lang="en-IN" sz="1800" dirty="0">
              <a:solidFill>
                <a:srgbClr val="000000"/>
              </a:solidFill>
              <a:effectLst/>
              <a:latin typeface="Times New Roman" panose="02020603050405020304" pitchFamily="18" charset="0"/>
              <a:ea typeface="Calibri" panose="020F0502020204030204" pitchFamily="34" charset="0"/>
            </a:endParaRPr>
          </a:p>
          <a:p>
            <a:pPr algn="ctr">
              <a:spcAft>
                <a:spcPts val="800"/>
              </a:spcAft>
              <a:tabLst>
                <a:tab pos="581025" algn="l"/>
              </a:tabLst>
            </a:pPr>
            <a:r>
              <a:rPr lang="en-GB" sz="1800" b="1" dirty="0">
                <a:effectLst/>
                <a:latin typeface="Times New Roman" panose="02020603050405020304" pitchFamily="18" charset="0"/>
                <a:ea typeface="Calibri" panose="020F0502020204030204" pitchFamily="34" charset="0"/>
                <a:cs typeface="Latha" panose="020B0604020202020204" pitchFamily="34" charset="0"/>
              </a:rPr>
              <a:t>EMMANUEL JONATHAN E		(211420104073)</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95" name="Google Shape;95;p1"/>
          <p:cNvPicPr/>
          <p:nvPr/>
        </p:nvPicPr>
        <p:blipFill>
          <a:blip r:embed="rId4"/>
          <a:stretch/>
        </p:blipFill>
        <p:spPr>
          <a:xfrm>
            <a:off x="1297440" y="128520"/>
            <a:ext cx="6284160" cy="1521000"/>
          </a:xfrm>
          <a:prstGeom prst="rect">
            <a:avLst/>
          </a:prstGeom>
          <a:ln w="0">
            <a:noFill/>
          </a:ln>
        </p:spPr>
      </p:pic>
      <p:sp>
        <p:nvSpPr>
          <p:cNvPr id="96" name="PlaceHolder 1"/>
          <p:cNvSpPr>
            <a:spLocks noGrp="1"/>
          </p:cNvSpPr>
          <p:nvPr>
            <p:ph type="dt" idx="10"/>
          </p:nvPr>
        </p:nvSpPr>
        <p:spPr>
          <a:xfrm>
            <a:off x="628560" y="635652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97" name="PlaceHolder 2"/>
          <p:cNvSpPr>
            <a:spLocks noGrp="1"/>
          </p:cNvSpPr>
          <p:nvPr>
            <p:ph type="sldNum" idx="11"/>
          </p:nvPr>
        </p:nvSpPr>
        <p:spPr>
          <a:xfrm>
            <a:off x="8515440" y="6377464"/>
            <a:ext cx="25560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800" b="1" strike="noStrike" spc="-1">
                <a:solidFill>
                  <a:schemeClr val="dk1"/>
                </a:solidFill>
                <a:latin typeface="Calibri"/>
                <a:ea typeface="Calibri"/>
              </a:defRPr>
            </a:lvl1pPr>
          </a:lstStyle>
          <a:p>
            <a:pPr indent="0" algn="r">
              <a:lnSpc>
                <a:spcPct val="100000"/>
              </a:lnSpc>
              <a:buNone/>
              <a:tabLst>
                <a:tab pos="0" algn="l"/>
              </a:tabLst>
            </a:pPr>
            <a:fld id="{E04B2CA9-FC32-42F2-B6F8-1A7648FB9C9B}" type="slidenum">
              <a:rPr lang="en-US" sz="1800" b="0" strike="noStrike" spc="-1">
                <a:solidFill>
                  <a:schemeClr val="dk1"/>
                </a:solidFill>
                <a:latin typeface="Calibri"/>
                <a:ea typeface="Calibri"/>
              </a:rPr>
              <a:t>1</a:t>
            </a:fld>
            <a:endParaRPr lang="en-IN" sz="1800" b="0" strike="noStrike" spc="-1" dirty="0">
              <a:solidFill>
                <a:srgbClr val="000000"/>
              </a:solidFill>
              <a:latin typeface="Times New Roman"/>
            </a:endParaRPr>
          </a:p>
        </p:txBody>
      </p:sp>
      <p:sp>
        <p:nvSpPr>
          <p:cNvPr id="3" name="TextBox 2">
            <a:extLst>
              <a:ext uri="{FF2B5EF4-FFF2-40B4-BE49-F238E27FC236}">
                <a16:creationId xmlns:a16="http://schemas.microsoft.com/office/drawing/2014/main" id="{478FFCFB-5A62-8374-4235-EFBE2157AB1A}"/>
              </a:ext>
            </a:extLst>
          </p:cNvPr>
          <p:cNvSpPr txBox="1"/>
          <p:nvPr/>
        </p:nvSpPr>
        <p:spPr>
          <a:xfrm>
            <a:off x="181440" y="2563652"/>
            <a:ext cx="8780040" cy="863250"/>
          </a:xfrm>
          <a:prstGeom prst="rect">
            <a:avLst/>
          </a:prstGeom>
          <a:noFill/>
        </p:spPr>
        <p:txBody>
          <a:bodyPr wrap="square">
            <a:spAutoFit/>
          </a:bodyPr>
          <a:lstStyle/>
          <a:p>
            <a:pPr algn="ctr">
              <a:lnSpc>
                <a:spcPct val="107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ICU PATIENT RISK LEVEL MONITORING SYSTEM</a:t>
            </a:r>
            <a:r>
              <a:rPr lang="en-IN" sz="2400" b="1" dirty="0">
                <a:latin typeface="Calibri" panose="020F0502020204030204" pitchFamily="34"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USING SUPERVISED LEARNING APPROACHES</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D6121F6B-AEA4-F9D4-63B3-45294062FC2E}"/>
              </a:ext>
            </a:extLst>
          </p:cNvPr>
          <p:cNvSpPr txBox="1"/>
          <p:nvPr/>
        </p:nvSpPr>
        <p:spPr>
          <a:xfrm>
            <a:off x="466164" y="5588634"/>
            <a:ext cx="3850197"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Coordinator: </a:t>
            </a:r>
          </a:p>
          <a:p>
            <a:pPr algn="ctr"/>
            <a:r>
              <a:rPr lang="en-US" b="1" dirty="0">
                <a:latin typeface="Times New Roman" panose="02020603050405020304" pitchFamily="18" charset="0"/>
                <a:cs typeface="Times New Roman" panose="02020603050405020304" pitchFamily="18" charset="0"/>
              </a:rPr>
              <a:t>Dr. N. PUGAZHENDI </a:t>
            </a:r>
            <a:r>
              <a:rPr lang="en-US" sz="1800" b="1" dirty="0">
                <a:effectLst/>
                <a:latin typeface="Times New Roman" panose="02020603050405020304" pitchFamily="18" charset="0"/>
                <a:ea typeface="Times New Roman" panose="02020603050405020304" pitchFamily="18" charset="0"/>
              </a:rPr>
              <a:t>M.E., Ph.D.,</a:t>
            </a:r>
            <a:r>
              <a:rPr lang="en-US" sz="1800" dirty="0">
                <a:effectLst/>
                <a:latin typeface="Times New Roman" panose="02020603050405020304" pitchFamily="18" charset="0"/>
                <a:ea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628560" y="16596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b="1" strike="noStrike" spc="-1" dirty="0">
                <a:solidFill>
                  <a:srgbClr val="7030A0"/>
                </a:solidFill>
                <a:latin typeface="Times New Roman"/>
                <a:ea typeface="Times New Roman"/>
              </a:rPr>
              <a:t>Architecture </a:t>
            </a:r>
            <a:r>
              <a:rPr lang="en-US" sz="3600" b="1" spc="-1" dirty="0">
                <a:solidFill>
                  <a:srgbClr val="7030A0"/>
                </a:solidFill>
                <a:latin typeface="Times New Roman"/>
                <a:ea typeface="Times New Roman"/>
              </a:rPr>
              <a:t>Diagram</a:t>
            </a:r>
            <a:endParaRPr lang="en-IN" sz="3600" b="0" strike="noStrike" spc="-1" dirty="0">
              <a:solidFill>
                <a:srgbClr val="000000"/>
              </a:solidFill>
              <a:latin typeface="Arial"/>
            </a:endParaRPr>
          </a:p>
        </p:txBody>
      </p:sp>
      <p:sp>
        <p:nvSpPr>
          <p:cNvPr id="168" name="PlaceHolder 2"/>
          <p:cNvSpPr>
            <a:spLocks noGrp="1"/>
          </p:cNvSpPr>
          <p:nvPr>
            <p:ph type="dt" idx="28"/>
          </p:nvPr>
        </p:nvSpPr>
        <p:spPr>
          <a:xfrm>
            <a:off x="628560" y="635652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169" name="PlaceHolder 3"/>
          <p:cNvSpPr>
            <a:spLocks noGrp="1"/>
          </p:cNvSpPr>
          <p:nvPr>
            <p:ph type="sldNum" idx="29"/>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484576E6-97FF-4AAA-B4F9-8CF32D61E4E4}" type="slidenum">
              <a:rPr lang="en-US" sz="1200" b="0" strike="noStrike" spc="-1">
                <a:solidFill>
                  <a:srgbClr val="888888"/>
                </a:solidFill>
                <a:latin typeface="Calibri"/>
                <a:ea typeface="Calibri"/>
              </a:rPr>
              <a:t>10</a:t>
            </a:fld>
            <a:endParaRPr lang="en-IN" sz="1200" b="0" strike="noStrike" spc="-1">
              <a:solidFill>
                <a:srgbClr val="000000"/>
              </a:solidFill>
              <a:latin typeface="Times New Roman"/>
            </a:endParaRPr>
          </a:p>
        </p:txBody>
      </p:sp>
      <p:pic>
        <p:nvPicPr>
          <p:cNvPr id="2" name="Picture 1">
            <a:extLst>
              <a:ext uri="{FF2B5EF4-FFF2-40B4-BE49-F238E27FC236}">
                <a16:creationId xmlns:a16="http://schemas.microsoft.com/office/drawing/2014/main" id="{7E7C1466-CFE4-8036-4207-1E68B4F6E4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6245" y="930592"/>
            <a:ext cx="5731510" cy="49968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628560" y="16596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b="1" strike="noStrike" spc="-1" dirty="0">
                <a:solidFill>
                  <a:srgbClr val="7030A0"/>
                </a:solidFill>
                <a:latin typeface="Times New Roman"/>
                <a:ea typeface="Times New Roman"/>
              </a:rPr>
              <a:t>System Design </a:t>
            </a:r>
            <a:r>
              <a:rPr lang="en-US" sz="3600" b="1" spc="-1" dirty="0">
                <a:solidFill>
                  <a:srgbClr val="7030A0"/>
                </a:solidFill>
                <a:latin typeface="Times New Roman"/>
                <a:ea typeface="Times New Roman"/>
              </a:rPr>
              <a:t>– Work Flow Diagram</a:t>
            </a:r>
            <a:endParaRPr lang="en-IN" sz="3600" b="0" strike="noStrike" spc="-1" dirty="0">
              <a:solidFill>
                <a:srgbClr val="000000"/>
              </a:solidFill>
              <a:latin typeface="Arial"/>
            </a:endParaRPr>
          </a:p>
        </p:txBody>
      </p:sp>
      <p:sp>
        <p:nvSpPr>
          <p:cNvPr id="173" name="PlaceHolder 2"/>
          <p:cNvSpPr>
            <a:spLocks noGrp="1"/>
          </p:cNvSpPr>
          <p:nvPr>
            <p:ph type="dt" idx="30"/>
          </p:nvPr>
        </p:nvSpPr>
        <p:spPr>
          <a:xfrm>
            <a:off x="628560" y="635652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174" name="PlaceHolder 3"/>
          <p:cNvSpPr>
            <a:spLocks noGrp="1"/>
          </p:cNvSpPr>
          <p:nvPr>
            <p:ph type="sldNum" idx="31"/>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8E624FE9-10F3-41CF-A95E-6572DCB893CF}" type="slidenum">
              <a:rPr lang="en-US" sz="1200" b="0" strike="noStrike" spc="-1">
                <a:solidFill>
                  <a:srgbClr val="888888"/>
                </a:solidFill>
                <a:latin typeface="Calibri"/>
                <a:ea typeface="Calibri"/>
              </a:rPr>
              <a:t>11</a:t>
            </a:fld>
            <a:endParaRPr lang="en-IN" sz="1200" b="0" strike="noStrike" spc="-1">
              <a:solidFill>
                <a:srgbClr val="000000"/>
              </a:solidFill>
              <a:latin typeface="Times New Roman"/>
            </a:endParaRPr>
          </a:p>
        </p:txBody>
      </p:sp>
      <p:pic>
        <p:nvPicPr>
          <p:cNvPr id="7" name="Picture 6">
            <a:extLst>
              <a:ext uri="{FF2B5EF4-FFF2-40B4-BE49-F238E27FC236}">
                <a16:creationId xmlns:a16="http://schemas.microsoft.com/office/drawing/2014/main" id="{84D047CF-84BB-9FA1-1331-992E5809F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592" y="904930"/>
            <a:ext cx="5491375" cy="52414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628560" y="16596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b="1" strike="noStrike" spc="-1" dirty="0">
                <a:solidFill>
                  <a:srgbClr val="7030A0"/>
                </a:solidFill>
                <a:latin typeface="Times New Roman"/>
                <a:ea typeface="Times New Roman"/>
              </a:rPr>
              <a:t>System Design – </a:t>
            </a:r>
            <a:r>
              <a:rPr lang="en-US" sz="3600" b="1" spc="-1" dirty="0">
                <a:solidFill>
                  <a:srgbClr val="7030A0"/>
                </a:solidFill>
                <a:latin typeface="Times New Roman"/>
                <a:ea typeface="Times New Roman"/>
              </a:rPr>
              <a:t>Use Case Diagram</a:t>
            </a:r>
            <a:endParaRPr lang="en-IN" sz="3600" b="0" strike="noStrike" spc="-1" dirty="0">
              <a:solidFill>
                <a:srgbClr val="000000"/>
              </a:solidFill>
              <a:latin typeface="Arial"/>
            </a:endParaRPr>
          </a:p>
        </p:txBody>
      </p:sp>
      <p:sp>
        <p:nvSpPr>
          <p:cNvPr id="181" name="PlaceHolder 2"/>
          <p:cNvSpPr>
            <a:spLocks noGrp="1"/>
          </p:cNvSpPr>
          <p:nvPr>
            <p:ph type="dt" idx="34"/>
          </p:nvPr>
        </p:nvSpPr>
        <p:spPr>
          <a:xfrm>
            <a:off x="628560" y="635652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182" name="PlaceHolder 3"/>
          <p:cNvSpPr>
            <a:spLocks noGrp="1"/>
          </p:cNvSpPr>
          <p:nvPr>
            <p:ph type="sldNum" idx="35"/>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86106CF1-0793-417D-8D62-2A3C807C88CA}" type="slidenum">
              <a:rPr lang="en-US" sz="1200" b="0" strike="noStrike" spc="-1">
                <a:solidFill>
                  <a:srgbClr val="888888"/>
                </a:solidFill>
                <a:latin typeface="Calibri"/>
                <a:ea typeface="Calibri"/>
              </a:rPr>
              <a:t>12</a:t>
            </a:fld>
            <a:endParaRPr lang="en-IN" sz="1200" b="0" strike="noStrike" spc="-1">
              <a:solidFill>
                <a:srgbClr val="000000"/>
              </a:solidFill>
              <a:latin typeface="Times New Roman"/>
            </a:endParaRPr>
          </a:p>
        </p:txBody>
      </p:sp>
      <p:pic>
        <p:nvPicPr>
          <p:cNvPr id="3" name="Picture 2">
            <a:extLst>
              <a:ext uri="{FF2B5EF4-FFF2-40B4-BE49-F238E27FC236}">
                <a16:creationId xmlns:a16="http://schemas.microsoft.com/office/drawing/2014/main" id="{E28C03D3-6C0A-F513-9377-7EDA31469830}"/>
              </a:ext>
            </a:extLst>
          </p:cNvPr>
          <p:cNvPicPr>
            <a:picLocks noChangeAspect="1"/>
          </p:cNvPicPr>
          <p:nvPr/>
        </p:nvPicPr>
        <p:blipFill>
          <a:blip r:embed="rId2"/>
          <a:stretch>
            <a:fillRect/>
          </a:stretch>
        </p:blipFill>
        <p:spPr>
          <a:xfrm>
            <a:off x="1757362" y="1166812"/>
            <a:ext cx="5629275" cy="4524375"/>
          </a:xfrm>
          <a:prstGeom prst="rect">
            <a:avLst/>
          </a:prstGeom>
        </p:spPr>
      </p:pic>
    </p:spTree>
    <p:extLst>
      <p:ext uri="{BB962C8B-B14F-4D97-AF65-F5344CB8AC3E}">
        <p14:creationId xmlns:p14="http://schemas.microsoft.com/office/powerpoint/2010/main" val="2889115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628560" y="16596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b="1" strike="noStrike" spc="-1" dirty="0">
                <a:solidFill>
                  <a:srgbClr val="7030A0"/>
                </a:solidFill>
                <a:latin typeface="Times New Roman"/>
                <a:ea typeface="Times New Roman"/>
              </a:rPr>
              <a:t>System Design – Class Diagram</a:t>
            </a:r>
            <a:endParaRPr lang="en-IN" sz="3600" b="0" strike="noStrike" spc="-1" dirty="0">
              <a:solidFill>
                <a:srgbClr val="000000"/>
              </a:solidFill>
              <a:latin typeface="Arial"/>
            </a:endParaRPr>
          </a:p>
        </p:txBody>
      </p:sp>
      <p:sp>
        <p:nvSpPr>
          <p:cNvPr id="181" name="PlaceHolder 2"/>
          <p:cNvSpPr>
            <a:spLocks noGrp="1"/>
          </p:cNvSpPr>
          <p:nvPr>
            <p:ph type="dt" idx="34"/>
          </p:nvPr>
        </p:nvSpPr>
        <p:spPr>
          <a:xfrm>
            <a:off x="628560" y="635652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r>
              <a:rPr lang="en-US" dirty="0">
                <a:solidFill>
                  <a:srgbClr val="000000"/>
                </a:solidFill>
                <a:latin typeface="Times New Roman"/>
              </a:rPr>
              <a:t>25</a:t>
            </a:r>
            <a:r>
              <a:rPr lang="en-US" sz="1200" b="0" strike="noStrike" spc="-1" dirty="0">
                <a:solidFill>
                  <a:srgbClr val="000000"/>
                </a:solidFill>
                <a:latin typeface="Times New Roman"/>
              </a:rPr>
              <a:t>/03/2024</a:t>
            </a:r>
            <a:endParaRPr lang="en-IN" dirty="0">
              <a:solidFill>
                <a:srgbClr val="000000"/>
              </a:solidFill>
              <a:latin typeface="Times New Roman"/>
            </a:endParaRPr>
          </a:p>
        </p:txBody>
      </p:sp>
      <p:sp>
        <p:nvSpPr>
          <p:cNvPr id="182" name="PlaceHolder 3"/>
          <p:cNvSpPr>
            <a:spLocks noGrp="1"/>
          </p:cNvSpPr>
          <p:nvPr>
            <p:ph type="sldNum" idx="35"/>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86106CF1-0793-417D-8D62-2A3C807C88CA}" type="slidenum">
              <a:rPr lang="en-US" sz="1200" b="0" strike="noStrike" spc="-1">
                <a:solidFill>
                  <a:srgbClr val="888888"/>
                </a:solidFill>
                <a:latin typeface="Calibri"/>
                <a:ea typeface="Calibri"/>
              </a:rPr>
              <a:t>13</a:t>
            </a:fld>
            <a:endParaRPr lang="en-IN" sz="1200" b="0" strike="noStrike" spc="-1">
              <a:solidFill>
                <a:srgbClr val="000000"/>
              </a:solidFill>
              <a:latin typeface="Times New Roman"/>
            </a:endParaRPr>
          </a:p>
        </p:txBody>
      </p:sp>
      <p:pic>
        <p:nvPicPr>
          <p:cNvPr id="3" name="Picture 2">
            <a:extLst>
              <a:ext uri="{FF2B5EF4-FFF2-40B4-BE49-F238E27FC236}">
                <a16:creationId xmlns:a16="http://schemas.microsoft.com/office/drawing/2014/main" id="{F00E787E-9417-91F7-EE5C-28155180F734}"/>
              </a:ext>
            </a:extLst>
          </p:cNvPr>
          <p:cNvPicPr>
            <a:picLocks noChangeAspect="1"/>
          </p:cNvPicPr>
          <p:nvPr/>
        </p:nvPicPr>
        <p:blipFill>
          <a:blip r:embed="rId2"/>
          <a:stretch>
            <a:fillRect/>
          </a:stretch>
        </p:blipFill>
        <p:spPr>
          <a:xfrm>
            <a:off x="1459071" y="1434633"/>
            <a:ext cx="6225858" cy="4293814"/>
          </a:xfrm>
          <a:prstGeom prst="rect">
            <a:avLst/>
          </a:prstGeom>
        </p:spPr>
      </p:pic>
    </p:spTree>
    <p:extLst>
      <p:ext uri="{BB962C8B-B14F-4D97-AF65-F5344CB8AC3E}">
        <p14:creationId xmlns:p14="http://schemas.microsoft.com/office/powerpoint/2010/main" val="695230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42C455-28A1-77DB-1612-33F8D31A7CC4}"/>
              </a:ext>
            </a:extLst>
          </p:cNvPr>
          <p:cNvSpPr>
            <a:spLocks noGrp="1"/>
          </p:cNvSpPr>
          <p:nvPr>
            <p:ph type="sldNum" idx="5"/>
          </p:nvPr>
        </p:nvSpPr>
        <p:spPr/>
        <p:txBody>
          <a:bodyPr/>
          <a:lstStyle/>
          <a:p>
            <a:fld id="{91CC88BC-BDBB-4227-A407-1B18C2C489DD}" type="slidenum">
              <a:rPr lang="en-IN" smtClean="0"/>
              <a:t>14</a:t>
            </a:fld>
            <a:endParaRPr lang="en-IN"/>
          </a:p>
        </p:txBody>
      </p:sp>
      <p:sp>
        <p:nvSpPr>
          <p:cNvPr id="5" name="Date Placeholder 4">
            <a:extLst>
              <a:ext uri="{FF2B5EF4-FFF2-40B4-BE49-F238E27FC236}">
                <a16:creationId xmlns:a16="http://schemas.microsoft.com/office/drawing/2014/main" id="{8B23552E-7855-CC38-69FE-FF74F78FDB14}"/>
              </a:ext>
            </a:extLst>
          </p:cNvPr>
          <p:cNvSpPr>
            <a:spLocks noGrp="1"/>
          </p:cNvSpPr>
          <p:nvPr>
            <p:ph type="dt" idx="6"/>
          </p:nvPr>
        </p:nvSpPr>
        <p:spPr/>
        <p:txBody>
          <a:bodyPr/>
          <a:lstStyle/>
          <a:p>
            <a:r>
              <a:rPr lang="en-US" dirty="0">
                <a:solidFill>
                  <a:srgbClr val="000000"/>
                </a:solidFill>
                <a:latin typeface="Times New Roman"/>
              </a:rPr>
              <a:t>25</a:t>
            </a:r>
            <a:r>
              <a:rPr lang="en-US" sz="1400" b="0" strike="noStrike" spc="-1" dirty="0">
                <a:solidFill>
                  <a:srgbClr val="000000"/>
                </a:solidFill>
                <a:latin typeface="Times New Roman"/>
              </a:rPr>
              <a:t>/03/2024</a:t>
            </a:r>
            <a:endParaRPr lang="en-IN" sz="1400" b="0" strike="noStrike" spc="-1" dirty="0">
              <a:solidFill>
                <a:srgbClr val="000000"/>
              </a:solidFill>
              <a:latin typeface="Times New Roman"/>
            </a:endParaRPr>
          </a:p>
        </p:txBody>
      </p:sp>
      <p:pic>
        <p:nvPicPr>
          <p:cNvPr id="8" name="Picture 7">
            <a:extLst>
              <a:ext uri="{FF2B5EF4-FFF2-40B4-BE49-F238E27FC236}">
                <a16:creationId xmlns:a16="http://schemas.microsoft.com/office/drawing/2014/main" id="{60416137-0B56-890D-FA65-302D76221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443" y="1452282"/>
            <a:ext cx="7705114" cy="4803401"/>
          </a:xfrm>
          <a:prstGeom prst="rect">
            <a:avLst/>
          </a:prstGeom>
        </p:spPr>
      </p:pic>
      <p:sp>
        <p:nvSpPr>
          <p:cNvPr id="10" name="TextBox 9">
            <a:extLst>
              <a:ext uri="{FF2B5EF4-FFF2-40B4-BE49-F238E27FC236}">
                <a16:creationId xmlns:a16="http://schemas.microsoft.com/office/drawing/2014/main" id="{71CDFFE0-EF2A-3644-A5F4-71FAADA44AFD}"/>
              </a:ext>
            </a:extLst>
          </p:cNvPr>
          <p:cNvSpPr txBox="1"/>
          <p:nvPr/>
        </p:nvSpPr>
        <p:spPr>
          <a:xfrm>
            <a:off x="996215" y="432367"/>
            <a:ext cx="7151569" cy="646331"/>
          </a:xfrm>
          <a:prstGeom prst="rect">
            <a:avLst/>
          </a:prstGeom>
          <a:noFill/>
        </p:spPr>
        <p:txBody>
          <a:bodyPr wrap="square" rtlCol="0">
            <a:spAutoFit/>
          </a:bodyPr>
          <a:lstStyle/>
          <a:p>
            <a:pPr algn="ctr"/>
            <a:r>
              <a:rPr lang="en-US" sz="3600" b="1" strike="noStrike" spc="-1" dirty="0">
                <a:solidFill>
                  <a:srgbClr val="7030A0"/>
                </a:solidFill>
                <a:latin typeface="Times New Roman"/>
                <a:ea typeface="Times New Roman"/>
              </a:rPr>
              <a:t>System Design –</a:t>
            </a:r>
            <a:r>
              <a:rPr lang="en-US" sz="3600" b="1" strike="noStrike" spc="-1" dirty="0" err="1">
                <a:solidFill>
                  <a:srgbClr val="7030A0"/>
                </a:solidFill>
                <a:latin typeface="Times New Roman"/>
                <a:ea typeface="Times New Roman"/>
              </a:rPr>
              <a:t>ActivityDiagram</a:t>
            </a:r>
            <a:endParaRPr lang="en-IN" sz="3600" dirty="0"/>
          </a:p>
        </p:txBody>
      </p:sp>
    </p:spTree>
    <p:extLst>
      <p:ext uri="{BB962C8B-B14F-4D97-AF65-F5344CB8AC3E}">
        <p14:creationId xmlns:p14="http://schemas.microsoft.com/office/powerpoint/2010/main" val="3238918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B4CE76-3319-09A6-1DB1-68C3C82B8DCC}"/>
              </a:ext>
            </a:extLst>
          </p:cNvPr>
          <p:cNvSpPr>
            <a:spLocks noGrp="1"/>
          </p:cNvSpPr>
          <p:nvPr>
            <p:ph type="sldNum" idx="5"/>
          </p:nvPr>
        </p:nvSpPr>
        <p:spPr/>
        <p:txBody>
          <a:bodyPr/>
          <a:lstStyle/>
          <a:p>
            <a:fld id="{91CC88BC-BDBB-4227-A407-1B18C2C489DD}" type="slidenum">
              <a:rPr lang="en-IN" smtClean="0"/>
              <a:t>15</a:t>
            </a:fld>
            <a:endParaRPr lang="en-IN"/>
          </a:p>
        </p:txBody>
      </p:sp>
      <p:sp>
        <p:nvSpPr>
          <p:cNvPr id="5" name="Date Placeholder 4">
            <a:extLst>
              <a:ext uri="{FF2B5EF4-FFF2-40B4-BE49-F238E27FC236}">
                <a16:creationId xmlns:a16="http://schemas.microsoft.com/office/drawing/2014/main" id="{32202499-85C2-D1C4-1063-A480B85F5D35}"/>
              </a:ext>
            </a:extLst>
          </p:cNvPr>
          <p:cNvSpPr>
            <a:spLocks noGrp="1"/>
          </p:cNvSpPr>
          <p:nvPr>
            <p:ph type="dt" idx="6"/>
          </p:nvPr>
        </p:nvSpPr>
        <p:spPr/>
        <p:txBody>
          <a:bodyPr/>
          <a:lstStyle/>
          <a:p>
            <a:r>
              <a:rPr lang="en-US" dirty="0">
                <a:solidFill>
                  <a:srgbClr val="000000"/>
                </a:solidFill>
                <a:latin typeface="Times New Roman"/>
              </a:rPr>
              <a:t>25</a:t>
            </a:r>
            <a:r>
              <a:rPr lang="en-US" sz="1400" b="0" strike="noStrike" spc="-1" dirty="0">
                <a:solidFill>
                  <a:srgbClr val="000000"/>
                </a:solidFill>
                <a:latin typeface="Times New Roman"/>
              </a:rPr>
              <a:t>/03/2024</a:t>
            </a:r>
            <a:endParaRPr lang="en-IN" sz="1400" b="0" strike="noStrike" spc="-1" dirty="0">
              <a:solidFill>
                <a:srgbClr val="000000"/>
              </a:solidFill>
              <a:latin typeface="Times New Roman"/>
            </a:endParaRPr>
          </a:p>
        </p:txBody>
      </p:sp>
      <p:pic>
        <p:nvPicPr>
          <p:cNvPr id="7" name="Picture 6">
            <a:extLst>
              <a:ext uri="{FF2B5EF4-FFF2-40B4-BE49-F238E27FC236}">
                <a16:creationId xmlns:a16="http://schemas.microsoft.com/office/drawing/2014/main" id="{62D4A273-E912-9A75-A450-55DACB5AA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662" y="1345948"/>
            <a:ext cx="6622676" cy="5093792"/>
          </a:xfrm>
          <a:prstGeom prst="rect">
            <a:avLst/>
          </a:prstGeom>
        </p:spPr>
      </p:pic>
      <p:sp>
        <p:nvSpPr>
          <p:cNvPr id="8" name="TextBox 7">
            <a:extLst>
              <a:ext uri="{FF2B5EF4-FFF2-40B4-BE49-F238E27FC236}">
                <a16:creationId xmlns:a16="http://schemas.microsoft.com/office/drawing/2014/main" id="{7B6236D9-D9F4-267B-10F6-26057FE6B676}"/>
              </a:ext>
            </a:extLst>
          </p:cNvPr>
          <p:cNvSpPr txBox="1"/>
          <p:nvPr/>
        </p:nvSpPr>
        <p:spPr>
          <a:xfrm>
            <a:off x="1187915" y="465403"/>
            <a:ext cx="7092839" cy="1200329"/>
          </a:xfrm>
          <a:prstGeom prst="rect">
            <a:avLst/>
          </a:prstGeom>
          <a:noFill/>
        </p:spPr>
        <p:txBody>
          <a:bodyPr wrap="none" rtlCol="0">
            <a:spAutoFit/>
          </a:bodyPr>
          <a:lstStyle/>
          <a:p>
            <a:r>
              <a:rPr lang="en-US" sz="3600" b="1" strike="noStrike" spc="-1" dirty="0">
                <a:solidFill>
                  <a:srgbClr val="7030A0"/>
                </a:solidFill>
                <a:latin typeface="Times New Roman" panose="02020603050405020304" pitchFamily="18" charset="0"/>
                <a:ea typeface="Times New Roman"/>
                <a:cs typeface="Times New Roman" panose="02020603050405020304" pitchFamily="18" charset="0"/>
              </a:rPr>
              <a:t>System Design –Sequence Diagram</a:t>
            </a:r>
            <a:endParaRPr lang="en-IN" sz="3600" dirty="0">
              <a:latin typeface="Times New Roman" panose="02020603050405020304" pitchFamily="18" charset="0"/>
              <a:cs typeface="Times New Roman" panose="02020603050405020304" pitchFamily="18" charset="0"/>
            </a:endParaRPr>
          </a:p>
          <a:p>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219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sldNum" idx="25"/>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6C179EC2-16EB-45CF-A6C0-9C03710C4FD3}" type="slidenum">
              <a:rPr lang="en-US" sz="1200" b="0" strike="noStrike" spc="-1">
                <a:solidFill>
                  <a:srgbClr val="888888"/>
                </a:solidFill>
                <a:latin typeface="Calibri"/>
                <a:ea typeface="Calibri"/>
              </a:rPr>
              <a:t>16</a:t>
            </a:fld>
            <a:endParaRPr lang="en-IN" sz="1200" b="0" strike="noStrike" spc="-1">
              <a:solidFill>
                <a:srgbClr val="000000"/>
              </a:solidFill>
              <a:latin typeface="Times New Roman"/>
            </a:endParaRPr>
          </a:p>
        </p:txBody>
      </p:sp>
      <p:sp>
        <p:nvSpPr>
          <p:cNvPr id="159" name="Google Shape;162;g22cb8fd6a18_0_9"/>
          <p:cNvSpPr/>
          <p:nvPr/>
        </p:nvSpPr>
        <p:spPr>
          <a:xfrm>
            <a:off x="1620000" y="180000"/>
            <a:ext cx="5740200" cy="738664"/>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gn="ctr">
              <a:lnSpc>
                <a:spcPct val="100000"/>
              </a:lnSpc>
              <a:tabLst>
                <a:tab pos="0" algn="l"/>
              </a:tabLst>
            </a:pPr>
            <a:r>
              <a:rPr lang="en-US" sz="3600" b="1" strike="noStrike" spc="-1" dirty="0">
                <a:solidFill>
                  <a:srgbClr val="7030A0"/>
                </a:solidFill>
                <a:latin typeface="Times New Roman" panose="02020603050405020304" pitchFamily="18" charset="0"/>
                <a:ea typeface="Arial"/>
                <a:cs typeface="Times New Roman" panose="02020603050405020304" pitchFamily="18" charset="0"/>
              </a:rPr>
              <a:t>Module</a:t>
            </a:r>
            <a:r>
              <a:rPr lang="en-US" sz="3600" b="1" strike="noStrike" spc="-1" dirty="0">
                <a:solidFill>
                  <a:srgbClr val="7030A0"/>
                </a:solidFill>
                <a:latin typeface="Arial"/>
                <a:ea typeface="Arial"/>
              </a:rPr>
              <a:t> </a:t>
            </a:r>
            <a:endParaRPr lang="en-IN" sz="3600" b="0" strike="noStrike" spc="-1" dirty="0">
              <a:solidFill>
                <a:srgbClr val="000000"/>
              </a:solidFill>
              <a:latin typeface="Arial"/>
            </a:endParaRPr>
          </a:p>
        </p:txBody>
      </p:sp>
      <p:sp>
        <p:nvSpPr>
          <p:cNvPr id="160" name="Rectangle 159"/>
          <p:cNvSpPr/>
          <p:nvPr/>
        </p:nvSpPr>
        <p:spPr>
          <a:xfrm>
            <a:off x="367552" y="1325308"/>
            <a:ext cx="8552329" cy="428659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en-IN" b="0" strike="noStrike" spc="-1" dirty="0">
                <a:solidFill>
                  <a:srgbClr val="000000"/>
                </a:solidFill>
                <a:latin typeface="Times New Roman" panose="02020603050405020304" pitchFamily="18" charset="0"/>
                <a:ea typeface="DejaVu Sans"/>
                <a:cs typeface="Times New Roman" panose="02020603050405020304" pitchFamily="18" charset="0"/>
              </a:rPr>
              <a:t>This project uses the following </a:t>
            </a:r>
            <a:r>
              <a:rPr lang="en-IN" spc="-1" dirty="0">
                <a:solidFill>
                  <a:srgbClr val="000000"/>
                </a:solidFill>
                <a:latin typeface="Times New Roman" panose="02020603050405020304" pitchFamily="18" charset="0"/>
                <a:ea typeface="DejaVu Sans"/>
                <a:cs typeface="Times New Roman" panose="02020603050405020304" pitchFamily="18" charset="0"/>
              </a:rPr>
              <a:t>Modules</a:t>
            </a:r>
            <a:r>
              <a:rPr lang="en-IN" b="0" strike="noStrike" spc="-1" dirty="0">
                <a:solidFill>
                  <a:srgbClr val="000000"/>
                </a:solidFill>
                <a:latin typeface="Times New Roman" panose="02020603050405020304" pitchFamily="18" charset="0"/>
                <a:ea typeface="DejaVu Sans"/>
                <a:cs typeface="Times New Roman" panose="02020603050405020304" pitchFamily="18" charset="0"/>
              </a:rPr>
              <a:t> like :</a:t>
            </a:r>
          </a:p>
          <a:p>
            <a:endParaRPr lang="en-IN" sz="2400" b="0" strike="noStrike" spc="-1" dirty="0">
              <a:solidFill>
                <a:srgbClr val="000000"/>
              </a:solidFill>
              <a:latin typeface="Arial"/>
            </a:endParaRPr>
          </a:p>
          <a:p>
            <a:pPr marL="285750" indent="-285750">
              <a:lnSpc>
                <a:spcPct val="200000"/>
              </a:lnSpc>
              <a:buFont typeface="Wingdings" panose="05000000000000000000" pitchFamily="2" charset="2"/>
              <a:buChar char="Ø"/>
            </a:pP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sz="1600" spc="-1" dirty="0">
              <a:solidFill>
                <a:srgbClr val="000000"/>
              </a:solidFill>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visualization </a:t>
            </a:r>
          </a:p>
          <a:p>
            <a:pPr marL="285750" indent="-285750">
              <a:lnSpc>
                <a:spcPct val="200000"/>
              </a:lnSpc>
              <a:buFont typeface="Wingdings" panose="05000000000000000000" pitchFamily="2" charset="2"/>
              <a:buChar char="Ø"/>
            </a:pP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Algorithm implementation</a:t>
            </a:r>
          </a:p>
          <a:p>
            <a:pPr marL="800100" lvl="1" indent="-342900">
              <a:lnSpc>
                <a:spcPct val="200000"/>
              </a:lnSpc>
              <a:buFont typeface="Arial" panose="020B0604020202020204" pitchFamily="34" charset="0"/>
              <a:buChar char="•"/>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 Nearest Neighbour’s Classifier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200000"/>
              </a:lnSpc>
              <a:buFont typeface="Arial" panose="020B0604020202020204" pitchFamily="34" charset="0"/>
              <a:buChar char="•"/>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 Boost Classifier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200000"/>
              </a:lnSpc>
              <a:buFont typeface="Arial" panose="020B0604020202020204" pitchFamily="34" charset="0"/>
              <a:buChar char="•"/>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Random Forest Classifier</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Deployment</a:t>
            </a:r>
            <a:endParaRPr lang="en-IN" sz="16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0C2BDE24-9426-18C3-B210-5EC651D695E1}"/>
              </a:ext>
            </a:extLst>
          </p:cNvPr>
          <p:cNvSpPr>
            <a:spLocks noGrp="1"/>
          </p:cNvSpPr>
          <p:nvPr>
            <p:ph type="dt" idx="6"/>
          </p:nvPr>
        </p:nvSpPr>
        <p:spPr/>
        <p:txBody>
          <a:bodyPr/>
          <a:lstStyle/>
          <a:p>
            <a:pPr indent="0">
              <a:lnSpc>
                <a:spcPct val="100000"/>
              </a:lnSpc>
              <a:buNone/>
              <a:tabLst>
                <a:tab pos="0" algn="l"/>
              </a:tabLst>
            </a:pPr>
            <a:r>
              <a:rPr lang="en-US" sz="1200" dirty="0">
                <a:solidFill>
                  <a:srgbClr val="000000"/>
                </a:solidFill>
                <a:latin typeface="Times New Roman"/>
              </a:rPr>
              <a:t>25</a:t>
            </a:r>
            <a:r>
              <a:rPr lang="en-US" sz="1200" strike="noStrike" spc="-1" dirty="0">
                <a:solidFill>
                  <a:srgbClr val="000000"/>
                </a:solidFill>
                <a:latin typeface="Times New Roman"/>
              </a:rPr>
              <a:t>/03/2024</a:t>
            </a:r>
            <a:endParaRPr lang="en-IN" sz="1200" strike="noStrike" spc="-1" dirty="0">
              <a:solidFill>
                <a:srgbClr val="000000"/>
              </a:solidFill>
              <a:latin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628560" y="16596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b="1" strike="noStrike" spc="-1" dirty="0">
                <a:solidFill>
                  <a:srgbClr val="7030A0"/>
                </a:solidFill>
                <a:latin typeface="Times New Roman"/>
                <a:ea typeface="Times New Roman"/>
              </a:rPr>
              <a:t>Module Description</a:t>
            </a:r>
            <a:endParaRPr lang="en-IN" sz="3600" b="0" strike="noStrike" spc="-1" dirty="0">
              <a:solidFill>
                <a:srgbClr val="000000"/>
              </a:solidFill>
              <a:latin typeface="Arial"/>
            </a:endParaRPr>
          </a:p>
        </p:txBody>
      </p:sp>
      <p:sp>
        <p:nvSpPr>
          <p:cNvPr id="185" name="PlaceHolder 2"/>
          <p:cNvSpPr>
            <a:spLocks noGrp="1"/>
          </p:cNvSpPr>
          <p:nvPr>
            <p:ph type="dt" idx="36"/>
          </p:nvPr>
        </p:nvSpPr>
        <p:spPr>
          <a:xfrm>
            <a:off x="628560" y="635652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186" name="PlaceHolder 3"/>
          <p:cNvSpPr>
            <a:spLocks noGrp="1"/>
          </p:cNvSpPr>
          <p:nvPr>
            <p:ph type="sldNum" idx="37"/>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B933FF60-434B-453E-A5AF-3A94394AA638}" type="slidenum">
              <a:rPr lang="en-US" sz="1200" b="0" strike="noStrike" spc="-1">
                <a:solidFill>
                  <a:srgbClr val="888888"/>
                </a:solidFill>
                <a:latin typeface="Calibri"/>
                <a:ea typeface="Calibri"/>
              </a:rPr>
              <a:t>17</a:t>
            </a:fld>
            <a:endParaRPr lang="en-IN" sz="1200" b="0" strike="noStrike" spc="-1">
              <a:solidFill>
                <a:srgbClr val="000000"/>
              </a:solidFill>
              <a:latin typeface="Times New Roman"/>
            </a:endParaRPr>
          </a:p>
        </p:txBody>
      </p:sp>
      <p:sp>
        <p:nvSpPr>
          <p:cNvPr id="20" name="Rectangle 18">
            <a:extLst>
              <a:ext uri="{FF2B5EF4-FFF2-40B4-BE49-F238E27FC236}">
                <a16:creationId xmlns:a16="http://schemas.microsoft.com/office/drawing/2014/main" id="{73225ECE-4234-5381-A47A-7423CB9D9039}"/>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20">
            <a:extLst>
              <a:ext uri="{FF2B5EF4-FFF2-40B4-BE49-F238E27FC236}">
                <a16:creationId xmlns:a16="http://schemas.microsoft.com/office/drawing/2014/main" id="{1AAD17EB-B5C1-94E1-7C3F-2040D3821753}"/>
              </a:ext>
            </a:extLst>
          </p:cNvPr>
          <p:cNvSpPr>
            <a:spLocks noChangeArrowheads="1"/>
          </p:cNvSpPr>
          <p:nvPr/>
        </p:nvSpPr>
        <p:spPr bwMode="auto">
          <a:xfrm>
            <a:off x="152400" y="152400"/>
            <a:ext cx="5305425" cy="0"/>
          </a:xfrm>
          <a:prstGeom prst="rect">
            <a:avLst/>
          </a:prstGeom>
          <a:solidFill>
            <a:srgbClr val="383A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DBDEE1"/>
                </a:solidFill>
                <a:effectLst/>
                <a:latin typeface="gg sans"/>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TextBox 22">
            <a:extLst>
              <a:ext uri="{FF2B5EF4-FFF2-40B4-BE49-F238E27FC236}">
                <a16:creationId xmlns:a16="http://schemas.microsoft.com/office/drawing/2014/main" id="{14A819BD-743E-E432-02A8-12576909B349}"/>
              </a:ext>
            </a:extLst>
          </p:cNvPr>
          <p:cNvSpPr txBox="1"/>
          <p:nvPr/>
        </p:nvSpPr>
        <p:spPr>
          <a:xfrm>
            <a:off x="54698" y="1110672"/>
            <a:ext cx="9033163" cy="5078313"/>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Validation techniques in machine learning are essential for obtaining an unbiased evaluation of a model's fit on a dataset.</a:t>
            </a:r>
          </a:p>
          <a:p>
            <a:pPr marL="285750"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They help identify missing values, duplicate values, and data types, which can lead to biased evaluations. Data collection, analysis, and addressing data content, quality, and structure can be time-consuming.</a:t>
            </a:r>
          </a:p>
          <a:p>
            <a:pPr marL="285750"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Python's Pandas library focuses on missing values and can quickly clean data, allowing more time for exploration and modeling.</a:t>
            </a:r>
          </a:p>
          <a:p>
            <a:pPr marL="285750" indent="-285750"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Understanding the types of missing data from a statistics perspective is crucial for dealing with them and implementing imputation and detailed statistical approaches.</a:t>
            </a:r>
          </a:p>
          <a:p>
            <a:pPr marL="285750" indent="-285750" algn="just">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Variable identification with Uni-variate, Bi-variate, and Multi-variate analysis can help identify missing values and improve model performance.</a:t>
            </a: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25" name="Rectangle 22">
            <a:extLst>
              <a:ext uri="{FF2B5EF4-FFF2-40B4-BE49-F238E27FC236}">
                <a16:creationId xmlns:a16="http://schemas.microsoft.com/office/drawing/2014/main" id="{04458D08-F8A4-2709-CF5E-ED9CA26961EC}"/>
              </a:ext>
            </a:extLst>
          </p:cNvPr>
          <p:cNvSpPr>
            <a:spLocks noChangeArrowheads="1"/>
          </p:cNvSpPr>
          <p:nvPr/>
        </p:nvSpPr>
        <p:spPr bwMode="auto">
          <a:xfrm>
            <a:off x="628560" y="220287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4">
            <a:extLst>
              <a:ext uri="{FF2B5EF4-FFF2-40B4-BE49-F238E27FC236}">
                <a16:creationId xmlns:a16="http://schemas.microsoft.com/office/drawing/2014/main" id="{5810649B-6062-0A36-94BD-2244DA8E5208}"/>
              </a:ext>
            </a:extLst>
          </p:cNvPr>
          <p:cNvSpPr>
            <a:spLocks noChangeArrowheads="1"/>
          </p:cNvSpPr>
          <p:nvPr/>
        </p:nvSpPr>
        <p:spPr bwMode="auto">
          <a:xfrm>
            <a:off x="628560" y="2202873"/>
            <a:ext cx="5305425" cy="0"/>
          </a:xfrm>
          <a:prstGeom prst="rect">
            <a:avLst/>
          </a:prstGeom>
          <a:solidFill>
            <a:srgbClr val="383A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DBDEE1"/>
                </a:solidFill>
                <a:effectLst/>
                <a:latin typeface="gg sans"/>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TextBox 35">
            <a:extLst>
              <a:ext uri="{FF2B5EF4-FFF2-40B4-BE49-F238E27FC236}">
                <a16:creationId xmlns:a16="http://schemas.microsoft.com/office/drawing/2014/main" id="{77E5913C-3FA5-01D1-2713-337EE4D74F03}"/>
              </a:ext>
            </a:extLst>
          </p:cNvPr>
          <p:cNvSpPr txBox="1"/>
          <p:nvPr/>
        </p:nvSpPr>
        <p:spPr>
          <a:xfrm>
            <a:off x="397221" y="708359"/>
            <a:ext cx="2260234"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Data Pre-Processing:</a:t>
            </a:r>
          </a:p>
        </p:txBody>
      </p:sp>
      <p:pic>
        <p:nvPicPr>
          <p:cNvPr id="37" name="Picture 36">
            <a:extLst>
              <a:ext uri="{FF2B5EF4-FFF2-40B4-BE49-F238E27FC236}">
                <a16:creationId xmlns:a16="http://schemas.microsoft.com/office/drawing/2014/main" id="{BCD444B2-1F22-AAC8-3C3A-29E338E873E6}"/>
              </a:ext>
            </a:extLst>
          </p:cNvPr>
          <p:cNvPicPr>
            <a:picLocks noChangeAspect="1"/>
          </p:cNvPicPr>
          <p:nvPr/>
        </p:nvPicPr>
        <p:blipFill>
          <a:blip r:embed="rId2"/>
          <a:stretch>
            <a:fillRect/>
          </a:stretch>
        </p:blipFill>
        <p:spPr>
          <a:xfrm>
            <a:off x="1945341" y="5544738"/>
            <a:ext cx="5048262" cy="127520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628560" y="16596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b="1" strike="noStrike" spc="-1" dirty="0">
                <a:solidFill>
                  <a:srgbClr val="7030A0"/>
                </a:solidFill>
                <a:latin typeface="Times New Roman"/>
                <a:ea typeface="Times New Roman"/>
              </a:rPr>
              <a:t>Module Description</a:t>
            </a:r>
            <a:endParaRPr lang="en-IN" sz="3600" b="0" strike="noStrike" spc="-1" dirty="0">
              <a:solidFill>
                <a:srgbClr val="000000"/>
              </a:solidFill>
              <a:latin typeface="Arial"/>
            </a:endParaRPr>
          </a:p>
        </p:txBody>
      </p:sp>
      <p:sp>
        <p:nvSpPr>
          <p:cNvPr id="189" name="PlaceHolder 2"/>
          <p:cNvSpPr>
            <a:spLocks noGrp="1"/>
          </p:cNvSpPr>
          <p:nvPr>
            <p:ph type="dt" idx="38"/>
          </p:nvPr>
        </p:nvSpPr>
        <p:spPr>
          <a:xfrm>
            <a:off x="628560" y="635652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190" name="PlaceHolder 3"/>
          <p:cNvSpPr>
            <a:spLocks noGrp="1"/>
          </p:cNvSpPr>
          <p:nvPr>
            <p:ph type="sldNum" idx="39"/>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7D6E4E02-57C5-41DB-86F3-933FF9C9F189}" type="slidenum">
              <a:rPr lang="en-US" sz="1200" b="0" strike="noStrike" spc="-1">
                <a:solidFill>
                  <a:srgbClr val="888888"/>
                </a:solidFill>
                <a:latin typeface="Calibri"/>
                <a:ea typeface="Calibri"/>
              </a:rPr>
              <a:t>18</a:t>
            </a:fld>
            <a:endParaRPr lang="en-IN" sz="1200" b="0" strike="noStrike" spc="-1">
              <a:solidFill>
                <a:srgbClr val="000000"/>
              </a:solidFill>
              <a:latin typeface="Times New Roman"/>
            </a:endParaRPr>
          </a:p>
        </p:txBody>
      </p:sp>
      <p:sp>
        <p:nvSpPr>
          <p:cNvPr id="191" name="Rectangle 190"/>
          <p:cNvSpPr/>
          <p:nvPr/>
        </p:nvSpPr>
        <p:spPr>
          <a:xfrm>
            <a:off x="360360" y="819317"/>
            <a:ext cx="8279640" cy="54565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spcAft>
                <a:spcPts val="800"/>
              </a:spcAf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visualization: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tabLst>
                <a:tab pos="1130400" algn="l"/>
                <a:tab pos="1130760" algn="l"/>
              </a:tabLst>
            </a:pPr>
            <a:r>
              <a:rPr lang="en-US" b="0" i="0" dirty="0">
                <a:solidFill>
                  <a:srgbClr val="000000"/>
                </a:solidFill>
                <a:effectLst/>
                <a:latin typeface="Times New Roman" panose="02020603050405020304" pitchFamily="18" charset="0"/>
                <a:cs typeface="Times New Roman" panose="02020603050405020304" pitchFamily="18" charset="0"/>
              </a:rPr>
              <a:t>Data visualization is a crucial skill in applied statistics and machine learning, providing a qualitative understanding of data.</a:t>
            </a:r>
          </a:p>
          <a:p>
            <a:pPr marL="285750" indent="-285750" algn="just">
              <a:buFont typeface="Arial" panose="020B0604020202020204" pitchFamily="34" charset="0"/>
              <a:buChar char="•"/>
              <a:tabLst>
                <a:tab pos="1130400" algn="l"/>
                <a:tab pos="1130760" algn="l"/>
              </a:tabLst>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130400" algn="l"/>
                <a:tab pos="1130760" algn="l"/>
              </a:tabLst>
            </a:pPr>
            <a:r>
              <a:rPr lang="en-US" b="0" i="0" dirty="0">
                <a:solidFill>
                  <a:srgbClr val="000000"/>
                </a:solidFill>
                <a:effectLst/>
                <a:latin typeface="Times New Roman" panose="02020603050405020304" pitchFamily="18" charset="0"/>
                <a:cs typeface="Times New Roman" panose="02020603050405020304" pitchFamily="18" charset="0"/>
              </a:rPr>
              <a:t>It aids in exploring and understanding a dataset, identifying patterns, corrupt data, and outliers. With a little domain knowledge, data visualizations can express key relationships in visceral plots and charts, rather than measures of association or significance.</a:t>
            </a:r>
          </a:p>
          <a:p>
            <a:pPr marL="285750" indent="-285750" algn="just">
              <a:buFont typeface="Arial" panose="020B0604020202020204" pitchFamily="34" charset="0"/>
              <a:buChar char="•"/>
              <a:tabLst>
                <a:tab pos="1130400" algn="l"/>
                <a:tab pos="1130760" algn="l"/>
              </a:tabLst>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130400" algn="l"/>
                <a:tab pos="1130760" algn="l"/>
              </a:tabLst>
            </a:pPr>
            <a:r>
              <a:rPr lang="en-US" b="0" i="0" dirty="0">
                <a:effectLst/>
                <a:latin typeface="Times New Roman" panose="02020603050405020304" pitchFamily="18" charset="0"/>
                <a:cs typeface="Times New Roman" panose="02020603050405020304" pitchFamily="18" charset="0"/>
              </a:rPr>
              <a:t>Understanding different types of plots in Python is essential for better understanding one's own data.</a:t>
            </a:r>
          </a:p>
          <a:p>
            <a:pPr marL="285750" indent="-285750" algn="just">
              <a:buFont typeface="Arial" panose="020B0604020202020204" pitchFamily="34" charset="0"/>
              <a:buChar char="•"/>
              <a:tabLst>
                <a:tab pos="1130400" algn="l"/>
                <a:tab pos="1130760" algn="l"/>
              </a:tabLst>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130400" algn="l"/>
                <a:tab pos="1130760" algn="l"/>
              </a:tabLst>
            </a:pPr>
            <a:r>
              <a:rPr lang="en-US" b="0" i="0" dirty="0">
                <a:solidFill>
                  <a:srgbClr val="000000"/>
                </a:solidFill>
                <a:effectLst/>
                <a:latin typeface="Times New Roman" panose="02020603050405020304" pitchFamily="18" charset="0"/>
                <a:cs typeface="Times New Roman" panose="02020603050405020304" pitchFamily="18" charset="0"/>
              </a:rPr>
              <a:t>GIVEN INPUT EXPECTED OUTPUT</a:t>
            </a:r>
          </a:p>
          <a:p>
            <a:pPr algn="just">
              <a:tabLst>
                <a:tab pos="1130400" algn="l"/>
                <a:tab pos="1130760" algn="l"/>
              </a:tabLst>
            </a:pPr>
            <a:r>
              <a:rPr lang="en-US" dirty="0">
                <a:solidFill>
                  <a:srgbClr val="000000"/>
                </a:solidFill>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I</a:t>
            </a:r>
            <a:r>
              <a:rPr lang="en-US" b="0" i="0" dirty="0">
                <a:solidFill>
                  <a:srgbClr val="000000"/>
                </a:solidFill>
                <a:effectLst/>
                <a:latin typeface="Times New Roman" panose="02020603050405020304" pitchFamily="18" charset="0"/>
                <a:cs typeface="Times New Roman" panose="02020603050405020304" pitchFamily="18" charset="0"/>
              </a:rPr>
              <a:t>nput : Data </a:t>
            </a:r>
          </a:p>
          <a:p>
            <a:pPr algn="just">
              <a:tabLst>
                <a:tab pos="1130400" algn="l"/>
                <a:tab pos="1130760" algn="l"/>
              </a:tabLst>
            </a:pPr>
            <a:r>
              <a:rPr lang="en-US" dirty="0">
                <a:solidFill>
                  <a:srgbClr val="000000"/>
                </a:solidFill>
                <a:latin typeface="Times New Roman" panose="02020603050405020304" pitchFamily="18" charset="0"/>
                <a:cs typeface="Times New Roman" panose="02020603050405020304" pitchFamily="18" charset="0"/>
              </a:rPr>
              <a:t>      O</a:t>
            </a:r>
            <a:r>
              <a:rPr lang="en-US" b="0" i="0" dirty="0">
                <a:solidFill>
                  <a:srgbClr val="000000"/>
                </a:solidFill>
                <a:effectLst/>
                <a:latin typeface="Times New Roman" panose="02020603050405020304" pitchFamily="18" charset="0"/>
                <a:cs typeface="Times New Roman" panose="02020603050405020304" pitchFamily="18" charset="0"/>
              </a:rPr>
              <a:t>utput : Visualized </a:t>
            </a:r>
            <a:r>
              <a:rPr lang="en-US" dirty="0">
                <a:solidFill>
                  <a:srgbClr val="000000"/>
                </a:solidFill>
                <a:latin typeface="Times New Roman" panose="02020603050405020304" pitchFamily="18" charset="0"/>
                <a:cs typeface="Times New Roman" panose="02020603050405020304" pitchFamily="18" charset="0"/>
              </a:rPr>
              <a:t>D</a:t>
            </a:r>
            <a:r>
              <a:rPr lang="en-US" b="0" i="0" dirty="0">
                <a:solidFill>
                  <a:srgbClr val="000000"/>
                </a:solidFill>
                <a:effectLst/>
                <a:latin typeface="Times New Roman" panose="02020603050405020304" pitchFamily="18" charset="0"/>
                <a:cs typeface="Times New Roman" panose="02020603050405020304" pitchFamily="18" charset="0"/>
              </a:rPr>
              <a:t>ata.</a:t>
            </a:r>
          </a:p>
          <a:p>
            <a:pPr marL="285750" indent="-285750" algn="just">
              <a:buFont typeface="Arial" panose="020B0604020202020204" pitchFamily="34" charset="0"/>
              <a:buChar char="•"/>
              <a:tabLst>
                <a:tab pos="1130400" algn="l"/>
                <a:tab pos="1130760" algn="l"/>
              </a:tabLst>
            </a:pPr>
            <a:endParaRPr lang="en-US" dirty="0">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tabLst>
                <a:tab pos="1130400" algn="l"/>
                <a:tab pos="1130760" algn="l"/>
              </a:tabLst>
            </a:pPr>
            <a:endParaRPr lang="en-IN"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ADD9D82-EC1D-BC77-0AF3-91270C66A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846" y="5342965"/>
            <a:ext cx="5137267" cy="97321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628560" y="16596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b="1" strike="noStrike" spc="-1" dirty="0">
                <a:solidFill>
                  <a:srgbClr val="7030A0"/>
                </a:solidFill>
                <a:latin typeface="Times New Roman"/>
                <a:ea typeface="Times New Roman"/>
              </a:rPr>
              <a:t>Module Description</a:t>
            </a:r>
            <a:endParaRPr lang="en-IN" sz="3600" b="0" strike="noStrike" spc="-1" dirty="0">
              <a:solidFill>
                <a:srgbClr val="000000"/>
              </a:solidFill>
              <a:latin typeface="Arial"/>
            </a:endParaRPr>
          </a:p>
        </p:txBody>
      </p:sp>
      <p:sp>
        <p:nvSpPr>
          <p:cNvPr id="197" name="PlaceHolder 2"/>
          <p:cNvSpPr>
            <a:spLocks noGrp="1"/>
          </p:cNvSpPr>
          <p:nvPr>
            <p:ph type="dt" idx="42"/>
          </p:nvPr>
        </p:nvSpPr>
        <p:spPr>
          <a:xfrm>
            <a:off x="628560" y="6466296"/>
            <a:ext cx="1190408" cy="253824"/>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198" name="PlaceHolder 3"/>
          <p:cNvSpPr>
            <a:spLocks noGrp="1"/>
          </p:cNvSpPr>
          <p:nvPr>
            <p:ph type="sldNum" idx="43"/>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B4021F95-0507-45C9-8BE3-B22E79F47BF1}" type="slidenum">
              <a:rPr lang="en-US" sz="1200" b="0" strike="noStrike" spc="-1">
                <a:solidFill>
                  <a:srgbClr val="888888"/>
                </a:solidFill>
                <a:latin typeface="Calibri"/>
                <a:ea typeface="Calibri"/>
              </a:rPr>
              <a:t>19</a:t>
            </a:fld>
            <a:endParaRPr lang="en-IN" sz="1200" b="0" strike="noStrike" spc="-1">
              <a:solidFill>
                <a:srgbClr val="000000"/>
              </a:solidFill>
              <a:latin typeface="Times New Roman"/>
            </a:endParaRPr>
          </a:p>
        </p:txBody>
      </p:sp>
      <p:sp>
        <p:nvSpPr>
          <p:cNvPr id="199" name="Rectangle 198"/>
          <p:cNvSpPr/>
          <p:nvPr/>
        </p:nvSpPr>
        <p:spPr>
          <a:xfrm>
            <a:off x="540000" y="730799"/>
            <a:ext cx="7919640" cy="569949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r>
              <a:rPr lang="en-IN" b="1" i="0" dirty="0">
                <a:solidFill>
                  <a:srgbClr val="000000"/>
                </a:solidFill>
                <a:effectLst/>
                <a:latin typeface="Times New Roman" panose="02020603050405020304" pitchFamily="18" charset="0"/>
                <a:cs typeface="Times New Roman" panose="02020603050405020304" pitchFamily="18" charset="0"/>
              </a:rPr>
              <a:t>KNN Classifier:</a:t>
            </a:r>
          </a:p>
          <a:p>
            <a:pPr algn="just"/>
            <a:endParaRPr lang="en-IN" b="1"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KNN algorithm can compete with the most accurate models because it makes highly accurate predictions. Therefore, you can use the KNN algorithm for applications that require high accuracy but that do not require a human-readable model.</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quality of the predictions depends on the distance measure. It is a simple, supervised machine learning algorithm that can be used to solve both classification and regression problems.</a:t>
            </a:r>
          </a:p>
          <a:p>
            <a:pPr marL="285750" indent="-285750" algn="just">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It's easy to implement and understand, but has a major drawback of becoming significantly slows as the size of that data in use grows. Doesn't work well with a large dataset</a:t>
            </a:r>
          </a:p>
          <a:p>
            <a:pPr marL="285750"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1"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b="1" i="0" dirty="0">
              <a:effectLst/>
              <a:latin typeface="Times New Roman" panose="02020603050405020304" pitchFamily="18" charset="0"/>
              <a:cs typeface="Times New Roman" panose="02020603050405020304" pitchFamily="18" charset="0"/>
            </a:endParaRPr>
          </a:p>
          <a:p>
            <a:pPr algn="just">
              <a:lnSpc>
                <a:spcPct val="100000"/>
              </a:lnSpc>
            </a:pPr>
            <a:endParaRPr lang="en-IN" sz="16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B75040D-B120-38EF-E044-A48AA0B77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451" y="4880988"/>
            <a:ext cx="5730737" cy="137171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471570" y="4419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b="1" strike="noStrike" spc="-1" dirty="0">
                <a:solidFill>
                  <a:srgbClr val="7030A0"/>
                </a:solidFill>
                <a:latin typeface="Times New Roman" panose="02020603050405020304" pitchFamily="18" charset="0"/>
                <a:cs typeface="Times New Roman" panose="02020603050405020304" pitchFamily="18" charset="0"/>
              </a:rPr>
              <a:t>Abstract</a:t>
            </a:r>
            <a:endParaRPr lang="en-IN" sz="3600" b="1" strike="noStrike" spc="-1" dirty="0">
              <a:solidFill>
                <a:srgbClr val="7030A0"/>
              </a:solidFill>
              <a:latin typeface="Times New Roman" panose="02020603050405020304" pitchFamily="18" charset="0"/>
              <a:cs typeface="Times New Roman" panose="02020603050405020304" pitchFamily="18" charset="0"/>
            </a:endParaRPr>
          </a:p>
        </p:txBody>
      </p:sp>
      <p:sp>
        <p:nvSpPr>
          <p:cNvPr id="99" name="PlaceHolder 2"/>
          <p:cNvSpPr>
            <a:spLocks noGrp="1"/>
          </p:cNvSpPr>
          <p:nvPr>
            <p:ph type="dt" idx="12"/>
          </p:nvPr>
        </p:nvSpPr>
        <p:spPr>
          <a:xfrm>
            <a:off x="628560" y="635652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100" name="PlaceHolder 3"/>
          <p:cNvSpPr>
            <a:spLocks noGrp="1"/>
          </p:cNvSpPr>
          <p:nvPr>
            <p:ph type="sldNum" idx="13"/>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6B7AED8B-576B-4A38-9A66-E964E4B400E3}" type="slidenum">
              <a:rPr lang="en-US" sz="1200" b="0" strike="noStrike" spc="-1">
                <a:solidFill>
                  <a:srgbClr val="888888"/>
                </a:solidFill>
                <a:latin typeface="Calibri"/>
                <a:ea typeface="Calibri"/>
              </a:rPr>
              <a:t>2</a:t>
            </a:fld>
            <a:endParaRPr lang="en-IN" sz="1200" b="0" strike="noStrike" spc="-1">
              <a:solidFill>
                <a:srgbClr val="000000"/>
              </a:solidFill>
              <a:latin typeface="Times New Roman"/>
            </a:endParaRPr>
          </a:p>
        </p:txBody>
      </p:sp>
      <p:sp>
        <p:nvSpPr>
          <p:cNvPr id="101" name="Rectangle 100"/>
          <p:cNvSpPr/>
          <p:nvPr/>
        </p:nvSpPr>
        <p:spPr>
          <a:xfrm>
            <a:off x="538920" y="955507"/>
            <a:ext cx="8458920" cy="103016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600" b="0" strike="noStrike" spc="-1" dirty="0">
              <a:solidFill>
                <a:srgbClr val="000000"/>
              </a:solidFill>
            </a:endParaRPr>
          </a:p>
        </p:txBody>
      </p:sp>
      <p:sp>
        <p:nvSpPr>
          <p:cNvPr id="102" name="Rectangle 101"/>
          <p:cNvSpPr/>
          <p:nvPr/>
        </p:nvSpPr>
        <p:spPr>
          <a:xfrm>
            <a:off x="538920" y="2318806"/>
            <a:ext cx="8278920" cy="111019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600" b="0" strike="noStrike" spc="-1" dirty="0">
              <a:solidFill>
                <a:srgbClr val="000000"/>
              </a:solidFill>
            </a:endParaRPr>
          </a:p>
        </p:txBody>
      </p:sp>
      <p:sp>
        <p:nvSpPr>
          <p:cNvPr id="103" name="Rectangle 102"/>
          <p:cNvSpPr/>
          <p:nvPr/>
        </p:nvSpPr>
        <p:spPr>
          <a:xfrm>
            <a:off x="595620" y="3492049"/>
            <a:ext cx="8098920" cy="85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600" b="0" strike="noStrike" spc="-1" dirty="0">
              <a:solidFill>
                <a:srgbClr val="000000"/>
              </a:solidFill>
            </a:endParaRPr>
          </a:p>
        </p:txBody>
      </p:sp>
      <p:sp>
        <p:nvSpPr>
          <p:cNvPr id="106" name="Rectangle 105"/>
          <p:cNvSpPr/>
          <p:nvPr/>
        </p:nvSpPr>
        <p:spPr>
          <a:xfrm>
            <a:off x="5612930" y="3083760"/>
            <a:ext cx="538920" cy="34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strike="noStrike" spc="-1" dirty="0">
              <a:solidFill>
                <a:srgbClr val="000000"/>
              </a:solidFill>
              <a:latin typeface="Arial"/>
            </a:endParaRPr>
          </a:p>
        </p:txBody>
      </p:sp>
      <p:sp>
        <p:nvSpPr>
          <p:cNvPr id="3" name="TextBox 2">
            <a:extLst>
              <a:ext uri="{FF2B5EF4-FFF2-40B4-BE49-F238E27FC236}">
                <a16:creationId xmlns:a16="http://schemas.microsoft.com/office/drawing/2014/main" id="{B5D4CCEB-86A6-F838-2366-4BB68C34ECCA}"/>
              </a:ext>
            </a:extLst>
          </p:cNvPr>
          <p:cNvSpPr txBox="1"/>
          <p:nvPr/>
        </p:nvSpPr>
        <p:spPr>
          <a:xfrm>
            <a:off x="415080" y="733174"/>
            <a:ext cx="8098920" cy="5632311"/>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current situation, where the healthcare industry is grappling with challenges posed by various diseases and the increasing demand for ICU beds, an intelligent monitoring system capable of accurately assessing patient risk levels can significantly enhance patient care and resource allocation. For clinicians, the real-time interpretation of data and decision-making is a challenging task.</a:t>
            </a:r>
          </a:p>
          <a:p>
            <a:pPr marL="285750" indent="-285750" algn="just">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With the rising complexity of healthcare, the need for advanced monitoring systems in intensive care units (ICUs) becomes paramount.</a:t>
            </a:r>
          </a:p>
          <a:p>
            <a:pPr marL="285750" indent="-285750" algn="just">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Machine Learning (ML) techniques in ICUs are making headway in the early detection of high-risk events due to increased processing power and freely available data such as heart rate, Systolic blood pressure, Diastolic blood pressure, Body Mass Index(BMI), Respiratory Rate etc.</a:t>
            </a:r>
          </a:p>
          <a:p>
            <a:pPr marL="285750" indent="-285750" algn="just">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ICU patient risk level monitoring system plays a crucial role in improving patient safety, optimizing resource allocation, and enhancing clinical decision-making in intensive care settings. By continuously monitoring and analyzing patient data, it provides valuable insights that help healthcare providers intervene promptly and prevent adverse outcomes.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C24FA6-89B6-1E47-0C3F-C5F8C44152D9}"/>
              </a:ext>
            </a:extLst>
          </p:cNvPr>
          <p:cNvSpPr>
            <a:spLocks noGrp="1"/>
          </p:cNvSpPr>
          <p:nvPr>
            <p:ph/>
          </p:nvPr>
        </p:nvSpPr>
        <p:spPr>
          <a:xfrm>
            <a:off x="367941" y="1417468"/>
            <a:ext cx="4015800" cy="4244422"/>
          </a:xfrm>
        </p:spPr>
        <p:txBody>
          <a:bodyPr>
            <a:normAutofit/>
          </a:bodyPr>
          <a:lstStyle/>
          <a:p>
            <a:pPr>
              <a:buFont typeface="Wingdings" panose="05000000000000000000" pitchFamily="2" charset="2"/>
              <a:buChar char="Ø"/>
            </a:pPr>
            <a:r>
              <a:rPr lang="en-IN" sz="1800" b="0" i="0" dirty="0">
                <a:effectLst/>
                <a:latin typeface="Times New Roman" panose="02020603050405020304" pitchFamily="18" charset="0"/>
                <a:cs typeface="Times New Roman" panose="02020603050405020304" pitchFamily="18" charset="0"/>
              </a:rPr>
              <a:t>The Accuracy Score Of K </a:t>
            </a:r>
            <a:r>
              <a:rPr lang="en-IN" sz="1800" b="0" i="0" dirty="0" err="1">
                <a:effectLst/>
                <a:latin typeface="Times New Roman" panose="02020603050405020304" pitchFamily="18" charset="0"/>
                <a:cs typeface="Times New Roman" panose="02020603050405020304" pitchFamily="18" charset="0"/>
              </a:rPr>
              <a:t>neighbors</a:t>
            </a:r>
            <a:r>
              <a:rPr lang="en-IN" sz="1800" b="0" i="0" dirty="0">
                <a:effectLst/>
                <a:latin typeface="Times New Roman" panose="02020603050405020304" pitchFamily="18" charset="0"/>
                <a:cs typeface="Times New Roman" panose="02020603050405020304" pitchFamily="18" charset="0"/>
              </a:rPr>
              <a:t> Classifier Is : </a:t>
            </a:r>
            <a:r>
              <a:rPr lang="en-IN" sz="1800" b="1" i="0" dirty="0">
                <a:effectLst/>
                <a:latin typeface="Times New Roman" panose="02020603050405020304" pitchFamily="18" charset="0"/>
                <a:cs typeface="Times New Roman" panose="02020603050405020304" pitchFamily="18" charset="0"/>
              </a:rPr>
              <a:t>78.08219178082192</a:t>
            </a:r>
          </a:p>
          <a:p>
            <a:pPr>
              <a:buFont typeface="Wingdings" panose="05000000000000000000" pitchFamily="2" charset="2"/>
              <a:buChar char="Ø"/>
            </a:pPr>
            <a:endParaRPr lang="en-IN" sz="1800"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b="0" i="0" dirty="0">
                <a:effectLst/>
                <a:latin typeface="Times New Roman" panose="02020603050405020304" pitchFamily="18" charset="0"/>
                <a:cs typeface="Times New Roman" panose="02020603050405020304" pitchFamily="18" charset="0"/>
              </a:rPr>
              <a:t>The Hamming Loss Of K </a:t>
            </a:r>
            <a:r>
              <a:rPr lang="en-IN" sz="1800" b="0" i="0" dirty="0" err="1">
                <a:effectLst/>
                <a:latin typeface="Times New Roman" panose="02020603050405020304" pitchFamily="18" charset="0"/>
                <a:cs typeface="Times New Roman" panose="02020603050405020304" pitchFamily="18" charset="0"/>
              </a:rPr>
              <a:t>neighbors</a:t>
            </a:r>
            <a:r>
              <a:rPr lang="en-IN" sz="1800" b="0" i="0" dirty="0">
                <a:effectLst/>
                <a:latin typeface="Times New Roman" panose="02020603050405020304" pitchFamily="18" charset="0"/>
                <a:cs typeface="Times New Roman" panose="02020603050405020304" pitchFamily="18" charset="0"/>
              </a:rPr>
              <a:t> Classifier Is : 21.91780821917808</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b="0" i="0" dirty="0">
                <a:effectLst/>
                <a:latin typeface="Times New Roman" panose="02020603050405020304" pitchFamily="18" charset="0"/>
                <a:cs typeface="Times New Roman" panose="02020603050405020304" pitchFamily="18" charset="0"/>
              </a:rPr>
              <a:t>The Precision Score Of K </a:t>
            </a:r>
            <a:r>
              <a:rPr lang="en-IN" sz="1800" b="0" i="0" dirty="0" err="1">
                <a:effectLst/>
                <a:latin typeface="Times New Roman" panose="02020603050405020304" pitchFamily="18" charset="0"/>
                <a:cs typeface="Times New Roman" panose="02020603050405020304" pitchFamily="18" charset="0"/>
              </a:rPr>
              <a:t>neighbors</a:t>
            </a:r>
            <a:r>
              <a:rPr lang="en-IN" sz="1800" b="0" i="0" dirty="0">
                <a:effectLst/>
                <a:latin typeface="Times New Roman" panose="02020603050405020304" pitchFamily="18" charset="0"/>
                <a:cs typeface="Times New Roman" panose="02020603050405020304" pitchFamily="18" charset="0"/>
              </a:rPr>
              <a:t> Classifier Is : 77.33333333333333</a:t>
            </a:r>
          </a:p>
          <a:p>
            <a:pPr>
              <a:buFont typeface="Wingdings" panose="05000000000000000000" pitchFamily="2" charset="2"/>
              <a:buChar char="Ø"/>
            </a:pPr>
            <a:endParaRPr lang="en-IN" sz="1800"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b="0" i="0" dirty="0">
                <a:effectLst/>
                <a:latin typeface="Times New Roman" panose="02020603050405020304" pitchFamily="18" charset="0"/>
                <a:cs typeface="Times New Roman" panose="02020603050405020304" pitchFamily="18" charset="0"/>
              </a:rPr>
              <a:t>The Confusion Matrix Score Of K </a:t>
            </a:r>
            <a:r>
              <a:rPr lang="en-IN" sz="1800" b="0" i="0" dirty="0" err="1">
                <a:effectLst/>
                <a:latin typeface="Times New Roman" panose="02020603050405020304" pitchFamily="18" charset="0"/>
                <a:cs typeface="Times New Roman" panose="02020603050405020304" pitchFamily="18" charset="0"/>
              </a:rPr>
              <a:t>neighbors</a:t>
            </a:r>
            <a:r>
              <a:rPr lang="en-IN" sz="1800" b="0" i="0" dirty="0">
                <a:effectLst/>
                <a:latin typeface="Times New Roman" panose="02020603050405020304" pitchFamily="18" charset="0"/>
                <a:cs typeface="Times New Roman" panose="02020603050405020304" pitchFamily="18" charset="0"/>
              </a:rPr>
              <a:t> Classifier: </a:t>
            </a:r>
          </a:p>
          <a:p>
            <a:pPr marL="0" indent="0" algn="l">
              <a:buNone/>
            </a:pPr>
            <a:r>
              <a:rPr lang="en-IN" sz="1800" b="0" i="0" dirty="0">
                <a:effectLst/>
                <a:latin typeface="Times New Roman" panose="02020603050405020304" pitchFamily="18" charset="0"/>
                <a:cs typeface="Times New Roman" panose="02020603050405020304" pitchFamily="18" charset="0"/>
              </a:rPr>
              <a:t>[[56 17]</a:t>
            </a:r>
          </a:p>
          <a:p>
            <a:pPr marL="0" indent="0" algn="l">
              <a:buNone/>
            </a:pPr>
            <a:r>
              <a:rPr lang="en-IN" sz="1800" b="0" i="0" dirty="0">
                <a:effectLst/>
                <a:latin typeface="Times New Roman" panose="02020603050405020304" pitchFamily="18" charset="0"/>
                <a:cs typeface="Times New Roman" panose="02020603050405020304" pitchFamily="18" charset="0"/>
              </a:rPr>
              <a:t>[15 58]] </a:t>
            </a:r>
          </a:p>
          <a:p>
            <a:br>
              <a:rPr lang="en-IN" sz="1800" b="0" i="0" dirty="0">
                <a:solidFill>
                  <a:srgbClr val="CCCCCC"/>
                </a:solidFill>
                <a:effectLst/>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B51D9389-FF24-7F64-E954-0F3DE29308AB}"/>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4684357" y="1250048"/>
            <a:ext cx="4026557" cy="3545430"/>
          </a:xfrm>
        </p:spPr>
      </p:pic>
      <p:sp>
        <p:nvSpPr>
          <p:cNvPr id="5" name="Slide Number Placeholder 4">
            <a:extLst>
              <a:ext uri="{FF2B5EF4-FFF2-40B4-BE49-F238E27FC236}">
                <a16:creationId xmlns:a16="http://schemas.microsoft.com/office/drawing/2014/main" id="{2CE5C7A1-CD6B-1C35-7014-B6BB19EB3A27}"/>
              </a:ext>
            </a:extLst>
          </p:cNvPr>
          <p:cNvSpPr>
            <a:spLocks noGrp="1"/>
          </p:cNvSpPr>
          <p:nvPr>
            <p:ph type="sldNum" idx="5"/>
          </p:nvPr>
        </p:nvSpPr>
        <p:spPr/>
        <p:txBody>
          <a:bodyPr/>
          <a:lstStyle/>
          <a:p>
            <a:fld id="{0D9AF579-8116-458F-A3AB-AD4F7F9B7FB2}" type="slidenum">
              <a:rPr lang="en-IN" smtClean="0"/>
              <a:t>20</a:t>
            </a:fld>
            <a:endParaRPr lang="en-IN"/>
          </a:p>
        </p:txBody>
      </p:sp>
      <p:sp>
        <p:nvSpPr>
          <p:cNvPr id="6" name="Date Placeholder 5">
            <a:extLst>
              <a:ext uri="{FF2B5EF4-FFF2-40B4-BE49-F238E27FC236}">
                <a16:creationId xmlns:a16="http://schemas.microsoft.com/office/drawing/2014/main" id="{AD9556A5-3E45-811C-40B7-0770171DA805}"/>
              </a:ext>
            </a:extLst>
          </p:cNvPr>
          <p:cNvSpPr>
            <a:spLocks noGrp="1"/>
          </p:cNvSpPr>
          <p:nvPr>
            <p:ph type="dt" idx="6"/>
          </p:nvPr>
        </p:nvSpPr>
        <p:spPr/>
        <p:txBody>
          <a:bodyPr/>
          <a:lstStyle/>
          <a:p>
            <a:pPr indent="0">
              <a:lnSpc>
                <a:spcPct val="100000"/>
              </a:lnSpc>
              <a:buNone/>
              <a:tabLst>
                <a:tab pos="0" algn="l"/>
              </a:tabLst>
            </a:pPr>
            <a:r>
              <a:rPr lang="en-US" dirty="0">
                <a:solidFill>
                  <a:srgbClr val="000000"/>
                </a:solidFill>
                <a:latin typeface="Times New Roman"/>
              </a:rPr>
              <a:t>25</a:t>
            </a:r>
            <a:r>
              <a:rPr lang="en-US" sz="1400" b="0" strike="noStrike" spc="-1" dirty="0">
                <a:solidFill>
                  <a:srgbClr val="000000"/>
                </a:solidFill>
                <a:latin typeface="Times New Roman"/>
              </a:rPr>
              <a:t>/03/2024</a:t>
            </a:r>
            <a:endParaRPr lang="en-IN" sz="1400" b="0" strike="noStrike" spc="-1" dirty="0">
              <a:solidFill>
                <a:srgbClr val="000000"/>
              </a:solidFill>
              <a:latin typeface="Times New Roman"/>
            </a:endParaRPr>
          </a:p>
        </p:txBody>
      </p:sp>
      <p:sp>
        <p:nvSpPr>
          <p:cNvPr id="9" name="TextBox 8">
            <a:extLst>
              <a:ext uri="{FF2B5EF4-FFF2-40B4-BE49-F238E27FC236}">
                <a16:creationId xmlns:a16="http://schemas.microsoft.com/office/drawing/2014/main" id="{088C67C3-AAC1-DB36-665E-B3625A48714F}"/>
              </a:ext>
            </a:extLst>
          </p:cNvPr>
          <p:cNvSpPr txBox="1"/>
          <p:nvPr/>
        </p:nvSpPr>
        <p:spPr>
          <a:xfrm>
            <a:off x="367941" y="322729"/>
            <a:ext cx="8068235" cy="646331"/>
          </a:xfrm>
          <a:prstGeom prst="rect">
            <a:avLst/>
          </a:prstGeom>
          <a:noFill/>
        </p:spPr>
        <p:txBody>
          <a:bodyPr wrap="square" rtlCol="0">
            <a:sp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KNN CLASSIFIER</a:t>
            </a:r>
            <a:endParaRPr lang="en-IN" sz="36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571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628560" y="16596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b="1" strike="noStrike" spc="-1">
                <a:solidFill>
                  <a:srgbClr val="7030A0"/>
                </a:solidFill>
                <a:latin typeface="Times New Roman"/>
                <a:ea typeface="Times New Roman"/>
              </a:rPr>
              <a:t>Module Description</a:t>
            </a:r>
            <a:endParaRPr lang="en-IN" sz="3600" b="0" strike="noStrike" spc="-1">
              <a:solidFill>
                <a:srgbClr val="000000"/>
              </a:solidFill>
              <a:latin typeface="Arial"/>
            </a:endParaRPr>
          </a:p>
        </p:txBody>
      </p:sp>
      <p:sp>
        <p:nvSpPr>
          <p:cNvPr id="197" name="PlaceHolder 2"/>
          <p:cNvSpPr>
            <a:spLocks noGrp="1"/>
          </p:cNvSpPr>
          <p:nvPr>
            <p:ph type="dt" idx="42"/>
          </p:nvPr>
        </p:nvSpPr>
        <p:spPr>
          <a:xfrm>
            <a:off x="628560" y="6466296"/>
            <a:ext cx="1190408" cy="253824"/>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198" name="PlaceHolder 3"/>
          <p:cNvSpPr>
            <a:spLocks noGrp="1"/>
          </p:cNvSpPr>
          <p:nvPr>
            <p:ph type="sldNum" idx="43"/>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B4021F95-0507-45C9-8BE3-B22E79F47BF1}" type="slidenum">
              <a:rPr lang="en-US" sz="1200" b="0" strike="noStrike" spc="-1">
                <a:solidFill>
                  <a:srgbClr val="888888"/>
                </a:solidFill>
                <a:latin typeface="Calibri"/>
                <a:ea typeface="Calibri"/>
              </a:rPr>
              <a:t>21</a:t>
            </a:fld>
            <a:endParaRPr lang="en-IN" sz="1200" b="0" strike="noStrike" spc="-1">
              <a:solidFill>
                <a:srgbClr val="000000"/>
              </a:solidFill>
              <a:latin typeface="Times New Roman"/>
            </a:endParaRPr>
          </a:p>
        </p:txBody>
      </p:sp>
      <p:sp>
        <p:nvSpPr>
          <p:cNvPr id="199" name="Rectangle 198"/>
          <p:cNvSpPr/>
          <p:nvPr/>
        </p:nvSpPr>
        <p:spPr>
          <a:xfrm>
            <a:off x="540000" y="730799"/>
            <a:ext cx="7919640" cy="569949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fontAlgn="base"/>
            <a:r>
              <a:rPr lang="en-IN" b="1" i="0" dirty="0">
                <a:solidFill>
                  <a:srgbClr val="000000"/>
                </a:solidFill>
                <a:effectLst/>
                <a:latin typeface="Times New Roman" panose="02020603050405020304" pitchFamily="18" charset="0"/>
                <a:cs typeface="Times New Roman" panose="02020603050405020304" pitchFamily="18" charset="0"/>
              </a:rPr>
              <a:t>Cat Boost Classifier:</a:t>
            </a:r>
          </a:p>
          <a:p>
            <a:pPr algn="just"/>
            <a:endParaRPr lang="en-IN" b="1" i="0" dirty="0">
              <a:solidFill>
                <a:srgbClr val="000000"/>
              </a:solidFill>
              <a:effectLst/>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goal of training is to select the model </a:t>
            </a:r>
            <a:r>
              <a:rPr lang="en-US" b="0" i="0" dirty="0" err="1">
                <a:solidFill>
                  <a:srgbClr val="000000"/>
                </a:solidFill>
                <a:effectLst/>
                <a:latin typeface="Times New Roman" panose="02020603050405020304" pitchFamily="18" charset="0"/>
                <a:cs typeface="Times New Roman" panose="02020603050405020304" pitchFamily="18" charset="0"/>
              </a:rPr>
              <a:t>py</a:t>
            </a:r>
            <a:r>
              <a:rPr lang="en-US" b="0" i="0" dirty="0">
                <a:solidFill>
                  <a:srgbClr val="000000"/>
                </a:solidFill>
                <a:effectLst/>
                <a:latin typeface="Times New Roman" panose="02020603050405020304" pitchFamily="18" charset="0"/>
                <a:cs typeface="Times New Roman" panose="02020603050405020304" pitchFamily="18" charset="0"/>
              </a:rPr>
              <a:t>, depending on a set of features x{</a:t>
            </a:r>
            <a:r>
              <a:rPr lang="en-US" b="0" i="0" dirty="0" err="1">
                <a:solidFill>
                  <a:srgbClr val="000000"/>
                </a:solidFill>
                <a:effectLst/>
                <a:latin typeface="Times New Roman" panose="02020603050405020304" pitchFamily="18" charset="0"/>
                <a:cs typeface="Times New Roman" panose="02020603050405020304" pitchFamily="18" charset="0"/>
              </a:rPr>
              <a:t>i</a:t>
            </a:r>
            <a:r>
              <a:rPr lang="en-US" b="0" i="0" dirty="0">
                <a:solidFill>
                  <a:srgbClr val="000000"/>
                </a:solidFill>
                <a:effectLst/>
                <a:latin typeface="Times New Roman" panose="02020603050405020304" pitchFamily="18" charset="0"/>
                <a:cs typeface="Times New Roman" panose="02020603050405020304" pitchFamily="18" charset="0"/>
              </a:rPr>
              <a:t>}xi, that best solves the given problem (regression, classification, or multi-classification) for any input object.</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Cat Boost is based on gradient boosted decision trees. During training, a set of decision trees is built consecutively. Each successive tree is built with reduced loss compared to the previous trees.</a:t>
            </a:r>
          </a:p>
          <a:p>
            <a:pPr marL="285750" indent="-285750" algn="just">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number of trees is controlled by the starting parameters. To prevent overfitting, use the overfitting detector. When it is triggered, trees stop being built.</a:t>
            </a:r>
          </a:p>
          <a:p>
            <a:pPr marL="285750"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1"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b="1" i="0" dirty="0">
              <a:effectLst/>
              <a:latin typeface="Times New Roman" panose="02020603050405020304" pitchFamily="18" charset="0"/>
              <a:cs typeface="Times New Roman" panose="02020603050405020304" pitchFamily="18" charset="0"/>
            </a:endParaRPr>
          </a:p>
          <a:p>
            <a:pPr algn="just">
              <a:lnSpc>
                <a:spcPct val="100000"/>
              </a:lnSpc>
            </a:pPr>
            <a:endParaRPr lang="en-IN" sz="16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BD83140-1339-0048-257A-952E65641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451" y="4755482"/>
            <a:ext cx="5730737" cy="1371719"/>
          </a:xfrm>
          <a:prstGeom prst="rect">
            <a:avLst/>
          </a:prstGeom>
        </p:spPr>
      </p:pic>
    </p:spTree>
    <p:extLst>
      <p:ext uri="{BB962C8B-B14F-4D97-AF65-F5344CB8AC3E}">
        <p14:creationId xmlns:p14="http://schemas.microsoft.com/office/powerpoint/2010/main" val="2433567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30EFD-E035-E224-A16E-4DE4FE648E7B}"/>
              </a:ext>
            </a:extLst>
          </p:cNvPr>
          <p:cNvSpPr>
            <a:spLocks noGrp="1"/>
          </p:cNvSpPr>
          <p:nvPr>
            <p:ph type="title"/>
          </p:nvPr>
        </p:nvSpPr>
        <p:spPr>
          <a:xfrm>
            <a:off x="460800" y="72360"/>
            <a:ext cx="8229240" cy="1144800"/>
          </a:xfrm>
        </p:spPr>
        <p:txBody>
          <a:bodyPr/>
          <a:lstStyle/>
          <a:p>
            <a:pPr algn="ctr"/>
            <a:r>
              <a:rPr lang="en-US" sz="3600" b="1" dirty="0">
                <a:solidFill>
                  <a:srgbClr val="7030A0"/>
                </a:solidFill>
                <a:latin typeface="Times New Roman" panose="02020603050405020304" pitchFamily="18" charset="0"/>
                <a:cs typeface="Times New Roman" panose="02020603050405020304" pitchFamily="18" charset="0"/>
              </a:rPr>
              <a:t>CAT BOOST CLASSIFIER</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CCF4A9-0749-B69A-7D6B-F64E119CA572}"/>
              </a:ext>
            </a:extLst>
          </p:cNvPr>
          <p:cNvSpPr>
            <a:spLocks noGrp="1"/>
          </p:cNvSpPr>
          <p:nvPr>
            <p:ph/>
          </p:nvPr>
        </p:nvSpPr>
        <p:spPr>
          <a:xfrm>
            <a:off x="359200" y="1560591"/>
            <a:ext cx="4212800" cy="3736817"/>
          </a:xfrm>
        </p:spPr>
        <p:txBody>
          <a:bodyPr>
            <a:noAutofit/>
          </a:bodyPr>
          <a:lstStyle/>
          <a:p>
            <a:pPr algn="l">
              <a:buFont typeface="Wingdings" panose="05000000000000000000" pitchFamily="2" charset="2"/>
              <a:buChar char="Ø"/>
            </a:pPr>
            <a:r>
              <a:rPr lang="en-IN" sz="1800" b="0" i="0" dirty="0">
                <a:effectLst/>
                <a:latin typeface="Times New Roman" panose="02020603050405020304" pitchFamily="18" charset="0"/>
                <a:cs typeface="Times New Roman" panose="02020603050405020304" pitchFamily="18" charset="0"/>
              </a:rPr>
              <a:t>The Accuracy Score Of </a:t>
            </a:r>
            <a:r>
              <a:rPr lang="en-IN" sz="1800" b="0" i="0" dirty="0" err="1">
                <a:effectLst/>
                <a:latin typeface="Times New Roman" panose="02020603050405020304" pitchFamily="18" charset="0"/>
                <a:cs typeface="Times New Roman" panose="02020603050405020304" pitchFamily="18" charset="0"/>
              </a:rPr>
              <a:t>Catboost</a:t>
            </a:r>
            <a:r>
              <a:rPr lang="en-IN" sz="1800" b="0" i="0" dirty="0">
                <a:effectLst/>
                <a:latin typeface="Times New Roman" panose="02020603050405020304" pitchFamily="18" charset="0"/>
                <a:cs typeface="Times New Roman" panose="02020603050405020304" pitchFamily="18" charset="0"/>
              </a:rPr>
              <a:t> Classifier Is : </a:t>
            </a:r>
            <a:r>
              <a:rPr lang="en-IN" sz="1800" b="1" i="0" dirty="0">
                <a:effectLst/>
                <a:latin typeface="Times New Roman" panose="02020603050405020304" pitchFamily="18" charset="0"/>
                <a:cs typeface="Times New Roman" panose="02020603050405020304" pitchFamily="18" charset="0"/>
              </a:rPr>
              <a:t>97.94520547945206 </a:t>
            </a:r>
          </a:p>
          <a:p>
            <a:pPr algn="l">
              <a:buFont typeface="Wingdings" panose="05000000000000000000" pitchFamily="2" charset="2"/>
              <a:buChar char="Ø"/>
            </a:pPr>
            <a:endParaRPr lang="en-IN" sz="1800"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1800" b="0" i="0" dirty="0">
                <a:effectLst/>
                <a:latin typeface="Times New Roman" panose="02020603050405020304" pitchFamily="18" charset="0"/>
                <a:cs typeface="Times New Roman" panose="02020603050405020304" pitchFamily="18" charset="0"/>
              </a:rPr>
              <a:t>The Hamming Loss Of </a:t>
            </a:r>
            <a:r>
              <a:rPr lang="en-IN" sz="1800" b="0" i="0" dirty="0" err="1">
                <a:effectLst/>
                <a:latin typeface="Times New Roman" panose="02020603050405020304" pitchFamily="18" charset="0"/>
                <a:cs typeface="Times New Roman" panose="02020603050405020304" pitchFamily="18" charset="0"/>
              </a:rPr>
              <a:t>Catboost</a:t>
            </a:r>
            <a:r>
              <a:rPr lang="en-IN" sz="1800" b="0" i="0" dirty="0">
                <a:effectLst/>
                <a:latin typeface="Times New Roman" panose="02020603050405020304" pitchFamily="18" charset="0"/>
                <a:cs typeface="Times New Roman" panose="02020603050405020304" pitchFamily="18" charset="0"/>
              </a:rPr>
              <a:t> Classifier Is : 2.054794520547945 </a:t>
            </a:r>
          </a:p>
          <a:p>
            <a:pPr algn="l">
              <a:buFont typeface="Wingdings" panose="05000000000000000000" pitchFamily="2" charset="2"/>
              <a:buChar char="Ø"/>
            </a:pPr>
            <a:endParaRPr lang="en-IN" sz="1800"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1800" b="0" i="0" dirty="0">
                <a:effectLst/>
                <a:latin typeface="Times New Roman" panose="02020603050405020304" pitchFamily="18" charset="0"/>
                <a:cs typeface="Times New Roman" panose="02020603050405020304" pitchFamily="18" charset="0"/>
              </a:rPr>
              <a:t>The Precision Score Of </a:t>
            </a:r>
            <a:r>
              <a:rPr lang="en-IN" sz="1800" b="0" i="0" dirty="0" err="1">
                <a:effectLst/>
                <a:latin typeface="Times New Roman" panose="02020603050405020304" pitchFamily="18" charset="0"/>
                <a:cs typeface="Times New Roman" panose="02020603050405020304" pitchFamily="18" charset="0"/>
              </a:rPr>
              <a:t>Catboost</a:t>
            </a:r>
            <a:r>
              <a:rPr lang="en-IN" sz="1800" b="0" i="0" dirty="0">
                <a:effectLst/>
                <a:latin typeface="Times New Roman" panose="02020603050405020304" pitchFamily="18" charset="0"/>
                <a:cs typeface="Times New Roman" panose="02020603050405020304" pitchFamily="18" charset="0"/>
              </a:rPr>
              <a:t> Classifier Is : 96.05263157894737 </a:t>
            </a:r>
          </a:p>
          <a:p>
            <a:pPr algn="l">
              <a:buFont typeface="Wingdings" panose="05000000000000000000" pitchFamily="2" charset="2"/>
              <a:buChar char="Ø"/>
            </a:pPr>
            <a:endParaRPr lang="en-IN" sz="1800"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1800" b="0" i="0" dirty="0">
                <a:effectLst/>
                <a:latin typeface="Times New Roman" panose="02020603050405020304" pitchFamily="18" charset="0"/>
                <a:cs typeface="Times New Roman" panose="02020603050405020304" pitchFamily="18" charset="0"/>
              </a:rPr>
              <a:t>The Confusion Matrix Score Of </a:t>
            </a:r>
            <a:r>
              <a:rPr lang="en-IN" sz="1800" b="0" i="0" dirty="0" err="1">
                <a:effectLst/>
                <a:latin typeface="Times New Roman" panose="02020603050405020304" pitchFamily="18" charset="0"/>
                <a:cs typeface="Times New Roman" panose="02020603050405020304" pitchFamily="18" charset="0"/>
              </a:rPr>
              <a:t>Catboost</a:t>
            </a:r>
            <a:r>
              <a:rPr lang="en-IN" sz="1800" b="0" i="0" dirty="0">
                <a:effectLst/>
                <a:latin typeface="Times New Roman" panose="02020603050405020304" pitchFamily="18" charset="0"/>
                <a:cs typeface="Times New Roman" panose="02020603050405020304" pitchFamily="18" charset="0"/>
              </a:rPr>
              <a:t> Classifier:</a:t>
            </a:r>
          </a:p>
          <a:p>
            <a:pPr marL="0" indent="0" algn="l">
              <a:buNone/>
            </a:pPr>
            <a:r>
              <a:rPr lang="en-IN" sz="1800" b="0" i="0" dirty="0">
                <a:effectLst/>
                <a:latin typeface="Times New Roman" panose="02020603050405020304" pitchFamily="18" charset="0"/>
                <a:cs typeface="Times New Roman" panose="02020603050405020304" pitchFamily="18" charset="0"/>
              </a:rPr>
              <a:t>[[70 3] </a:t>
            </a:r>
          </a:p>
          <a:p>
            <a:pPr marL="0" indent="0" algn="l">
              <a:buNone/>
            </a:pPr>
            <a:r>
              <a:rPr lang="en-IN" sz="1800" b="0" i="0" dirty="0">
                <a:effectLst/>
                <a:latin typeface="Times New Roman" panose="02020603050405020304" pitchFamily="18" charset="0"/>
                <a:cs typeface="Times New Roman" panose="02020603050405020304" pitchFamily="18" charset="0"/>
              </a:rPr>
              <a:t>[ 0 73]]</a:t>
            </a:r>
            <a:br>
              <a:rPr lang="en-IN" sz="1800" b="0" i="0" dirty="0">
                <a:solidFill>
                  <a:srgbClr val="CCCCCC"/>
                </a:solidFill>
                <a:effectLst/>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FACD91DF-9443-1171-8F13-7810B4623D1B}"/>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4673600" y="1488141"/>
            <a:ext cx="4235056" cy="3736817"/>
          </a:xfrm>
        </p:spPr>
      </p:pic>
      <p:sp>
        <p:nvSpPr>
          <p:cNvPr id="5" name="Slide Number Placeholder 4">
            <a:extLst>
              <a:ext uri="{FF2B5EF4-FFF2-40B4-BE49-F238E27FC236}">
                <a16:creationId xmlns:a16="http://schemas.microsoft.com/office/drawing/2014/main" id="{AB29131D-1A40-D2E6-2ACB-659BE31DF766}"/>
              </a:ext>
            </a:extLst>
          </p:cNvPr>
          <p:cNvSpPr>
            <a:spLocks noGrp="1"/>
          </p:cNvSpPr>
          <p:nvPr>
            <p:ph type="sldNum" idx="5"/>
          </p:nvPr>
        </p:nvSpPr>
        <p:spPr/>
        <p:txBody>
          <a:bodyPr/>
          <a:lstStyle/>
          <a:p>
            <a:fld id="{0D9AF579-8116-458F-A3AB-AD4F7F9B7FB2}" type="slidenum">
              <a:rPr lang="en-IN" smtClean="0"/>
              <a:t>22</a:t>
            </a:fld>
            <a:endParaRPr lang="en-IN"/>
          </a:p>
        </p:txBody>
      </p:sp>
      <p:sp>
        <p:nvSpPr>
          <p:cNvPr id="6" name="Date Placeholder 5">
            <a:extLst>
              <a:ext uri="{FF2B5EF4-FFF2-40B4-BE49-F238E27FC236}">
                <a16:creationId xmlns:a16="http://schemas.microsoft.com/office/drawing/2014/main" id="{547B6073-5138-63F1-8285-905C4E86DD6A}"/>
              </a:ext>
            </a:extLst>
          </p:cNvPr>
          <p:cNvSpPr>
            <a:spLocks noGrp="1"/>
          </p:cNvSpPr>
          <p:nvPr>
            <p:ph type="dt" idx="6"/>
          </p:nvPr>
        </p:nvSpPr>
        <p:spPr/>
        <p:txBody>
          <a:bodyPr/>
          <a:lstStyle/>
          <a:p>
            <a:pPr indent="0">
              <a:lnSpc>
                <a:spcPct val="100000"/>
              </a:lnSpc>
              <a:buNone/>
              <a:tabLst>
                <a:tab pos="0" algn="l"/>
              </a:tabLst>
            </a:pPr>
            <a:r>
              <a:rPr lang="en-US" dirty="0">
                <a:solidFill>
                  <a:srgbClr val="000000"/>
                </a:solidFill>
                <a:latin typeface="Times New Roman"/>
              </a:rPr>
              <a:t>25</a:t>
            </a:r>
            <a:r>
              <a:rPr lang="en-US" sz="1400" b="0" strike="noStrike" spc="-1" dirty="0">
                <a:solidFill>
                  <a:srgbClr val="000000"/>
                </a:solidFill>
                <a:latin typeface="Times New Roman"/>
              </a:rPr>
              <a:t>/03/2024</a:t>
            </a:r>
            <a:endParaRPr lang="en-IN" sz="1400" b="0" strike="noStrike" spc="-1" dirty="0">
              <a:solidFill>
                <a:srgbClr val="000000"/>
              </a:solidFill>
              <a:latin typeface="Times New Roman"/>
            </a:endParaRPr>
          </a:p>
        </p:txBody>
      </p:sp>
    </p:spTree>
    <p:extLst>
      <p:ext uri="{BB962C8B-B14F-4D97-AF65-F5344CB8AC3E}">
        <p14:creationId xmlns:p14="http://schemas.microsoft.com/office/powerpoint/2010/main" val="312177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628560" y="16596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b="1" strike="noStrike" spc="-1" dirty="0">
                <a:solidFill>
                  <a:srgbClr val="7030A0"/>
                </a:solidFill>
                <a:latin typeface="Times New Roman"/>
                <a:ea typeface="Times New Roman"/>
              </a:rPr>
              <a:t>Module Description</a:t>
            </a:r>
            <a:endParaRPr lang="en-IN" sz="3600" b="0" strike="noStrike" spc="-1" dirty="0">
              <a:solidFill>
                <a:srgbClr val="000000"/>
              </a:solidFill>
              <a:latin typeface="Arial"/>
            </a:endParaRPr>
          </a:p>
        </p:txBody>
      </p:sp>
      <p:sp>
        <p:nvSpPr>
          <p:cNvPr id="197" name="PlaceHolder 2"/>
          <p:cNvSpPr>
            <a:spLocks noGrp="1"/>
          </p:cNvSpPr>
          <p:nvPr>
            <p:ph type="dt" idx="42"/>
          </p:nvPr>
        </p:nvSpPr>
        <p:spPr>
          <a:xfrm>
            <a:off x="628560" y="6466296"/>
            <a:ext cx="1190408" cy="253824"/>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198" name="PlaceHolder 3"/>
          <p:cNvSpPr>
            <a:spLocks noGrp="1"/>
          </p:cNvSpPr>
          <p:nvPr>
            <p:ph type="sldNum" idx="43"/>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B4021F95-0507-45C9-8BE3-B22E79F47BF1}" type="slidenum">
              <a:rPr lang="en-US" sz="1200" b="0" strike="noStrike" spc="-1">
                <a:solidFill>
                  <a:srgbClr val="888888"/>
                </a:solidFill>
                <a:latin typeface="Calibri"/>
                <a:ea typeface="Calibri"/>
              </a:rPr>
              <a:t>23</a:t>
            </a:fld>
            <a:endParaRPr lang="en-IN" sz="1200" b="0" strike="noStrike" spc="-1">
              <a:solidFill>
                <a:srgbClr val="000000"/>
              </a:solidFill>
              <a:latin typeface="Times New Roman"/>
            </a:endParaRPr>
          </a:p>
        </p:txBody>
      </p:sp>
      <p:sp>
        <p:nvSpPr>
          <p:cNvPr id="199" name="Rectangle 198"/>
          <p:cNvSpPr/>
          <p:nvPr/>
        </p:nvSpPr>
        <p:spPr>
          <a:xfrm>
            <a:off x="540000" y="730799"/>
            <a:ext cx="7919640" cy="569949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fontAlgn="base"/>
            <a:r>
              <a:rPr lang="en-IN" b="1" i="0" dirty="0">
                <a:solidFill>
                  <a:srgbClr val="000000"/>
                </a:solidFill>
                <a:effectLst/>
                <a:latin typeface="Times New Roman" panose="02020603050405020304" pitchFamily="18" charset="0"/>
                <a:cs typeface="Times New Roman" panose="02020603050405020304" pitchFamily="18" charset="0"/>
              </a:rPr>
              <a:t>Random Forest Classifier:</a:t>
            </a:r>
          </a:p>
          <a:p>
            <a:pPr algn="just" fontAlgn="base"/>
            <a:endParaRPr lang="en-IN" b="1" i="0" dirty="0">
              <a:effectLst/>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Random Forest is an ensemble machine learning algorithm that combines the predictions of multiple decision trees, each created using different subsets of data and features.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This approach enhances prediction accuracy, reduces overfitting, and provides valuable insights into feature importance.</a:t>
            </a:r>
          </a:p>
          <a:p>
            <a:pPr marL="285750" indent="-285750" algn="just">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It's a versatile and widely used tool in machine learning for tasks such as classification and regression, particularly suited for handling complex datasets and improving overall model robustness.</a:t>
            </a:r>
          </a:p>
          <a:p>
            <a:pPr marL="285750"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1"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b="1" i="0" dirty="0">
              <a:effectLst/>
              <a:latin typeface="Times New Roman" panose="02020603050405020304" pitchFamily="18" charset="0"/>
              <a:cs typeface="Times New Roman" panose="02020603050405020304" pitchFamily="18" charset="0"/>
            </a:endParaRPr>
          </a:p>
          <a:p>
            <a:pPr algn="just">
              <a:lnSpc>
                <a:spcPct val="100000"/>
              </a:lnSpc>
            </a:pPr>
            <a:endParaRPr lang="en-IN"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96F7CD6-63E4-8C1D-DA88-55735E250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451" y="4694978"/>
            <a:ext cx="5730737" cy="1371719"/>
          </a:xfrm>
          <a:prstGeom prst="rect">
            <a:avLst/>
          </a:prstGeom>
        </p:spPr>
      </p:pic>
    </p:spTree>
    <p:extLst>
      <p:ext uri="{BB962C8B-B14F-4D97-AF65-F5344CB8AC3E}">
        <p14:creationId xmlns:p14="http://schemas.microsoft.com/office/powerpoint/2010/main" val="41754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1698C-5F50-F99F-8B71-8CA80D92DDBA}"/>
              </a:ext>
            </a:extLst>
          </p:cNvPr>
          <p:cNvSpPr>
            <a:spLocks noGrp="1"/>
          </p:cNvSpPr>
          <p:nvPr>
            <p:ph type="title"/>
          </p:nvPr>
        </p:nvSpPr>
        <p:spPr/>
        <p:txBody>
          <a:bodyPr/>
          <a:lstStyle/>
          <a:p>
            <a:pPr algn="ctr"/>
            <a:r>
              <a:rPr lang="en-US" sz="3600" b="1" dirty="0">
                <a:solidFill>
                  <a:srgbClr val="7030A0"/>
                </a:solidFill>
                <a:latin typeface="Times New Roman" panose="02020603050405020304" pitchFamily="18" charset="0"/>
                <a:cs typeface="Times New Roman" panose="02020603050405020304" pitchFamily="18" charset="0"/>
              </a:rPr>
              <a:t>RANDOM FOREST CLASSIFIER</a:t>
            </a:r>
            <a:endParaRPr lang="en-IN" sz="3600" dirty="0"/>
          </a:p>
        </p:txBody>
      </p:sp>
      <p:sp>
        <p:nvSpPr>
          <p:cNvPr id="3" name="Content Placeholder 2">
            <a:extLst>
              <a:ext uri="{FF2B5EF4-FFF2-40B4-BE49-F238E27FC236}">
                <a16:creationId xmlns:a16="http://schemas.microsoft.com/office/drawing/2014/main" id="{382A5B98-8CA8-136D-94C8-17AC1B8AFF4A}"/>
              </a:ext>
            </a:extLst>
          </p:cNvPr>
          <p:cNvSpPr>
            <a:spLocks noGrp="1"/>
          </p:cNvSpPr>
          <p:nvPr>
            <p:ph/>
          </p:nvPr>
        </p:nvSpPr>
        <p:spPr>
          <a:xfrm>
            <a:off x="167342" y="1604520"/>
            <a:ext cx="4404478" cy="4365812"/>
          </a:xfrm>
        </p:spPr>
        <p:txBody>
          <a:bodyPr>
            <a:noAutofit/>
          </a:bodyPr>
          <a:lstStyle/>
          <a:p>
            <a:pPr algn="l">
              <a:buFont typeface="Wingdings" panose="05000000000000000000" pitchFamily="2" charset="2"/>
              <a:buChar char="Ø"/>
            </a:pPr>
            <a:r>
              <a:rPr lang="en-IN" sz="1800" b="0" i="0" dirty="0">
                <a:effectLst/>
                <a:latin typeface="Times New Roman" panose="02020603050405020304" pitchFamily="18" charset="0"/>
                <a:cs typeface="Times New Roman" panose="02020603050405020304" pitchFamily="18" charset="0"/>
              </a:rPr>
              <a:t>The Accuracy Score Of Random Forest Classifier Is : </a:t>
            </a:r>
            <a:r>
              <a:rPr lang="en-IN" sz="1800" b="1" i="0" dirty="0">
                <a:effectLst/>
                <a:latin typeface="Times New Roman" panose="02020603050405020304" pitchFamily="18" charset="0"/>
                <a:cs typeface="Times New Roman" panose="02020603050405020304" pitchFamily="18" charset="0"/>
              </a:rPr>
              <a:t>99.31506849315068</a:t>
            </a:r>
          </a:p>
          <a:p>
            <a:pPr algn="l"/>
            <a:endParaRPr lang="en-IN" sz="1800"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1800" b="0" i="0" dirty="0">
                <a:effectLst/>
                <a:latin typeface="Times New Roman" panose="02020603050405020304" pitchFamily="18" charset="0"/>
                <a:cs typeface="Times New Roman" panose="02020603050405020304" pitchFamily="18" charset="0"/>
              </a:rPr>
              <a:t>The Hamming Loss Of Random Forest Classifier Is : 0.684931506849315 </a:t>
            </a:r>
          </a:p>
          <a:p>
            <a:pPr algn="l">
              <a:buFont typeface="Wingdings" panose="05000000000000000000" pitchFamily="2" charset="2"/>
              <a:buChar char="Ø"/>
            </a:pPr>
            <a:endParaRPr lang="en-IN" sz="1800"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1800" b="0" i="0" dirty="0">
                <a:effectLst/>
                <a:latin typeface="Times New Roman" panose="02020603050405020304" pitchFamily="18" charset="0"/>
                <a:cs typeface="Times New Roman" panose="02020603050405020304" pitchFamily="18" charset="0"/>
              </a:rPr>
              <a:t>The Precision Score Of Random Forest Classifier Is : 98.64864864864865 </a:t>
            </a:r>
          </a:p>
          <a:p>
            <a:pPr algn="l">
              <a:buFont typeface="Wingdings" panose="05000000000000000000" pitchFamily="2" charset="2"/>
              <a:buChar char="Ø"/>
            </a:pPr>
            <a:endParaRPr lang="en-IN" sz="1800"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1800" b="0" i="0" dirty="0">
                <a:effectLst/>
                <a:latin typeface="Times New Roman" panose="02020603050405020304" pitchFamily="18" charset="0"/>
                <a:cs typeface="Times New Roman" panose="02020603050405020304" pitchFamily="18" charset="0"/>
              </a:rPr>
              <a:t>The Confusion Matrix Score Of Random Forest Classifier: </a:t>
            </a:r>
          </a:p>
          <a:p>
            <a:pPr marL="0" indent="0" algn="l">
              <a:buNone/>
            </a:pPr>
            <a:r>
              <a:rPr lang="en-IN" sz="1800" b="0" i="0" dirty="0">
                <a:effectLst/>
                <a:latin typeface="Times New Roman" panose="02020603050405020304" pitchFamily="18" charset="0"/>
                <a:cs typeface="Times New Roman" panose="02020603050405020304" pitchFamily="18" charset="0"/>
              </a:rPr>
              <a:t>[[72 1]</a:t>
            </a:r>
          </a:p>
          <a:p>
            <a:pPr marL="0" indent="0" algn="l">
              <a:buNone/>
            </a:pPr>
            <a:r>
              <a:rPr lang="en-IN" sz="1800" b="0" i="0" dirty="0">
                <a:effectLst/>
                <a:latin typeface="Times New Roman" panose="02020603050405020304" pitchFamily="18" charset="0"/>
                <a:cs typeface="Times New Roman" panose="02020603050405020304" pitchFamily="18" charset="0"/>
              </a:rPr>
              <a:t>[ 0 73]] </a:t>
            </a:r>
          </a:p>
          <a:p>
            <a:pPr marL="0" indent="0">
              <a:buNone/>
            </a:pPr>
            <a:br>
              <a:rPr lang="en-IN" sz="1800" b="0" i="0" dirty="0">
                <a:solidFill>
                  <a:srgbClr val="CCCCCC"/>
                </a:solidFill>
                <a:effectLst/>
                <a:latin typeface="Times New Roman" panose="02020603050405020304" pitchFamily="18" charset="0"/>
                <a:cs typeface="Times New Roman" panose="02020603050405020304" pitchFamily="18" charset="0"/>
              </a:rPr>
            </a:br>
            <a:br>
              <a:rPr lang="en-IN" sz="1800" b="0" i="0" dirty="0">
                <a:solidFill>
                  <a:srgbClr val="CCCCCC"/>
                </a:solidFill>
                <a:effectLst/>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C8BCE8B7-E00F-4511-F582-2673B49196AD}"/>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4673600" y="1604520"/>
            <a:ext cx="4267816" cy="3977280"/>
          </a:xfrm>
        </p:spPr>
      </p:pic>
      <p:sp>
        <p:nvSpPr>
          <p:cNvPr id="5" name="Slide Number Placeholder 4">
            <a:extLst>
              <a:ext uri="{FF2B5EF4-FFF2-40B4-BE49-F238E27FC236}">
                <a16:creationId xmlns:a16="http://schemas.microsoft.com/office/drawing/2014/main" id="{9A8560EC-C0FA-B855-D31B-D8428C5DDFAE}"/>
              </a:ext>
            </a:extLst>
          </p:cNvPr>
          <p:cNvSpPr>
            <a:spLocks noGrp="1"/>
          </p:cNvSpPr>
          <p:nvPr>
            <p:ph type="sldNum" idx="5"/>
          </p:nvPr>
        </p:nvSpPr>
        <p:spPr/>
        <p:txBody>
          <a:bodyPr/>
          <a:lstStyle/>
          <a:p>
            <a:fld id="{0D9AF579-8116-458F-A3AB-AD4F7F9B7FB2}" type="slidenum">
              <a:rPr lang="en-IN" smtClean="0"/>
              <a:t>24</a:t>
            </a:fld>
            <a:endParaRPr lang="en-IN"/>
          </a:p>
        </p:txBody>
      </p:sp>
      <p:sp>
        <p:nvSpPr>
          <p:cNvPr id="6" name="Date Placeholder 5">
            <a:extLst>
              <a:ext uri="{FF2B5EF4-FFF2-40B4-BE49-F238E27FC236}">
                <a16:creationId xmlns:a16="http://schemas.microsoft.com/office/drawing/2014/main" id="{5805DB4A-A4AF-598C-EDE4-0A55C06C5E76}"/>
              </a:ext>
            </a:extLst>
          </p:cNvPr>
          <p:cNvSpPr>
            <a:spLocks noGrp="1"/>
          </p:cNvSpPr>
          <p:nvPr>
            <p:ph type="dt" idx="6"/>
          </p:nvPr>
        </p:nvSpPr>
        <p:spPr/>
        <p:txBody>
          <a:bodyPr/>
          <a:lstStyle/>
          <a:p>
            <a:pPr indent="0">
              <a:lnSpc>
                <a:spcPct val="100000"/>
              </a:lnSpc>
              <a:buNone/>
              <a:tabLst>
                <a:tab pos="0" algn="l"/>
              </a:tabLst>
            </a:pPr>
            <a:r>
              <a:rPr lang="en-US" dirty="0">
                <a:solidFill>
                  <a:srgbClr val="000000"/>
                </a:solidFill>
                <a:latin typeface="Times New Roman"/>
              </a:rPr>
              <a:t>25</a:t>
            </a:r>
            <a:r>
              <a:rPr lang="en-US" sz="1400" b="0" strike="noStrike" spc="-1" dirty="0">
                <a:solidFill>
                  <a:srgbClr val="000000"/>
                </a:solidFill>
                <a:latin typeface="Times New Roman"/>
              </a:rPr>
              <a:t>/03/2024</a:t>
            </a:r>
            <a:endParaRPr lang="en-IN" sz="1400" b="0" strike="noStrike" spc="-1" dirty="0">
              <a:solidFill>
                <a:srgbClr val="000000"/>
              </a:solidFill>
              <a:latin typeface="Times New Roman"/>
            </a:endParaRPr>
          </a:p>
        </p:txBody>
      </p:sp>
    </p:spTree>
    <p:extLst>
      <p:ext uri="{BB962C8B-B14F-4D97-AF65-F5344CB8AC3E}">
        <p14:creationId xmlns:p14="http://schemas.microsoft.com/office/powerpoint/2010/main" val="86546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628560" y="16596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b="1" strike="noStrike" spc="-1" dirty="0">
                <a:solidFill>
                  <a:srgbClr val="7030A0"/>
                </a:solidFill>
                <a:latin typeface="Times New Roman"/>
                <a:ea typeface="Times New Roman"/>
              </a:rPr>
              <a:t>Module Description</a:t>
            </a:r>
            <a:endParaRPr lang="en-IN" sz="3600" b="0" strike="noStrike" spc="-1" dirty="0">
              <a:solidFill>
                <a:srgbClr val="000000"/>
              </a:solidFill>
              <a:latin typeface="Arial"/>
            </a:endParaRPr>
          </a:p>
        </p:txBody>
      </p:sp>
      <p:sp>
        <p:nvSpPr>
          <p:cNvPr id="197" name="PlaceHolder 2"/>
          <p:cNvSpPr>
            <a:spLocks noGrp="1"/>
          </p:cNvSpPr>
          <p:nvPr>
            <p:ph type="dt" idx="42"/>
          </p:nvPr>
        </p:nvSpPr>
        <p:spPr>
          <a:xfrm>
            <a:off x="628560" y="6466296"/>
            <a:ext cx="1190408" cy="253824"/>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198" name="PlaceHolder 3"/>
          <p:cNvSpPr>
            <a:spLocks noGrp="1"/>
          </p:cNvSpPr>
          <p:nvPr>
            <p:ph type="sldNum" idx="43"/>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B4021F95-0507-45C9-8BE3-B22E79F47BF1}" type="slidenum">
              <a:rPr lang="en-US" sz="1200" b="0" strike="noStrike" spc="-1">
                <a:solidFill>
                  <a:srgbClr val="888888"/>
                </a:solidFill>
                <a:latin typeface="Calibri"/>
                <a:ea typeface="Calibri"/>
              </a:rPr>
              <a:t>25</a:t>
            </a:fld>
            <a:endParaRPr lang="en-IN" sz="1200" b="0" strike="noStrike" spc="-1">
              <a:solidFill>
                <a:srgbClr val="000000"/>
              </a:solidFill>
              <a:latin typeface="Times New Roman"/>
            </a:endParaRPr>
          </a:p>
        </p:txBody>
      </p:sp>
      <p:sp>
        <p:nvSpPr>
          <p:cNvPr id="199" name="Rectangle 198"/>
          <p:cNvSpPr/>
          <p:nvPr/>
        </p:nvSpPr>
        <p:spPr>
          <a:xfrm>
            <a:off x="540000" y="730799"/>
            <a:ext cx="7919640" cy="569949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r>
              <a:rPr lang="en-IN" b="1" i="0" dirty="0">
                <a:solidFill>
                  <a:srgbClr val="000000"/>
                </a:solidFill>
                <a:effectLst/>
                <a:latin typeface="Times New Roman" panose="02020603050405020304" pitchFamily="18" charset="0"/>
                <a:cs typeface="Times New Roman" panose="02020603050405020304" pitchFamily="18" charset="0"/>
              </a:rPr>
              <a:t>Deployment:</a:t>
            </a:r>
          </a:p>
          <a:p>
            <a:pPr marL="285750" indent="-285750" algn="just">
              <a:buFont typeface="Arial" panose="020B0604020202020204" pitchFamily="34" charset="0"/>
              <a:buChar char="•"/>
            </a:pPr>
            <a:endParaRPr lang="en-IN" b="1"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b="1" i="0" dirty="0">
              <a:solidFill>
                <a:srgbClr val="000000"/>
              </a:solidFill>
              <a:effectLst/>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Deploying the model predicting output In this module the trained machine learning model is converted into pickle data format file (.</a:t>
            </a:r>
            <a:r>
              <a:rPr lang="en-US" b="0" i="0" dirty="0" err="1">
                <a:effectLst/>
                <a:latin typeface="Times New Roman" panose="02020603050405020304" pitchFamily="18" charset="0"/>
                <a:cs typeface="Times New Roman" panose="02020603050405020304" pitchFamily="18" charset="0"/>
              </a:rPr>
              <a:t>pkl</a:t>
            </a:r>
            <a:r>
              <a:rPr lang="en-US" b="0" i="0" dirty="0">
                <a:effectLst/>
                <a:latin typeface="Times New Roman" panose="02020603050405020304" pitchFamily="18" charset="0"/>
                <a:cs typeface="Times New Roman" panose="02020603050405020304" pitchFamily="18" charset="0"/>
              </a:rPr>
              <a:t> file) which is then deployed for providing better user interface and predicting the output of heart attack.</a:t>
            </a: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1"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b="1" i="0" dirty="0">
              <a:effectLst/>
              <a:latin typeface="Times New Roman" panose="02020603050405020304" pitchFamily="18" charset="0"/>
              <a:cs typeface="Times New Roman" panose="02020603050405020304" pitchFamily="18" charset="0"/>
            </a:endParaRPr>
          </a:p>
          <a:p>
            <a:pPr algn="just">
              <a:lnSpc>
                <a:spcPct val="100000"/>
              </a:lnSpc>
            </a:pPr>
            <a:endParaRPr lang="en-IN" sz="16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F3EE19B-4CE6-2E66-108E-D7700D5CD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164" y="3496368"/>
            <a:ext cx="5749311" cy="1254926"/>
          </a:xfrm>
          <a:prstGeom prst="rect">
            <a:avLst/>
          </a:prstGeom>
        </p:spPr>
      </p:pic>
    </p:spTree>
    <p:extLst>
      <p:ext uri="{BB962C8B-B14F-4D97-AF65-F5344CB8AC3E}">
        <p14:creationId xmlns:p14="http://schemas.microsoft.com/office/powerpoint/2010/main" val="2203422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342360" y="210762"/>
            <a:ext cx="845928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b="1" strike="noStrike" spc="-1" dirty="0">
                <a:solidFill>
                  <a:srgbClr val="7030A0"/>
                </a:solidFill>
                <a:latin typeface="Times New Roman"/>
                <a:ea typeface="Times New Roman"/>
              </a:rPr>
              <a:t>Testing /Performance Evaluation / Results</a:t>
            </a:r>
            <a:endParaRPr lang="en-IN" sz="3600" b="0" strike="noStrike" spc="-1" dirty="0">
              <a:solidFill>
                <a:srgbClr val="000000"/>
              </a:solidFill>
              <a:latin typeface="Arial"/>
            </a:endParaRPr>
          </a:p>
        </p:txBody>
      </p:sp>
      <p:sp>
        <p:nvSpPr>
          <p:cNvPr id="201" name="PlaceHolder 2"/>
          <p:cNvSpPr>
            <a:spLocks noGrp="1"/>
          </p:cNvSpPr>
          <p:nvPr>
            <p:ph type="dt" idx="44"/>
          </p:nvPr>
        </p:nvSpPr>
        <p:spPr>
          <a:xfrm>
            <a:off x="628560" y="635652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202" name="PlaceHolder 3"/>
          <p:cNvSpPr>
            <a:spLocks noGrp="1"/>
          </p:cNvSpPr>
          <p:nvPr>
            <p:ph type="sldNum" idx="45"/>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20A0177C-75C2-424D-A33A-73055D2E297F}" type="slidenum">
              <a:rPr lang="en-US" sz="1200" b="0" strike="noStrike" spc="-1">
                <a:solidFill>
                  <a:srgbClr val="888888"/>
                </a:solidFill>
                <a:latin typeface="Calibri"/>
                <a:ea typeface="Calibri"/>
              </a:rPr>
              <a:t>26</a:t>
            </a:fld>
            <a:endParaRPr lang="en-IN" sz="1200" b="0" strike="noStrike" spc="-1">
              <a:solidFill>
                <a:srgbClr val="000000"/>
              </a:solidFill>
              <a:latin typeface="Times New Roman"/>
            </a:endParaRPr>
          </a:p>
        </p:txBody>
      </p:sp>
      <p:graphicFrame>
        <p:nvGraphicFramePr>
          <p:cNvPr id="203" name="Table 202"/>
          <p:cNvGraphicFramePr/>
          <p:nvPr>
            <p:extLst>
              <p:ext uri="{D42A27DB-BD31-4B8C-83A1-F6EECF244321}">
                <p14:modId xmlns:p14="http://schemas.microsoft.com/office/powerpoint/2010/main" val="118731517"/>
              </p:ext>
            </p:extLst>
          </p:nvPr>
        </p:nvGraphicFramePr>
        <p:xfrm>
          <a:off x="360000" y="1079999"/>
          <a:ext cx="8459280" cy="4986503"/>
        </p:xfrm>
        <a:graphic>
          <a:graphicData uri="http://schemas.openxmlformats.org/drawingml/2006/table">
            <a:tbl>
              <a:tblPr/>
              <a:tblGrid>
                <a:gridCol w="1690560">
                  <a:extLst>
                    <a:ext uri="{9D8B030D-6E8A-4147-A177-3AD203B41FA5}">
                      <a16:colId xmlns:a16="http://schemas.microsoft.com/office/drawing/2014/main" val="20000"/>
                    </a:ext>
                  </a:extLst>
                </a:gridCol>
                <a:gridCol w="1690560">
                  <a:extLst>
                    <a:ext uri="{9D8B030D-6E8A-4147-A177-3AD203B41FA5}">
                      <a16:colId xmlns:a16="http://schemas.microsoft.com/office/drawing/2014/main" val="20001"/>
                    </a:ext>
                  </a:extLst>
                </a:gridCol>
                <a:gridCol w="1690560">
                  <a:extLst>
                    <a:ext uri="{9D8B030D-6E8A-4147-A177-3AD203B41FA5}">
                      <a16:colId xmlns:a16="http://schemas.microsoft.com/office/drawing/2014/main" val="20002"/>
                    </a:ext>
                  </a:extLst>
                </a:gridCol>
                <a:gridCol w="1765533">
                  <a:extLst>
                    <a:ext uri="{9D8B030D-6E8A-4147-A177-3AD203B41FA5}">
                      <a16:colId xmlns:a16="http://schemas.microsoft.com/office/drawing/2014/main" val="20003"/>
                    </a:ext>
                  </a:extLst>
                </a:gridCol>
                <a:gridCol w="1622067">
                  <a:extLst>
                    <a:ext uri="{9D8B030D-6E8A-4147-A177-3AD203B41FA5}">
                      <a16:colId xmlns:a16="http://schemas.microsoft.com/office/drawing/2014/main" val="20004"/>
                    </a:ext>
                  </a:extLst>
                </a:gridCol>
              </a:tblGrid>
              <a:tr h="881443">
                <a:tc>
                  <a:txBody>
                    <a:bodyPr/>
                    <a:lstStyle/>
                    <a:p>
                      <a:pPr>
                        <a:lnSpc>
                          <a:spcPct val="100000"/>
                        </a:lnSpc>
                      </a:pPr>
                      <a:r>
                        <a:rPr lang="en-IN" sz="1400" b="1" strike="noStrike" spc="-1" dirty="0">
                          <a:solidFill>
                            <a:schemeClr val="tx1"/>
                          </a:solidFill>
                          <a:latin typeface="Times New Roman" panose="02020603050405020304" pitchFamily="18" charset="0"/>
                          <a:cs typeface="Times New Roman" panose="02020603050405020304" pitchFamily="18" charset="0"/>
                        </a:rPr>
                        <a:t>TEST</a:t>
                      </a:r>
                    </a:p>
                    <a:p>
                      <a:pPr>
                        <a:lnSpc>
                          <a:spcPct val="100000"/>
                        </a:lnSpc>
                      </a:pPr>
                      <a:r>
                        <a:rPr lang="en-IN" sz="1400" b="1" strike="noStrike" spc="-1" dirty="0">
                          <a:solidFill>
                            <a:schemeClr val="tx1"/>
                          </a:solidFill>
                          <a:latin typeface="Times New Roman" panose="02020603050405020304" pitchFamily="18" charset="0"/>
                          <a:cs typeface="Times New Roman" panose="02020603050405020304" pitchFamily="18" charset="0"/>
                        </a:rPr>
                        <a:t>CASE</a:t>
                      </a:r>
                      <a:r>
                        <a:rPr lang="en-IN" sz="1400" b="1" strike="noStrike" spc="-341" dirty="0">
                          <a:solidFill>
                            <a:schemeClr val="tx1"/>
                          </a:solidFill>
                          <a:latin typeface="Times New Roman" panose="02020603050405020304" pitchFamily="18" charset="0"/>
                          <a:cs typeface="Times New Roman" panose="02020603050405020304" pitchFamily="18" charset="0"/>
                        </a:rPr>
                        <a:t>   </a:t>
                      </a:r>
                      <a:r>
                        <a:rPr lang="en-IN" sz="1400" b="1" strike="noStrike" spc="-1" dirty="0">
                          <a:solidFill>
                            <a:schemeClr val="tx1"/>
                          </a:solidFill>
                          <a:latin typeface="Times New Roman" panose="02020603050405020304" pitchFamily="18" charset="0"/>
                          <a:cs typeface="Times New Roman" panose="02020603050405020304" pitchFamily="18" charset="0"/>
                        </a:rPr>
                        <a:t> ID</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IN" sz="1400" b="1" strike="noStrike" spc="-1" dirty="0">
                          <a:solidFill>
                            <a:schemeClr val="tx1"/>
                          </a:solidFill>
                          <a:latin typeface="Times New Roman" panose="02020603050405020304" pitchFamily="18" charset="0"/>
                          <a:cs typeface="Times New Roman" panose="02020603050405020304" pitchFamily="18" charset="0"/>
                        </a:rPr>
                        <a:t>TESTCASE /</a:t>
                      </a:r>
                    </a:p>
                    <a:p>
                      <a:pPr>
                        <a:lnSpc>
                          <a:spcPct val="100000"/>
                        </a:lnSpc>
                      </a:pPr>
                      <a:r>
                        <a:rPr lang="en-IN" sz="1400" b="1" strike="noStrike" spc="-1" dirty="0">
                          <a:solidFill>
                            <a:schemeClr val="tx1"/>
                          </a:solidFill>
                          <a:latin typeface="Times New Roman" panose="02020603050405020304" pitchFamily="18" charset="0"/>
                          <a:cs typeface="Times New Roman" panose="02020603050405020304" pitchFamily="18" charset="0"/>
                        </a:rPr>
                        <a:t>ACTION</a:t>
                      </a:r>
                      <a:r>
                        <a:rPr lang="en-IN" sz="1400" b="1" strike="noStrike" spc="-75" dirty="0">
                          <a:solidFill>
                            <a:schemeClr val="tx1"/>
                          </a:solidFill>
                          <a:latin typeface="Times New Roman" panose="02020603050405020304" pitchFamily="18" charset="0"/>
                          <a:cs typeface="Times New Roman" panose="02020603050405020304" pitchFamily="18" charset="0"/>
                        </a:rPr>
                        <a:t> </a:t>
                      </a:r>
                      <a:r>
                        <a:rPr lang="en-IN" sz="1400" b="1" strike="noStrike" spc="-1" dirty="0">
                          <a:solidFill>
                            <a:schemeClr val="tx1"/>
                          </a:solidFill>
                          <a:latin typeface="Times New Roman" panose="02020603050405020304" pitchFamily="18" charset="0"/>
                          <a:cs typeface="Times New Roman" panose="02020603050405020304" pitchFamily="18" charset="0"/>
                        </a:rPr>
                        <a:t>TO</a:t>
                      </a:r>
                      <a:r>
                        <a:rPr lang="en-IN" sz="1400" b="1" strike="noStrike" spc="-80" dirty="0">
                          <a:solidFill>
                            <a:schemeClr val="tx1"/>
                          </a:solidFill>
                          <a:latin typeface="Times New Roman" panose="02020603050405020304" pitchFamily="18" charset="0"/>
                          <a:cs typeface="Times New Roman" panose="02020603050405020304" pitchFamily="18" charset="0"/>
                        </a:rPr>
                        <a:t> </a:t>
                      </a:r>
                      <a:r>
                        <a:rPr lang="en-IN" sz="1400" b="1" strike="noStrike" spc="-1" dirty="0">
                          <a:solidFill>
                            <a:schemeClr val="tx1"/>
                          </a:solidFill>
                          <a:latin typeface="Times New Roman" panose="02020603050405020304" pitchFamily="18" charset="0"/>
                          <a:cs typeface="Times New Roman" panose="02020603050405020304" pitchFamily="18" charset="0"/>
                        </a:rPr>
                        <a:t>BE</a:t>
                      </a:r>
                      <a:r>
                        <a:rPr lang="en-IN" sz="1400" b="1" strike="noStrike" spc="-335" dirty="0">
                          <a:solidFill>
                            <a:schemeClr val="tx1"/>
                          </a:solidFill>
                          <a:latin typeface="Times New Roman" panose="02020603050405020304" pitchFamily="18" charset="0"/>
                          <a:cs typeface="Times New Roman" panose="02020603050405020304" pitchFamily="18" charset="0"/>
                        </a:rPr>
                        <a:t> </a:t>
                      </a:r>
                      <a:r>
                        <a:rPr lang="en-IN" sz="1400" b="1" strike="noStrike" spc="-1" dirty="0">
                          <a:solidFill>
                            <a:schemeClr val="tx1"/>
                          </a:solidFill>
                          <a:latin typeface="Times New Roman" panose="02020603050405020304" pitchFamily="18" charset="0"/>
                          <a:cs typeface="Times New Roman" panose="02020603050405020304" pitchFamily="18" charset="0"/>
                        </a:rPr>
                        <a:t>PERFORMED</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400" b="1" strike="noStrike" spc="-1" dirty="0">
                          <a:solidFill>
                            <a:schemeClr val="tx1"/>
                          </a:solidFill>
                          <a:latin typeface="Times New Roman" panose="02020603050405020304" pitchFamily="18" charset="0"/>
                          <a:ea typeface="Times New Roman"/>
                          <a:cs typeface="Times New Roman" panose="02020603050405020304" pitchFamily="18" charset="0"/>
                        </a:rPr>
                        <a:t>EXPECTED</a:t>
                      </a:r>
                      <a:r>
                        <a:rPr lang="en-US" sz="1400" b="1" strike="noStrike" spc="-341" dirty="0">
                          <a:solidFill>
                            <a:schemeClr val="tx1"/>
                          </a:solidFill>
                          <a:latin typeface="Times New Roman" panose="02020603050405020304" pitchFamily="18" charset="0"/>
                          <a:ea typeface="Times New Roman"/>
                          <a:cs typeface="Times New Roman" panose="02020603050405020304" pitchFamily="18" charset="0"/>
                        </a:rPr>
                        <a:t> </a:t>
                      </a:r>
                      <a:r>
                        <a:rPr lang="en-US" sz="1400" b="1" strike="noStrike" spc="-1" dirty="0">
                          <a:solidFill>
                            <a:schemeClr val="tx1"/>
                          </a:solidFill>
                          <a:latin typeface="Times New Roman" panose="02020603050405020304" pitchFamily="18" charset="0"/>
                          <a:ea typeface="Times New Roman"/>
                          <a:cs typeface="Times New Roman" panose="02020603050405020304" pitchFamily="18" charset="0"/>
                        </a:rPr>
                        <a:t>RESULT</a:t>
                      </a:r>
                      <a:endParaRPr lang="en-IN" sz="1400" b="1" strike="noStrike" spc="-1" dirty="0">
                        <a:solidFill>
                          <a:schemeClr val="tx1"/>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400" b="1" strike="noStrike" spc="-1" dirty="0">
                          <a:solidFill>
                            <a:schemeClr val="tx1"/>
                          </a:solidFill>
                          <a:latin typeface="Times New Roman" panose="02020603050405020304" pitchFamily="18" charset="0"/>
                          <a:ea typeface="Times New Roman"/>
                          <a:cs typeface="Times New Roman" panose="02020603050405020304" pitchFamily="18" charset="0"/>
                        </a:rPr>
                        <a:t>ACTUAL  RESULT</a:t>
                      </a:r>
                      <a:endParaRPr lang="en-IN" sz="1400" b="1" strike="noStrike" spc="-1" dirty="0">
                        <a:solidFill>
                          <a:schemeClr val="tx1"/>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400" b="1" strike="noStrike" spc="-1" dirty="0">
                          <a:solidFill>
                            <a:schemeClr val="tx1"/>
                          </a:solidFill>
                          <a:latin typeface="Times New Roman" panose="02020603050405020304" pitchFamily="18" charset="0"/>
                          <a:ea typeface="Times New Roman"/>
                          <a:cs typeface="Times New Roman" panose="02020603050405020304" pitchFamily="18" charset="0"/>
                        </a:rPr>
                        <a:t>PASS/</a:t>
                      </a:r>
                      <a:r>
                        <a:rPr lang="en-US" sz="1400" b="1" strike="noStrike" spc="-301" dirty="0">
                          <a:solidFill>
                            <a:schemeClr val="tx1"/>
                          </a:solidFill>
                          <a:latin typeface="Times New Roman" panose="02020603050405020304" pitchFamily="18" charset="0"/>
                          <a:ea typeface="Times New Roman"/>
                          <a:cs typeface="Times New Roman" panose="02020603050405020304" pitchFamily="18" charset="0"/>
                        </a:rPr>
                        <a:t> </a:t>
                      </a:r>
                      <a:r>
                        <a:rPr lang="en-US" sz="1400" b="1" strike="noStrike" spc="-1" dirty="0">
                          <a:solidFill>
                            <a:schemeClr val="tx1"/>
                          </a:solidFill>
                          <a:latin typeface="Times New Roman" panose="02020603050405020304" pitchFamily="18" charset="0"/>
                          <a:ea typeface="Times New Roman"/>
                          <a:cs typeface="Times New Roman" panose="02020603050405020304" pitchFamily="18" charset="0"/>
                        </a:rPr>
                        <a:t>FAIL</a:t>
                      </a:r>
                      <a:endParaRPr lang="en-IN" sz="1400" b="1" strike="noStrike" spc="-1" dirty="0">
                        <a:solidFill>
                          <a:schemeClr val="tx1"/>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0"/>
                  </a:ext>
                </a:extLst>
              </a:tr>
              <a:tr h="1367311">
                <a:tc>
                  <a:txBody>
                    <a:bodyPr/>
                    <a:lstStyle/>
                    <a:p>
                      <a:pP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1.</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400" b="0" strike="noStrike" spc="-1" dirty="0">
                          <a:solidFill>
                            <a:srgbClr val="000000"/>
                          </a:solidFill>
                          <a:latin typeface="Times New Roman" panose="02020603050405020304" pitchFamily="18" charset="0"/>
                          <a:ea typeface="Times New Roman"/>
                          <a:cs typeface="Times New Roman" panose="02020603050405020304" pitchFamily="18" charset="0"/>
                        </a:rPr>
                        <a:t>Selecting</a:t>
                      </a:r>
                      <a:r>
                        <a:rPr lang="en-US" sz="1400" b="0" strike="noStrike" spc="-55" dirty="0">
                          <a:solidFill>
                            <a:srgbClr val="000000"/>
                          </a:solidFill>
                          <a:latin typeface="Times New Roman" panose="02020603050405020304" pitchFamily="18" charset="0"/>
                          <a:ea typeface="Times New Roman"/>
                          <a:cs typeface="Times New Roman" panose="02020603050405020304" pitchFamily="18" charset="0"/>
                        </a:rPr>
                        <a:t> </a:t>
                      </a:r>
                      <a:r>
                        <a:rPr lang="en-US" sz="1400" b="0" strike="noStrike" spc="-1" dirty="0">
                          <a:solidFill>
                            <a:srgbClr val="000000"/>
                          </a:solidFill>
                          <a:latin typeface="Times New Roman" panose="02020603050405020304" pitchFamily="18" charset="0"/>
                          <a:ea typeface="Times New Roman"/>
                          <a:cs typeface="Times New Roman" panose="02020603050405020304" pitchFamily="18" charset="0"/>
                        </a:rPr>
                        <a:t>“Sign up”</a:t>
                      </a:r>
                      <a:r>
                        <a:rPr lang="en-US" sz="1400" b="0" strike="noStrike" spc="-26" dirty="0">
                          <a:solidFill>
                            <a:srgbClr val="000000"/>
                          </a:solidFill>
                          <a:latin typeface="Times New Roman" panose="02020603050405020304" pitchFamily="18" charset="0"/>
                          <a:ea typeface="Times New Roman"/>
                          <a:cs typeface="Times New Roman" panose="02020603050405020304" pitchFamily="18" charset="0"/>
                        </a:rPr>
                        <a:t> </a:t>
                      </a:r>
                      <a:r>
                        <a:rPr lang="en-US" sz="1400" b="0" strike="noStrike" spc="-1" dirty="0">
                          <a:solidFill>
                            <a:srgbClr val="000000"/>
                          </a:solidFill>
                          <a:latin typeface="Times New Roman" panose="02020603050405020304" pitchFamily="18" charset="0"/>
                          <a:ea typeface="Times New Roman"/>
                          <a:cs typeface="Times New Roman" panose="02020603050405020304" pitchFamily="18" charset="0"/>
                        </a:rPr>
                        <a:t>Button</a:t>
                      </a:r>
                      <a:endParaRPr lang="en-IN" sz="14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IN" sz="1400" b="0" strike="noStrike" spc="-12" dirty="0">
                          <a:solidFill>
                            <a:srgbClr val="000000"/>
                          </a:solidFill>
                          <a:latin typeface="Times New Roman" panose="02020603050405020304" pitchFamily="18" charset="0"/>
                          <a:cs typeface="Times New Roman" panose="02020603050405020304" pitchFamily="18" charset="0"/>
                        </a:rPr>
                        <a:t>Display Sign up Page</a:t>
                      </a:r>
                      <a:endParaRPr lang="en-IN" sz="14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400" b="0" strike="noStrike" spc="-1" dirty="0">
                          <a:solidFill>
                            <a:srgbClr val="000000"/>
                          </a:solidFill>
                          <a:latin typeface="Times New Roman" panose="02020603050405020304" pitchFamily="18" charset="0"/>
                          <a:ea typeface="Times New Roman"/>
                          <a:cs typeface="Times New Roman" panose="02020603050405020304" pitchFamily="18" charset="0"/>
                        </a:rPr>
                        <a:t>Displays</a:t>
                      </a:r>
                      <a:r>
                        <a:rPr lang="en-US" sz="1400" b="0" strike="noStrike" spc="7" dirty="0">
                          <a:solidFill>
                            <a:srgbClr val="000000"/>
                          </a:solidFill>
                          <a:latin typeface="Times New Roman" panose="02020603050405020304" pitchFamily="18" charset="0"/>
                          <a:ea typeface="Times New Roman"/>
                          <a:cs typeface="Times New Roman" panose="02020603050405020304" pitchFamily="18" charset="0"/>
                        </a:rPr>
                        <a:t> </a:t>
                      </a:r>
                      <a:r>
                        <a:rPr lang="en-IN" sz="1400" b="0" strike="noStrike" spc="-12" dirty="0">
                          <a:solidFill>
                            <a:srgbClr val="000000"/>
                          </a:solidFill>
                          <a:latin typeface="Times New Roman" panose="02020603050405020304" pitchFamily="18" charset="0"/>
                          <a:cs typeface="Times New Roman" panose="02020603050405020304" pitchFamily="18" charset="0"/>
                        </a:rPr>
                        <a:t>Sign up Page</a:t>
                      </a:r>
                      <a:endParaRPr lang="en-IN" sz="14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400" b="0" strike="noStrike" spc="-1">
                          <a:solidFill>
                            <a:srgbClr val="000000"/>
                          </a:solidFill>
                          <a:latin typeface="Times New Roman" panose="02020603050405020304" pitchFamily="18" charset="0"/>
                          <a:ea typeface="Times New Roman"/>
                          <a:cs typeface="Times New Roman" panose="02020603050405020304" pitchFamily="18" charset="0"/>
                        </a:rPr>
                        <a:t>Pass</a:t>
                      </a:r>
                      <a:endParaRPr lang="en-IN" sz="1400" b="0" strike="noStrike" spc="-1">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1"/>
                  </a:ext>
                </a:extLst>
              </a:tr>
              <a:tr h="1367311">
                <a:tc>
                  <a:txBody>
                    <a:bodyPr/>
                    <a:lstStyle/>
                    <a:p>
                      <a:pPr>
                        <a:lnSpc>
                          <a:spcPct val="100000"/>
                        </a:lnSpc>
                      </a:pPr>
                      <a:r>
                        <a:rPr lang="en-IN" sz="1800" b="0" strike="noStrike" spc="-1">
                          <a:solidFill>
                            <a:srgbClr val="000000"/>
                          </a:solidFill>
                          <a:latin typeface="Times New Roman" panose="02020603050405020304" pitchFamily="18" charset="0"/>
                          <a:cs typeface="Times New Roman" panose="02020603050405020304" pitchFamily="18" charset="0"/>
                        </a:rPr>
                        <a:t>2.</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400" b="0" strike="noStrike" spc="-1" dirty="0">
                          <a:solidFill>
                            <a:srgbClr val="000000"/>
                          </a:solidFill>
                          <a:latin typeface="Times New Roman" panose="02020603050405020304" pitchFamily="18" charset="0"/>
                          <a:ea typeface="Times New Roman"/>
                          <a:cs typeface="Times New Roman" panose="02020603050405020304" pitchFamily="18" charset="0"/>
                        </a:rPr>
                        <a:t>Selecting</a:t>
                      </a:r>
                      <a:r>
                        <a:rPr lang="en-US" sz="1400" b="0" strike="noStrike" spc="111" dirty="0">
                          <a:solidFill>
                            <a:srgbClr val="000000"/>
                          </a:solidFill>
                          <a:latin typeface="Times New Roman" panose="02020603050405020304" pitchFamily="18" charset="0"/>
                          <a:ea typeface="Times New Roman"/>
                          <a:cs typeface="Times New Roman" panose="02020603050405020304" pitchFamily="18" charset="0"/>
                        </a:rPr>
                        <a:t> </a:t>
                      </a:r>
                      <a:r>
                        <a:rPr lang="en-US" sz="1400" b="0" strike="noStrike" spc="-1" dirty="0">
                          <a:solidFill>
                            <a:srgbClr val="000000"/>
                          </a:solidFill>
                          <a:latin typeface="Times New Roman" panose="02020603050405020304" pitchFamily="18" charset="0"/>
                          <a:ea typeface="Times New Roman"/>
                          <a:cs typeface="Times New Roman" panose="02020603050405020304" pitchFamily="18" charset="0"/>
                        </a:rPr>
                        <a:t>“Submit”</a:t>
                      </a:r>
                      <a:r>
                        <a:rPr lang="en-US" sz="1400" b="0" strike="noStrike" spc="-335" dirty="0">
                          <a:solidFill>
                            <a:srgbClr val="000000"/>
                          </a:solidFill>
                          <a:latin typeface="Times New Roman" panose="02020603050405020304" pitchFamily="18" charset="0"/>
                          <a:ea typeface="Times New Roman"/>
                          <a:cs typeface="Times New Roman" panose="02020603050405020304" pitchFamily="18" charset="0"/>
                        </a:rPr>
                        <a:t>    </a:t>
                      </a:r>
                      <a:r>
                        <a:rPr lang="en-US" sz="1400" b="0" strike="noStrike" spc="-1" dirty="0">
                          <a:solidFill>
                            <a:srgbClr val="000000"/>
                          </a:solidFill>
                          <a:latin typeface="Times New Roman" panose="02020603050405020304" pitchFamily="18" charset="0"/>
                          <a:ea typeface="Times New Roman"/>
                          <a:cs typeface="Times New Roman" panose="02020603050405020304" pitchFamily="18" charset="0"/>
                        </a:rPr>
                        <a:t> Button</a:t>
                      </a:r>
                      <a:endParaRPr lang="en-IN" sz="14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400" b="0" strike="noStrike" spc="-1" dirty="0">
                          <a:solidFill>
                            <a:srgbClr val="000000"/>
                          </a:solidFill>
                          <a:latin typeface="Times New Roman" panose="02020603050405020304" pitchFamily="18" charset="0"/>
                          <a:cs typeface="Times New Roman" panose="02020603050405020304" pitchFamily="18" charset="0"/>
                        </a:rPr>
                        <a:t>It Generates new user Data</a:t>
                      </a:r>
                      <a:endParaRPr lang="en-IN" sz="14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400" b="0" strike="noStrike" spc="-1" dirty="0">
                          <a:solidFill>
                            <a:srgbClr val="000000"/>
                          </a:solidFill>
                          <a:latin typeface="Times New Roman" panose="02020603050405020304" pitchFamily="18" charset="0"/>
                          <a:cs typeface="Times New Roman" panose="02020603050405020304" pitchFamily="18" charset="0"/>
                        </a:rPr>
                        <a:t>It Generates new user Data</a:t>
                      </a:r>
                      <a:endParaRPr lang="en-IN" sz="14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400" b="0" strike="noStrike" spc="-1">
                          <a:solidFill>
                            <a:srgbClr val="000000"/>
                          </a:solidFill>
                          <a:latin typeface="Times New Roman" panose="02020603050405020304" pitchFamily="18" charset="0"/>
                          <a:ea typeface="Times New Roman"/>
                          <a:cs typeface="Times New Roman" panose="02020603050405020304" pitchFamily="18" charset="0"/>
                        </a:rPr>
                        <a:t>Pass</a:t>
                      </a:r>
                      <a:endParaRPr lang="en-IN" sz="1400" b="0" strike="noStrike" spc="-1">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2"/>
                  </a:ext>
                </a:extLst>
              </a:tr>
              <a:tr h="1370438">
                <a:tc>
                  <a:txBody>
                    <a:bodyPr/>
                    <a:lstStyle/>
                    <a:p>
                      <a:pPr>
                        <a:lnSpc>
                          <a:spcPct val="100000"/>
                        </a:lnSpc>
                      </a:pPr>
                      <a:r>
                        <a:rPr lang="en-IN" sz="1800" b="0" strike="noStrike" spc="-1">
                          <a:solidFill>
                            <a:srgbClr val="000000"/>
                          </a:solidFill>
                          <a:latin typeface="Times New Roman" panose="02020603050405020304" pitchFamily="18" charset="0"/>
                          <a:cs typeface="Times New Roman" panose="02020603050405020304" pitchFamily="18" charset="0"/>
                        </a:rPr>
                        <a:t>3.</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400" b="0" strike="noStrike" spc="-1" dirty="0">
                          <a:solidFill>
                            <a:srgbClr val="000000"/>
                          </a:solidFill>
                          <a:latin typeface="Times New Roman" panose="02020603050405020304" pitchFamily="18" charset="0"/>
                          <a:cs typeface="Times New Roman" panose="02020603050405020304" pitchFamily="18" charset="0"/>
                        </a:rPr>
                        <a:t>Click The “Already Have a Account” Button</a:t>
                      </a:r>
                      <a:endParaRPr lang="en-IN" sz="14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just">
                        <a:lnSpc>
                          <a:spcPct val="100000"/>
                        </a:lnSpc>
                      </a:pPr>
                      <a:r>
                        <a:rPr lang="en-US" sz="1400" b="0" strike="noStrike" spc="-1" dirty="0">
                          <a:solidFill>
                            <a:srgbClr val="000000"/>
                          </a:solidFill>
                          <a:latin typeface="Times New Roman" panose="02020603050405020304" pitchFamily="18" charset="0"/>
                          <a:cs typeface="Times New Roman" panose="02020603050405020304" pitchFamily="18" charset="0"/>
                        </a:rPr>
                        <a:t>It Displays The Login Page</a:t>
                      </a:r>
                      <a:endParaRPr lang="en-IN" sz="14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just">
                        <a:lnSpc>
                          <a:spcPct val="100000"/>
                        </a:lnSpc>
                      </a:pPr>
                      <a:r>
                        <a:rPr lang="en-US" sz="1400" b="0" strike="noStrike" spc="-1" dirty="0">
                          <a:solidFill>
                            <a:srgbClr val="000000"/>
                          </a:solidFill>
                          <a:latin typeface="Times New Roman" panose="02020603050405020304" pitchFamily="18" charset="0"/>
                          <a:cs typeface="Times New Roman" panose="02020603050405020304" pitchFamily="18" charset="0"/>
                        </a:rPr>
                        <a:t>It Displays The Login Page</a:t>
                      </a:r>
                      <a:endParaRPr lang="en-IN" sz="14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400" b="0" strike="noStrike" spc="-1" dirty="0">
                          <a:solidFill>
                            <a:srgbClr val="000000"/>
                          </a:solidFill>
                          <a:latin typeface="Times New Roman" panose="02020603050405020304" pitchFamily="18" charset="0"/>
                          <a:ea typeface="Times New Roman"/>
                          <a:cs typeface="Times New Roman" panose="02020603050405020304" pitchFamily="18" charset="0"/>
                        </a:rPr>
                        <a:t>Pass</a:t>
                      </a:r>
                      <a:endParaRPr lang="en-IN" sz="14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342360" y="264550"/>
            <a:ext cx="845928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b="1" strike="noStrike" spc="-1" dirty="0">
                <a:solidFill>
                  <a:srgbClr val="7030A0"/>
                </a:solidFill>
                <a:latin typeface="Times New Roman"/>
                <a:ea typeface="Times New Roman"/>
              </a:rPr>
              <a:t>Testing /Performance Evaluation / Results</a:t>
            </a:r>
            <a:endParaRPr lang="en-IN" sz="3600" b="0" strike="noStrike" spc="-1" dirty="0">
              <a:solidFill>
                <a:srgbClr val="000000"/>
              </a:solidFill>
              <a:latin typeface="Arial"/>
            </a:endParaRPr>
          </a:p>
        </p:txBody>
      </p:sp>
      <p:sp>
        <p:nvSpPr>
          <p:cNvPr id="201" name="PlaceHolder 2"/>
          <p:cNvSpPr>
            <a:spLocks noGrp="1"/>
          </p:cNvSpPr>
          <p:nvPr>
            <p:ph type="dt" idx="44"/>
          </p:nvPr>
        </p:nvSpPr>
        <p:spPr>
          <a:xfrm>
            <a:off x="628560" y="635652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202" name="PlaceHolder 3"/>
          <p:cNvSpPr>
            <a:spLocks noGrp="1"/>
          </p:cNvSpPr>
          <p:nvPr>
            <p:ph type="sldNum" idx="45"/>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20A0177C-75C2-424D-A33A-73055D2E297F}" type="slidenum">
              <a:rPr lang="en-US" sz="1200" b="0" strike="noStrike" spc="-1">
                <a:solidFill>
                  <a:srgbClr val="888888"/>
                </a:solidFill>
                <a:latin typeface="Calibri"/>
                <a:ea typeface="Calibri"/>
              </a:rPr>
              <a:t>27</a:t>
            </a:fld>
            <a:endParaRPr lang="en-IN" sz="1200" b="0" strike="noStrike" spc="-1">
              <a:solidFill>
                <a:srgbClr val="000000"/>
              </a:solidFill>
              <a:latin typeface="Times New Roman"/>
            </a:endParaRPr>
          </a:p>
        </p:txBody>
      </p:sp>
      <p:graphicFrame>
        <p:nvGraphicFramePr>
          <p:cNvPr id="203" name="Table 202"/>
          <p:cNvGraphicFramePr/>
          <p:nvPr>
            <p:extLst>
              <p:ext uri="{D42A27DB-BD31-4B8C-83A1-F6EECF244321}">
                <p14:modId xmlns:p14="http://schemas.microsoft.com/office/powerpoint/2010/main" val="554653891"/>
              </p:ext>
            </p:extLst>
          </p:nvPr>
        </p:nvGraphicFramePr>
        <p:xfrm>
          <a:off x="360000" y="1079999"/>
          <a:ext cx="8459280" cy="4986503"/>
        </p:xfrm>
        <a:graphic>
          <a:graphicData uri="http://schemas.openxmlformats.org/drawingml/2006/table">
            <a:tbl>
              <a:tblPr/>
              <a:tblGrid>
                <a:gridCol w="1690560">
                  <a:extLst>
                    <a:ext uri="{9D8B030D-6E8A-4147-A177-3AD203B41FA5}">
                      <a16:colId xmlns:a16="http://schemas.microsoft.com/office/drawing/2014/main" val="20000"/>
                    </a:ext>
                  </a:extLst>
                </a:gridCol>
                <a:gridCol w="1690560">
                  <a:extLst>
                    <a:ext uri="{9D8B030D-6E8A-4147-A177-3AD203B41FA5}">
                      <a16:colId xmlns:a16="http://schemas.microsoft.com/office/drawing/2014/main" val="20001"/>
                    </a:ext>
                  </a:extLst>
                </a:gridCol>
                <a:gridCol w="1690560">
                  <a:extLst>
                    <a:ext uri="{9D8B030D-6E8A-4147-A177-3AD203B41FA5}">
                      <a16:colId xmlns:a16="http://schemas.microsoft.com/office/drawing/2014/main" val="20002"/>
                    </a:ext>
                  </a:extLst>
                </a:gridCol>
                <a:gridCol w="1765533">
                  <a:extLst>
                    <a:ext uri="{9D8B030D-6E8A-4147-A177-3AD203B41FA5}">
                      <a16:colId xmlns:a16="http://schemas.microsoft.com/office/drawing/2014/main" val="20003"/>
                    </a:ext>
                  </a:extLst>
                </a:gridCol>
                <a:gridCol w="1622067">
                  <a:extLst>
                    <a:ext uri="{9D8B030D-6E8A-4147-A177-3AD203B41FA5}">
                      <a16:colId xmlns:a16="http://schemas.microsoft.com/office/drawing/2014/main" val="20004"/>
                    </a:ext>
                  </a:extLst>
                </a:gridCol>
              </a:tblGrid>
              <a:tr h="881443">
                <a:tc>
                  <a:txBody>
                    <a:bodyPr/>
                    <a:lstStyle/>
                    <a:p>
                      <a:pPr>
                        <a:lnSpc>
                          <a:spcPct val="100000"/>
                        </a:lnSpc>
                      </a:pPr>
                      <a:r>
                        <a:rPr lang="en-IN" sz="1400" b="1" strike="noStrike" spc="-1" dirty="0">
                          <a:solidFill>
                            <a:schemeClr val="tx1"/>
                          </a:solidFill>
                          <a:latin typeface="Times New Roman" panose="02020603050405020304" pitchFamily="18" charset="0"/>
                          <a:cs typeface="Times New Roman" panose="02020603050405020304" pitchFamily="18" charset="0"/>
                        </a:rPr>
                        <a:t>TEST</a:t>
                      </a:r>
                    </a:p>
                    <a:p>
                      <a:pPr>
                        <a:lnSpc>
                          <a:spcPct val="100000"/>
                        </a:lnSpc>
                      </a:pPr>
                      <a:r>
                        <a:rPr lang="en-IN" sz="1400" b="1" strike="noStrike" spc="-1" dirty="0">
                          <a:solidFill>
                            <a:schemeClr val="tx1"/>
                          </a:solidFill>
                          <a:latin typeface="Times New Roman" panose="02020603050405020304" pitchFamily="18" charset="0"/>
                          <a:cs typeface="Times New Roman" panose="02020603050405020304" pitchFamily="18" charset="0"/>
                        </a:rPr>
                        <a:t>CASE</a:t>
                      </a:r>
                      <a:r>
                        <a:rPr lang="en-IN" sz="1400" b="1" strike="noStrike" spc="-341" dirty="0">
                          <a:solidFill>
                            <a:schemeClr val="tx1"/>
                          </a:solidFill>
                          <a:latin typeface="Times New Roman" panose="02020603050405020304" pitchFamily="18" charset="0"/>
                          <a:cs typeface="Times New Roman" panose="02020603050405020304" pitchFamily="18" charset="0"/>
                        </a:rPr>
                        <a:t>   </a:t>
                      </a:r>
                      <a:r>
                        <a:rPr lang="en-IN" sz="1400" b="1" strike="noStrike" spc="-1" dirty="0">
                          <a:solidFill>
                            <a:schemeClr val="tx1"/>
                          </a:solidFill>
                          <a:latin typeface="Times New Roman" panose="02020603050405020304" pitchFamily="18" charset="0"/>
                          <a:cs typeface="Times New Roman" panose="02020603050405020304" pitchFamily="18" charset="0"/>
                        </a:rPr>
                        <a:t> ID</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IN" sz="1400" b="1" strike="noStrike" spc="-1" dirty="0">
                          <a:solidFill>
                            <a:schemeClr val="tx1"/>
                          </a:solidFill>
                          <a:latin typeface="Times New Roman" panose="02020603050405020304" pitchFamily="18" charset="0"/>
                          <a:cs typeface="Times New Roman" panose="02020603050405020304" pitchFamily="18" charset="0"/>
                        </a:rPr>
                        <a:t>TESTCASE /</a:t>
                      </a:r>
                    </a:p>
                    <a:p>
                      <a:pPr>
                        <a:lnSpc>
                          <a:spcPct val="100000"/>
                        </a:lnSpc>
                      </a:pPr>
                      <a:r>
                        <a:rPr lang="en-IN" sz="1400" b="1" strike="noStrike" spc="-1" dirty="0">
                          <a:solidFill>
                            <a:schemeClr val="tx1"/>
                          </a:solidFill>
                          <a:latin typeface="Times New Roman" panose="02020603050405020304" pitchFamily="18" charset="0"/>
                          <a:cs typeface="Times New Roman" panose="02020603050405020304" pitchFamily="18" charset="0"/>
                        </a:rPr>
                        <a:t>ACTION</a:t>
                      </a:r>
                      <a:r>
                        <a:rPr lang="en-IN" sz="1400" b="1" strike="noStrike" spc="-75" dirty="0">
                          <a:solidFill>
                            <a:schemeClr val="tx1"/>
                          </a:solidFill>
                          <a:latin typeface="Times New Roman" panose="02020603050405020304" pitchFamily="18" charset="0"/>
                          <a:cs typeface="Times New Roman" panose="02020603050405020304" pitchFamily="18" charset="0"/>
                        </a:rPr>
                        <a:t> </a:t>
                      </a:r>
                      <a:r>
                        <a:rPr lang="en-IN" sz="1400" b="1" strike="noStrike" spc="-1" dirty="0">
                          <a:solidFill>
                            <a:schemeClr val="tx1"/>
                          </a:solidFill>
                          <a:latin typeface="Times New Roman" panose="02020603050405020304" pitchFamily="18" charset="0"/>
                          <a:cs typeface="Times New Roman" panose="02020603050405020304" pitchFamily="18" charset="0"/>
                        </a:rPr>
                        <a:t>TO</a:t>
                      </a:r>
                      <a:r>
                        <a:rPr lang="en-IN" sz="1400" b="1" strike="noStrike" spc="-80" dirty="0">
                          <a:solidFill>
                            <a:schemeClr val="tx1"/>
                          </a:solidFill>
                          <a:latin typeface="Times New Roman" panose="02020603050405020304" pitchFamily="18" charset="0"/>
                          <a:cs typeface="Times New Roman" panose="02020603050405020304" pitchFamily="18" charset="0"/>
                        </a:rPr>
                        <a:t> </a:t>
                      </a:r>
                      <a:r>
                        <a:rPr lang="en-IN" sz="1400" b="1" strike="noStrike" spc="-1" dirty="0">
                          <a:solidFill>
                            <a:schemeClr val="tx1"/>
                          </a:solidFill>
                          <a:latin typeface="Times New Roman" panose="02020603050405020304" pitchFamily="18" charset="0"/>
                          <a:cs typeface="Times New Roman" panose="02020603050405020304" pitchFamily="18" charset="0"/>
                        </a:rPr>
                        <a:t>BE</a:t>
                      </a:r>
                      <a:r>
                        <a:rPr lang="en-IN" sz="1400" b="1" strike="noStrike" spc="-335" dirty="0">
                          <a:solidFill>
                            <a:schemeClr val="tx1"/>
                          </a:solidFill>
                          <a:latin typeface="Times New Roman" panose="02020603050405020304" pitchFamily="18" charset="0"/>
                          <a:cs typeface="Times New Roman" panose="02020603050405020304" pitchFamily="18" charset="0"/>
                        </a:rPr>
                        <a:t> </a:t>
                      </a:r>
                      <a:r>
                        <a:rPr lang="en-IN" sz="1400" b="1" strike="noStrike" spc="-1" dirty="0">
                          <a:solidFill>
                            <a:schemeClr val="tx1"/>
                          </a:solidFill>
                          <a:latin typeface="Times New Roman" panose="02020603050405020304" pitchFamily="18" charset="0"/>
                          <a:cs typeface="Times New Roman" panose="02020603050405020304" pitchFamily="18" charset="0"/>
                        </a:rPr>
                        <a:t>PERFORMED</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400" b="1" strike="noStrike" spc="-1" dirty="0">
                          <a:solidFill>
                            <a:schemeClr val="tx1"/>
                          </a:solidFill>
                          <a:latin typeface="Times New Roman" panose="02020603050405020304" pitchFamily="18" charset="0"/>
                          <a:ea typeface="Times New Roman"/>
                          <a:cs typeface="Times New Roman" panose="02020603050405020304" pitchFamily="18" charset="0"/>
                        </a:rPr>
                        <a:t>EXPECTED</a:t>
                      </a:r>
                      <a:r>
                        <a:rPr lang="en-US" sz="1400" b="1" strike="noStrike" spc="-341" dirty="0">
                          <a:solidFill>
                            <a:schemeClr val="tx1"/>
                          </a:solidFill>
                          <a:latin typeface="Times New Roman" panose="02020603050405020304" pitchFamily="18" charset="0"/>
                          <a:ea typeface="Times New Roman"/>
                          <a:cs typeface="Times New Roman" panose="02020603050405020304" pitchFamily="18" charset="0"/>
                        </a:rPr>
                        <a:t> </a:t>
                      </a:r>
                      <a:r>
                        <a:rPr lang="en-US" sz="1400" b="1" strike="noStrike" spc="-1" dirty="0">
                          <a:solidFill>
                            <a:schemeClr val="tx1"/>
                          </a:solidFill>
                          <a:latin typeface="Times New Roman" panose="02020603050405020304" pitchFamily="18" charset="0"/>
                          <a:ea typeface="Times New Roman"/>
                          <a:cs typeface="Times New Roman" panose="02020603050405020304" pitchFamily="18" charset="0"/>
                        </a:rPr>
                        <a:t>RESULT</a:t>
                      </a:r>
                      <a:endParaRPr lang="en-IN" sz="1400" b="1" strike="noStrike" spc="-1" dirty="0">
                        <a:solidFill>
                          <a:schemeClr val="tx1"/>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400" b="1" strike="noStrike" spc="-1" dirty="0">
                          <a:solidFill>
                            <a:schemeClr val="tx1"/>
                          </a:solidFill>
                          <a:latin typeface="Times New Roman" panose="02020603050405020304" pitchFamily="18" charset="0"/>
                          <a:ea typeface="Times New Roman"/>
                          <a:cs typeface="Times New Roman" panose="02020603050405020304" pitchFamily="18" charset="0"/>
                        </a:rPr>
                        <a:t>ACTUAL  RESULT</a:t>
                      </a:r>
                      <a:endParaRPr lang="en-IN" sz="1400" b="1" strike="noStrike" spc="-1" dirty="0">
                        <a:solidFill>
                          <a:schemeClr val="tx1"/>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400" b="1" strike="noStrike" spc="-1" dirty="0">
                          <a:solidFill>
                            <a:schemeClr val="tx1"/>
                          </a:solidFill>
                          <a:latin typeface="Times New Roman" panose="02020603050405020304" pitchFamily="18" charset="0"/>
                          <a:ea typeface="Times New Roman"/>
                          <a:cs typeface="Times New Roman" panose="02020603050405020304" pitchFamily="18" charset="0"/>
                        </a:rPr>
                        <a:t>PASS/</a:t>
                      </a:r>
                      <a:r>
                        <a:rPr lang="en-US" sz="1400" b="1" strike="noStrike" spc="-301" dirty="0">
                          <a:solidFill>
                            <a:schemeClr val="tx1"/>
                          </a:solidFill>
                          <a:latin typeface="Times New Roman" panose="02020603050405020304" pitchFamily="18" charset="0"/>
                          <a:ea typeface="Times New Roman"/>
                          <a:cs typeface="Times New Roman" panose="02020603050405020304" pitchFamily="18" charset="0"/>
                        </a:rPr>
                        <a:t> </a:t>
                      </a:r>
                      <a:r>
                        <a:rPr lang="en-US" sz="1400" b="1" strike="noStrike" spc="-1" dirty="0">
                          <a:solidFill>
                            <a:schemeClr val="tx1"/>
                          </a:solidFill>
                          <a:latin typeface="Times New Roman" panose="02020603050405020304" pitchFamily="18" charset="0"/>
                          <a:ea typeface="Times New Roman"/>
                          <a:cs typeface="Times New Roman" panose="02020603050405020304" pitchFamily="18" charset="0"/>
                        </a:rPr>
                        <a:t>FAIL</a:t>
                      </a:r>
                      <a:endParaRPr lang="en-IN" sz="1400" b="1" strike="noStrike" spc="-1" dirty="0">
                        <a:solidFill>
                          <a:schemeClr val="tx1"/>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0"/>
                  </a:ext>
                </a:extLst>
              </a:tr>
              <a:tr h="1367311">
                <a:tc>
                  <a:txBody>
                    <a:bodyPr/>
                    <a:lstStyle/>
                    <a:p>
                      <a:pP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4.</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fontAlgn="base"/>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Click the "Login" button after entering your credentials.</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IN" sz="1400" b="0" strike="noStrike" spc="-12" dirty="0">
                          <a:solidFill>
                            <a:srgbClr val="000000"/>
                          </a:solidFill>
                          <a:latin typeface="Times New Roman" panose="02020603050405020304" pitchFamily="18" charset="0"/>
                          <a:cs typeface="Times New Roman" panose="02020603050405020304" pitchFamily="18" charset="0"/>
                        </a:rPr>
                        <a:t>Display Home Page</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IN" sz="1400" b="0" strike="noStrike" spc="-12" dirty="0">
                          <a:solidFill>
                            <a:srgbClr val="000000"/>
                          </a:solidFill>
                          <a:latin typeface="Times New Roman" panose="02020603050405020304" pitchFamily="18" charset="0"/>
                          <a:cs typeface="Times New Roman" panose="02020603050405020304" pitchFamily="18" charset="0"/>
                        </a:rPr>
                        <a:t>Displays Home Page</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400" b="0" strike="noStrike" spc="-1">
                          <a:solidFill>
                            <a:srgbClr val="000000"/>
                          </a:solidFill>
                          <a:latin typeface="Times New Roman" panose="02020603050405020304" pitchFamily="18" charset="0"/>
                          <a:ea typeface="Times New Roman"/>
                          <a:cs typeface="Times New Roman" panose="02020603050405020304" pitchFamily="18" charset="0"/>
                        </a:rPr>
                        <a:t>Pass</a:t>
                      </a:r>
                      <a:endParaRPr lang="en-IN" sz="1400" b="0" strike="noStrike" spc="-1">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1"/>
                  </a:ext>
                </a:extLst>
              </a:tr>
              <a:tr h="1367311">
                <a:tc>
                  <a:txBody>
                    <a:bodyPr/>
                    <a:lstStyle/>
                    <a:p>
                      <a:pP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5.</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400" b="0" strike="noStrike" spc="-1" dirty="0">
                          <a:solidFill>
                            <a:srgbClr val="000000"/>
                          </a:solidFill>
                          <a:latin typeface="Times New Roman" panose="02020603050405020304" pitchFamily="18" charset="0"/>
                          <a:ea typeface="Times New Roman"/>
                          <a:cs typeface="Times New Roman" panose="02020603050405020304" pitchFamily="18" charset="0"/>
                        </a:rPr>
                        <a:t>Selecting</a:t>
                      </a:r>
                      <a:r>
                        <a:rPr lang="en-US" sz="1400" b="0" strike="noStrike" spc="111" dirty="0">
                          <a:solidFill>
                            <a:srgbClr val="000000"/>
                          </a:solidFill>
                          <a:latin typeface="Times New Roman" panose="02020603050405020304" pitchFamily="18" charset="0"/>
                          <a:ea typeface="Times New Roman"/>
                          <a:cs typeface="Times New Roman" panose="02020603050405020304" pitchFamily="18" charset="0"/>
                        </a:rPr>
                        <a:t> </a:t>
                      </a:r>
                      <a:r>
                        <a:rPr lang="en-US" sz="1400" b="0" strike="noStrike" spc="-1" dirty="0">
                          <a:solidFill>
                            <a:srgbClr val="000000"/>
                          </a:solidFill>
                          <a:latin typeface="Times New Roman" panose="02020603050405020304" pitchFamily="18" charset="0"/>
                          <a:ea typeface="Times New Roman"/>
                          <a:cs typeface="Times New Roman" panose="02020603050405020304" pitchFamily="18" charset="0"/>
                        </a:rPr>
                        <a:t>“Deployment” button</a:t>
                      </a:r>
                      <a:r>
                        <a:rPr lang="en-US" sz="1400" b="0" strike="noStrike" spc="-335" dirty="0">
                          <a:solidFill>
                            <a:srgbClr val="000000"/>
                          </a:solidFill>
                          <a:latin typeface="Times New Roman" panose="02020603050405020304" pitchFamily="18" charset="0"/>
                          <a:ea typeface="Times New Roman"/>
                          <a:cs typeface="Times New Roman" panose="02020603050405020304" pitchFamily="18" charset="0"/>
                        </a:rPr>
                        <a:t>    </a:t>
                      </a:r>
                      <a:r>
                        <a:rPr lang="en-US" sz="1400" b="0" strike="noStrike" spc="-1" dirty="0">
                          <a:solidFill>
                            <a:srgbClr val="000000"/>
                          </a:solidFill>
                          <a:latin typeface="Times New Roman" panose="02020603050405020304" pitchFamily="18" charset="0"/>
                          <a:ea typeface="Times New Roman"/>
                          <a:cs typeface="Times New Roman" panose="02020603050405020304" pitchFamily="18" charset="0"/>
                        </a:rPr>
                        <a:t> In Menu Bar</a:t>
                      </a:r>
                      <a:endParaRPr lang="en-IN" sz="14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strike="noStrike" spc="-12" dirty="0">
                          <a:solidFill>
                            <a:srgbClr val="000000"/>
                          </a:solidFill>
                          <a:latin typeface="Times New Roman" panose="02020603050405020304" pitchFamily="18" charset="0"/>
                          <a:ea typeface="Times New Roman"/>
                          <a:cs typeface="Times New Roman" panose="02020603050405020304" pitchFamily="18" charset="0"/>
                        </a:rPr>
                        <a:t>Display </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the form for predicting risk.</a:t>
                      </a:r>
                    </a:p>
                    <a:p>
                      <a:pPr>
                        <a:lnSpc>
                          <a:spcPct val="100000"/>
                        </a:lnSpc>
                      </a:pPr>
                      <a:endParaRPr lang="en-IN" sz="14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strike="noStrike" spc="-12" dirty="0">
                          <a:solidFill>
                            <a:srgbClr val="000000"/>
                          </a:solidFill>
                          <a:latin typeface="Times New Roman" panose="02020603050405020304" pitchFamily="18" charset="0"/>
                          <a:ea typeface="Times New Roman"/>
                          <a:cs typeface="Times New Roman" panose="02020603050405020304" pitchFamily="18" charset="0"/>
                        </a:rPr>
                        <a:t>Displays </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the form for predicting risk.</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400" b="0" strike="noStrike" spc="-1">
                          <a:solidFill>
                            <a:srgbClr val="000000"/>
                          </a:solidFill>
                          <a:latin typeface="Times New Roman" panose="02020603050405020304" pitchFamily="18" charset="0"/>
                          <a:ea typeface="Times New Roman"/>
                          <a:cs typeface="Times New Roman" panose="02020603050405020304" pitchFamily="18" charset="0"/>
                        </a:rPr>
                        <a:t>Pass</a:t>
                      </a:r>
                      <a:endParaRPr lang="en-IN" sz="1400" b="0" strike="noStrike" spc="-1">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2"/>
                  </a:ext>
                </a:extLst>
              </a:tr>
              <a:tr h="1370438">
                <a:tc>
                  <a:txBody>
                    <a:bodyPr/>
                    <a:lstStyle/>
                    <a:p>
                      <a:pPr>
                        <a:lnSpc>
                          <a:spcPct val="100000"/>
                        </a:lnSpc>
                      </a:pPr>
                      <a:r>
                        <a:rPr lang="en-IN" sz="1800" b="0" strike="noStrike" spc="-1" dirty="0">
                          <a:solidFill>
                            <a:srgbClr val="000000"/>
                          </a:solidFill>
                          <a:latin typeface="Times New Roman" panose="02020603050405020304" pitchFamily="18" charset="0"/>
                          <a:cs typeface="Times New Roman" panose="02020603050405020304" pitchFamily="18" charset="0"/>
                        </a:rPr>
                        <a:t>6.</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Once the patient's vitals have been entered, click the submit button</a:t>
                      </a:r>
                      <a:endParaRPr lang="en-IN" sz="14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fontAlgn="base"/>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Display its risk level and notifies the physicians</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fontAlgn="base"/>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Displays its risk level and notifies the physicians</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400" b="0" strike="noStrike" spc="-1" dirty="0">
                          <a:solidFill>
                            <a:srgbClr val="000000"/>
                          </a:solidFill>
                          <a:latin typeface="Times New Roman" panose="02020603050405020304" pitchFamily="18" charset="0"/>
                          <a:ea typeface="Times New Roman"/>
                          <a:cs typeface="Times New Roman" panose="02020603050405020304" pitchFamily="18" charset="0"/>
                        </a:rPr>
                        <a:t>Pass</a:t>
                      </a:r>
                      <a:endParaRPr lang="en-IN" sz="14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628560" y="16596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200" b="1" strike="noStrike" spc="-1" dirty="0">
                <a:solidFill>
                  <a:srgbClr val="7030A0"/>
                </a:solidFill>
                <a:latin typeface="Times New Roman"/>
                <a:ea typeface="Times New Roman"/>
              </a:rPr>
              <a:t>Screen Shots</a:t>
            </a:r>
            <a:endParaRPr lang="en-IN" sz="3200" b="0" strike="noStrike" spc="-1" dirty="0">
              <a:solidFill>
                <a:srgbClr val="000000"/>
              </a:solidFill>
              <a:latin typeface="Arial"/>
            </a:endParaRPr>
          </a:p>
        </p:txBody>
      </p:sp>
      <p:sp>
        <p:nvSpPr>
          <p:cNvPr id="209" name="PlaceHolder 2"/>
          <p:cNvSpPr>
            <a:spLocks noGrp="1"/>
          </p:cNvSpPr>
          <p:nvPr>
            <p:ph type="dt" idx="48"/>
          </p:nvPr>
        </p:nvSpPr>
        <p:spPr>
          <a:xfrm>
            <a:off x="628560" y="635652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210" name="PlaceHolder 3"/>
          <p:cNvSpPr>
            <a:spLocks noGrp="1"/>
          </p:cNvSpPr>
          <p:nvPr>
            <p:ph type="sldNum" idx="49"/>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4159DDD2-47D0-4413-8CA5-EBF82690DB3F}" type="slidenum">
              <a:rPr lang="en-US" sz="1200" b="0" strike="noStrike" spc="-1">
                <a:solidFill>
                  <a:srgbClr val="888888"/>
                </a:solidFill>
                <a:latin typeface="Calibri"/>
                <a:ea typeface="Calibri"/>
              </a:rPr>
              <a:t>28</a:t>
            </a:fld>
            <a:endParaRPr lang="en-IN" sz="1200" b="0" strike="noStrike" spc="-1">
              <a:solidFill>
                <a:srgbClr val="000000"/>
              </a:solidFill>
              <a:latin typeface="Times New Roman"/>
            </a:endParaRPr>
          </a:p>
        </p:txBody>
      </p:sp>
      <p:sp>
        <p:nvSpPr>
          <p:cNvPr id="3" name="TextBox 2">
            <a:extLst>
              <a:ext uri="{FF2B5EF4-FFF2-40B4-BE49-F238E27FC236}">
                <a16:creationId xmlns:a16="http://schemas.microsoft.com/office/drawing/2014/main" id="{16EA015C-7737-2D72-7A3E-E7DE00CF5B4F}"/>
              </a:ext>
            </a:extLst>
          </p:cNvPr>
          <p:cNvSpPr txBox="1"/>
          <p:nvPr/>
        </p:nvSpPr>
        <p:spPr>
          <a:xfrm>
            <a:off x="3736258" y="5686860"/>
            <a:ext cx="195662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 :Display Page</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7E5B616-3DC0-85FA-311B-3A0885989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95" y="970385"/>
            <a:ext cx="8044409" cy="45249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628560" y="16596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200" b="1" strike="noStrike" spc="-1">
                <a:solidFill>
                  <a:srgbClr val="7030A0"/>
                </a:solidFill>
                <a:latin typeface="Times New Roman"/>
                <a:ea typeface="Times New Roman"/>
              </a:rPr>
              <a:t>Screen Shots</a:t>
            </a:r>
            <a:endParaRPr lang="en-IN" sz="3200" b="0" strike="noStrike" spc="-1">
              <a:solidFill>
                <a:srgbClr val="000000"/>
              </a:solidFill>
              <a:latin typeface="Arial"/>
            </a:endParaRPr>
          </a:p>
        </p:txBody>
      </p:sp>
      <p:sp>
        <p:nvSpPr>
          <p:cNvPr id="209" name="PlaceHolder 2"/>
          <p:cNvSpPr>
            <a:spLocks noGrp="1"/>
          </p:cNvSpPr>
          <p:nvPr>
            <p:ph type="dt" idx="48"/>
          </p:nvPr>
        </p:nvSpPr>
        <p:spPr>
          <a:xfrm>
            <a:off x="628560" y="635652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210" name="PlaceHolder 3"/>
          <p:cNvSpPr>
            <a:spLocks noGrp="1"/>
          </p:cNvSpPr>
          <p:nvPr>
            <p:ph type="sldNum" idx="49"/>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4159DDD2-47D0-4413-8CA5-EBF82690DB3F}" type="slidenum">
              <a:rPr lang="en-US" sz="1200" b="0" strike="noStrike" spc="-1">
                <a:solidFill>
                  <a:srgbClr val="888888"/>
                </a:solidFill>
                <a:latin typeface="Calibri"/>
                <a:ea typeface="Calibri"/>
              </a:rPr>
              <a:t>29</a:t>
            </a:fld>
            <a:endParaRPr lang="en-IN" sz="1200" b="0" strike="noStrike" spc="-1">
              <a:solidFill>
                <a:srgbClr val="000000"/>
              </a:solidFill>
              <a:latin typeface="Times New Roman"/>
            </a:endParaRPr>
          </a:p>
        </p:txBody>
      </p:sp>
      <p:sp>
        <p:nvSpPr>
          <p:cNvPr id="3" name="TextBox 2">
            <a:extLst>
              <a:ext uri="{FF2B5EF4-FFF2-40B4-BE49-F238E27FC236}">
                <a16:creationId xmlns:a16="http://schemas.microsoft.com/office/drawing/2014/main" id="{16EA015C-7737-2D72-7A3E-E7DE00CF5B4F}"/>
              </a:ext>
            </a:extLst>
          </p:cNvPr>
          <p:cNvSpPr txBox="1"/>
          <p:nvPr/>
        </p:nvSpPr>
        <p:spPr>
          <a:xfrm>
            <a:off x="3153843" y="6199766"/>
            <a:ext cx="283487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 : Signup And Login Page</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2D1B1D3-54B9-AE01-1147-6A9C092ABF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5694" y="694800"/>
            <a:ext cx="5271247" cy="2470310"/>
          </a:xfrm>
          <a:prstGeom prst="rect">
            <a:avLst/>
          </a:prstGeom>
        </p:spPr>
      </p:pic>
      <p:pic>
        <p:nvPicPr>
          <p:cNvPr id="6" name="Picture 5">
            <a:extLst>
              <a:ext uri="{FF2B5EF4-FFF2-40B4-BE49-F238E27FC236}">
                <a16:creationId xmlns:a16="http://schemas.microsoft.com/office/drawing/2014/main" id="{E81F3BEA-05EA-477B-29FD-3A457D8C4F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5694" y="3260838"/>
            <a:ext cx="5271247" cy="2575817"/>
          </a:xfrm>
          <a:prstGeom prst="rect">
            <a:avLst/>
          </a:prstGeom>
        </p:spPr>
      </p:pic>
    </p:spTree>
    <p:extLst>
      <p:ext uri="{BB962C8B-B14F-4D97-AF65-F5344CB8AC3E}">
        <p14:creationId xmlns:p14="http://schemas.microsoft.com/office/powerpoint/2010/main" val="109905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628560" y="16596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b="1" strike="noStrike" spc="-1" dirty="0">
                <a:solidFill>
                  <a:srgbClr val="7030A0"/>
                </a:solidFill>
                <a:latin typeface="Times New Roman"/>
                <a:ea typeface="Times New Roman"/>
              </a:rPr>
              <a:t>Objective of the Project</a:t>
            </a:r>
            <a:endParaRPr lang="en-IN" sz="3600" b="0" strike="noStrike" spc="-1" dirty="0">
              <a:solidFill>
                <a:srgbClr val="000000"/>
              </a:solidFill>
              <a:latin typeface="Arial"/>
            </a:endParaRPr>
          </a:p>
        </p:txBody>
      </p:sp>
      <p:sp>
        <p:nvSpPr>
          <p:cNvPr id="110" name="PlaceHolder 2"/>
          <p:cNvSpPr>
            <a:spLocks noGrp="1"/>
          </p:cNvSpPr>
          <p:nvPr>
            <p:ph type="dt" idx="14"/>
          </p:nvPr>
        </p:nvSpPr>
        <p:spPr>
          <a:xfrm>
            <a:off x="628560" y="635652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111" name="PlaceHolder 3"/>
          <p:cNvSpPr>
            <a:spLocks noGrp="1"/>
          </p:cNvSpPr>
          <p:nvPr>
            <p:ph type="sldNum" idx="15"/>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BDDABE74-6D28-437C-AFFF-5816B9A10CEA}" type="slidenum">
              <a:rPr lang="en-US" sz="1200" b="0" strike="noStrike" spc="-1">
                <a:solidFill>
                  <a:srgbClr val="888888"/>
                </a:solidFill>
                <a:latin typeface="Calibri"/>
                <a:ea typeface="Calibri"/>
              </a:rPr>
              <a:t>3</a:t>
            </a:fld>
            <a:endParaRPr lang="en-IN" sz="1200" b="0" strike="noStrike" spc="-1">
              <a:solidFill>
                <a:srgbClr val="000000"/>
              </a:solidFill>
              <a:latin typeface="Times New Roman"/>
            </a:endParaRPr>
          </a:p>
        </p:txBody>
      </p:sp>
      <p:sp>
        <p:nvSpPr>
          <p:cNvPr id="112" name="Rectangle 111"/>
          <p:cNvSpPr/>
          <p:nvPr/>
        </p:nvSpPr>
        <p:spPr>
          <a:xfrm>
            <a:off x="325080" y="1283504"/>
            <a:ext cx="8818920" cy="123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Its main objective is to contribute to the improvement of the quality of care by evaluating and analysing in-hospital environment and channelling the improvement actions proposed as a result of this analysis. </a:t>
            </a:r>
          </a:p>
          <a:p>
            <a:pPr>
              <a:lnSpc>
                <a:spcPct val="150000"/>
              </a:lnSpc>
            </a:pPr>
            <a:endParaRPr lang="en-IN" b="0" strike="noStrike" spc="-1" dirty="0">
              <a:solidFill>
                <a:srgbClr val="000000"/>
              </a:solidFill>
            </a:endParaRPr>
          </a:p>
        </p:txBody>
      </p:sp>
      <p:sp>
        <p:nvSpPr>
          <p:cNvPr id="113" name="Rectangle 112"/>
          <p:cNvSpPr/>
          <p:nvPr/>
        </p:nvSpPr>
        <p:spPr>
          <a:xfrm>
            <a:off x="1349460" y="3140363"/>
            <a:ext cx="4318920" cy="393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dirty="0">
                <a:latin typeface="Times New Roman" panose="02020603050405020304" pitchFamily="18" charset="0"/>
                <a:cs typeface="Times New Roman" panose="02020603050405020304" pitchFamily="18" charset="0"/>
              </a:rPr>
              <a:t>M</a:t>
            </a:r>
            <a:r>
              <a:rPr lang="en-US" b="0" i="0" dirty="0">
                <a:effectLst/>
                <a:latin typeface="Times New Roman" panose="02020603050405020304" pitchFamily="18" charset="0"/>
                <a:cs typeface="Times New Roman" panose="02020603050405020304" pitchFamily="18" charset="0"/>
              </a:rPr>
              <a:t>inimizing the ratio of patients to staff</a:t>
            </a:r>
            <a:endParaRPr lang="en-IN" b="0" strike="noStrike" spc="-1" dirty="0">
              <a:latin typeface="Times New Roman" panose="02020603050405020304" pitchFamily="18" charset="0"/>
              <a:cs typeface="Times New Roman" panose="02020603050405020304" pitchFamily="18" charset="0"/>
            </a:endParaRPr>
          </a:p>
        </p:txBody>
      </p:sp>
      <p:sp>
        <p:nvSpPr>
          <p:cNvPr id="114" name="Rectangle 113"/>
          <p:cNvSpPr/>
          <p:nvPr/>
        </p:nvSpPr>
        <p:spPr>
          <a:xfrm>
            <a:off x="1349460" y="3680086"/>
            <a:ext cx="3958920" cy="60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IN" sz="1800" b="0" strike="noStrike" spc="-1" dirty="0">
                <a:solidFill>
                  <a:srgbClr val="000000"/>
                </a:solidFill>
                <a:latin typeface="Times New Roman" panose="02020603050405020304" pitchFamily="18" charset="0"/>
                <a:ea typeface="DejaVu Sans"/>
                <a:cs typeface="Times New Roman" panose="02020603050405020304" pitchFamily="18" charset="0"/>
              </a:rPr>
              <a:t>Monitoring patient health</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pPr>
            <a:endParaRPr lang="en-IN" sz="1800" b="0" strike="noStrike" spc="-1" dirty="0">
              <a:solidFill>
                <a:srgbClr val="000000"/>
              </a:solidFill>
              <a:latin typeface="Arial"/>
            </a:endParaRPr>
          </a:p>
        </p:txBody>
      </p:sp>
      <p:sp>
        <p:nvSpPr>
          <p:cNvPr id="115" name="Rectangle 114"/>
          <p:cNvSpPr/>
          <p:nvPr/>
        </p:nvSpPr>
        <p:spPr>
          <a:xfrm>
            <a:off x="1349460" y="4306500"/>
            <a:ext cx="5418707" cy="42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b="0" i="0" dirty="0">
                <a:effectLst/>
                <a:latin typeface="Times New Roman" panose="02020603050405020304" pitchFamily="18" charset="0"/>
                <a:cs typeface="Times New Roman" panose="02020603050405020304" pitchFamily="18" charset="0"/>
              </a:rPr>
              <a:t>Keeping an eye on the patients round-the-clock</a:t>
            </a:r>
            <a:endParaRPr lang="en-IN" b="0" strike="noStrike" spc="-1" dirty="0">
              <a:latin typeface="Times New Roman" panose="02020603050405020304" pitchFamily="18" charset="0"/>
              <a:cs typeface="Times New Roman" panose="02020603050405020304" pitchFamily="18" charset="0"/>
            </a:endParaRPr>
          </a:p>
        </p:txBody>
      </p:sp>
      <p:sp>
        <p:nvSpPr>
          <p:cNvPr id="116" name="Rectangle 115"/>
          <p:cNvSpPr/>
          <p:nvPr/>
        </p:nvSpPr>
        <p:spPr>
          <a:xfrm>
            <a:off x="1259460" y="4972652"/>
            <a:ext cx="7498518" cy="34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dirty="0">
                <a:latin typeface="Times New Roman" panose="02020603050405020304" pitchFamily="18" charset="0"/>
                <a:cs typeface="Times New Roman" panose="02020603050405020304" pitchFamily="18" charset="0"/>
              </a:rPr>
              <a:t>A</a:t>
            </a:r>
            <a:r>
              <a:rPr lang="en-US" b="0" i="0" dirty="0">
                <a:effectLst/>
                <a:latin typeface="Times New Roman" panose="02020603050405020304" pitchFamily="18" charset="0"/>
                <a:cs typeface="Times New Roman" panose="02020603050405020304" pitchFamily="18" charset="0"/>
              </a:rPr>
              <a:t>ssessing patient's risk levels and informing physicians of any changes</a:t>
            </a:r>
            <a:endParaRPr lang="en-IN" sz="1800" b="0" strike="noStrike" spc="-1" dirty="0">
              <a:latin typeface="Times New Roman" panose="02020603050405020304" pitchFamily="18" charset="0"/>
              <a:cs typeface="Times New Roman" panose="02020603050405020304" pitchFamily="18" charset="0"/>
            </a:endParaRPr>
          </a:p>
        </p:txBody>
      </p:sp>
      <p:sp>
        <p:nvSpPr>
          <p:cNvPr id="117" name="Rectangle 116"/>
          <p:cNvSpPr/>
          <p:nvPr/>
        </p:nvSpPr>
        <p:spPr>
          <a:xfrm>
            <a:off x="630540" y="3140363"/>
            <a:ext cx="718920" cy="34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IN" sz="1800" b="0" strike="noStrike" spc="-1" dirty="0">
                <a:solidFill>
                  <a:srgbClr val="000000"/>
                </a:solidFill>
                <a:latin typeface="Arial"/>
                <a:ea typeface="DejaVu Sans"/>
                <a:sym typeface="Wingdings" panose="05000000000000000000" pitchFamily="2" charset="2"/>
              </a:rPr>
              <a:t></a:t>
            </a:r>
            <a:endParaRPr lang="en-IN" sz="1800" b="0" strike="noStrike" spc="-1" dirty="0">
              <a:solidFill>
                <a:srgbClr val="000000"/>
              </a:solidFill>
              <a:latin typeface="Arial"/>
            </a:endParaRPr>
          </a:p>
        </p:txBody>
      </p:sp>
      <p:sp>
        <p:nvSpPr>
          <p:cNvPr id="118" name="Rectangle 117"/>
          <p:cNvSpPr/>
          <p:nvPr/>
        </p:nvSpPr>
        <p:spPr>
          <a:xfrm>
            <a:off x="594956" y="3680086"/>
            <a:ext cx="718920" cy="358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IN" sz="1800" b="0" strike="noStrike" spc="-1" dirty="0">
                <a:solidFill>
                  <a:srgbClr val="000000"/>
                </a:solidFill>
                <a:latin typeface="Arial"/>
                <a:ea typeface="DejaVu Sans"/>
                <a:sym typeface="Wingdings" panose="05000000000000000000" pitchFamily="2" charset="2"/>
              </a:rPr>
              <a:t></a:t>
            </a:r>
            <a:endParaRPr lang="en-IN" sz="1800" b="0" strike="noStrike" spc="-1" dirty="0">
              <a:solidFill>
                <a:srgbClr val="000000"/>
              </a:solidFill>
              <a:latin typeface="Arial"/>
            </a:endParaRPr>
          </a:p>
        </p:txBody>
      </p:sp>
      <p:sp>
        <p:nvSpPr>
          <p:cNvPr id="119" name="Rectangle 118"/>
          <p:cNvSpPr/>
          <p:nvPr/>
        </p:nvSpPr>
        <p:spPr>
          <a:xfrm>
            <a:off x="594956" y="4306500"/>
            <a:ext cx="718920" cy="34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IN" sz="1800" b="0" strike="noStrike" spc="-1" dirty="0">
                <a:solidFill>
                  <a:srgbClr val="000000"/>
                </a:solidFill>
                <a:latin typeface="Arial"/>
                <a:ea typeface="DejaVu Sans"/>
                <a:sym typeface="Wingdings" panose="05000000000000000000" pitchFamily="2" charset="2"/>
              </a:rPr>
              <a:t></a:t>
            </a:r>
            <a:endParaRPr lang="en-IN" sz="1800" b="0" strike="noStrike" spc="-1" dirty="0">
              <a:solidFill>
                <a:srgbClr val="000000"/>
              </a:solidFill>
              <a:latin typeface="Arial"/>
            </a:endParaRPr>
          </a:p>
        </p:txBody>
      </p:sp>
      <p:sp>
        <p:nvSpPr>
          <p:cNvPr id="120" name="Rectangle 119"/>
          <p:cNvSpPr/>
          <p:nvPr/>
        </p:nvSpPr>
        <p:spPr>
          <a:xfrm>
            <a:off x="628560" y="4967654"/>
            <a:ext cx="898920" cy="34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IN" sz="1800" b="0" strike="noStrike" spc="-1" dirty="0">
                <a:solidFill>
                  <a:srgbClr val="000000"/>
                </a:solidFill>
                <a:latin typeface="Arial"/>
                <a:ea typeface="DejaVu Sans"/>
                <a:sym typeface="Wingdings" panose="05000000000000000000" pitchFamily="2" charset="2"/>
              </a:rPr>
              <a:t></a:t>
            </a:r>
            <a:endParaRPr lang="en-IN" sz="1800" b="0" strike="noStrike" spc="-1" dirty="0">
              <a:solidFill>
                <a:srgbClr val="000000"/>
              </a:solid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628560" y="16596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200" b="1" strike="noStrike" spc="-1">
                <a:solidFill>
                  <a:srgbClr val="7030A0"/>
                </a:solidFill>
                <a:latin typeface="Times New Roman"/>
                <a:ea typeface="Times New Roman"/>
              </a:rPr>
              <a:t>Screen Shots</a:t>
            </a:r>
            <a:endParaRPr lang="en-IN" sz="3200" b="0" strike="noStrike" spc="-1">
              <a:solidFill>
                <a:srgbClr val="000000"/>
              </a:solidFill>
              <a:latin typeface="Arial"/>
            </a:endParaRPr>
          </a:p>
        </p:txBody>
      </p:sp>
      <p:sp>
        <p:nvSpPr>
          <p:cNvPr id="209" name="PlaceHolder 2"/>
          <p:cNvSpPr>
            <a:spLocks noGrp="1"/>
          </p:cNvSpPr>
          <p:nvPr>
            <p:ph type="dt" idx="48"/>
          </p:nvPr>
        </p:nvSpPr>
        <p:spPr>
          <a:xfrm>
            <a:off x="628560" y="635652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210" name="PlaceHolder 3"/>
          <p:cNvSpPr>
            <a:spLocks noGrp="1"/>
          </p:cNvSpPr>
          <p:nvPr>
            <p:ph type="sldNum" idx="49"/>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4159DDD2-47D0-4413-8CA5-EBF82690DB3F}" type="slidenum">
              <a:rPr lang="en-US" sz="1200" b="0" strike="noStrike" spc="-1">
                <a:solidFill>
                  <a:srgbClr val="888888"/>
                </a:solidFill>
                <a:latin typeface="Calibri"/>
                <a:ea typeface="Calibri"/>
              </a:rPr>
              <a:t>30</a:t>
            </a:fld>
            <a:endParaRPr lang="en-IN" sz="1200" b="0" strike="noStrike" spc="-1">
              <a:solidFill>
                <a:srgbClr val="000000"/>
              </a:solidFill>
              <a:latin typeface="Times New Roman"/>
            </a:endParaRPr>
          </a:p>
        </p:txBody>
      </p:sp>
      <p:sp>
        <p:nvSpPr>
          <p:cNvPr id="3" name="TextBox 2">
            <a:extLst>
              <a:ext uri="{FF2B5EF4-FFF2-40B4-BE49-F238E27FC236}">
                <a16:creationId xmlns:a16="http://schemas.microsoft.com/office/drawing/2014/main" id="{16EA015C-7737-2D72-7A3E-E7DE00CF5B4F}"/>
              </a:ext>
            </a:extLst>
          </p:cNvPr>
          <p:cNvSpPr txBox="1"/>
          <p:nvPr/>
        </p:nvSpPr>
        <p:spPr>
          <a:xfrm>
            <a:off x="3636918" y="5992204"/>
            <a:ext cx="205596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 : Home Page</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B381ED1-2C05-865B-2877-DB9B2036C6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476" y="1034890"/>
            <a:ext cx="7961607" cy="4478404"/>
          </a:xfrm>
          <a:prstGeom prst="rect">
            <a:avLst/>
          </a:prstGeom>
        </p:spPr>
      </p:pic>
    </p:spTree>
    <p:extLst>
      <p:ext uri="{BB962C8B-B14F-4D97-AF65-F5344CB8AC3E}">
        <p14:creationId xmlns:p14="http://schemas.microsoft.com/office/powerpoint/2010/main" val="1265469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628560" y="16596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200" b="1" strike="noStrike" spc="-1">
                <a:solidFill>
                  <a:srgbClr val="7030A0"/>
                </a:solidFill>
                <a:latin typeface="Times New Roman"/>
                <a:ea typeface="Times New Roman"/>
              </a:rPr>
              <a:t>Screen Shots</a:t>
            </a:r>
            <a:endParaRPr lang="en-IN" sz="3200" b="0" strike="noStrike" spc="-1">
              <a:solidFill>
                <a:srgbClr val="000000"/>
              </a:solidFill>
              <a:latin typeface="Arial"/>
            </a:endParaRPr>
          </a:p>
        </p:txBody>
      </p:sp>
      <p:sp>
        <p:nvSpPr>
          <p:cNvPr id="209" name="PlaceHolder 2"/>
          <p:cNvSpPr>
            <a:spLocks noGrp="1"/>
          </p:cNvSpPr>
          <p:nvPr>
            <p:ph type="dt" idx="48"/>
          </p:nvPr>
        </p:nvSpPr>
        <p:spPr>
          <a:xfrm>
            <a:off x="628560" y="635652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210" name="PlaceHolder 3"/>
          <p:cNvSpPr>
            <a:spLocks noGrp="1"/>
          </p:cNvSpPr>
          <p:nvPr>
            <p:ph type="sldNum" idx="49"/>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4159DDD2-47D0-4413-8CA5-EBF82690DB3F}" type="slidenum">
              <a:rPr lang="en-US" sz="1200" b="0" strike="noStrike" spc="-1">
                <a:solidFill>
                  <a:srgbClr val="888888"/>
                </a:solidFill>
                <a:latin typeface="Calibri"/>
                <a:ea typeface="Calibri"/>
              </a:rPr>
              <a:t>31</a:t>
            </a:fld>
            <a:endParaRPr lang="en-IN" sz="1200" b="0" strike="noStrike" spc="-1">
              <a:solidFill>
                <a:srgbClr val="000000"/>
              </a:solidFill>
              <a:latin typeface="Times New Roman"/>
            </a:endParaRPr>
          </a:p>
        </p:txBody>
      </p:sp>
      <p:sp>
        <p:nvSpPr>
          <p:cNvPr id="3" name="TextBox 2">
            <a:extLst>
              <a:ext uri="{FF2B5EF4-FFF2-40B4-BE49-F238E27FC236}">
                <a16:creationId xmlns:a16="http://schemas.microsoft.com/office/drawing/2014/main" id="{16EA015C-7737-2D72-7A3E-E7DE00CF5B4F}"/>
              </a:ext>
            </a:extLst>
          </p:cNvPr>
          <p:cNvSpPr txBox="1"/>
          <p:nvPr/>
        </p:nvSpPr>
        <p:spPr>
          <a:xfrm>
            <a:off x="3364514" y="6017966"/>
            <a:ext cx="241353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 : Deployment Page</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763CE23-D210-AF3E-2217-C07664297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783" y="1183378"/>
            <a:ext cx="7984434" cy="4491244"/>
          </a:xfrm>
          <a:prstGeom prst="rect">
            <a:avLst/>
          </a:prstGeom>
        </p:spPr>
      </p:pic>
    </p:spTree>
    <p:extLst>
      <p:ext uri="{BB962C8B-B14F-4D97-AF65-F5344CB8AC3E}">
        <p14:creationId xmlns:p14="http://schemas.microsoft.com/office/powerpoint/2010/main" val="3792240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628560" y="16596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200" b="1" strike="noStrike" spc="-1">
                <a:solidFill>
                  <a:srgbClr val="7030A0"/>
                </a:solidFill>
                <a:latin typeface="Times New Roman"/>
                <a:ea typeface="Times New Roman"/>
              </a:rPr>
              <a:t>Screen Shots</a:t>
            </a:r>
            <a:endParaRPr lang="en-IN" sz="3200" b="0" strike="noStrike" spc="-1">
              <a:solidFill>
                <a:srgbClr val="000000"/>
              </a:solidFill>
              <a:latin typeface="Arial"/>
            </a:endParaRPr>
          </a:p>
        </p:txBody>
      </p:sp>
      <p:sp>
        <p:nvSpPr>
          <p:cNvPr id="209" name="PlaceHolder 2"/>
          <p:cNvSpPr>
            <a:spLocks noGrp="1"/>
          </p:cNvSpPr>
          <p:nvPr>
            <p:ph type="dt" idx="48"/>
          </p:nvPr>
        </p:nvSpPr>
        <p:spPr>
          <a:xfrm>
            <a:off x="628560" y="635652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210" name="PlaceHolder 3"/>
          <p:cNvSpPr>
            <a:spLocks noGrp="1"/>
          </p:cNvSpPr>
          <p:nvPr>
            <p:ph type="sldNum" idx="49"/>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4159DDD2-47D0-4413-8CA5-EBF82690DB3F}" type="slidenum">
              <a:rPr lang="en-US" sz="1200" b="0" strike="noStrike" spc="-1">
                <a:solidFill>
                  <a:srgbClr val="888888"/>
                </a:solidFill>
                <a:latin typeface="Calibri"/>
                <a:ea typeface="Calibri"/>
              </a:rPr>
              <a:t>32</a:t>
            </a:fld>
            <a:endParaRPr lang="en-IN" sz="1200" b="0" strike="noStrike" spc="-1">
              <a:solidFill>
                <a:srgbClr val="000000"/>
              </a:solidFill>
              <a:latin typeface="Times New Roman"/>
            </a:endParaRPr>
          </a:p>
        </p:txBody>
      </p:sp>
      <p:sp>
        <p:nvSpPr>
          <p:cNvPr id="3" name="TextBox 2">
            <a:extLst>
              <a:ext uri="{FF2B5EF4-FFF2-40B4-BE49-F238E27FC236}">
                <a16:creationId xmlns:a16="http://schemas.microsoft.com/office/drawing/2014/main" id="{16EA015C-7737-2D72-7A3E-E7DE00CF5B4F}"/>
              </a:ext>
            </a:extLst>
          </p:cNvPr>
          <p:cNvSpPr txBox="1"/>
          <p:nvPr/>
        </p:nvSpPr>
        <p:spPr>
          <a:xfrm>
            <a:off x="3703278" y="6017966"/>
            <a:ext cx="195662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 : Result Page</a:t>
            </a:r>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A3B16A7-2902-A5EE-00DD-AA3CC95208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84" y="1223822"/>
            <a:ext cx="7840632" cy="4410356"/>
          </a:xfrm>
          <a:prstGeom prst="rect">
            <a:avLst/>
          </a:prstGeom>
        </p:spPr>
      </p:pic>
    </p:spTree>
    <p:extLst>
      <p:ext uri="{BB962C8B-B14F-4D97-AF65-F5344CB8AC3E}">
        <p14:creationId xmlns:p14="http://schemas.microsoft.com/office/powerpoint/2010/main" val="3351106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628560" y="139066"/>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b="1" strike="noStrike" spc="-1" dirty="0">
                <a:solidFill>
                  <a:srgbClr val="7030A0"/>
                </a:solidFill>
                <a:latin typeface="Times New Roman"/>
                <a:ea typeface="Times New Roman"/>
              </a:rPr>
              <a:t>Conclusion </a:t>
            </a:r>
            <a:endParaRPr lang="en-IN" sz="3600" b="0" strike="noStrike" spc="-1" dirty="0">
              <a:solidFill>
                <a:srgbClr val="000000"/>
              </a:solidFill>
              <a:latin typeface="Arial"/>
            </a:endParaRPr>
          </a:p>
        </p:txBody>
      </p:sp>
      <p:sp>
        <p:nvSpPr>
          <p:cNvPr id="221" name="PlaceHolder 2"/>
          <p:cNvSpPr>
            <a:spLocks noGrp="1"/>
          </p:cNvSpPr>
          <p:nvPr>
            <p:ph type="dt" idx="54"/>
          </p:nvPr>
        </p:nvSpPr>
        <p:spPr>
          <a:xfrm>
            <a:off x="628560" y="635652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222" name="PlaceHolder 3"/>
          <p:cNvSpPr>
            <a:spLocks noGrp="1"/>
          </p:cNvSpPr>
          <p:nvPr>
            <p:ph type="sldNum" idx="55"/>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2F36D515-6BFA-4890-BBD8-43DA8F86B67A}" type="slidenum">
              <a:rPr lang="en-US" sz="1200" b="0" strike="noStrike" spc="-1">
                <a:solidFill>
                  <a:srgbClr val="888888"/>
                </a:solidFill>
                <a:latin typeface="Calibri"/>
                <a:ea typeface="Calibri"/>
              </a:rPr>
              <a:t>33</a:t>
            </a:fld>
            <a:endParaRPr lang="en-IN" sz="1200" b="0" strike="noStrike" spc="-1">
              <a:solidFill>
                <a:srgbClr val="000000"/>
              </a:solidFill>
              <a:latin typeface="Times New Roman"/>
            </a:endParaRPr>
          </a:p>
        </p:txBody>
      </p:sp>
      <p:sp>
        <p:nvSpPr>
          <p:cNvPr id="223" name="Rectangle 222"/>
          <p:cNvSpPr/>
          <p:nvPr/>
        </p:nvSpPr>
        <p:spPr>
          <a:xfrm>
            <a:off x="252180" y="667906"/>
            <a:ext cx="8639640" cy="557152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171450" indent="-171450" algn="just">
              <a:buFont typeface="Wingdings" panose="05000000000000000000" pitchFamily="2" charset="2"/>
              <a:buChar char="Ø"/>
            </a:pPr>
            <a:r>
              <a:rPr lang="en-US" b="0" strike="noStrike" spc="-1" dirty="0">
                <a:solidFill>
                  <a:srgbClr val="000000"/>
                </a:solidFill>
                <a:latin typeface="Times New Roman" panose="02020603050405020304" pitchFamily="18" charset="0"/>
                <a:cs typeface="Times New Roman" panose="02020603050405020304" pitchFamily="18" charset="0"/>
              </a:rPr>
              <a:t> Our system provides the analytical process started from data cleaning and processing, missing value, exploratory analysis and finally model building and evaluation. The best accuracy on patient test set of higher accuracy score algorithm will be find out. Through continuous refinement and adaptation, such systems hold promise in improving resource allocation, reducing medical errors, and ultimately saving lives in critical care settings. The founded one is used in the application which can help to find the Hospital Mortality.</a:t>
            </a:r>
          </a:p>
          <a:p>
            <a:pPr marL="171450" indent="-171450" algn="just">
              <a:buFont typeface="Wingdings" panose="05000000000000000000" pitchFamily="2" charset="2"/>
              <a:buChar char="Ø"/>
            </a:pPr>
            <a:endParaRPr lang="en-US" spc="-1" dirty="0">
              <a:solidFill>
                <a:srgbClr val="000000"/>
              </a:solidFill>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Ø"/>
            </a:pPr>
            <a:r>
              <a:rPr lang="en-US" b="0" strike="noStrike" spc="-1" dirty="0">
                <a:solidFill>
                  <a:srgbClr val="000000"/>
                </a:solidFill>
                <a:latin typeface="Times New Roman" panose="02020603050405020304" pitchFamily="18" charset="0"/>
                <a:cs typeface="Times New Roman" panose="02020603050405020304" pitchFamily="18" charset="0"/>
              </a:rPr>
              <a:t> The application aims to reduce hospital staff working hours by monitoring patient stats and alerting doctors if they are at risk. The system will be optimized for seamless integration into clinical practice, benefiting patients and caregivers. The COVID-19 pandemic has affected over 120 million people, with the World Health Organization classifying it as a pandemic in March 2020. </a:t>
            </a:r>
          </a:p>
          <a:p>
            <a:pPr algn="just"/>
            <a:endParaRPr lang="en-US" b="0" strike="noStrike" spc="-1" dirty="0">
              <a:solidFill>
                <a:srgbClr val="000000"/>
              </a:solidFill>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Ø"/>
            </a:pPr>
            <a:r>
              <a:rPr lang="en-US" b="0" strike="noStrike" spc="-1" dirty="0">
                <a:solidFill>
                  <a:srgbClr val="000000"/>
                </a:solidFill>
                <a:latin typeface="Times New Roman" panose="02020603050405020304" pitchFamily="18" charset="0"/>
                <a:cs typeface="Times New Roman" panose="02020603050405020304" pitchFamily="18" charset="0"/>
              </a:rPr>
              <a:t>This has led to challenges for front-line nurses, including nursing shortages, lack of medical supplies, and psychological issues like burnout and infection fear. The application aims to help nurses fight the pandemic more resiliently by reducing interaction between medical staff and patients, preventing infection transmission. In the event of a pandemic outbreak, the technology will act as a barrier between nurses and patients. The UK is bracing for a possible new pandemic called </a:t>
            </a:r>
            <a:r>
              <a:rPr lang="en-US" b="1" strike="noStrike" spc="-1" dirty="0">
                <a:solidFill>
                  <a:srgbClr val="000000"/>
                </a:solidFill>
                <a:latin typeface="Times New Roman" panose="02020603050405020304" pitchFamily="18" charset="0"/>
                <a:cs typeface="Times New Roman" panose="02020603050405020304" pitchFamily="18" charset="0"/>
              </a:rPr>
              <a:t>"Disease X" </a:t>
            </a:r>
            <a:r>
              <a:rPr lang="en-US" b="0" strike="noStrike" spc="-1" dirty="0">
                <a:solidFill>
                  <a:srgbClr val="000000"/>
                </a:solidFill>
                <a:latin typeface="Times New Roman" panose="02020603050405020304" pitchFamily="18" charset="0"/>
                <a:cs typeface="Times New Roman" panose="02020603050405020304" pitchFamily="18" charset="0"/>
              </a:rPr>
              <a:t>potentially causing up to 50 million deaths.</a:t>
            </a:r>
            <a:endParaRPr lang="en-IN"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628560" y="16596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b="1" strike="noStrike" spc="-1" dirty="0">
                <a:solidFill>
                  <a:srgbClr val="7030A0"/>
                </a:solidFill>
                <a:latin typeface="Times New Roman"/>
                <a:ea typeface="Times New Roman"/>
              </a:rPr>
              <a:t> Feature Enhancement</a:t>
            </a:r>
            <a:endParaRPr lang="en-IN" sz="3600" b="0" strike="noStrike" spc="-1" dirty="0">
              <a:solidFill>
                <a:srgbClr val="000000"/>
              </a:solidFill>
              <a:latin typeface="Arial"/>
            </a:endParaRPr>
          </a:p>
        </p:txBody>
      </p:sp>
      <p:sp>
        <p:nvSpPr>
          <p:cNvPr id="221" name="PlaceHolder 2"/>
          <p:cNvSpPr>
            <a:spLocks noGrp="1"/>
          </p:cNvSpPr>
          <p:nvPr>
            <p:ph type="dt" idx="54"/>
          </p:nvPr>
        </p:nvSpPr>
        <p:spPr>
          <a:xfrm>
            <a:off x="628560" y="635652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222" name="PlaceHolder 3"/>
          <p:cNvSpPr>
            <a:spLocks noGrp="1"/>
          </p:cNvSpPr>
          <p:nvPr>
            <p:ph type="sldNum" idx="55"/>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2F36D515-6BFA-4890-BBD8-43DA8F86B67A}" type="slidenum">
              <a:rPr lang="en-US" sz="1200" b="0" strike="noStrike" spc="-1">
                <a:solidFill>
                  <a:srgbClr val="888888"/>
                </a:solidFill>
                <a:latin typeface="Calibri"/>
                <a:ea typeface="Calibri"/>
              </a:rPr>
              <a:t>34</a:t>
            </a:fld>
            <a:endParaRPr lang="en-IN" sz="1200" b="0" strike="noStrike" spc="-1">
              <a:solidFill>
                <a:srgbClr val="000000"/>
              </a:solidFill>
              <a:latin typeface="Times New Roman"/>
            </a:endParaRPr>
          </a:p>
        </p:txBody>
      </p:sp>
      <p:sp>
        <p:nvSpPr>
          <p:cNvPr id="223" name="Rectangle 222"/>
          <p:cNvSpPr/>
          <p:nvPr/>
        </p:nvSpPr>
        <p:spPr>
          <a:xfrm>
            <a:off x="180000" y="720000"/>
            <a:ext cx="8639640" cy="539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100000"/>
              </a:lnSpc>
            </a:pP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100000"/>
              </a:lnSpc>
            </a:pP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b="0" strike="noStrike" spc="-1" dirty="0">
                <a:solidFill>
                  <a:srgbClr val="000000"/>
                </a:solidFill>
                <a:latin typeface="Times New Roman" panose="02020603050405020304" pitchFamily="18" charset="0"/>
                <a:cs typeface="Times New Roman" panose="02020603050405020304" pitchFamily="18" charset="0"/>
              </a:rPr>
              <a:t>Shall</a:t>
            </a:r>
            <a:r>
              <a:rPr lang="en-IN" b="0" strike="noStrike" spc="-52"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host</a:t>
            </a:r>
            <a:r>
              <a:rPr lang="en-IN" b="0" strike="noStrike" spc="-46"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the</a:t>
            </a:r>
            <a:r>
              <a:rPr lang="en-IN" b="0" strike="noStrike" spc="-12"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platform</a:t>
            </a:r>
            <a:r>
              <a:rPr lang="en-IN" b="0" strike="noStrike" spc="-86"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on</a:t>
            </a:r>
            <a:r>
              <a:rPr lang="en-IN" b="0" strike="noStrike" spc="-66"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online</a:t>
            </a:r>
            <a:r>
              <a:rPr lang="en-IN" b="0" strike="noStrike" spc="-12"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servers to make</a:t>
            </a:r>
            <a:r>
              <a:rPr lang="en-IN" b="0" strike="noStrike" spc="35"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it</a:t>
            </a:r>
            <a:r>
              <a:rPr lang="en-IN" b="0" strike="noStrike" spc="-46"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accessible</a:t>
            </a:r>
            <a:r>
              <a:rPr lang="en-IN" b="0" strike="noStrike" spc="15"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worldwide.</a:t>
            </a:r>
          </a:p>
          <a:p>
            <a:pPr marL="285750" indent="-285750" algn="just">
              <a:lnSpc>
                <a:spcPct val="150000"/>
              </a:lnSpc>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To optimize the work to implement in the IOT system</a:t>
            </a:r>
            <a:r>
              <a:rPr lang="en-IN" b="0" strike="noStrike" spc="-1"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To develop an application for mobile devices that allows family and friends to instantly check on a patient's vitals.</a:t>
            </a:r>
            <a:endParaRPr lang="en-IN" b="0" strike="noStrike" spc="-1" dirty="0">
              <a:latin typeface="Times New Roman" panose="02020603050405020304" pitchFamily="18" charset="0"/>
              <a:cs typeface="Times New Roman" panose="02020603050405020304" pitchFamily="18" charset="0"/>
            </a:endParaRPr>
          </a:p>
          <a:p>
            <a:pPr algn="just">
              <a:lnSpc>
                <a:spcPct val="150000"/>
              </a:lnSpc>
            </a:pPr>
            <a:endParaRPr lang="en-IN"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IN" b="0" strike="noStrike" spc="-1" dirty="0">
                <a:solidFill>
                  <a:srgbClr val="000000"/>
                </a:solidFill>
                <a:latin typeface="Times New Roman" panose="02020603050405020304" pitchFamily="18" charset="0"/>
                <a:cs typeface="Times New Roman" panose="02020603050405020304" pitchFamily="18" charset="0"/>
              </a:rPr>
              <a:t>The</a:t>
            </a:r>
            <a:r>
              <a:rPr lang="en-IN" b="0" strike="noStrike" spc="29"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above</a:t>
            </a:r>
            <a:r>
              <a:rPr lang="en-IN" b="0" strike="noStrike" spc="75"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mentioned</a:t>
            </a:r>
            <a:r>
              <a:rPr lang="en-IN" b="0" strike="noStrike" spc="49"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are</a:t>
            </a:r>
            <a:r>
              <a:rPr lang="en-IN" b="0" strike="noStrike" spc="35"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the</a:t>
            </a:r>
            <a:r>
              <a:rPr lang="en-IN" b="0" strike="noStrike" spc="69"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future</a:t>
            </a:r>
            <a:r>
              <a:rPr lang="en-IN" b="0" strike="noStrike" spc="35"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enhancements</a:t>
            </a:r>
            <a:r>
              <a:rPr lang="en-IN" b="0" strike="noStrike" spc="60"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that</a:t>
            </a:r>
            <a:r>
              <a:rPr lang="en-IN" b="0" strike="noStrike" spc="26"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can</a:t>
            </a:r>
            <a:r>
              <a:rPr lang="en-IN" b="0" strike="noStrike" spc="-15"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be</a:t>
            </a:r>
            <a:r>
              <a:rPr lang="en-IN" b="0" strike="noStrike" spc="29"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done</a:t>
            </a:r>
            <a:r>
              <a:rPr lang="en-IN" b="0" strike="noStrike" spc="35"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to</a:t>
            </a:r>
            <a:r>
              <a:rPr lang="en-IN" b="0" strike="noStrike" spc="46"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make</a:t>
            </a:r>
            <a:r>
              <a:rPr lang="en-IN" b="0" strike="noStrike" spc="-335"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this</a:t>
            </a:r>
            <a:r>
              <a:rPr lang="en-IN" b="0" strike="noStrike" spc="35"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project</a:t>
            </a:r>
            <a:r>
              <a:rPr lang="en-IN" b="0" strike="noStrike" spc="69"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much</a:t>
            </a:r>
            <a:r>
              <a:rPr lang="en-IN" b="0" strike="noStrike" spc="29"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more</a:t>
            </a:r>
            <a:r>
              <a:rPr lang="en-IN" b="0" strike="noStrike" spc="35" dirty="0">
                <a:solidFill>
                  <a:srgbClr val="000000"/>
                </a:solidFill>
                <a:latin typeface="Times New Roman" panose="02020603050405020304" pitchFamily="18" charset="0"/>
                <a:cs typeface="Times New Roman" panose="02020603050405020304" pitchFamily="18" charset="0"/>
              </a:rPr>
              <a:t> </a:t>
            </a:r>
            <a:r>
              <a:rPr lang="en-IN" b="0" strike="noStrike" spc="-1" dirty="0">
                <a:solidFill>
                  <a:srgbClr val="000000"/>
                </a:solidFill>
                <a:latin typeface="Times New Roman" panose="02020603050405020304" pitchFamily="18" charset="0"/>
                <a:cs typeface="Times New Roman" panose="02020603050405020304" pitchFamily="18" charset="0"/>
              </a:rPr>
              <a:t>dynamic.</a:t>
            </a:r>
          </a:p>
        </p:txBody>
      </p:sp>
    </p:spTree>
    <p:extLst>
      <p:ext uri="{BB962C8B-B14F-4D97-AF65-F5344CB8AC3E}">
        <p14:creationId xmlns:p14="http://schemas.microsoft.com/office/powerpoint/2010/main" val="479781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26B58C-4A92-D2AD-6E81-7C6D38B79EAB}"/>
              </a:ext>
            </a:extLst>
          </p:cNvPr>
          <p:cNvSpPr>
            <a:spLocks noGrp="1"/>
          </p:cNvSpPr>
          <p:nvPr>
            <p:ph type="sldNum" idx="5"/>
          </p:nvPr>
        </p:nvSpPr>
        <p:spPr/>
        <p:txBody>
          <a:bodyPr/>
          <a:lstStyle/>
          <a:p>
            <a:fld id="{91CC88BC-BDBB-4227-A407-1B18C2C489DD}" type="slidenum">
              <a:rPr lang="en-IN" smtClean="0"/>
              <a:t>35</a:t>
            </a:fld>
            <a:endParaRPr lang="en-IN"/>
          </a:p>
        </p:txBody>
      </p:sp>
      <p:sp>
        <p:nvSpPr>
          <p:cNvPr id="5" name="Date Placeholder 4">
            <a:extLst>
              <a:ext uri="{FF2B5EF4-FFF2-40B4-BE49-F238E27FC236}">
                <a16:creationId xmlns:a16="http://schemas.microsoft.com/office/drawing/2014/main" id="{154776F6-0069-FE55-2867-9127610822E8}"/>
              </a:ext>
            </a:extLst>
          </p:cNvPr>
          <p:cNvSpPr>
            <a:spLocks noGrp="1"/>
          </p:cNvSpPr>
          <p:nvPr>
            <p:ph type="dt" idx="6"/>
          </p:nvPr>
        </p:nvSpPr>
        <p:spPr/>
        <p:txBody>
          <a:bodyPr/>
          <a:lstStyle/>
          <a:p>
            <a:r>
              <a:rPr lang="en-US" dirty="0"/>
              <a:t>25/03/2024</a:t>
            </a:r>
          </a:p>
        </p:txBody>
      </p:sp>
      <p:sp>
        <p:nvSpPr>
          <p:cNvPr id="6" name="TextBox 5">
            <a:extLst>
              <a:ext uri="{FF2B5EF4-FFF2-40B4-BE49-F238E27FC236}">
                <a16:creationId xmlns:a16="http://schemas.microsoft.com/office/drawing/2014/main" id="{C6EB1B53-D8A9-76A4-E0B2-2FBFFADFF895}"/>
              </a:ext>
            </a:extLst>
          </p:cNvPr>
          <p:cNvSpPr txBox="1"/>
          <p:nvPr/>
        </p:nvSpPr>
        <p:spPr>
          <a:xfrm>
            <a:off x="349624" y="788894"/>
            <a:ext cx="7951695" cy="6278642"/>
          </a:xfrm>
          <a:prstGeom prst="rect">
            <a:avLst/>
          </a:prstGeom>
          <a:noFill/>
        </p:spPr>
        <p:txBody>
          <a:bodyPr wrap="square" rtlCol="0">
            <a:spAutoFit/>
          </a:bodyPr>
          <a:lstStyle/>
          <a:p>
            <a:pPr marL="915035" indent="-457835" algn="just">
              <a:lnSpc>
                <a:spcPct val="150000"/>
              </a:lnSpc>
            </a:pPr>
            <a:r>
              <a:rPr lang="en-US" sz="1600" b="1" dirty="0">
                <a:effectLst/>
                <a:latin typeface="Times New Roman" panose="02020603050405020304" pitchFamily="18" charset="0"/>
                <a:ea typeface="Times New Roman" panose="02020603050405020304" pitchFamily="18" charset="0"/>
              </a:rPr>
              <a:t>GOAL 3:</a:t>
            </a:r>
            <a:r>
              <a:rPr lang="en-US" sz="1600" dirty="0">
                <a:effectLst/>
                <a:latin typeface="Times New Roman" panose="02020603050405020304" pitchFamily="18" charset="0"/>
                <a:ea typeface="Times New Roman" panose="02020603050405020304" pitchFamily="18" charset="0"/>
              </a:rPr>
              <a:t> Good Health and Well Being: Everyone's health and well-being are guaranteed                  by the ICU Patient Risk Level Monitoring System, regardless of age.</a:t>
            </a:r>
          </a:p>
          <a:p>
            <a:pPr marL="915035" indent="-457835" algn="just">
              <a:lnSpc>
                <a:spcPct val="150000"/>
              </a:lnSpc>
            </a:pPr>
            <a:endParaRPr lang="en-US" sz="1600" dirty="0">
              <a:latin typeface="Times New Roman" panose="02020603050405020304" pitchFamily="18" charset="0"/>
              <a:ea typeface="Times New Roman" panose="02020603050405020304" pitchFamily="18" charset="0"/>
            </a:endParaRPr>
          </a:p>
          <a:p>
            <a:pPr marL="915035" indent="-457835" algn="just">
              <a:lnSpc>
                <a:spcPct val="150000"/>
              </a:lnSpc>
            </a:pPr>
            <a:r>
              <a:rPr lang="en-US" sz="1600" b="1" dirty="0">
                <a:effectLst/>
                <a:latin typeface="Times New Roman" panose="02020603050405020304" pitchFamily="18" charset="0"/>
                <a:ea typeface="Times New Roman" panose="02020603050405020304" pitchFamily="18" charset="0"/>
              </a:rPr>
              <a:t>GOAL 8:</a:t>
            </a:r>
            <a:r>
              <a:rPr lang="en-US" sz="1600" dirty="0">
                <a:effectLst/>
                <a:latin typeface="Times New Roman" panose="02020603050405020304" pitchFamily="18" charset="0"/>
                <a:ea typeface="Times New Roman" panose="02020603050405020304" pitchFamily="18" charset="0"/>
              </a:rPr>
              <a:t> Decent Work and Economic Growth: The ICU Patient Risk Level Monitoring System</a:t>
            </a:r>
            <a:r>
              <a:rPr lang="en-IN" sz="1600"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encourages fair labor for all, complete and productive employment, and consistent, inclusive, and sustainable economic growth.</a:t>
            </a:r>
          </a:p>
          <a:p>
            <a:pPr marL="915035" indent="-457835" algn="just">
              <a:lnSpc>
                <a:spcPct val="150000"/>
              </a:lnSpc>
            </a:pPr>
            <a:endParaRPr lang="en-US" sz="1600" dirty="0">
              <a:effectLst/>
              <a:latin typeface="Times New Roman" panose="02020603050405020304" pitchFamily="18" charset="0"/>
              <a:ea typeface="Times New Roman" panose="02020603050405020304" pitchFamily="18" charset="0"/>
            </a:endParaRPr>
          </a:p>
          <a:p>
            <a:pPr marL="915035" indent="-457835" algn="just">
              <a:lnSpc>
                <a:spcPct val="150000"/>
              </a:lnSpc>
            </a:pPr>
            <a:r>
              <a:rPr lang="en-US" sz="1600" b="1" dirty="0">
                <a:effectLst/>
                <a:latin typeface="Times New Roman" panose="02020603050405020304" pitchFamily="18" charset="0"/>
                <a:ea typeface="Times New Roman" panose="02020603050405020304" pitchFamily="18" charset="0"/>
              </a:rPr>
              <a:t>GOAL 9:</a:t>
            </a:r>
            <a:r>
              <a:rPr lang="en-US" sz="1600" dirty="0">
                <a:effectLst/>
                <a:latin typeface="Times New Roman" panose="02020603050405020304" pitchFamily="18" charset="0"/>
                <a:ea typeface="Times New Roman" panose="02020603050405020304" pitchFamily="18" charset="0"/>
              </a:rPr>
              <a:t> Industry innovation and infrastructure: The Monitoring System for ICU Patient Risk Level Create a robust infrastructure, encourage equitable and sustainable industrialization, and cultivate creativity.</a:t>
            </a:r>
          </a:p>
          <a:p>
            <a:pPr marL="915035" indent="-457835" algn="just">
              <a:lnSpc>
                <a:spcPct val="150000"/>
              </a:lnSpc>
            </a:pPr>
            <a:endParaRPr lang="en-US" sz="1600" dirty="0">
              <a:effectLst/>
              <a:latin typeface="Times New Roman" panose="02020603050405020304" pitchFamily="18" charset="0"/>
              <a:ea typeface="Times New Roman" panose="02020603050405020304" pitchFamily="18" charset="0"/>
            </a:endParaRPr>
          </a:p>
          <a:p>
            <a:pPr marL="915035" indent="-457835" algn="just">
              <a:lnSpc>
                <a:spcPct val="150000"/>
              </a:lnSpc>
            </a:pPr>
            <a:r>
              <a:rPr lang="en-US" sz="1600" b="1" dirty="0">
                <a:effectLst/>
                <a:latin typeface="Times New Roman" panose="02020603050405020304" pitchFamily="18" charset="0"/>
                <a:ea typeface="Times New Roman" panose="02020603050405020304" pitchFamily="18" charset="0"/>
              </a:rPr>
              <a:t>GOAL 17:</a:t>
            </a:r>
            <a:r>
              <a:rPr lang="en-US" sz="1600" dirty="0">
                <a:effectLst/>
                <a:latin typeface="Times New Roman" panose="02020603050405020304" pitchFamily="18" charset="0"/>
                <a:ea typeface="Times New Roman" panose="02020603050405020304" pitchFamily="18" charset="0"/>
              </a:rPr>
              <a:t> Partnerships for the goals: The System for Monitoring ICU Patient Risk Level enhance the Global Partnership for Sustainable Development's implementation strategies and objectives.</a:t>
            </a:r>
            <a:endParaRPr lang="en-IN" sz="1600" dirty="0">
              <a:effectLst/>
              <a:latin typeface="Times New Roman" panose="02020603050405020304" pitchFamily="18" charset="0"/>
              <a:ea typeface="Times New Roman" panose="02020603050405020304" pitchFamily="18" charset="0"/>
            </a:endParaRPr>
          </a:p>
          <a:p>
            <a:pPr marL="915035" indent="-457835" algn="just"/>
            <a:endParaRPr lang="en-IN" sz="1600" dirty="0">
              <a:effectLst/>
              <a:latin typeface="Times New Roman" panose="02020603050405020304" pitchFamily="18" charset="0"/>
              <a:ea typeface="Times New Roman" panose="02020603050405020304" pitchFamily="18" charset="0"/>
            </a:endParaRPr>
          </a:p>
          <a:p>
            <a:pPr marL="915035" indent="-457835" algn="just"/>
            <a:endParaRPr lang="en-IN" sz="1600" dirty="0">
              <a:effectLst/>
              <a:latin typeface="Times New Roman" panose="02020603050405020304" pitchFamily="18" charset="0"/>
              <a:ea typeface="Times New Roman" panose="02020603050405020304" pitchFamily="18" charset="0"/>
            </a:endParaRPr>
          </a:p>
          <a:p>
            <a:pPr marL="915035" indent="-457835" algn="just"/>
            <a:endParaRPr lang="en-IN" sz="1600" dirty="0">
              <a:effectLst/>
              <a:latin typeface="Times New Roman" panose="02020603050405020304" pitchFamily="18" charset="0"/>
              <a:ea typeface="Times New Roman" panose="02020603050405020304" pitchFamily="18" charset="0"/>
            </a:endParaRPr>
          </a:p>
          <a:p>
            <a:pPr algn="just"/>
            <a:endParaRPr lang="en-IN" dirty="0"/>
          </a:p>
        </p:txBody>
      </p:sp>
      <p:sp>
        <p:nvSpPr>
          <p:cNvPr id="7" name="PlaceHolder 1">
            <a:extLst>
              <a:ext uri="{FF2B5EF4-FFF2-40B4-BE49-F238E27FC236}">
                <a16:creationId xmlns:a16="http://schemas.microsoft.com/office/drawing/2014/main" id="{2BBC6762-3694-2FC1-47EB-77F548943DB4}"/>
              </a:ext>
            </a:extLst>
          </p:cNvPr>
          <p:cNvSpPr>
            <a:spLocks noGrp="1"/>
          </p:cNvSpPr>
          <p:nvPr>
            <p:ph type="title"/>
          </p:nvPr>
        </p:nvSpPr>
        <p:spPr>
          <a:xfrm>
            <a:off x="628560" y="16596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b="1" dirty="0">
                <a:solidFill>
                  <a:srgbClr val="7030A0"/>
                </a:solidFill>
                <a:effectLst/>
                <a:latin typeface="Times New Roman" panose="02020603050405020304" pitchFamily="18" charset="0"/>
                <a:ea typeface="Times New Roman" panose="02020603050405020304" pitchFamily="18" charset="0"/>
              </a:rPr>
              <a:t>SDG GOALS</a:t>
            </a:r>
            <a:endParaRPr lang="en-IN" sz="3600" b="0" strike="noStrike" spc="-1" dirty="0">
              <a:solidFill>
                <a:srgbClr val="7030A0"/>
              </a:solidFill>
              <a:latin typeface="Arial"/>
            </a:endParaRPr>
          </a:p>
        </p:txBody>
      </p:sp>
    </p:spTree>
    <p:extLst>
      <p:ext uri="{BB962C8B-B14F-4D97-AF65-F5344CB8AC3E}">
        <p14:creationId xmlns:p14="http://schemas.microsoft.com/office/powerpoint/2010/main" val="332658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628560" y="16596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200" b="1" strike="noStrike" spc="-1" dirty="0">
                <a:solidFill>
                  <a:srgbClr val="7030A0"/>
                </a:solidFill>
                <a:latin typeface="Times New Roman"/>
                <a:ea typeface="Times New Roman"/>
              </a:rPr>
              <a:t>Reference Papers</a:t>
            </a:r>
            <a:endParaRPr lang="en-IN" sz="3200" b="0" strike="noStrike" spc="-1" dirty="0">
              <a:solidFill>
                <a:srgbClr val="000000"/>
              </a:solidFill>
              <a:latin typeface="Arial"/>
            </a:endParaRPr>
          </a:p>
        </p:txBody>
      </p:sp>
      <p:sp>
        <p:nvSpPr>
          <p:cNvPr id="225" name="PlaceHolder 2"/>
          <p:cNvSpPr>
            <a:spLocks noGrp="1"/>
          </p:cNvSpPr>
          <p:nvPr>
            <p:ph type="dt" idx="56"/>
          </p:nvPr>
        </p:nvSpPr>
        <p:spPr>
          <a:xfrm>
            <a:off x="628560" y="635652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226" name="PlaceHolder 3"/>
          <p:cNvSpPr>
            <a:spLocks noGrp="1"/>
          </p:cNvSpPr>
          <p:nvPr>
            <p:ph type="sldNum" idx="57"/>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4EE9F93C-6FD6-4170-86CF-C124E8CFF39E}" type="slidenum">
              <a:rPr lang="en-US" sz="1200" b="0" strike="noStrike" spc="-1">
                <a:solidFill>
                  <a:srgbClr val="888888"/>
                </a:solidFill>
                <a:latin typeface="Calibri"/>
                <a:ea typeface="Calibri"/>
              </a:rPr>
              <a:t>36</a:t>
            </a:fld>
            <a:endParaRPr lang="en-IN" sz="1200" b="0" strike="noStrike" spc="-1">
              <a:solidFill>
                <a:srgbClr val="000000"/>
              </a:solidFill>
              <a:latin typeface="Times New Roman"/>
            </a:endParaRPr>
          </a:p>
        </p:txBody>
      </p:sp>
      <p:sp>
        <p:nvSpPr>
          <p:cNvPr id="227" name="Rectangle 226"/>
          <p:cNvSpPr/>
          <p:nvPr/>
        </p:nvSpPr>
        <p:spPr>
          <a:xfrm>
            <a:off x="251460" y="986984"/>
            <a:ext cx="8639640" cy="526141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en-US" dirty="0">
                <a:latin typeface="Times New Roman" panose="02020603050405020304" pitchFamily="18" charset="0"/>
                <a:cs typeface="Times New Roman" panose="02020603050405020304" pitchFamily="18" charset="0"/>
              </a:rPr>
              <a:t>[1] Time-Aware Context-Gated Graph Attention Network for Clinical Risk Prediction</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[2] AI-Enhanced Intensive Care Unit: Revolutionizing Patient Care with Pervasive Sensing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[3] An Agent-Based Modeling and Virtual Reality Application Using Distributed Simulation: Case of a COVID-19 Intensive Care Unit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[4] Evaluating Risk-Adjusted Hospital Performance Using Large-Scale Data on Mortality Rates of Patients in Intensive Care Units: A Flexible </a:t>
            </a:r>
            <a:r>
              <a:rPr lang="en-US" dirty="0" err="1">
                <a:latin typeface="Times New Roman" panose="02020603050405020304" pitchFamily="18" charset="0"/>
                <a:cs typeface="Times New Roman" panose="02020603050405020304" pitchFamily="18" charset="0"/>
              </a:rPr>
              <a:t>SemiNonparametric</a:t>
            </a:r>
            <a:r>
              <a:rPr lang="en-US" dirty="0">
                <a:latin typeface="Times New Roman" panose="02020603050405020304" pitchFamily="18" charset="0"/>
                <a:cs typeface="Times New Roman" panose="02020603050405020304" pitchFamily="18" charset="0"/>
              </a:rPr>
              <a:t> Modeling Approach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[5] Risk assessment of ICU patients through deep learning technique: A big data approach.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[6] Machine Learning and Decision Support in Critical Care. </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[7] R. Bosnian, H. </a:t>
            </a:r>
            <a:r>
              <a:rPr lang="en-US" dirty="0" err="1">
                <a:latin typeface="Times New Roman" panose="02020603050405020304" pitchFamily="18" charset="0"/>
                <a:cs typeface="Times New Roman" panose="02020603050405020304" pitchFamily="18" charset="0"/>
              </a:rPr>
              <a:t>Oudemans</a:t>
            </a:r>
            <a:r>
              <a:rPr lang="en-US" dirty="0">
                <a:latin typeface="Times New Roman" panose="02020603050405020304" pitchFamily="18" charset="0"/>
                <a:cs typeface="Times New Roman" panose="02020603050405020304" pitchFamily="18" charset="0"/>
              </a:rPr>
              <a:t> van </a:t>
            </a:r>
            <a:r>
              <a:rPr lang="en-US" dirty="0" err="1">
                <a:latin typeface="Times New Roman" panose="02020603050405020304" pitchFamily="18" charset="0"/>
                <a:cs typeface="Times New Roman" panose="02020603050405020304" pitchFamily="18" charset="0"/>
              </a:rPr>
              <a:t>Straaten</a:t>
            </a:r>
            <a:r>
              <a:rPr lang="en-US" dirty="0">
                <a:latin typeface="Times New Roman" panose="02020603050405020304" pitchFamily="18" charset="0"/>
                <a:cs typeface="Times New Roman" panose="02020603050405020304" pitchFamily="18" charset="0"/>
              </a:rPr>
              <a:t>, and D. Zandstra, "The use of intensive care information”. </a:t>
            </a:r>
            <a:endParaRPr lang="en-IN" b="0" u="sng"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679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628560" y="16596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b="1" strike="noStrike" spc="-1">
                <a:solidFill>
                  <a:srgbClr val="7030A0"/>
                </a:solidFill>
                <a:latin typeface="Times New Roman"/>
                <a:ea typeface="Times New Roman"/>
              </a:rPr>
              <a:t>Literature Survey</a:t>
            </a:r>
            <a:endParaRPr lang="en-IN" sz="3600" b="0" strike="noStrike" spc="-1">
              <a:solidFill>
                <a:srgbClr val="000000"/>
              </a:solidFill>
              <a:latin typeface="Arial"/>
            </a:endParaRPr>
          </a:p>
        </p:txBody>
      </p:sp>
      <p:sp>
        <p:nvSpPr>
          <p:cNvPr id="122" name="PlaceHolder 2"/>
          <p:cNvSpPr>
            <a:spLocks noGrp="1"/>
          </p:cNvSpPr>
          <p:nvPr>
            <p:ph type="dt" idx="16"/>
          </p:nvPr>
        </p:nvSpPr>
        <p:spPr>
          <a:xfrm>
            <a:off x="628560" y="640529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123" name="PlaceHolder 3"/>
          <p:cNvSpPr>
            <a:spLocks noGrp="1"/>
          </p:cNvSpPr>
          <p:nvPr>
            <p:ph type="sldNum" idx="17"/>
          </p:nvPr>
        </p:nvSpPr>
        <p:spPr>
          <a:xfrm>
            <a:off x="6459482" y="645406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8FAACF06-2E09-4BEC-B8F5-BCF0C038C2A9}" type="slidenum">
              <a:rPr lang="en-US" sz="1200" b="0" strike="noStrike" spc="-1">
                <a:solidFill>
                  <a:srgbClr val="888888"/>
                </a:solidFill>
                <a:latin typeface="Calibri"/>
                <a:ea typeface="Calibri"/>
              </a:rPr>
              <a:t>4</a:t>
            </a:fld>
            <a:endParaRPr lang="en-IN" sz="1200" b="0" strike="noStrike" spc="-1" dirty="0">
              <a:solidFill>
                <a:srgbClr val="000000"/>
              </a:solidFill>
              <a:latin typeface="Times New Roman"/>
            </a:endParaRPr>
          </a:p>
        </p:txBody>
      </p:sp>
      <p:graphicFrame>
        <p:nvGraphicFramePr>
          <p:cNvPr id="124" name="Table 123"/>
          <p:cNvGraphicFramePr/>
          <p:nvPr>
            <p:extLst>
              <p:ext uri="{D42A27DB-BD31-4B8C-83A1-F6EECF244321}">
                <p14:modId xmlns:p14="http://schemas.microsoft.com/office/powerpoint/2010/main" val="4062540560"/>
              </p:ext>
            </p:extLst>
          </p:nvPr>
        </p:nvGraphicFramePr>
        <p:xfrm>
          <a:off x="153180" y="817438"/>
          <a:ext cx="8836200" cy="5636622"/>
        </p:xfrm>
        <a:graphic>
          <a:graphicData uri="http://schemas.openxmlformats.org/drawingml/2006/table">
            <a:tbl>
              <a:tblPr/>
              <a:tblGrid>
                <a:gridCol w="898084">
                  <a:extLst>
                    <a:ext uri="{9D8B030D-6E8A-4147-A177-3AD203B41FA5}">
                      <a16:colId xmlns:a16="http://schemas.microsoft.com/office/drawing/2014/main" val="20000"/>
                    </a:ext>
                  </a:extLst>
                </a:gridCol>
                <a:gridCol w="1966451">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63250">
                  <a:extLst>
                    <a:ext uri="{9D8B030D-6E8A-4147-A177-3AD203B41FA5}">
                      <a16:colId xmlns:a16="http://schemas.microsoft.com/office/drawing/2014/main" val="20003"/>
                    </a:ext>
                  </a:extLst>
                </a:gridCol>
                <a:gridCol w="1488141">
                  <a:extLst>
                    <a:ext uri="{9D8B030D-6E8A-4147-A177-3AD203B41FA5}">
                      <a16:colId xmlns:a16="http://schemas.microsoft.com/office/drawing/2014/main" val="20004"/>
                    </a:ext>
                  </a:extLst>
                </a:gridCol>
                <a:gridCol w="1396274">
                  <a:extLst>
                    <a:ext uri="{9D8B030D-6E8A-4147-A177-3AD203B41FA5}">
                      <a16:colId xmlns:a16="http://schemas.microsoft.com/office/drawing/2014/main" val="20005"/>
                    </a:ext>
                  </a:extLst>
                </a:gridCol>
              </a:tblGrid>
              <a:tr h="500742">
                <a:tc>
                  <a:txBody>
                    <a:bodyPr/>
                    <a:lstStyle/>
                    <a:p>
                      <a:pPr algn="ctr">
                        <a:lnSpc>
                          <a:spcPct val="100000"/>
                        </a:lnSpc>
                      </a:pPr>
                      <a:r>
                        <a:rPr lang="en-IN" sz="1200" b="1" strike="noStrike" spc="-1" dirty="0">
                          <a:solidFill>
                            <a:srgbClr val="000000"/>
                          </a:solidFill>
                          <a:latin typeface="Times New Roman" panose="02020603050405020304" pitchFamily="18" charset="0"/>
                          <a:cs typeface="Times New Roman" panose="02020603050405020304" pitchFamily="18" charset="0"/>
                        </a:rPr>
                        <a:t>YEAR</a:t>
                      </a:r>
                      <a:endParaRPr lang="en-IN" sz="12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a:lnSpc>
                          <a:spcPct val="100000"/>
                        </a:lnSpc>
                      </a:pPr>
                      <a:r>
                        <a:rPr lang="en-IN" sz="1200" b="1" strike="noStrike" spc="-1" dirty="0">
                          <a:solidFill>
                            <a:srgbClr val="000000"/>
                          </a:solidFill>
                          <a:latin typeface="Times New Roman" panose="02020603050405020304" pitchFamily="18" charset="0"/>
                          <a:cs typeface="Times New Roman" panose="02020603050405020304" pitchFamily="18" charset="0"/>
                        </a:rPr>
                        <a:t>TITLE AND JOURNAL</a:t>
                      </a:r>
                      <a:endParaRPr lang="en-IN" sz="12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a:lnSpc>
                          <a:spcPct val="100000"/>
                        </a:lnSpc>
                      </a:pPr>
                      <a:r>
                        <a:rPr lang="en-IN" sz="1200" b="1" strike="noStrike" spc="-1">
                          <a:solidFill>
                            <a:srgbClr val="000000"/>
                          </a:solidFill>
                          <a:latin typeface="Times New Roman" panose="02020603050405020304" pitchFamily="18" charset="0"/>
                          <a:cs typeface="Times New Roman" panose="02020603050405020304" pitchFamily="18" charset="0"/>
                        </a:rPr>
                        <a:t>AUTHOR</a:t>
                      </a:r>
                      <a:endParaRPr lang="en-IN" sz="1200" b="0" strike="noStrike" spc="-1">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a:lnSpc>
                          <a:spcPct val="100000"/>
                        </a:lnSpc>
                      </a:pPr>
                      <a:r>
                        <a:rPr lang="en-IN" sz="1200" b="1" strike="noStrike" spc="-1" dirty="0">
                          <a:solidFill>
                            <a:srgbClr val="000000"/>
                          </a:solidFill>
                          <a:latin typeface="Times New Roman" panose="02020603050405020304" pitchFamily="18" charset="0"/>
                          <a:cs typeface="Times New Roman" panose="02020603050405020304" pitchFamily="18" charset="0"/>
                        </a:rPr>
                        <a:t>DESCRIPTION</a:t>
                      </a:r>
                      <a:endParaRPr lang="en-IN" sz="12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a:lnSpc>
                          <a:spcPct val="100000"/>
                        </a:lnSpc>
                      </a:pPr>
                      <a:r>
                        <a:rPr lang="en-US" sz="1200" b="1" strike="noStrike" spc="-1" dirty="0">
                          <a:solidFill>
                            <a:srgbClr val="000000"/>
                          </a:solidFill>
                          <a:latin typeface="Times New Roman" panose="02020603050405020304" pitchFamily="18" charset="0"/>
                          <a:cs typeface="Times New Roman" panose="02020603050405020304" pitchFamily="18" charset="0"/>
                        </a:rPr>
                        <a:t>T</a:t>
                      </a:r>
                      <a:r>
                        <a:rPr lang="en-IN" sz="1200" b="1" strike="noStrike" spc="-1" dirty="0">
                          <a:solidFill>
                            <a:srgbClr val="000000"/>
                          </a:solidFill>
                          <a:latin typeface="Times New Roman" panose="02020603050405020304" pitchFamily="18" charset="0"/>
                          <a:cs typeface="Times New Roman" panose="02020603050405020304" pitchFamily="18" charset="0"/>
                        </a:rPr>
                        <a:t>ECHNIQUE</a:t>
                      </a:r>
                      <a:endParaRPr lang="en-IN" sz="12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a:lnSpc>
                          <a:spcPct val="100000"/>
                        </a:lnSpc>
                      </a:pPr>
                      <a:r>
                        <a:rPr lang="en-US" sz="1200" b="1" strike="noStrike" spc="-1" dirty="0">
                          <a:solidFill>
                            <a:srgbClr val="000000"/>
                          </a:solidFill>
                          <a:latin typeface="Times New Roman" panose="02020603050405020304" pitchFamily="18" charset="0"/>
                          <a:cs typeface="Times New Roman" panose="02020603050405020304" pitchFamily="18" charset="0"/>
                        </a:rPr>
                        <a:t>F</a:t>
                      </a:r>
                      <a:r>
                        <a:rPr lang="en-IN" sz="1200" b="1" strike="noStrike" spc="-1" dirty="0">
                          <a:solidFill>
                            <a:srgbClr val="000000"/>
                          </a:solidFill>
                          <a:latin typeface="Times New Roman" panose="02020603050405020304" pitchFamily="18" charset="0"/>
                          <a:cs typeface="Times New Roman" panose="02020603050405020304" pitchFamily="18" charset="0"/>
                        </a:rPr>
                        <a:t>UTURE </a:t>
                      </a:r>
                    </a:p>
                    <a:p>
                      <a:pPr algn="ctr">
                        <a:lnSpc>
                          <a:spcPct val="100000"/>
                        </a:lnSpc>
                      </a:pPr>
                      <a:r>
                        <a:rPr lang="en-IN" sz="1200" b="1" strike="noStrike" spc="-1" dirty="0">
                          <a:solidFill>
                            <a:srgbClr val="000000"/>
                          </a:solidFill>
                          <a:latin typeface="Times New Roman" panose="02020603050405020304" pitchFamily="18" charset="0"/>
                          <a:cs typeface="Times New Roman" panose="02020603050405020304" pitchFamily="18" charset="0"/>
                        </a:rPr>
                        <a:t>ENHANCEMENTS</a:t>
                      </a:r>
                      <a:endParaRPr lang="en-IN" sz="12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0"/>
                  </a:ext>
                </a:extLst>
              </a:tr>
              <a:tr h="2505217">
                <a:tc>
                  <a:txBody>
                    <a:bodyPr/>
                    <a:lstStyle/>
                    <a:p>
                      <a:pPr algn="ctr">
                        <a:lnSpc>
                          <a:spcPct val="100000"/>
                        </a:lnSpc>
                      </a:pPr>
                      <a:r>
                        <a:rPr lang="en-IN" sz="1300" kern="1200" dirty="0">
                          <a:solidFill>
                            <a:schemeClr val="tx1"/>
                          </a:solidFill>
                          <a:effectLst/>
                          <a:latin typeface="Times New Roman" panose="02020603050405020304" pitchFamily="18" charset="0"/>
                          <a:ea typeface="+mn-ea"/>
                          <a:cs typeface="Times New Roman" panose="02020603050405020304" pitchFamily="18" charset="0"/>
                        </a:rPr>
                        <a:t>2016</a:t>
                      </a:r>
                      <a:endParaRPr lang="en-IN" sz="13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IN" sz="1300" kern="1200" dirty="0">
                          <a:solidFill>
                            <a:schemeClr val="tx1"/>
                          </a:solidFill>
                          <a:effectLst/>
                          <a:latin typeface="Times New Roman" panose="02020603050405020304" pitchFamily="18" charset="0"/>
                          <a:ea typeface="+mn-ea"/>
                          <a:cs typeface="Times New Roman" panose="02020603050405020304" pitchFamily="18" charset="0"/>
                        </a:rPr>
                        <a:t>Mortality Prediction in the ICU .</a:t>
                      </a:r>
                      <a:endParaRPr lang="en-IN" sz="13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IN" sz="1300" kern="1200" dirty="0">
                          <a:solidFill>
                            <a:schemeClr val="tx1"/>
                          </a:solidFill>
                          <a:effectLst/>
                          <a:latin typeface="Times New Roman" panose="02020603050405020304" pitchFamily="18" charset="0"/>
                          <a:ea typeface="+mn-ea"/>
                          <a:cs typeface="Times New Roman" panose="02020603050405020304" pitchFamily="18" charset="0"/>
                        </a:rPr>
                        <a:t>Joon Lee, Joel A. </a:t>
                      </a:r>
                      <a:r>
                        <a:rPr lang="en-IN" sz="1300" kern="1200" dirty="0" err="1">
                          <a:solidFill>
                            <a:schemeClr val="tx1"/>
                          </a:solidFill>
                          <a:effectLst/>
                          <a:latin typeface="Times New Roman" panose="02020603050405020304" pitchFamily="18" charset="0"/>
                          <a:ea typeface="+mn-ea"/>
                          <a:cs typeface="Times New Roman" panose="02020603050405020304" pitchFamily="18" charset="0"/>
                        </a:rPr>
                        <a:t>Dubin</a:t>
                      </a:r>
                      <a:r>
                        <a:rPr lang="en-IN" sz="1300" kern="1200" dirty="0">
                          <a:solidFill>
                            <a:schemeClr val="tx1"/>
                          </a:solidFill>
                          <a:effectLst/>
                          <a:latin typeface="Times New Roman" panose="02020603050405020304" pitchFamily="18" charset="0"/>
                          <a:ea typeface="+mn-ea"/>
                          <a:cs typeface="Times New Roman" panose="02020603050405020304" pitchFamily="18" charset="0"/>
                        </a:rPr>
                        <a:t> and David M. </a:t>
                      </a:r>
                      <a:r>
                        <a:rPr lang="en-IN" sz="1300" kern="1200" dirty="0" err="1">
                          <a:solidFill>
                            <a:schemeClr val="tx1"/>
                          </a:solidFill>
                          <a:effectLst/>
                          <a:latin typeface="Times New Roman" panose="02020603050405020304" pitchFamily="18" charset="0"/>
                          <a:ea typeface="+mn-ea"/>
                          <a:cs typeface="Times New Roman" panose="02020603050405020304" pitchFamily="18" charset="0"/>
                        </a:rPr>
                        <a:t>Maslove</a:t>
                      </a:r>
                      <a:r>
                        <a:rPr lang="en-IN" sz="1300" b="1"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13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300" kern="1200" dirty="0">
                          <a:solidFill>
                            <a:schemeClr val="tx1"/>
                          </a:solidFill>
                          <a:effectLst/>
                          <a:latin typeface="Times New Roman" panose="02020603050405020304" pitchFamily="18" charset="0"/>
                          <a:ea typeface="+mn-ea"/>
                          <a:cs typeface="Times New Roman" panose="02020603050405020304" pitchFamily="18" charset="0"/>
                        </a:rPr>
                        <a:t>Patients admitted to the ICU suffer from critical illness or injury and are at high risk of </a:t>
                      </a:r>
                      <a:r>
                        <a:rPr lang="en-IN" sz="1300" kern="1200" dirty="0" err="1">
                          <a:solidFill>
                            <a:schemeClr val="tx1"/>
                          </a:solidFill>
                          <a:effectLst/>
                          <a:latin typeface="Times New Roman" panose="02020603050405020304" pitchFamily="18" charset="0"/>
                          <a:ea typeface="+mn-ea"/>
                          <a:cs typeface="Times New Roman" panose="02020603050405020304" pitchFamily="18" charset="0"/>
                        </a:rPr>
                        <a:t>dying.The</a:t>
                      </a:r>
                      <a:r>
                        <a:rPr lang="en-IN" sz="1300" kern="1200" dirty="0">
                          <a:solidFill>
                            <a:schemeClr val="tx1"/>
                          </a:solidFill>
                          <a:effectLst/>
                          <a:latin typeface="Times New Roman" panose="02020603050405020304" pitchFamily="18" charset="0"/>
                          <a:ea typeface="+mn-ea"/>
                          <a:cs typeface="Times New Roman" panose="02020603050405020304" pitchFamily="18" charset="0"/>
                        </a:rPr>
                        <a:t> risk of death can be approximated by evaluating the severity of a patient’s illness as determined by important physiologic, clinical, and demographic determinants.</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300" b="0" strike="noStrike" spc="-1" dirty="0">
                          <a:solidFill>
                            <a:srgbClr val="000000"/>
                          </a:solidFill>
                          <a:latin typeface="Times New Roman" panose="02020603050405020304" pitchFamily="18" charset="0"/>
                          <a:cs typeface="Times New Roman" panose="02020603050405020304" pitchFamily="18" charset="0"/>
                        </a:rPr>
                        <a:t>Clustering</a:t>
                      </a:r>
                      <a:endParaRPr lang="en-IN" sz="13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fontAlgn="base"/>
                      <a:r>
                        <a:rPr lang="en-US" sz="1300" b="0" i="0" kern="1200" dirty="0">
                          <a:solidFill>
                            <a:schemeClr val="tx1"/>
                          </a:solidFill>
                          <a:effectLst/>
                          <a:latin typeface="Times New Roman" panose="02020603050405020304" pitchFamily="18" charset="0"/>
                          <a:ea typeface="+mn-ea"/>
                          <a:cs typeface="Times New Roman" panose="02020603050405020304" pitchFamily="18" charset="0"/>
                        </a:rPr>
                        <a:t>It requires detailed data on deaths by age group, data that are often not available in developing countries.</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1"/>
                  </a:ext>
                </a:extLst>
              </a:tr>
              <a:tr h="1986896">
                <a:tc>
                  <a:txBody>
                    <a:bodyPr/>
                    <a:lstStyle/>
                    <a:p>
                      <a:pPr algn="ctr">
                        <a:lnSpc>
                          <a:spcPct val="100000"/>
                        </a:lnSpc>
                      </a:pPr>
                      <a:r>
                        <a:rPr lang="en-IN" sz="1300" kern="1200" dirty="0">
                          <a:solidFill>
                            <a:schemeClr val="tx1"/>
                          </a:solidFill>
                          <a:effectLst/>
                          <a:latin typeface="Times New Roman" panose="02020603050405020304" pitchFamily="18" charset="0"/>
                          <a:ea typeface="+mn-ea"/>
                          <a:cs typeface="Times New Roman" panose="02020603050405020304" pitchFamily="18" charset="0"/>
                        </a:rPr>
                        <a:t>2018</a:t>
                      </a:r>
                      <a:endParaRPr lang="en-IN" sz="13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IN" sz="1300" kern="1200" dirty="0">
                          <a:solidFill>
                            <a:schemeClr val="tx1"/>
                          </a:solidFill>
                          <a:effectLst/>
                          <a:latin typeface="Times New Roman" panose="02020603050405020304" pitchFamily="18" charset="0"/>
                          <a:ea typeface="+mn-ea"/>
                          <a:cs typeface="Times New Roman" panose="02020603050405020304" pitchFamily="18" charset="0"/>
                        </a:rPr>
                        <a:t>Dynamic mortality prediction using machine learning techniques for acute cardiovascular cases</a:t>
                      </a:r>
                      <a:r>
                        <a:rPr lang="en-IN" sz="1300" b="1"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1300" b="1"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IN" sz="1300" kern="1200" dirty="0">
                          <a:solidFill>
                            <a:schemeClr val="tx1"/>
                          </a:solidFill>
                          <a:effectLst/>
                          <a:latin typeface="Times New Roman" panose="02020603050405020304" pitchFamily="18" charset="0"/>
                          <a:ea typeface="+mn-ea"/>
                          <a:cs typeface="Times New Roman" panose="02020603050405020304" pitchFamily="18" charset="0"/>
                        </a:rPr>
                        <a:t>Oleg </a:t>
                      </a:r>
                      <a:r>
                        <a:rPr lang="en-IN" sz="1300" kern="1200" dirty="0" err="1">
                          <a:solidFill>
                            <a:schemeClr val="tx1"/>
                          </a:solidFill>
                          <a:effectLst/>
                          <a:latin typeface="Times New Roman" panose="02020603050405020304" pitchFamily="18" charset="0"/>
                          <a:ea typeface="+mn-ea"/>
                          <a:cs typeface="Times New Roman" panose="02020603050405020304" pitchFamily="18" charset="0"/>
                        </a:rPr>
                        <a:t>Metskera</a:t>
                      </a:r>
                      <a:r>
                        <a:rPr lang="en-IN" sz="1300" kern="1200" dirty="0">
                          <a:solidFill>
                            <a:schemeClr val="tx1"/>
                          </a:solidFill>
                          <a:effectLst/>
                          <a:latin typeface="Times New Roman" panose="02020603050405020304" pitchFamily="18" charset="0"/>
                          <a:ea typeface="+mn-ea"/>
                          <a:cs typeface="Times New Roman" panose="02020603050405020304" pitchFamily="18" charset="0"/>
                        </a:rPr>
                        <a:t>,  Sergey Sikorsky.</a:t>
                      </a:r>
                      <a:endParaRPr lang="en-IN" sz="13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300" kern="1200" dirty="0">
                          <a:solidFill>
                            <a:schemeClr val="tx1"/>
                          </a:solidFill>
                          <a:effectLst/>
                          <a:latin typeface="Times New Roman" panose="02020603050405020304" pitchFamily="18" charset="0"/>
                          <a:ea typeface="+mn-ea"/>
                          <a:cs typeface="Times New Roman" panose="02020603050405020304" pitchFamily="18" charset="0"/>
                        </a:rPr>
                        <a:t>Study of model components and their connection is developed. The dynamic data extracted directly from medical information system were analysed, that is very close to the real process. </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300" b="0" strike="noStrike" spc="-1" dirty="0">
                          <a:solidFill>
                            <a:srgbClr val="000000"/>
                          </a:solidFill>
                          <a:latin typeface="Times New Roman" panose="02020603050405020304" pitchFamily="18" charset="0"/>
                          <a:cs typeface="Times New Roman" panose="02020603050405020304" pitchFamily="18" charset="0"/>
                        </a:rPr>
                        <a:t>Unsupervised learning</a:t>
                      </a:r>
                      <a:endParaRPr lang="en-IN" sz="13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300" b="0" i="0" kern="1200" dirty="0">
                          <a:solidFill>
                            <a:schemeClr val="tx1"/>
                          </a:solidFill>
                          <a:effectLst/>
                          <a:latin typeface="Times New Roman" panose="02020603050405020304" pitchFamily="18" charset="0"/>
                          <a:ea typeface="+mn-ea"/>
                          <a:cs typeface="Times New Roman" panose="02020603050405020304" pitchFamily="18" charset="0"/>
                        </a:rPr>
                        <a:t>Handling time-series data with multiple, irregular, abnormal values is difficult.</a:t>
                      </a:r>
                      <a:endParaRPr lang="en-IN" sz="13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628560" y="13788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b="1" strike="noStrike" spc="-1" dirty="0">
                <a:solidFill>
                  <a:srgbClr val="7030A0"/>
                </a:solidFill>
                <a:latin typeface="Times New Roman"/>
                <a:ea typeface="Times New Roman"/>
              </a:rPr>
              <a:t>Literature Survey</a:t>
            </a:r>
            <a:endParaRPr lang="en-IN" sz="3600" b="0" strike="noStrike" spc="-1" dirty="0">
              <a:solidFill>
                <a:srgbClr val="000000"/>
              </a:solidFill>
              <a:latin typeface="Arial"/>
            </a:endParaRPr>
          </a:p>
        </p:txBody>
      </p:sp>
      <p:sp>
        <p:nvSpPr>
          <p:cNvPr id="126" name="PlaceHolder 2"/>
          <p:cNvSpPr>
            <a:spLocks noGrp="1"/>
          </p:cNvSpPr>
          <p:nvPr>
            <p:ph type="dt" idx="18"/>
          </p:nvPr>
        </p:nvSpPr>
        <p:spPr>
          <a:xfrm>
            <a:off x="628560" y="635652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127" name="PlaceHolder 3"/>
          <p:cNvSpPr>
            <a:spLocks noGrp="1"/>
          </p:cNvSpPr>
          <p:nvPr>
            <p:ph type="sldNum" idx="19"/>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B0DA7A65-87D2-4887-8505-ED6B17912047}" type="slidenum">
              <a:rPr lang="en-US" sz="1200" b="0" strike="noStrike" spc="-1">
                <a:solidFill>
                  <a:srgbClr val="888888"/>
                </a:solidFill>
                <a:latin typeface="Calibri"/>
                <a:ea typeface="Calibri"/>
              </a:rPr>
              <a:t>5</a:t>
            </a:fld>
            <a:endParaRPr lang="en-IN" sz="1200" b="0" strike="noStrike" spc="-1">
              <a:solidFill>
                <a:srgbClr val="000000"/>
              </a:solidFill>
              <a:latin typeface="Times New Roman"/>
            </a:endParaRPr>
          </a:p>
        </p:txBody>
      </p:sp>
      <p:graphicFrame>
        <p:nvGraphicFramePr>
          <p:cNvPr id="128" name="Table 127"/>
          <p:cNvGraphicFramePr/>
          <p:nvPr>
            <p:extLst>
              <p:ext uri="{D42A27DB-BD31-4B8C-83A1-F6EECF244321}">
                <p14:modId xmlns:p14="http://schemas.microsoft.com/office/powerpoint/2010/main" val="128300394"/>
              </p:ext>
            </p:extLst>
          </p:nvPr>
        </p:nvGraphicFramePr>
        <p:xfrm>
          <a:off x="300249" y="772721"/>
          <a:ext cx="8739283" cy="5655435"/>
        </p:xfrm>
        <a:graphic>
          <a:graphicData uri="http://schemas.openxmlformats.org/drawingml/2006/table">
            <a:tbl>
              <a:tblPr/>
              <a:tblGrid>
                <a:gridCol w="878704">
                  <a:extLst>
                    <a:ext uri="{9D8B030D-6E8A-4147-A177-3AD203B41FA5}">
                      <a16:colId xmlns:a16="http://schemas.microsoft.com/office/drawing/2014/main" val="20000"/>
                    </a:ext>
                  </a:extLst>
                </a:gridCol>
                <a:gridCol w="1986634">
                  <a:extLst>
                    <a:ext uri="{9D8B030D-6E8A-4147-A177-3AD203B41FA5}">
                      <a16:colId xmlns:a16="http://schemas.microsoft.com/office/drawing/2014/main" val="20001"/>
                    </a:ext>
                  </a:extLst>
                </a:gridCol>
                <a:gridCol w="1295969">
                  <a:extLst>
                    <a:ext uri="{9D8B030D-6E8A-4147-A177-3AD203B41FA5}">
                      <a16:colId xmlns:a16="http://schemas.microsoft.com/office/drawing/2014/main" val="20002"/>
                    </a:ext>
                  </a:extLst>
                </a:gridCol>
                <a:gridCol w="1742020">
                  <a:extLst>
                    <a:ext uri="{9D8B030D-6E8A-4147-A177-3AD203B41FA5}">
                      <a16:colId xmlns:a16="http://schemas.microsoft.com/office/drawing/2014/main" val="20003"/>
                    </a:ext>
                  </a:extLst>
                </a:gridCol>
                <a:gridCol w="1586753">
                  <a:extLst>
                    <a:ext uri="{9D8B030D-6E8A-4147-A177-3AD203B41FA5}">
                      <a16:colId xmlns:a16="http://schemas.microsoft.com/office/drawing/2014/main" val="20004"/>
                    </a:ext>
                  </a:extLst>
                </a:gridCol>
                <a:gridCol w="1249203">
                  <a:extLst>
                    <a:ext uri="{9D8B030D-6E8A-4147-A177-3AD203B41FA5}">
                      <a16:colId xmlns:a16="http://schemas.microsoft.com/office/drawing/2014/main" val="20005"/>
                    </a:ext>
                  </a:extLst>
                </a:gridCol>
              </a:tblGrid>
              <a:tr h="621721">
                <a:tc>
                  <a:txBody>
                    <a:bodyPr/>
                    <a:lstStyle/>
                    <a:p>
                      <a:pPr algn="ctr">
                        <a:lnSpc>
                          <a:spcPct val="100000"/>
                        </a:lnSpc>
                      </a:pPr>
                      <a:r>
                        <a:rPr lang="en-IN" sz="1200" b="1" strike="noStrike" spc="-1" dirty="0">
                          <a:solidFill>
                            <a:srgbClr val="000000"/>
                          </a:solidFill>
                          <a:latin typeface="Times New Roman" panose="02020603050405020304" pitchFamily="18" charset="0"/>
                          <a:cs typeface="Times New Roman" panose="02020603050405020304" pitchFamily="18" charset="0"/>
                        </a:rPr>
                        <a:t>YEAR</a:t>
                      </a:r>
                      <a:endParaRPr lang="en-IN" sz="12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a:lnSpc>
                          <a:spcPct val="100000"/>
                        </a:lnSpc>
                      </a:pPr>
                      <a:r>
                        <a:rPr lang="en-IN" sz="1200" b="1" strike="noStrike" spc="-1" dirty="0">
                          <a:solidFill>
                            <a:srgbClr val="000000"/>
                          </a:solidFill>
                          <a:latin typeface="Times New Roman" panose="02020603050405020304" pitchFamily="18" charset="0"/>
                          <a:cs typeface="Times New Roman" panose="02020603050405020304" pitchFamily="18" charset="0"/>
                        </a:rPr>
                        <a:t>TITLE AND JOURNAL</a:t>
                      </a:r>
                      <a:endParaRPr lang="en-IN" sz="12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a:lnSpc>
                          <a:spcPct val="100000"/>
                        </a:lnSpc>
                      </a:pPr>
                      <a:r>
                        <a:rPr lang="en-IN" sz="1200" b="1" strike="noStrike" spc="-1">
                          <a:solidFill>
                            <a:srgbClr val="000000"/>
                          </a:solidFill>
                          <a:latin typeface="Times New Roman" panose="02020603050405020304" pitchFamily="18" charset="0"/>
                          <a:cs typeface="Times New Roman" panose="02020603050405020304" pitchFamily="18" charset="0"/>
                        </a:rPr>
                        <a:t>AUTHOR</a:t>
                      </a:r>
                      <a:endParaRPr lang="en-IN" sz="1200" b="0" strike="noStrike" spc="-1">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a:lnSpc>
                          <a:spcPct val="100000"/>
                        </a:lnSpc>
                      </a:pPr>
                      <a:r>
                        <a:rPr lang="en-IN" sz="1200" b="1" strike="noStrike" spc="-1" dirty="0">
                          <a:solidFill>
                            <a:srgbClr val="000000"/>
                          </a:solidFill>
                          <a:latin typeface="Times New Roman" panose="02020603050405020304" pitchFamily="18" charset="0"/>
                          <a:cs typeface="Times New Roman" panose="02020603050405020304" pitchFamily="18" charset="0"/>
                        </a:rPr>
                        <a:t>DESCRIPTION</a:t>
                      </a:r>
                      <a:endParaRPr lang="en-IN" sz="12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a:lnSpc>
                          <a:spcPct val="100000"/>
                        </a:lnSpc>
                      </a:pPr>
                      <a:r>
                        <a:rPr lang="en-US" sz="1200" b="1" strike="noStrike" spc="-1" dirty="0">
                          <a:solidFill>
                            <a:srgbClr val="000000"/>
                          </a:solidFill>
                          <a:latin typeface="Times New Roman" panose="02020603050405020304" pitchFamily="18" charset="0"/>
                          <a:cs typeface="Times New Roman" panose="02020603050405020304" pitchFamily="18" charset="0"/>
                        </a:rPr>
                        <a:t>T</a:t>
                      </a:r>
                      <a:r>
                        <a:rPr lang="en-IN" sz="1200" b="1" strike="noStrike" spc="-1" dirty="0">
                          <a:solidFill>
                            <a:srgbClr val="000000"/>
                          </a:solidFill>
                          <a:latin typeface="Times New Roman" panose="02020603050405020304" pitchFamily="18" charset="0"/>
                          <a:cs typeface="Times New Roman" panose="02020603050405020304" pitchFamily="18" charset="0"/>
                        </a:rPr>
                        <a:t>ECHNIQUE</a:t>
                      </a:r>
                      <a:endParaRPr lang="en-IN" sz="12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gn="ctr">
                        <a:lnSpc>
                          <a:spcPct val="100000"/>
                        </a:lnSpc>
                      </a:pPr>
                      <a:r>
                        <a:rPr lang="en-US" sz="1200" b="1" strike="noStrike" spc="-1" dirty="0">
                          <a:solidFill>
                            <a:srgbClr val="000000"/>
                          </a:solidFill>
                          <a:latin typeface="Times New Roman" panose="02020603050405020304" pitchFamily="18" charset="0"/>
                          <a:cs typeface="Times New Roman" panose="02020603050405020304" pitchFamily="18" charset="0"/>
                        </a:rPr>
                        <a:t>F</a:t>
                      </a:r>
                      <a:r>
                        <a:rPr lang="en-IN" sz="1200" b="1" strike="noStrike" spc="-1" dirty="0">
                          <a:solidFill>
                            <a:srgbClr val="000000"/>
                          </a:solidFill>
                          <a:latin typeface="Times New Roman" panose="02020603050405020304" pitchFamily="18" charset="0"/>
                          <a:cs typeface="Times New Roman" panose="02020603050405020304" pitchFamily="18" charset="0"/>
                        </a:rPr>
                        <a:t>UTURE </a:t>
                      </a:r>
                      <a:r>
                        <a:rPr lang="en-IN" sz="1100" b="1" strike="noStrike" spc="-1" dirty="0">
                          <a:solidFill>
                            <a:srgbClr val="000000"/>
                          </a:solidFill>
                          <a:latin typeface="Times New Roman" panose="02020603050405020304" pitchFamily="18" charset="0"/>
                          <a:cs typeface="Times New Roman" panose="02020603050405020304" pitchFamily="18" charset="0"/>
                        </a:rPr>
                        <a:t>ENHANCEMENT</a:t>
                      </a:r>
                      <a:endParaRPr lang="en-IN" sz="11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0"/>
                  </a:ext>
                </a:extLst>
              </a:tr>
              <a:tr h="2310318">
                <a:tc>
                  <a:txBody>
                    <a:bodyPr/>
                    <a:lstStyle/>
                    <a:p>
                      <a:pPr algn="ctr">
                        <a:lnSpc>
                          <a:spcPct val="100000"/>
                        </a:lnSpc>
                      </a:pPr>
                      <a:r>
                        <a:rPr lang="en-IN" sz="1300" b="1" kern="1200" dirty="0">
                          <a:solidFill>
                            <a:schemeClr val="tx1"/>
                          </a:solidFill>
                          <a:effectLst/>
                          <a:latin typeface="Times New Roman" panose="02020603050405020304" pitchFamily="18" charset="0"/>
                          <a:ea typeface="+mn-ea"/>
                          <a:cs typeface="Times New Roman" panose="02020603050405020304" pitchFamily="18" charset="0"/>
                        </a:rPr>
                        <a:t> </a:t>
                      </a:r>
                      <a:r>
                        <a:rPr lang="en-IN" sz="1300" kern="1200" dirty="0">
                          <a:solidFill>
                            <a:schemeClr val="tx1"/>
                          </a:solidFill>
                          <a:effectLst/>
                          <a:latin typeface="Times New Roman" panose="02020603050405020304" pitchFamily="18" charset="0"/>
                          <a:ea typeface="+mn-ea"/>
                          <a:cs typeface="Times New Roman" panose="02020603050405020304" pitchFamily="18" charset="0"/>
                        </a:rPr>
                        <a:t>2021</a:t>
                      </a:r>
                      <a:endParaRPr lang="en-IN" sz="13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IN" sz="1300" kern="1200" dirty="0">
                          <a:solidFill>
                            <a:schemeClr val="tx1"/>
                          </a:solidFill>
                          <a:effectLst/>
                          <a:latin typeface="Times New Roman" panose="02020603050405020304" pitchFamily="18" charset="0"/>
                          <a:ea typeface="+mn-ea"/>
                          <a:cs typeface="Times New Roman" panose="02020603050405020304" pitchFamily="18" charset="0"/>
                        </a:rPr>
                        <a:t>Mortality Prediction in ICU Patients Using Machine Learning Models.</a:t>
                      </a:r>
                      <a:endParaRPr lang="en-IN" sz="13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IN" sz="1300" kern="1200" dirty="0" err="1">
                          <a:solidFill>
                            <a:schemeClr val="tx1"/>
                          </a:solidFill>
                          <a:effectLst/>
                          <a:latin typeface="Times New Roman" panose="02020603050405020304" pitchFamily="18" charset="0"/>
                          <a:ea typeface="+mn-ea"/>
                          <a:cs typeface="Times New Roman" panose="02020603050405020304" pitchFamily="18" charset="0"/>
                        </a:rPr>
                        <a:t>Akhyar</a:t>
                      </a:r>
                      <a:r>
                        <a:rPr lang="en-IN" sz="1300" kern="1200" dirty="0">
                          <a:solidFill>
                            <a:schemeClr val="tx1"/>
                          </a:solidFill>
                          <a:effectLst/>
                          <a:latin typeface="Times New Roman" panose="02020603050405020304" pitchFamily="18" charset="0"/>
                          <a:ea typeface="+mn-ea"/>
                          <a:cs typeface="Times New Roman" panose="02020603050405020304" pitchFamily="18" charset="0"/>
                        </a:rPr>
                        <a:t> Ali Khan, </a:t>
                      </a:r>
                      <a:r>
                        <a:rPr lang="en-IN" sz="1300" kern="1200" dirty="0" err="1">
                          <a:solidFill>
                            <a:schemeClr val="tx1"/>
                          </a:solidFill>
                          <a:effectLst/>
                          <a:latin typeface="Times New Roman" panose="02020603050405020304" pitchFamily="18" charset="0"/>
                          <a:ea typeface="+mn-ea"/>
                          <a:cs typeface="Times New Roman" panose="02020603050405020304" pitchFamily="18" charset="0"/>
                        </a:rPr>
                        <a:t>Rehan</a:t>
                      </a:r>
                      <a:r>
                        <a:rPr lang="en-IN" sz="1300" kern="1200" dirty="0">
                          <a:solidFill>
                            <a:schemeClr val="tx1"/>
                          </a:solidFill>
                          <a:effectLst/>
                          <a:latin typeface="Times New Roman" panose="02020603050405020304" pitchFamily="18" charset="0"/>
                          <a:ea typeface="+mn-ea"/>
                          <a:cs typeface="Times New Roman" panose="02020603050405020304" pitchFamily="18" charset="0"/>
                        </a:rPr>
                        <a:t> Liaqat.</a:t>
                      </a:r>
                      <a:endParaRPr lang="en-IN" sz="13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IN" sz="1300" kern="1200" dirty="0">
                          <a:solidFill>
                            <a:schemeClr val="tx1"/>
                          </a:solidFill>
                          <a:effectLst/>
                          <a:latin typeface="Times New Roman" panose="02020603050405020304" pitchFamily="18" charset="0"/>
                          <a:ea typeface="+mn-ea"/>
                          <a:cs typeface="Times New Roman" panose="02020603050405020304" pitchFamily="18" charset="0"/>
                        </a:rPr>
                        <a:t>Effective utilization of limited intensive care unit (ICU) allocations is a challenging task for medical experts to save precious human </a:t>
                      </a:r>
                      <a:r>
                        <a:rPr lang="en-IN" sz="1300" kern="1200" dirty="0" err="1">
                          <a:solidFill>
                            <a:schemeClr val="tx1"/>
                          </a:solidFill>
                          <a:effectLst/>
                          <a:latin typeface="Times New Roman" panose="02020603050405020304" pitchFamily="18" charset="0"/>
                          <a:ea typeface="+mn-ea"/>
                          <a:cs typeface="Times New Roman" panose="02020603050405020304" pitchFamily="18" charset="0"/>
                        </a:rPr>
                        <a:t>livesThis</a:t>
                      </a:r>
                      <a:r>
                        <a:rPr lang="en-IN" sz="1300" kern="1200" dirty="0">
                          <a:solidFill>
                            <a:schemeClr val="tx1"/>
                          </a:solidFill>
                          <a:effectLst/>
                          <a:latin typeface="Times New Roman" panose="02020603050405020304" pitchFamily="18" charset="0"/>
                          <a:ea typeface="+mn-ea"/>
                          <a:cs typeface="Times New Roman" panose="02020603050405020304" pitchFamily="18" charset="0"/>
                        </a:rPr>
                        <a:t> paper presents two mortality prediction models using the support vector machine (SVM) and linear discriminant analysis. </a:t>
                      </a:r>
                      <a:endParaRPr lang="en-IN" sz="13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b="0" i="0" kern="1200" dirty="0">
                          <a:solidFill>
                            <a:schemeClr val="tx1"/>
                          </a:solidFill>
                          <a:effectLst/>
                          <a:latin typeface="Times New Roman" panose="02020603050405020304" pitchFamily="18" charset="0"/>
                          <a:ea typeface="+mn-ea"/>
                          <a:cs typeface="Times New Roman" panose="02020603050405020304" pitchFamily="18" charset="0"/>
                        </a:rPr>
                        <a:t>Reinforcement learning</a:t>
                      </a:r>
                    </a:p>
                    <a:p>
                      <a:pPr>
                        <a:lnSpc>
                          <a:spcPct val="100000"/>
                        </a:lnSpc>
                      </a:pPr>
                      <a:endParaRPr lang="en-IN" sz="13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300" b="0" i="0" kern="1200" dirty="0">
                          <a:solidFill>
                            <a:schemeClr val="tx1"/>
                          </a:solidFill>
                          <a:effectLst/>
                          <a:latin typeface="Times New Roman" panose="02020603050405020304" pitchFamily="18" charset="0"/>
                          <a:ea typeface="+mn-ea"/>
                          <a:cs typeface="Times New Roman" panose="02020603050405020304" pitchFamily="18" charset="0"/>
                        </a:rPr>
                        <a:t>The patterns that may be present in the missing clinical data are not thoroughly considered.</a:t>
                      </a:r>
                      <a:endParaRPr lang="en-IN" sz="13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1"/>
                  </a:ext>
                </a:extLst>
              </a:tr>
              <a:tr h="2564834">
                <a:tc>
                  <a:txBody>
                    <a:bodyPr/>
                    <a:lstStyle/>
                    <a:p>
                      <a:pPr algn="ctr">
                        <a:lnSpc>
                          <a:spcPct val="100000"/>
                        </a:lnSpc>
                      </a:pPr>
                      <a:r>
                        <a:rPr lang="en-IN" sz="1300" kern="1200" dirty="0">
                          <a:solidFill>
                            <a:schemeClr val="tx1"/>
                          </a:solidFill>
                          <a:effectLst/>
                          <a:latin typeface="Times New Roman" panose="02020603050405020304" pitchFamily="18" charset="0"/>
                          <a:ea typeface="+mn-ea"/>
                          <a:cs typeface="Times New Roman" panose="02020603050405020304" pitchFamily="18" charset="0"/>
                        </a:rPr>
                        <a:t>2022</a:t>
                      </a:r>
                      <a:endParaRPr lang="en-IN" sz="13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IN" sz="1300" kern="1200" dirty="0">
                          <a:solidFill>
                            <a:schemeClr val="tx1"/>
                          </a:solidFill>
                          <a:effectLst/>
                          <a:latin typeface="Times New Roman" panose="02020603050405020304" pitchFamily="18" charset="0"/>
                          <a:ea typeface="+mn-ea"/>
                          <a:cs typeface="Times New Roman" panose="02020603050405020304" pitchFamily="18" charset="0"/>
                        </a:rPr>
                        <a:t>Identifying Predictors of COVID-19 Mortality Using Machine Learning.</a:t>
                      </a:r>
                      <a:endParaRPr lang="en-IN" sz="1300" b="1"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IN" sz="1300" kern="1200" dirty="0">
                          <a:solidFill>
                            <a:schemeClr val="tx1"/>
                          </a:solidFill>
                          <a:effectLst/>
                          <a:latin typeface="Times New Roman" panose="02020603050405020304" pitchFamily="18" charset="0"/>
                          <a:ea typeface="+mn-ea"/>
                          <a:cs typeface="Times New Roman" panose="02020603050405020304" pitchFamily="18" charset="0"/>
                        </a:rPr>
                        <a:t>Tsz-Kin Wan, Rui-Xuan Huang</a:t>
                      </a:r>
                      <a:r>
                        <a:rPr lang="en-IN" sz="1300" b="1" kern="1200" dirty="0">
                          <a:solidFill>
                            <a:schemeClr val="tx1"/>
                          </a:solidFill>
                          <a:effectLst/>
                          <a:latin typeface="Times New Roman" panose="02020603050405020304" pitchFamily="18" charset="0"/>
                          <a:ea typeface="+mn-ea"/>
                          <a:cs typeface="Times New Roman" panose="02020603050405020304" pitchFamily="18" charset="0"/>
                        </a:rPr>
                        <a:t>.</a:t>
                      </a:r>
                      <a:endParaRPr lang="en-IN" sz="13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IN" sz="1300" kern="1200" dirty="0">
                          <a:solidFill>
                            <a:schemeClr val="tx1"/>
                          </a:solidFill>
                          <a:effectLst/>
                          <a:latin typeface="Times New Roman" panose="02020603050405020304" pitchFamily="18" charset="0"/>
                          <a:ea typeface="+mn-ea"/>
                          <a:cs typeface="Times New Roman" panose="02020603050405020304" pitchFamily="18" charset="0"/>
                        </a:rPr>
                        <a:t>Data from 14,876 COVID-19 patients were input into the machine learning model for risk-level mortality prediction, with the predicted risk level ranging from 0 to 1. Of the three models used in the experiment.</a:t>
                      </a:r>
                      <a:endParaRPr lang="en-IN" sz="13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fontAlgn="base"/>
                      <a:r>
                        <a:rPr lang="en-US" sz="1300" b="0" i="0" kern="1200" dirty="0">
                          <a:solidFill>
                            <a:schemeClr val="tx1"/>
                          </a:solidFill>
                          <a:effectLst/>
                          <a:latin typeface="Times New Roman" panose="02020603050405020304" pitchFamily="18" charset="0"/>
                          <a:ea typeface="+mn-ea"/>
                          <a:cs typeface="Times New Roman" panose="02020603050405020304" pitchFamily="18" charset="0"/>
                        </a:rPr>
                        <a:t>Random Forest Algorithm</a:t>
                      </a: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a:lnSpc>
                          <a:spcPct val="100000"/>
                        </a:lnSpc>
                      </a:pPr>
                      <a:r>
                        <a:rPr lang="en-US" sz="1300" b="0" i="0" kern="1200" dirty="0">
                          <a:solidFill>
                            <a:schemeClr val="tx1"/>
                          </a:solidFill>
                          <a:effectLst/>
                          <a:latin typeface="Times New Roman" panose="02020603050405020304" pitchFamily="18" charset="0"/>
                          <a:ea typeface="+mn-ea"/>
                          <a:cs typeface="Times New Roman" panose="02020603050405020304" pitchFamily="18" charset="0"/>
                        </a:rPr>
                        <a:t>The models compared to Fine Gray models to generate risk predictions for fracture and competing mortality.</a:t>
                      </a:r>
                      <a:endParaRPr lang="en-IN" sz="1300" b="0" strike="noStrike" spc="-1" dirty="0">
                        <a:solidFill>
                          <a:srgbClr val="000000"/>
                        </a:solidFill>
                        <a:latin typeface="Times New Roman" panose="02020603050405020304" pitchFamily="18" charset="0"/>
                        <a:cs typeface="Times New Roman" panose="02020603050405020304" pitchFamily="18" charset="0"/>
                      </a:endParaRPr>
                    </a:p>
                  </a:txBody>
                  <a:tcP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628560" y="16596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b="1" strike="noStrike" spc="-1" dirty="0">
                <a:solidFill>
                  <a:srgbClr val="7030A0"/>
                </a:solidFill>
                <a:latin typeface="Times New Roman"/>
                <a:ea typeface="Times New Roman"/>
              </a:rPr>
              <a:t>Problem Statement</a:t>
            </a:r>
            <a:endParaRPr lang="en-IN" sz="3600" b="0" strike="noStrike" spc="-1" dirty="0">
              <a:solidFill>
                <a:srgbClr val="000000"/>
              </a:solidFill>
              <a:latin typeface="Arial"/>
            </a:endParaRPr>
          </a:p>
        </p:txBody>
      </p:sp>
      <p:sp>
        <p:nvSpPr>
          <p:cNvPr id="130" name="PlaceHolder 2"/>
          <p:cNvSpPr>
            <a:spLocks noGrp="1"/>
          </p:cNvSpPr>
          <p:nvPr>
            <p:ph type="dt" idx="20"/>
          </p:nvPr>
        </p:nvSpPr>
        <p:spPr>
          <a:xfrm>
            <a:off x="628560" y="635652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131" name="PlaceHolder 3"/>
          <p:cNvSpPr>
            <a:spLocks noGrp="1"/>
          </p:cNvSpPr>
          <p:nvPr>
            <p:ph type="sldNum" idx="21"/>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5FB6D658-6A15-4A03-A1C9-5F47ABB0084C}" type="slidenum">
              <a:rPr lang="en-US" sz="1200" b="0" strike="noStrike" spc="-1">
                <a:solidFill>
                  <a:srgbClr val="888888"/>
                </a:solidFill>
                <a:latin typeface="Calibri"/>
                <a:ea typeface="Calibri"/>
              </a:rPr>
              <a:t>6</a:t>
            </a:fld>
            <a:endParaRPr lang="en-IN" sz="1200" b="0" strike="noStrike" spc="-1">
              <a:solidFill>
                <a:srgbClr val="000000"/>
              </a:solidFill>
              <a:latin typeface="Times New Roman"/>
            </a:endParaRPr>
          </a:p>
        </p:txBody>
      </p:sp>
      <p:sp>
        <p:nvSpPr>
          <p:cNvPr id="132" name="Rectangle 131"/>
          <p:cNvSpPr/>
          <p:nvPr/>
        </p:nvSpPr>
        <p:spPr>
          <a:xfrm>
            <a:off x="57903" y="1155331"/>
            <a:ext cx="9026753" cy="454733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Over 120 million individuals are affected by the coronavirus illness (COVID-19), which is a serious global public health epidemic that has killed over 2 million people in 199 nations. In March 2020, the World Health Organization (WHO) classified the COVID-19 outbreak as a pandemic. Since then, the front-line nurses have had to contend with a number of difficulties, such as a severe nursing shortage, a lack of medical supplies, and a range of psychological issues like burnout and infection fear. These discoveries will help nurses fight the pandemic more resiliently as the disease continues to evolve. In our situation, there will be less interaction between the medical staff and the patients, preventing the transmission of infection. In the event of a pandemic outbreak, our technology will act as a barrier between the nurse and the afflicted patient. For example, Disease X, as classified by the World Health Organization (WHO), is a fictitious pathogen that has the potential to trigger a worldwide health emergency. Healthcare workers in the UK are bracing for a possible new pandemic called "Disease X," which has the potential to kill 20 times as many people as COVID-19. It is possible that Disease X will kill up to 50 million people.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20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sldNum" idx="22"/>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0E7D1A09-7C24-440D-81BD-EA3C0FB982D3}" type="slidenum">
              <a:rPr lang="en-US" sz="1200" b="0" strike="noStrike" spc="-1">
                <a:solidFill>
                  <a:srgbClr val="888888"/>
                </a:solidFill>
                <a:latin typeface="Calibri"/>
                <a:ea typeface="Calibri"/>
              </a:rPr>
              <a:t>7</a:t>
            </a:fld>
            <a:endParaRPr lang="en-IN" sz="1200" b="0" strike="noStrike" spc="-1">
              <a:solidFill>
                <a:srgbClr val="000000"/>
              </a:solidFill>
              <a:latin typeface="Times New Roman"/>
            </a:endParaRPr>
          </a:p>
        </p:txBody>
      </p:sp>
      <p:sp>
        <p:nvSpPr>
          <p:cNvPr id="134" name="Rectangle 133"/>
          <p:cNvSpPr/>
          <p:nvPr/>
        </p:nvSpPr>
        <p:spPr>
          <a:xfrm>
            <a:off x="2700000" y="180000"/>
            <a:ext cx="3598920" cy="54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90000"/>
              </a:lnSpc>
              <a:tabLst>
                <a:tab pos="0" algn="l"/>
              </a:tabLst>
            </a:pPr>
            <a:r>
              <a:rPr lang="en-US" sz="3600" b="1" strike="noStrike" spc="-1">
                <a:solidFill>
                  <a:srgbClr val="7030A0"/>
                </a:solidFill>
                <a:latin typeface="Times New Roman"/>
                <a:ea typeface="Times New Roman"/>
              </a:rPr>
              <a:t>Existing system</a:t>
            </a:r>
            <a:endParaRPr lang="en-IN" sz="3600" b="0" strike="noStrike" spc="-1">
              <a:solidFill>
                <a:srgbClr val="000000"/>
              </a:solidFill>
              <a:latin typeface="Arial"/>
            </a:endParaRPr>
          </a:p>
        </p:txBody>
      </p:sp>
      <p:sp>
        <p:nvSpPr>
          <p:cNvPr id="136" name="Rectangle 135"/>
          <p:cNvSpPr/>
          <p:nvPr/>
        </p:nvSpPr>
        <p:spPr>
          <a:xfrm>
            <a:off x="628560" y="1604160"/>
            <a:ext cx="8278920" cy="1128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en-US" sz="1600" b="0" i="0" dirty="0">
                <a:effectLst/>
                <a:latin typeface="Times New Roman" panose="02020603050405020304" pitchFamily="18" charset="0"/>
                <a:cs typeface="Times New Roman" panose="02020603050405020304" pitchFamily="18" charset="0"/>
              </a:rPr>
              <a:t>Clinical risk prediction based on Electronic Health Records (EHR) can assist doctors in better judgment and can make sense of early diagnosis. However, the prediction performance heavily relies on effective representations from multi-dimensional time series EHR data.</a:t>
            </a:r>
            <a:endParaRPr lang="en-IN" sz="1600" b="0" strike="noStrike" spc="-1" dirty="0">
              <a:latin typeface="Times New Roman" panose="02020603050405020304" pitchFamily="18" charset="0"/>
              <a:cs typeface="Times New Roman" panose="02020603050405020304" pitchFamily="18" charset="0"/>
            </a:endParaRPr>
          </a:p>
        </p:txBody>
      </p:sp>
      <p:sp>
        <p:nvSpPr>
          <p:cNvPr id="137" name="Rectangle 136"/>
          <p:cNvSpPr/>
          <p:nvPr/>
        </p:nvSpPr>
        <p:spPr>
          <a:xfrm>
            <a:off x="628560" y="2789157"/>
            <a:ext cx="8278920" cy="1128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en-US" sz="1600" b="0" i="0" dirty="0">
                <a:effectLst/>
                <a:latin typeface="Times New Roman" panose="02020603050405020304" pitchFamily="18" charset="0"/>
                <a:cs typeface="Times New Roman" panose="02020603050405020304" pitchFamily="18" charset="0"/>
              </a:rPr>
              <a:t>Existing solutions usually focus on temporal features or inherent relations between clinical event variables or extract both information in two separate phases. This usually leads to insufficient patient feature information and results in poor prediction performance</a:t>
            </a:r>
            <a:r>
              <a:rPr lang="en-US" sz="1600" b="0" i="0" dirty="0">
                <a:effectLst/>
              </a:rPr>
              <a:t>.</a:t>
            </a:r>
            <a:endParaRPr lang="en-IN" sz="1600" b="0" strike="noStrike" spc="-1" dirty="0"/>
          </a:p>
        </p:txBody>
      </p:sp>
      <p:sp>
        <p:nvSpPr>
          <p:cNvPr id="138" name="Rectangle 137"/>
          <p:cNvSpPr/>
          <p:nvPr/>
        </p:nvSpPr>
        <p:spPr>
          <a:xfrm>
            <a:off x="628560" y="5096512"/>
            <a:ext cx="8278920" cy="85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fontAlgn="base"/>
            <a:r>
              <a:rPr lang="en-US" sz="1600" b="0" i="0" dirty="0">
                <a:solidFill>
                  <a:srgbClr val="000000"/>
                </a:solidFill>
                <a:effectLst/>
                <a:latin typeface="Times New Roman" panose="02020603050405020304" pitchFamily="18" charset="0"/>
                <a:cs typeface="Times New Roman" panose="02020603050405020304" pitchFamily="18" charset="0"/>
              </a:rPr>
              <a:t>Their process required a lot of computational power; they didn't deploy the model, and their accuracy was much lower than ours.</a:t>
            </a:r>
          </a:p>
        </p:txBody>
      </p:sp>
      <p:sp>
        <p:nvSpPr>
          <p:cNvPr id="139" name="Rectangle 138"/>
          <p:cNvSpPr/>
          <p:nvPr/>
        </p:nvSpPr>
        <p:spPr>
          <a:xfrm>
            <a:off x="628560" y="3974154"/>
            <a:ext cx="7378920" cy="11256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en-US" sz="1600" b="0" i="0" dirty="0">
                <a:effectLst/>
                <a:latin typeface="Times New Roman" panose="02020603050405020304" pitchFamily="18" charset="0"/>
                <a:cs typeface="Times New Roman" panose="02020603050405020304" pitchFamily="18" charset="0"/>
              </a:rPr>
              <a:t>Moreover, existing methods based on Heterogeneous Graph Neural Networks usually require the manual selection of proper Meta-Paths. To solve these problems, we propose the Time-aware Context-Gated Graph Attention Network (T-Context GGAN).</a:t>
            </a:r>
            <a:endParaRPr lang="en-IN" sz="1600" b="0" strike="noStrike" spc="-1" dirty="0">
              <a:latin typeface="Times New Roman" panose="02020603050405020304" pitchFamily="18" charset="0"/>
              <a:cs typeface="Times New Roman" panose="02020603050405020304" pitchFamily="18" charset="0"/>
            </a:endParaRPr>
          </a:p>
        </p:txBody>
      </p:sp>
      <p:sp>
        <p:nvSpPr>
          <p:cNvPr id="140" name="Rectangle 139"/>
          <p:cNvSpPr/>
          <p:nvPr/>
        </p:nvSpPr>
        <p:spPr>
          <a:xfrm>
            <a:off x="360000" y="1080000"/>
            <a:ext cx="7198920" cy="34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IN" sz="1800" b="0" strike="noStrike" spc="-1" dirty="0">
                <a:solidFill>
                  <a:srgbClr val="000000"/>
                </a:solidFill>
                <a:latin typeface="Times New Roman" panose="02020603050405020304" pitchFamily="18" charset="0"/>
                <a:ea typeface="DejaVu Sans"/>
                <a:cs typeface="Times New Roman" panose="02020603050405020304" pitchFamily="18" charset="0"/>
              </a:rPr>
              <a:t>The common challenges faced in existing system are as follows:</a:t>
            </a:r>
            <a:endParaRPr lang="en-IN" sz="1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41" name="Rectangle 140"/>
          <p:cNvSpPr/>
          <p:nvPr/>
        </p:nvSpPr>
        <p:spPr>
          <a:xfrm>
            <a:off x="108981" y="1608300"/>
            <a:ext cx="538920" cy="34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IN" sz="1800" b="0" strike="noStrike" spc="-1" dirty="0">
                <a:solidFill>
                  <a:srgbClr val="000000"/>
                </a:solidFill>
                <a:latin typeface="Arial"/>
                <a:ea typeface="DejaVu Sans"/>
                <a:sym typeface="Wingdings" panose="05000000000000000000" pitchFamily="2" charset="2"/>
              </a:rPr>
              <a:t></a:t>
            </a:r>
            <a:endParaRPr lang="en-IN" sz="1800" b="0" strike="noStrike" spc="-1" dirty="0">
              <a:solidFill>
                <a:srgbClr val="000000"/>
              </a:solidFill>
              <a:latin typeface="Arial"/>
            </a:endParaRPr>
          </a:p>
        </p:txBody>
      </p:sp>
      <p:sp>
        <p:nvSpPr>
          <p:cNvPr id="142" name="Rectangle 141"/>
          <p:cNvSpPr/>
          <p:nvPr/>
        </p:nvSpPr>
        <p:spPr>
          <a:xfrm>
            <a:off x="126911" y="2829198"/>
            <a:ext cx="538920" cy="34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IN" sz="1800" b="0" strike="noStrike" spc="-1" dirty="0">
                <a:solidFill>
                  <a:srgbClr val="000000"/>
                </a:solidFill>
                <a:latin typeface="Arial"/>
                <a:ea typeface="DejaVu Sans"/>
                <a:sym typeface="Wingdings" panose="05000000000000000000" pitchFamily="2" charset="2"/>
              </a:rPr>
              <a:t></a:t>
            </a:r>
            <a:endParaRPr lang="en-IN" sz="1800" b="0" strike="noStrike" spc="-1" dirty="0">
              <a:solidFill>
                <a:srgbClr val="000000"/>
              </a:solidFill>
              <a:latin typeface="Arial"/>
            </a:endParaRPr>
          </a:p>
        </p:txBody>
      </p:sp>
      <p:sp>
        <p:nvSpPr>
          <p:cNvPr id="143" name="Rectangle 142"/>
          <p:cNvSpPr/>
          <p:nvPr/>
        </p:nvSpPr>
        <p:spPr>
          <a:xfrm>
            <a:off x="89640" y="3976196"/>
            <a:ext cx="538920" cy="34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IN" sz="1800" b="0" strike="noStrike" spc="-1" dirty="0">
                <a:solidFill>
                  <a:srgbClr val="000000"/>
                </a:solidFill>
                <a:latin typeface="Arial"/>
                <a:ea typeface="DejaVu Sans"/>
                <a:sym typeface="Wingdings" panose="05000000000000000000" pitchFamily="2" charset="2"/>
              </a:rPr>
              <a:t></a:t>
            </a:r>
            <a:endParaRPr lang="en-IN" sz="1800" b="0" strike="noStrike" spc="-1" dirty="0">
              <a:solidFill>
                <a:srgbClr val="000000"/>
              </a:solidFill>
              <a:latin typeface="Arial"/>
            </a:endParaRPr>
          </a:p>
        </p:txBody>
      </p:sp>
      <p:sp>
        <p:nvSpPr>
          <p:cNvPr id="144" name="Rectangle 143"/>
          <p:cNvSpPr/>
          <p:nvPr/>
        </p:nvSpPr>
        <p:spPr>
          <a:xfrm>
            <a:off x="126911" y="5096512"/>
            <a:ext cx="538920" cy="34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IN" sz="1800" b="0" strike="noStrike" spc="-1" dirty="0">
                <a:solidFill>
                  <a:srgbClr val="000000"/>
                </a:solidFill>
                <a:latin typeface="Arial"/>
                <a:ea typeface="DejaVu Sans"/>
                <a:sym typeface="Wingdings" panose="05000000000000000000" pitchFamily="2" charset="2"/>
              </a:rPr>
              <a:t></a:t>
            </a:r>
            <a:endParaRPr lang="en-IN" sz="1800" b="0" strike="noStrike" spc="-1" dirty="0">
              <a:solidFill>
                <a:srgbClr val="000000"/>
              </a:solidFill>
              <a:latin typeface="Arial"/>
            </a:endParaRPr>
          </a:p>
        </p:txBody>
      </p:sp>
      <p:sp>
        <p:nvSpPr>
          <p:cNvPr id="2" name="Date Placeholder 1">
            <a:extLst>
              <a:ext uri="{FF2B5EF4-FFF2-40B4-BE49-F238E27FC236}">
                <a16:creationId xmlns:a16="http://schemas.microsoft.com/office/drawing/2014/main" id="{92C9C15F-DF8A-4C3A-54F8-377E7D79EE21}"/>
              </a:ext>
            </a:extLst>
          </p:cNvPr>
          <p:cNvSpPr>
            <a:spLocks noGrp="1"/>
          </p:cNvSpPr>
          <p:nvPr>
            <p:ph type="dt" idx="6"/>
          </p:nvPr>
        </p:nvSpPr>
        <p:spPr>
          <a:xfrm>
            <a:off x="628560" y="6356520"/>
            <a:ext cx="2055960" cy="363600"/>
          </a:xfrm>
        </p:spPr>
        <p:txBody>
          <a:bodyPr/>
          <a:lstStyle/>
          <a:p>
            <a:pPr indent="0">
              <a:lnSpc>
                <a:spcPct val="100000"/>
              </a:lnSpc>
              <a:buNone/>
              <a:tabLst>
                <a:tab pos="0" algn="l"/>
              </a:tabLst>
            </a:pPr>
            <a:r>
              <a:rPr lang="en-US" dirty="0">
                <a:solidFill>
                  <a:srgbClr val="000000"/>
                </a:solidFill>
                <a:latin typeface="Times New Roman"/>
              </a:rPr>
              <a:t>25</a:t>
            </a:r>
            <a:r>
              <a:rPr lang="en-US" sz="1400" b="0" strike="noStrike" spc="-1" dirty="0">
                <a:solidFill>
                  <a:srgbClr val="000000"/>
                </a:solidFill>
                <a:latin typeface="Times New Roman"/>
              </a:rPr>
              <a:t>/03/2024</a:t>
            </a:r>
            <a:endParaRPr lang="en-IN" sz="1400" b="0" strike="noStrike" spc="-1" dirty="0">
              <a:solidFill>
                <a:srgbClr val="000000"/>
              </a:solidFill>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628560" y="16596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b="1" strike="noStrike" spc="-1">
                <a:solidFill>
                  <a:srgbClr val="7030A0"/>
                </a:solidFill>
                <a:latin typeface="Times New Roman"/>
                <a:ea typeface="Times New Roman"/>
              </a:rPr>
              <a:t>Proposed System</a:t>
            </a:r>
            <a:endParaRPr lang="en-IN" sz="3600" b="0" strike="noStrike" spc="-1">
              <a:solidFill>
                <a:srgbClr val="000000"/>
              </a:solidFill>
              <a:latin typeface="Arial"/>
            </a:endParaRPr>
          </a:p>
        </p:txBody>
      </p:sp>
      <p:sp>
        <p:nvSpPr>
          <p:cNvPr id="146" name="PlaceHolder 2"/>
          <p:cNvSpPr>
            <a:spLocks noGrp="1"/>
          </p:cNvSpPr>
          <p:nvPr>
            <p:ph type="dt" idx="23"/>
          </p:nvPr>
        </p:nvSpPr>
        <p:spPr>
          <a:xfrm>
            <a:off x="628560" y="635652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147" name="PlaceHolder 3"/>
          <p:cNvSpPr>
            <a:spLocks noGrp="1"/>
          </p:cNvSpPr>
          <p:nvPr>
            <p:ph type="sldNum" idx="24"/>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EDE05F61-B7A6-4C81-BDA3-ACA08733AB36}" type="slidenum">
              <a:rPr lang="en-US" sz="1200" b="0" strike="noStrike" spc="-1">
                <a:solidFill>
                  <a:srgbClr val="888888"/>
                </a:solidFill>
                <a:latin typeface="Calibri"/>
                <a:ea typeface="Calibri"/>
              </a:rPr>
              <a:t>8</a:t>
            </a:fld>
            <a:endParaRPr lang="en-IN" sz="1200" b="0" strike="noStrike" spc="-1">
              <a:solidFill>
                <a:srgbClr val="000000"/>
              </a:solidFill>
              <a:latin typeface="Times New Roman"/>
            </a:endParaRPr>
          </a:p>
        </p:txBody>
      </p:sp>
      <p:sp>
        <p:nvSpPr>
          <p:cNvPr id="149" name="Rectangle 148"/>
          <p:cNvSpPr/>
          <p:nvPr/>
        </p:nvSpPr>
        <p:spPr>
          <a:xfrm>
            <a:off x="810000" y="959134"/>
            <a:ext cx="7918920" cy="88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fontAlgn="base"/>
            <a:r>
              <a:rPr lang="en-US" sz="1600" b="0" i="0" dirty="0">
                <a:solidFill>
                  <a:srgbClr val="000000"/>
                </a:solidFill>
                <a:effectLst/>
                <a:latin typeface="Times New Roman" panose="02020603050405020304" pitchFamily="18" charset="0"/>
                <a:cs typeface="Times New Roman" panose="02020603050405020304" pitchFamily="18" charset="0"/>
              </a:rPr>
              <a:t>ICU patient risk level monitoring system utilizing supervised learning techniques. This system would assist healthcare professionals in assessing and monitoring the risk levels of patients in intensive care units (ICUs) in real-time.</a:t>
            </a:r>
          </a:p>
        </p:txBody>
      </p:sp>
      <p:sp>
        <p:nvSpPr>
          <p:cNvPr id="150" name="Rectangle 149"/>
          <p:cNvSpPr/>
          <p:nvPr/>
        </p:nvSpPr>
        <p:spPr>
          <a:xfrm>
            <a:off x="808920" y="1910222"/>
            <a:ext cx="7558920" cy="11237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en-US" sz="1600" b="0" i="0" dirty="0">
                <a:effectLst/>
                <a:latin typeface="Times New Roman" panose="02020603050405020304" pitchFamily="18" charset="0"/>
                <a:cs typeface="Times New Roman" panose="02020603050405020304" pitchFamily="18" charset="0"/>
              </a:rPr>
              <a:t>Gather a comprehensive dataset consisting of patient demographics, vital signs, laboratory results, medical history, medication records, and other relevant variables for ICU patients. This dataset will serve as the input for training and validating the supervised learning models.</a:t>
            </a:r>
            <a:endParaRPr lang="en-IN" sz="1600" b="0" strike="noStrike" spc="-1" dirty="0">
              <a:latin typeface="Times New Roman" panose="02020603050405020304" pitchFamily="18" charset="0"/>
              <a:cs typeface="Times New Roman" panose="02020603050405020304" pitchFamily="18" charset="0"/>
            </a:endParaRPr>
          </a:p>
        </p:txBody>
      </p:sp>
      <p:sp>
        <p:nvSpPr>
          <p:cNvPr id="151" name="Rectangle 150"/>
          <p:cNvSpPr/>
          <p:nvPr/>
        </p:nvSpPr>
        <p:spPr>
          <a:xfrm>
            <a:off x="808920" y="3176051"/>
            <a:ext cx="7738920" cy="151438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fontAlgn="base"/>
            <a:r>
              <a:rPr lang="en-US" sz="1600" b="0" i="0" dirty="0">
                <a:solidFill>
                  <a:srgbClr val="000000"/>
                </a:solidFill>
                <a:effectLst/>
                <a:latin typeface="Times New Roman" panose="02020603050405020304" pitchFamily="18" charset="0"/>
                <a:cs typeface="Times New Roman" panose="02020603050405020304" pitchFamily="18" charset="0"/>
              </a:rPr>
              <a:t>We Implement a system that continuously collects real-time patient data from the ICU, applies the trained models, and provides risk level predictions for individual patients. This system can generate alerts or it’s important to note that the specific implementation details and choice of supervised learning algorithms may vary depending on the available data, healthcare institution, and desired performance objectives</a:t>
            </a:r>
          </a:p>
        </p:txBody>
      </p:sp>
      <p:sp>
        <p:nvSpPr>
          <p:cNvPr id="152" name="Rectangle 151"/>
          <p:cNvSpPr/>
          <p:nvPr/>
        </p:nvSpPr>
        <p:spPr>
          <a:xfrm>
            <a:off x="718920" y="4776413"/>
            <a:ext cx="7918920" cy="12737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fontAlgn="base"/>
            <a:r>
              <a:rPr lang="en-US" sz="1600" b="0" i="0" dirty="0">
                <a:solidFill>
                  <a:srgbClr val="000000"/>
                </a:solidFill>
                <a:effectLst/>
                <a:latin typeface="Times New Roman" panose="02020603050405020304" pitchFamily="18" charset="0"/>
                <a:cs typeface="Times New Roman" panose="02020603050405020304" pitchFamily="18" charset="0"/>
              </a:rPr>
              <a:t>The proposed system provides a high-level overview of the key components involved in developing an ICU patient risk level monitoring system using supervised learning techniques. Notifications to healthcare professionals when a patient's risk level exceeds a predefined threshold, enabling early intervention and timely medical attention</a:t>
            </a:r>
          </a:p>
        </p:txBody>
      </p:sp>
      <p:sp>
        <p:nvSpPr>
          <p:cNvPr id="153" name="Rectangle 152"/>
          <p:cNvSpPr/>
          <p:nvPr/>
        </p:nvSpPr>
        <p:spPr>
          <a:xfrm>
            <a:off x="180000" y="959690"/>
            <a:ext cx="538920" cy="34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IN" sz="1800" b="0" strike="noStrike" spc="-1" dirty="0">
                <a:solidFill>
                  <a:srgbClr val="000000"/>
                </a:solidFill>
                <a:latin typeface="Arial"/>
                <a:ea typeface="DejaVu Sans"/>
                <a:sym typeface="Wingdings" panose="05000000000000000000" pitchFamily="2" charset="2"/>
              </a:rPr>
              <a:t></a:t>
            </a:r>
            <a:endParaRPr lang="en-IN" sz="1800" b="0" strike="noStrike" spc="-1" dirty="0">
              <a:solidFill>
                <a:srgbClr val="000000"/>
              </a:solidFill>
              <a:latin typeface="Arial"/>
            </a:endParaRPr>
          </a:p>
        </p:txBody>
      </p:sp>
      <p:sp>
        <p:nvSpPr>
          <p:cNvPr id="154" name="Rectangle 153"/>
          <p:cNvSpPr/>
          <p:nvPr/>
        </p:nvSpPr>
        <p:spPr>
          <a:xfrm>
            <a:off x="180000" y="1908323"/>
            <a:ext cx="718920" cy="34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IN" sz="1800" b="0" strike="noStrike" spc="-1" dirty="0">
                <a:solidFill>
                  <a:srgbClr val="000000"/>
                </a:solidFill>
                <a:latin typeface="Arial"/>
                <a:ea typeface="DejaVu Sans"/>
                <a:sym typeface="Wingdings" panose="05000000000000000000" pitchFamily="2" charset="2"/>
              </a:rPr>
              <a:t></a:t>
            </a:r>
            <a:endParaRPr lang="en-IN" sz="1800" b="0" strike="noStrike" spc="-1" dirty="0">
              <a:solidFill>
                <a:srgbClr val="000000"/>
              </a:solidFill>
              <a:latin typeface="Arial"/>
            </a:endParaRPr>
          </a:p>
        </p:txBody>
      </p:sp>
      <p:sp>
        <p:nvSpPr>
          <p:cNvPr id="155" name="Rectangle 154"/>
          <p:cNvSpPr/>
          <p:nvPr/>
        </p:nvSpPr>
        <p:spPr>
          <a:xfrm>
            <a:off x="180000" y="3216011"/>
            <a:ext cx="718920" cy="34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IN" sz="1800" b="0" strike="noStrike" spc="-1" dirty="0">
                <a:solidFill>
                  <a:srgbClr val="000000"/>
                </a:solidFill>
                <a:latin typeface="Arial"/>
                <a:ea typeface="DejaVu Sans"/>
                <a:sym typeface="Wingdings" panose="05000000000000000000" pitchFamily="2" charset="2"/>
              </a:rPr>
              <a:t></a:t>
            </a:r>
            <a:endParaRPr lang="en-IN" sz="1800" b="0" strike="noStrike" spc="-1" dirty="0">
              <a:solidFill>
                <a:srgbClr val="000000"/>
              </a:solidFill>
              <a:latin typeface="Arial"/>
            </a:endParaRPr>
          </a:p>
        </p:txBody>
      </p:sp>
      <p:sp>
        <p:nvSpPr>
          <p:cNvPr id="156" name="Rectangle 155"/>
          <p:cNvSpPr/>
          <p:nvPr/>
        </p:nvSpPr>
        <p:spPr>
          <a:xfrm>
            <a:off x="269100" y="4768038"/>
            <a:ext cx="718920" cy="34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IN" sz="1800" b="0" strike="noStrike" spc="-1" dirty="0">
                <a:solidFill>
                  <a:srgbClr val="000000"/>
                </a:solidFill>
                <a:latin typeface="Arial"/>
                <a:ea typeface="DejaVu Sans"/>
                <a:sym typeface="Wingdings" panose="05000000000000000000" pitchFamily="2" charset="2"/>
              </a:rPr>
              <a:t></a:t>
            </a:r>
            <a:endParaRPr lang="en-IN" sz="1800" b="0" strike="noStrike" spc="-1" dirty="0">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628560" y="165960"/>
            <a:ext cx="7885440" cy="52884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b="1" strike="noStrike" spc="-1" dirty="0">
                <a:solidFill>
                  <a:srgbClr val="7030A0"/>
                </a:solidFill>
                <a:latin typeface="Times New Roman"/>
                <a:ea typeface="Times New Roman"/>
              </a:rPr>
              <a:t>Software used</a:t>
            </a:r>
            <a:endParaRPr lang="en-IN" sz="3600" b="0" strike="noStrike" spc="-1" dirty="0">
              <a:solidFill>
                <a:srgbClr val="000000"/>
              </a:solidFill>
              <a:latin typeface="Arial"/>
            </a:endParaRPr>
          </a:p>
        </p:txBody>
      </p:sp>
      <p:sp>
        <p:nvSpPr>
          <p:cNvPr id="162" name="PlaceHolder 2"/>
          <p:cNvSpPr>
            <a:spLocks noGrp="1"/>
          </p:cNvSpPr>
          <p:nvPr>
            <p:ph type="dt" idx="26"/>
          </p:nvPr>
        </p:nvSpPr>
        <p:spPr>
          <a:xfrm>
            <a:off x="628560" y="6356520"/>
            <a:ext cx="2055960" cy="363600"/>
          </a:xfrm>
          <a:prstGeom prst="rect">
            <a:avLst/>
          </a:prstGeom>
          <a:noFill/>
          <a:ln w="0">
            <a:noFill/>
          </a:ln>
        </p:spPr>
        <p:txBody>
          <a:bodyPr lIns="90000" tIns="45000" rIns="90000" bIns="45000" anchor="ctr">
            <a:noAutofit/>
          </a:bodyPr>
          <a:lstStyle>
            <a:lvl1pPr indent="0">
              <a:lnSpc>
                <a:spcPct val="100000"/>
              </a:lnSpc>
              <a:buNone/>
              <a:tabLst>
                <a:tab pos="0" algn="l"/>
              </a:tabLst>
              <a:defRPr lang="en-US" sz="1200" b="0" strike="noStrike" spc="-1">
                <a:solidFill>
                  <a:srgbClr val="888888"/>
                </a:solidFill>
                <a:latin typeface="Calibri"/>
                <a:ea typeface="Calibri"/>
              </a:defRPr>
            </a:lvl1pPr>
          </a:lstStyle>
          <a:p>
            <a:pPr indent="0">
              <a:lnSpc>
                <a:spcPct val="100000"/>
              </a:lnSpc>
              <a:buNone/>
              <a:tabLst>
                <a:tab pos="0" algn="l"/>
              </a:tabLst>
            </a:pPr>
            <a:r>
              <a:rPr lang="en-US" dirty="0">
                <a:solidFill>
                  <a:srgbClr val="000000"/>
                </a:solidFill>
                <a:latin typeface="Times New Roman"/>
              </a:rPr>
              <a:t>25</a:t>
            </a:r>
            <a:r>
              <a:rPr lang="en-US" sz="1200" b="0" strike="noStrike" spc="-1" dirty="0">
                <a:solidFill>
                  <a:srgbClr val="000000"/>
                </a:solidFill>
                <a:latin typeface="Times New Roman"/>
              </a:rPr>
              <a:t>/03/2024</a:t>
            </a:r>
            <a:endParaRPr lang="en-IN" sz="1200" b="0" strike="noStrike" spc="-1" dirty="0">
              <a:solidFill>
                <a:srgbClr val="000000"/>
              </a:solidFill>
              <a:latin typeface="Times New Roman"/>
            </a:endParaRPr>
          </a:p>
        </p:txBody>
      </p:sp>
      <p:sp>
        <p:nvSpPr>
          <p:cNvPr id="163" name="PlaceHolder 3"/>
          <p:cNvSpPr>
            <a:spLocks noGrp="1"/>
          </p:cNvSpPr>
          <p:nvPr>
            <p:ph type="sldNum" idx="27"/>
          </p:nvPr>
        </p:nvSpPr>
        <p:spPr>
          <a:xfrm>
            <a:off x="6458040" y="6356520"/>
            <a:ext cx="2055960" cy="3636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88888"/>
                </a:solidFill>
                <a:latin typeface="Calibri"/>
                <a:ea typeface="Calibri"/>
              </a:defRPr>
            </a:lvl1pPr>
          </a:lstStyle>
          <a:p>
            <a:pPr indent="0" algn="r">
              <a:lnSpc>
                <a:spcPct val="100000"/>
              </a:lnSpc>
              <a:buNone/>
              <a:tabLst>
                <a:tab pos="0" algn="l"/>
              </a:tabLst>
            </a:pPr>
            <a:fld id="{E8B19E9B-3A26-409D-9125-F15D34738C9A}" type="slidenum">
              <a:rPr lang="en-US" sz="1200" b="0" strike="noStrike" spc="-1">
                <a:solidFill>
                  <a:srgbClr val="888888"/>
                </a:solidFill>
                <a:latin typeface="Calibri"/>
                <a:ea typeface="Calibri"/>
              </a:rPr>
              <a:t>9</a:t>
            </a:fld>
            <a:endParaRPr lang="en-IN" sz="1200" b="0" strike="noStrike" spc="-1">
              <a:solidFill>
                <a:srgbClr val="000000"/>
              </a:solidFill>
              <a:latin typeface="Times New Roman"/>
            </a:endParaRPr>
          </a:p>
        </p:txBody>
      </p:sp>
      <p:sp>
        <p:nvSpPr>
          <p:cNvPr id="164" name="Rectangle 163"/>
          <p:cNvSpPr/>
          <p:nvPr/>
        </p:nvSpPr>
        <p:spPr>
          <a:xfrm>
            <a:off x="514080" y="766916"/>
            <a:ext cx="7918920" cy="20659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1" strike="noStrike" spc="-1" dirty="0">
              <a:solidFill>
                <a:srgbClr val="000000"/>
              </a:solidFill>
              <a:latin typeface="Arial"/>
              <a:ea typeface="DejaVu Sans"/>
            </a:endParaRPr>
          </a:p>
        </p:txBody>
      </p:sp>
      <p:sp>
        <p:nvSpPr>
          <p:cNvPr id="165" name="Rectangle 164"/>
          <p:cNvSpPr/>
          <p:nvPr/>
        </p:nvSpPr>
        <p:spPr>
          <a:xfrm>
            <a:off x="514080" y="825872"/>
            <a:ext cx="7738920" cy="526521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IN" sz="1800" b="1" strike="noStrike" spc="-1" dirty="0">
                <a:solidFill>
                  <a:srgbClr val="000000"/>
                </a:solidFill>
                <a:latin typeface="Times New Roman" panose="02020603050405020304" pitchFamily="18" charset="0"/>
                <a:ea typeface="DejaVu Sans"/>
                <a:cs typeface="Times New Roman" panose="02020603050405020304" pitchFamily="18" charset="0"/>
              </a:rPr>
              <a:t>Software Requirements:</a:t>
            </a:r>
            <a:endParaRPr lang="en-IN" spc="-1" dirty="0">
              <a:solidFill>
                <a:srgbClr val="000000"/>
              </a:solidFill>
              <a:latin typeface="Times New Roman" panose="02020603050405020304" pitchFamily="18" charset="0"/>
              <a:ea typeface="DejaVu Sans"/>
              <a:cs typeface="Times New Roman" panose="02020603050405020304" pitchFamily="18" charset="0"/>
            </a:endParaRPr>
          </a:p>
          <a:p>
            <a:pPr marL="742950" lvl="1" indent="-285750">
              <a:lnSpc>
                <a:spcPct val="150000"/>
              </a:lnSpc>
              <a:buFont typeface="Arial" panose="020B0604020202020204" pitchFamily="34" charset="0"/>
              <a:buChar char="•"/>
            </a:pPr>
            <a:r>
              <a:rPr lang="en-IN" b="0" strike="noStrike" spc="-1" dirty="0">
                <a:solidFill>
                  <a:srgbClr val="000000"/>
                </a:solidFill>
                <a:latin typeface="Times New Roman" panose="02020603050405020304" pitchFamily="18" charset="0"/>
                <a:cs typeface="Times New Roman" panose="02020603050405020304" pitchFamily="18" charset="0"/>
              </a:rPr>
              <a:t>Python Version 3.7 or Later</a:t>
            </a:r>
          </a:p>
          <a:p>
            <a:pPr marL="742950" lvl="1" indent="-285750">
              <a:lnSpc>
                <a:spcPct val="150000"/>
              </a:lnSpc>
              <a:buFont typeface="Arial" panose="020B0604020202020204" pitchFamily="34" charset="0"/>
              <a:buChar char="•"/>
            </a:pPr>
            <a:r>
              <a:rPr lang="en-IN" spc="-1" dirty="0">
                <a:solidFill>
                  <a:srgbClr val="000000"/>
                </a:solidFill>
                <a:latin typeface="Times New Roman" panose="02020603050405020304" pitchFamily="18" charset="0"/>
                <a:cs typeface="Times New Roman" panose="02020603050405020304" pitchFamily="18" charset="0"/>
              </a:rPr>
              <a:t>HTML</a:t>
            </a:r>
          </a:p>
          <a:p>
            <a:pPr marL="742950" lvl="1" indent="-285750">
              <a:lnSpc>
                <a:spcPct val="150000"/>
              </a:lnSpc>
              <a:buFont typeface="Arial" panose="020B0604020202020204" pitchFamily="34" charset="0"/>
              <a:buChar char="•"/>
            </a:pPr>
            <a:r>
              <a:rPr lang="en-IN" b="0" strike="noStrike" spc="-1" dirty="0">
                <a:solidFill>
                  <a:srgbClr val="000000"/>
                </a:solidFill>
                <a:latin typeface="Times New Roman" panose="02020603050405020304" pitchFamily="18" charset="0"/>
                <a:cs typeface="Times New Roman" panose="02020603050405020304" pitchFamily="18" charset="0"/>
              </a:rPr>
              <a:t>CSS</a:t>
            </a:r>
          </a:p>
          <a:p>
            <a:pPr marL="742950" lvl="1" indent="-285750">
              <a:lnSpc>
                <a:spcPct val="150000"/>
              </a:lnSpc>
              <a:buFont typeface="Arial" panose="020B0604020202020204" pitchFamily="34" charset="0"/>
              <a:buChar char="•"/>
            </a:pPr>
            <a:r>
              <a:rPr lang="en-IN" spc="-1" dirty="0">
                <a:solidFill>
                  <a:srgbClr val="000000"/>
                </a:solidFill>
                <a:latin typeface="Times New Roman" panose="02020603050405020304" pitchFamily="18" charset="0"/>
                <a:cs typeface="Times New Roman" panose="02020603050405020304" pitchFamily="18" charset="0"/>
              </a:rPr>
              <a:t>JavaScript</a:t>
            </a:r>
          </a:p>
          <a:p>
            <a:pPr marL="742950" lvl="1" indent="-285750">
              <a:lnSpc>
                <a:spcPct val="150000"/>
              </a:lnSpc>
              <a:buFont typeface="Arial" panose="020B0604020202020204" pitchFamily="34" charset="0"/>
              <a:buChar char="•"/>
            </a:pPr>
            <a:r>
              <a:rPr lang="en-IN" b="0" strike="noStrike" spc="-1" dirty="0">
                <a:solidFill>
                  <a:srgbClr val="000000"/>
                </a:solidFill>
                <a:latin typeface="Times New Roman" panose="02020603050405020304" pitchFamily="18" charset="0"/>
                <a:cs typeface="Times New Roman" panose="02020603050405020304" pitchFamily="18" charset="0"/>
              </a:rPr>
              <a:t>Django</a:t>
            </a:r>
          </a:p>
          <a:p>
            <a:pPr marL="742950" lvl="1" indent="-285750">
              <a:lnSpc>
                <a:spcPct val="150000"/>
              </a:lnSpc>
              <a:buFont typeface="Arial" panose="020B0604020202020204" pitchFamily="34" charset="0"/>
              <a:buChar char="•"/>
            </a:pPr>
            <a:r>
              <a:rPr lang="en-IN" b="0" strike="noStrike" spc="-1" dirty="0">
                <a:solidFill>
                  <a:srgbClr val="000000"/>
                </a:solidFill>
                <a:latin typeface="Times New Roman" panose="02020603050405020304" pitchFamily="18" charset="0"/>
                <a:cs typeface="Times New Roman" panose="02020603050405020304" pitchFamily="18" charset="0"/>
              </a:rPr>
              <a:t>MySQL</a:t>
            </a:r>
          </a:p>
          <a:p>
            <a:pPr marL="742950" lvl="1" indent="-285750">
              <a:lnSpc>
                <a:spcPct val="150000"/>
              </a:lnSpc>
              <a:buFont typeface="Arial" panose="020B0604020202020204" pitchFamily="34" charset="0"/>
              <a:buChar char="•"/>
            </a:pPr>
            <a:r>
              <a:rPr lang="en-IN" spc="-1" dirty="0">
                <a:solidFill>
                  <a:srgbClr val="000000"/>
                </a:solidFill>
                <a:latin typeface="Times New Roman" panose="02020603050405020304" pitchFamily="18" charset="0"/>
                <a:cs typeface="Times New Roman" panose="02020603050405020304" pitchFamily="18" charset="0"/>
              </a:rPr>
              <a:t>VS Code</a:t>
            </a:r>
          </a:p>
          <a:p>
            <a:pPr marL="742950" lvl="1" indent="-285750">
              <a:lnSpc>
                <a:spcPct val="150000"/>
              </a:lnSpc>
              <a:buFont typeface="Arial" panose="020B0604020202020204" pitchFamily="34" charset="0"/>
              <a:buChar char="•"/>
            </a:pPr>
            <a:r>
              <a:rPr lang="en-IN" spc="-1" dirty="0">
                <a:solidFill>
                  <a:srgbClr val="000000"/>
                </a:solidFill>
                <a:latin typeface="Times New Roman" panose="02020603050405020304" pitchFamily="18" charset="0"/>
                <a:cs typeface="Times New Roman" panose="02020603050405020304" pitchFamily="18" charset="0"/>
              </a:rPr>
              <a:t>Anaconda With </a:t>
            </a:r>
            <a:r>
              <a:rPr lang="en-IN" spc="-1" dirty="0" err="1">
                <a:solidFill>
                  <a:srgbClr val="000000"/>
                </a:solidFill>
                <a:latin typeface="Times New Roman" panose="02020603050405020304" pitchFamily="18" charset="0"/>
                <a:cs typeface="Times New Roman" panose="02020603050405020304" pitchFamily="18" charset="0"/>
              </a:rPr>
              <a:t>Juypter</a:t>
            </a:r>
            <a:r>
              <a:rPr lang="en-IN" spc="-1">
                <a:solidFill>
                  <a:srgbClr val="000000"/>
                </a:solidFill>
                <a:latin typeface="Times New Roman" panose="02020603050405020304" pitchFamily="18" charset="0"/>
                <a:cs typeface="Times New Roman" panose="02020603050405020304" pitchFamily="18" charset="0"/>
              </a:rPr>
              <a:t> Notebook</a:t>
            </a:r>
            <a:endParaRPr lang="en-IN" spc="-1"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Hardware Requirements:</a:t>
            </a:r>
            <a:endParaRPr lang="en-IN" sz="1800" dirty="0">
              <a:effectLst/>
              <a:latin typeface="Times New Roman" panose="02020603050405020304" pitchFamily="18" charset="0"/>
              <a:ea typeface="Times New Roman" panose="02020603050405020304" pitchFamily="18" charset="0"/>
            </a:endParaRPr>
          </a:p>
          <a:p>
            <a:pPr marL="742950" indent="-285750">
              <a:lnSpc>
                <a:spcPct val="150000"/>
              </a:lnSpc>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rPr>
              <a:t>Processor   		: Intel i3/AMD Ryzen3</a:t>
            </a:r>
            <a:endParaRPr lang="en-IN" sz="1600" dirty="0">
              <a:effectLst/>
              <a:latin typeface="Times New Roman" panose="02020603050405020304" pitchFamily="18" charset="0"/>
              <a:ea typeface="Times New Roman" panose="02020603050405020304" pitchFamily="18" charset="0"/>
            </a:endParaRPr>
          </a:p>
          <a:p>
            <a:pPr marL="742950" indent="-285750">
              <a:lnSpc>
                <a:spcPct val="150000"/>
              </a:lnSpc>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rPr>
              <a:t>Hard disk   		: minimum 10 GB</a:t>
            </a:r>
            <a:endParaRPr lang="en-IN" sz="1600" dirty="0">
              <a:effectLst/>
              <a:latin typeface="Times New Roman" panose="02020603050405020304" pitchFamily="18" charset="0"/>
              <a:ea typeface="Times New Roman" panose="02020603050405020304" pitchFamily="18" charset="0"/>
            </a:endParaRPr>
          </a:p>
          <a:p>
            <a:pPr marL="742950" lvl="1" indent="-285750">
              <a:lnSpc>
                <a:spcPct val="150000"/>
              </a:lnSpc>
              <a:spcAft>
                <a:spcPts val="1000"/>
              </a:spcAft>
              <a:buFont typeface="Arial" panose="020B0604020202020204" pitchFamily="34" charset="0"/>
              <a:buChar char="•"/>
            </a:pPr>
            <a:r>
              <a:rPr lang="en-US" sz="1600" dirty="0">
                <a:solidFill>
                  <a:srgbClr val="000000"/>
                </a:solidFill>
                <a:effectLst/>
                <a:latin typeface="Times New Roman" panose="02020603050405020304" pitchFamily="18" charset="0"/>
                <a:ea typeface="Times New Roman" panose="02020603050405020304" pitchFamily="18" charset="0"/>
              </a:rPr>
              <a:t>RAM        		: minimum 2 GB</a:t>
            </a:r>
            <a:endParaRPr lang="en-IN" sz="1600" dirty="0">
              <a:effectLst/>
              <a:latin typeface="Times New Roman" panose="02020603050405020304" pitchFamily="18" charset="0"/>
              <a:ea typeface="Times New Roman" panose="02020603050405020304" pitchFamily="18" charset="0"/>
            </a:endParaRPr>
          </a:p>
          <a:p>
            <a:pPr marL="285750" indent="-285750">
              <a:lnSpc>
                <a:spcPct val="100000"/>
              </a:lnSpc>
              <a:buFont typeface="Arial" panose="020B0604020202020204" pitchFamily="34" charset="0"/>
              <a:buChar char="•"/>
            </a:pP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a:spcBef>
                <a:spcPts val="1525"/>
              </a:spcBef>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911</TotalTime>
  <Words>2927</Words>
  <Application>Microsoft Office PowerPoint</Application>
  <PresentationFormat>On-screen Show (4:3)</PresentationFormat>
  <Paragraphs>385</Paragraphs>
  <Slides>36</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Calibri</vt:lpstr>
      <vt:lpstr>gg sans</vt:lpstr>
      <vt:lpstr>inherit</vt:lpstr>
      <vt:lpstr>Symbol</vt:lpstr>
      <vt:lpstr>Times New Roman</vt:lpstr>
      <vt:lpstr>Wingdings</vt:lpstr>
      <vt:lpstr>Office Theme</vt:lpstr>
      <vt:lpstr>Office Theme</vt:lpstr>
      <vt:lpstr>PowerPoint Presentation</vt:lpstr>
      <vt:lpstr>Abstract</vt:lpstr>
      <vt:lpstr>Objective of the Project</vt:lpstr>
      <vt:lpstr>Literature Survey</vt:lpstr>
      <vt:lpstr>Literature Survey</vt:lpstr>
      <vt:lpstr>Problem Statement</vt:lpstr>
      <vt:lpstr>PowerPoint Presentation</vt:lpstr>
      <vt:lpstr>Proposed System</vt:lpstr>
      <vt:lpstr>Software used</vt:lpstr>
      <vt:lpstr>Architecture Diagram</vt:lpstr>
      <vt:lpstr>System Design – Work Flow Diagram</vt:lpstr>
      <vt:lpstr>System Design – Use Case Diagram</vt:lpstr>
      <vt:lpstr>System Design – Class Diagram</vt:lpstr>
      <vt:lpstr>PowerPoint Presentation</vt:lpstr>
      <vt:lpstr>PowerPoint Presentation</vt:lpstr>
      <vt:lpstr>PowerPoint Presentation</vt:lpstr>
      <vt:lpstr>Module Description</vt:lpstr>
      <vt:lpstr>Module Description</vt:lpstr>
      <vt:lpstr>Module Description</vt:lpstr>
      <vt:lpstr>PowerPoint Presentation</vt:lpstr>
      <vt:lpstr>Module Description</vt:lpstr>
      <vt:lpstr>CAT BOOST CLASSIFIER</vt:lpstr>
      <vt:lpstr>Module Description</vt:lpstr>
      <vt:lpstr>RANDOM FOREST CLASSIFIER</vt:lpstr>
      <vt:lpstr>Module Description</vt:lpstr>
      <vt:lpstr>Testing /Performance Evaluation / Results</vt:lpstr>
      <vt:lpstr>Testing /Performance Evaluation / Results</vt:lpstr>
      <vt:lpstr>Screen Shots</vt:lpstr>
      <vt:lpstr>Screen Shots</vt:lpstr>
      <vt:lpstr>Screen Shots</vt:lpstr>
      <vt:lpstr>Screen Shots</vt:lpstr>
      <vt:lpstr>Screen Shots</vt:lpstr>
      <vt:lpstr>Conclusion </vt:lpstr>
      <vt:lpstr> Feature Enhancement</vt:lpstr>
      <vt:lpstr>SDG GOALS</vt:lpstr>
      <vt:lpstr>Reference Papers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SENTHILKUMAR G</dc:creator>
  <dc:description/>
  <cp:lastModifiedBy>ELA NGO</cp:lastModifiedBy>
  <cp:revision>262</cp:revision>
  <dcterms:created xsi:type="dcterms:W3CDTF">2020-12-27T14:21:20Z</dcterms:created>
  <dcterms:modified xsi:type="dcterms:W3CDTF">2024-03-24T14:16:11Z</dcterms:modified>
  <dc:language>en-IN</dc:language>
</cp:coreProperties>
</file>