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85" r:id="rId3"/>
    <p:sldId id="288" r:id="rId4"/>
    <p:sldId id="263" r:id="rId5"/>
    <p:sldId id="264" r:id="rId6"/>
    <p:sldId id="287" r:id="rId7"/>
    <p:sldId id="267" r:id="rId8"/>
    <p:sldId id="272" r:id="rId9"/>
    <p:sldId id="270" r:id="rId10"/>
    <p:sldId id="271" r:id="rId11"/>
    <p:sldId id="258" r:id="rId12"/>
    <p:sldId id="273" r:id="rId13"/>
    <p:sldId id="274" r:id="rId14"/>
    <p:sldId id="275" r:id="rId15"/>
    <p:sldId id="266" r:id="rId16"/>
    <p:sldId id="289" r:id="rId17"/>
    <p:sldId id="290" r:id="rId18"/>
    <p:sldId id="291" r:id="rId19"/>
    <p:sldId id="278" r:id="rId20"/>
    <p:sldId id="283"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6kJ5rYII83d96koJmucxv/7U3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9129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83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3887391" y="987426"/>
            <a:ext cx="4629150" cy="4873625"/>
          </a:xfrm>
          <a:prstGeom prst="rect">
            <a:avLst/>
          </a:prstGeom>
          <a:noFill/>
          <a:ln>
            <a:noFill/>
          </a:ln>
        </p:spPr>
      </p:sp>
      <p:sp>
        <p:nvSpPr>
          <p:cNvPr id="68" name="Google Shape;68;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dirty="0">
                <a:solidFill>
                  <a:srgbClr val="C00000"/>
                </a:solidFill>
                <a:latin typeface="Times New Roman"/>
                <a:ea typeface="Times New Roman"/>
                <a:cs typeface="Times New Roman"/>
                <a:sym typeface="Times New Roman"/>
              </a:rPr>
              <a:t>Department of Computer Science and Engineering </a:t>
            </a:r>
            <a:endParaRPr sz="2200" b="1" dirty="0">
              <a:solidFill>
                <a:srgbClr val="C00000"/>
              </a:solidFill>
              <a:latin typeface="Calibri"/>
              <a:ea typeface="Calibri"/>
              <a:cs typeface="Calibri"/>
              <a:sym typeface="Calibri"/>
            </a:endParaRPr>
          </a:p>
        </p:txBody>
      </p:sp>
      <p:sp>
        <p:nvSpPr>
          <p:cNvPr id="91" name="Google Shape;91;p1"/>
          <p:cNvSpPr txBox="1"/>
          <p:nvPr/>
        </p:nvSpPr>
        <p:spPr>
          <a:xfrm>
            <a:off x="108243" y="2378063"/>
            <a:ext cx="8949147" cy="954067"/>
          </a:xfrm>
          <a:prstGeom prst="rect">
            <a:avLst/>
          </a:prstGeom>
          <a:noFill/>
          <a:ln>
            <a:noFill/>
          </a:ln>
        </p:spPr>
        <p:txBody>
          <a:bodyPr spcFirstLastPara="1" wrap="square" lIns="91425" tIns="45700" rIns="91425" bIns="45700" anchor="t" anchorCtr="0">
            <a:spAutoFit/>
          </a:bodyPr>
          <a:lstStyle/>
          <a:p>
            <a:pPr lvl="0" algn="ctr"/>
            <a:r>
              <a:rPr lang="en-US" sz="2800" b="1" dirty="0">
                <a:latin typeface="Times New Roman" panose="02020603050405020304" pitchFamily="18" charset="0"/>
                <a:cs typeface="Times New Roman" panose="02020603050405020304" pitchFamily="18" charset="0"/>
              </a:rPr>
              <a:t>Cybercrime blockchain-enabled security framework to detect and defend ransomware attacks</a:t>
            </a:r>
            <a:endPar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3" name="Google Shape;93;p1"/>
          <p:cNvSpPr txBox="1"/>
          <p:nvPr/>
        </p:nvSpPr>
        <p:spPr>
          <a:xfrm>
            <a:off x="2038823" y="3362358"/>
            <a:ext cx="4802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Team Members Name / Register Number</a:t>
            </a:r>
            <a:endParaRPr sz="1800" b="1" dirty="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2" name="Rectangle 1"/>
          <p:cNvSpPr/>
          <p:nvPr/>
        </p:nvSpPr>
        <p:spPr>
          <a:xfrm>
            <a:off x="1704034" y="3751409"/>
            <a:ext cx="5472398" cy="984885"/>
          </a:xfrm>
          <a:prstGeom prst="rect">
            <a:avLst/>
          </a:prstGeom>
        </p:spPr>
        <p:txBody>
          <a:bodyPr wrap="square">
            <a:spAutoFit/>
          </a:bodyPr>
          <a:lstStyle/>
          <a:p>
            <a:pPr lvl="0">
              <a:spcBef>
                <a:spcPts val="600"/>
              </a:spcBef>
              <a:buSzPts val="3220"/>
            </a:pPr>
            <a:r>
              <a:rPr lang="fi-FI" sz="1600" dirty="0">
                <a:latin typeface="Times New Roman"/>
                <a:ea typeface="Times New Roman"/>
                <a:cs typeface="Times New Roman"/>
                <a:sym typeface="Times New Roman"/>
              </a:rPr>
              <a:t>NALLAPANENI PENCHALA BALA TEJA- 211420104174</a:t>
            </a:r>
          </a:p>
          <a:p>
            <a:pPr lvl="0">
              <a:spcBef>
                <a:spcPts val="600"/>
              </a:spcBef>
              <a:buSzPts val="3220"/>
            </a:pPr>
            <a:r>
              <a:rPr lang="fi-FI" sz="1600" dirty="0">
                <a:latin typeface="Times New Roman"/>
                <a:cs typeface="Times New Roman"/>
                <a:sym typeface="Times New Roman"/>
              </a:rPr>
              <a:t>PARSAM CHAITANYA                               - 211420104189</a:t>
            </a:r>
          </a:p>
          <a:p>
            <a:pPr lvl="0">
              <a:spcBef>
                <a:spcPts val="600"/>
              </a:spcBef>
              <a:buSzPts val="3220"/>
            </a:pPr>
            <a:r>
              <a:rPr lang="fi-FI" sz="1600" dirty="0">
                <a:latin typeface="Times New Roman"/>
                <a:ea typeface="Times New Roman"/>
                <a:cs typeface="Times New Roman"/>
                <a:sym typeface="Times New Roman"/>
              </a:rPr>
              <a:t>N.BHARATH                                                 - 211420104036</a:t>
            </a:r>
            <a:endParaRPr lang="en-IN" sz="1600" dirty="0"/>
          </a:p>
        </p:txBody>
      </p:sp>
      <p:sp>
        <p:nvSpPr>
          <p:cNvPr id="3" name="TextBox 2">
            <a:extLst>
              <a:ext uri="{FF2B5EF4-FFF2-40B4-BE49-F238E27FC236}">
                <a16:creationId xmlns:a16="http://schemas.microsoft.com/office/drawing/2014/main" id="{AE6A8CF0-1230-6540-706A-95315D7DE4C9}"/>
              </a:ext>
            </a:extLst>
          </p:cNvPr>
          <p:cNvSpPr txBox="1"/>
          <p:nvPr/>
        </p:nvSpPr>
        <p:spPr>
          <a:xfrm>
            <a:off x="395536" y="5373216"/>
            <a:ext cx="4104456"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S.SOPHANA JENNIFER </a:t>
            </a:r>
          </a:p>
          <a:p>
            <a:r>
              <a:rPr lang="en-IN" sz="1800" b="1" dirty="0">
                <a:latin typeface="Times New Roman" panose="02020603050405020304" pitchFamily="18" charset="0"/>
                <a:cs typeface="Times New Roman" panose="02020603050405020304" pitchFamily="18" charset="0"/>
              </a:rPr>
              <a:t>ASSISTANT PROFESSOR</a:t>
            </a:r>
          </a:p>
        </p:txBody>
      </p:sp>
      <p:sp>
        <p:nvSpPr>
          <p:cNvPr id="4" name="TextBox 3">
            <a:extLst>
              <a:ext uri="{FF2B5EF4-FFF2-40B4-BE49-F238E27FC236}">
                <a16:creationId xmlns:a16="http://schemas.microsoft.com/office/drawing/2014/main" id="{8A838DC0-6567-06E4-5D1F-90FC2DB2FDA5}"/>
              </a:ext>
            </a:extLst>
          </p:cNvPr>
          <p:cNvSpPr txBox="1"/>
          <p:nvPr/>
        </p:nvSpPr>
        <p:spPr>
          <a:xfrm>
            <a:off x="4860032" y="5373216"/>
            <a:ext cx="3960440"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Dr N PUGHAZENDI </a:t>
            </a:r>
          </a:p>
          <a:p>
            <a:r>
              <a:rPr lang="en-IN" sz="1800" b="1" dirty="0">
                <a:latin typeface="Times New Roman" panose="02020603050405020304" pitchFamily="18" charset="0"/>
                <a:cs typeface="Times New Roman" panose="02020603050405020304" pitchFamily="18" charset="0"/>
              </a:rPr>
              <a: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CC58-0EF1-85E9-31DF-BC539EE78246}"/>
              </a:ext>
            </a:extLst>
          </p:cNvPr>
          <p:cNvSpPr>
            <a:spLocks noGrp="1"/>
          </p:cNvSpPr>
          <p:nvPr>
            <p:ph type="title"/>
          </p:nvPr>
        </p:nvSpPr>
        <p:spPr/>
        <p:txBody>
          <a:bodyPr/>
          <a:lstStyle/>
          <a:p>
            <a:pPr algn="ctr"/>
            <a:r>
              <a:rPr lang="en-US" b="1" dirty="0">
                <a:solidFill>
                  <a:srgbClr val="0070C0"/>
                </a:solidFill>
                <a:latin typeface="Times New Roman" pitchFamily="18" charset="0"/>
                <a:cs typeface="Times New Roman" pitchFamily="18" charset="0"/>
              </a:rPr>
              <a:t>Disadvantage</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4763C914-BCEC-7590-BEBE-EA85079E5AAB}"/>
              </a:ext>
            </a:extLst>
          </p:cNvPr>
          <p:cNvSpPr txBox="1"/>
          <p:nvPr/>
        </p:nvSpPr>
        <p:spPr>
          <a:xfrm>
            <a:off x="628650" y="1340768"/>
            <a:ext cx="7886700" cy="873572"/>
          </a:xfrm>
          <a:prstGeom prst="rect">
            <a:avLst/>
          </a:prstGeom>
          <a:noFill/>
        </p:spPr>
        <p:txBody>
          <a:bodyPr wrap="square">
            <a:spAutoFit/>
          </a:bodyPr>
          <a:lstStyle/>
          <a:p>
            <a:pPr marL="571500" indent="-5715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The proposed system didn’t focused on the antecedence of ransomware attack will continue to be a significant drawback.</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17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323528" y="55878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4000" b="1" dirty="0">
                <a:solidFill>
                  <a:srgbClr val="0070C0"/>
                </a:solidFill>
                <a:latin typeface="Times New Roman" pitchFamily="18" charset="0"/>
                <a:cs typeface="Times New Roman" pitchFamily="18" charset="0"/>
              </a:rPr>
              <a:t>Modules</a:t>
            </a:r>
            <a:br>
              <a:rPr lang="en-US" sz="4000" dirty="0">
                <a:solidFill>
                  <a:srgbClr val="0070C0"/>
                </a:solidFill>
                <a:latin typeface="Times New Roman" pitchFamily="18" charset="0"/>
                <a:cs typeface="Times New Roman" pitchFamily="18" charset="0"/>
              </a:rPr>
            </a:br>
            <a:endParaRPr sz="4000" b="1" dirty="0">
              <a:solidFill>
                <a:srgbClr val="0070C0"/>
              </a:solidFill>
              <a:latin typeface="Times New Roman"/>
              <a:ea typeface="Times New Roman"/>
              <a:cs typeface="Times New Roman"/>
              <a:sym typeface="Times New Roman"/>
            </a:endParaRPr>
          </a:p>
        </p:txBody>
      </p:sp>
      <p:sp>
        <p:nvSpPr>
          <p:cNvPr id="3" name="Rectangle 3"/>
          <p:cNvSpPr>
            <a:spLocks noChangeArrowheads="1"/>
          </p:cNvSpPr>
          <p:nvPr/>
        </p:nvSpPr>
        <p:spPr bwMode="auto">
          <a:xfrm>
            <a:off x="1115616" y="1940902"/>
            <a:ext cx="7488832" cy="12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User</a:t>
            </a:r>
            <a:endParaRPr lang="en-US" sz="1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Attacker</a:t>
            </a:r>
            <a:endParaRPr lang="en-US" sz="1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Detection of Ransomware Using Machine Learning</a:t>
            </a:r>
            <a:endParaRPr lang="en-US" sz="1800" dirty="0">
              <a:latin typeface="Times New Roman" panose="02020603050405020304" pitchFamily="18" charset="0"/>
              <a:cs typeface="Times New Roman" panose="02020603050405020304" pitchFamily="18" charset="0"/>
            </a:endParaRPr>
          </a:p>
        </p:txBody>
      </p:sp>
      <p:pic>
        <p:nvPicPr>
          <p:cNvPr id="1028" name="Picture 4" descr="https://ssl.gstatic.com/ui/v1/icons/mail/images/cleardo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823913"/>
            <a:ext cx="9525" cy="9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357F-5674-4583-3522-590BC0303259}"/>
              </a:ext>
            </a:extLst>
          </p:cNvPr>
          <p:cNvSpPr>
            <a:spLocks noGrp="1"/>
          </p:cNvSpPr>
          <p:nvPr>
            <p:ph type="title"/>
          </p:nvPr>
        </p:nvSpPr>
        <p:spPr/>
        <p:txBody>
          <a:bodyPr>
            <a:normAutofit/>
          </a:bodyPr>
          <a:lstStyle/>
          <a:p>
            <a:pPr algn="ctr"/>
            <a:r>
              <a:rPr lang="en-US" b="1" dirty="0">
                <a:solidFill>
                  <a:srgbClr val="0070C0"/>
                </a:solidFill>
                <a:latin typeface="Times New Roman" pitchFamily="18" charset="0"/>
                <a:cs typeface="Times New Roman" pitchFamily="18" charset="0"/>
              </a:rPr>
              <a:t>User </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B3ED4BC8-F655-2E49-251B-37C9EE88B637}"/>
              </a:ext>
            </a:extLst>
          </p:cNvPr>
          <p:cNvSpPr txBox="1"/>
          <p:nvPr/>
        </p:nvSpPr>
        <p:spPr>
          <a:xfrm>
            <a:off x="628650" y="1690689"/>
            <a:ext cx="8119814" cy="2951064"/>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User will login to their account to take back-up of their resources in blockchain, In order to retrieve their data in case of ransomware attack. User can scan their files to know that the files are infected or not.  At the worst case, if </a:t>
            </a:r>
            <a:r>
              <a:rPr lang="en-IN" sz="1800" dirty="0" err="1">
                <a:latin typeface="Times New Roman" panose="02020603050405020304" pitchFamily="18" charset="0"/>
                <a:cs typeface="Times New Roman" panose="02020603050405020304" pitchFamily="18" charset="0"/>
              </a:rPr>
              <a:t>are’nt</a:t>
            </a:r>
            <a:r>
              <a:rPr lang="en-IN" sz="1800" dirty="0">
                <a:latin typeface="Times New Roman" panose="02020603050405020304" pitchFamily="18" charset="0"/>
                <a:cs typeface="Times New Roman" panose="02020603050405020304" pitchFamily="18" charset="0"/>
              </a:rPr>
              <a:t> no chances to recover their data after the attack they can pay the ransom securely through blockchain to the attacker.</a:t>
            </a: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68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95D6-CCDF-5F18-B2F5-BDE9A36020A3}"/>
              </a:ext>
            </a:extLst>
          </p:cNvPr>
          <p:cNvSpPr>
            <a:spLocks noGrp="1"/>
          </p:cNvSpPr>
          <p:nvPr>
            <p:ph type="title"/>
          </p:nvPr>
        </p:nvSpPr>
        <p:spPr>
          <a:xfrm>
            <a:off x="323528" y="332656"/>
            <a:ext cx="9199934" cy="1325563"/>
          </a:xfrm>
        </p:spPr>
        <p:txBody>
          <a:bodyPr>
            <a:normAutofit/>
          </a:bodyPr>
          <a:lstStyle/>
          <a:p>
            <a:pPr algn="ctr"/>
            <a:r>
              <a:rPr lang="en-IN" b="1" dirty="0">
                <a:solidFill>
                  <a:srgbClr val="0070C0"/>
                </a:solidFill>
                <a:latin typeface="Times New Roman" pitchFamily="18" charset="0"/>
                <a:cs typeface="Times New Roman" pitchFamily="18" charset="0"/>
              </a:rPr>
              <a:t>Attacker </a:t>
            </a:r>
            <a:br>
              <a:rPr lang="en-US" dirty="0"/>
            </a:br>
            <a:endParaRPr lang="en-IN" dirty="0">
              <a:solidFill>
                <a:srgbClr val="0070C0"/>
              </a:solidFill>
            </a:endParaRPr>
          </a:p>
        </p:txBody>
      </p:sp>
      <p:sp>
        <p:nvSpPr>
          <p:cNvPr id="5" name="TextBox 4">
            <a:extLst>
              <a:ext uri="{FF2B5EF4-FFF2-40B4-BE49-F238E27FC236}">
                <a16:creationId xmlns:a16="http://schemas.microsoft.com/office/drawing/2014/main" id="{FDBD32F4-0590-1404-5675-07FD1DBB5EBD}"/>
              </a:ext>
            </a:extLst>
          </p:cNvPr>
          <p:cNvSpPr txBox="1"/>
          <p:nvPr/>
        </p:nvSpPr>
        <p:spPr>
          <a:xfrm>
            <a:off x="683568" y="1713781"/>
            <a:ext cx="8160748" cy="2120068"/>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Attacker show the demo of Locker Ransomware and Crypto Ransomware from their Login. Attacker also receives ransom after ransomware attack from the victim in exchange for restoring access to their data.</a:t>
            </a: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30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2051-7B78-5310-3665-3B2BBE31F76C}"/>
              </a:ext>
            </a:extLst>
          </p:cNvPr>
          <p:cNvSpPr>
            <a:spLocks noGrp="1"/>
          </p:cNvSpPr>
          <p:nvPr>
            <p:ph type="title"/>
          </p:nvPr>
        </p:nvSpPr>
        <p:spPr>
          <a:xfrm>
            <a:off x="345802" y="404665"/>
            <a:ext cx="8452395" cy="936103"/>
          </a:xfrm>
        </p:spPr>
        <p:txBody>
          <a:bodyPr>
            <a:normAutofit fontScale="90000"/>
          </a:bodyPr>
          <a:lstStyle/>
          <a:p>
            <a:r>
              <a:rPr lang="en-IN" sz="4900" b="1" dirty="0">
                <a:solidFill>
                  <a:srgbClr val="0070C0"/>
                </a:solidFill>
                <a:latin typeface="Times New Roman" pitchFamily="18" charset="0"/>
                <a:cs typeface="Times New Roman" pitchFamily="18" charset="0"/>
              </a:rPr>
              <a:t>Detection of Ransomware using Machine Learning:</a:t>
            </a:r>
            <a:br>
              <a:rPr lang="en-US" dirty="0"/>
            </a:br>
            <a:endParaRPr lang="en-IN" dirty="0">
              <a:solidFill>
                <a:srgbClr val="0070C0"/>
              </a:solidFill>
            </a:endParaRPr>
          </a:p>
        </p:txBody>
      </p:sp>
      <p:sp>
        <p:nvSpPr>
          <p:cNvPr id="5" name="TextBox 4">
            <a:extLst>
              <a:ext uri="{FF2B5EF4-FFF2-40B4-BE49-F238E27FC236}">
                <a16:creationId xmlns:a16="http://schemas.microsoft.com/office/drawing/2014/main" id="{5A62BB5D-9AAD-5B0C-4A51-8594A9F82675}"/>
              </a:ext>
            </a:extLst>
          </p:cNvPr>
          <p:cNvSpPr txBox="1"/>
          <p:nvPr/>
        </p:nvSpPr>
        <p:spPr>
          <a:xfrm>
            <a:off x="442677" y="1413946"/>
            <a:ext cx="8258645" cy="5444054"/>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 our proposed system, Machine Learning will play a vital role in the detection of malware portable executable files. The user will scan the executable files using react user interface and then features from the files are extracted followed by Feature Selection, Correlation and Classification using Machine Learning to detect that the executable file is Legitimate or Infected. To achieve this, the suitable dataset will be downloaded and data pre-processing will be done to remove outliers and to check if there are any null values. After data pre-processing, feature selection will be done using variance threshold to select the most important features followed by correlation to remove the highly correlated features. We will use the Lazy classifier algorithm to determine which algorithm gives better accuracy. Based on the result we will use the highly accurate classifier to detect the portable executable file is malware or legitimate.</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88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DD2A-A44F-0809-4D9F-2E1ED4CF9FD0}"/>
              </a:ext>
            </a:extLst>
          </p:cNvPr>
          <p:cNvSpPr>
            <a:spLocks noGrp="1"/>
          </p:cNvSpPr>
          <p:nvPr>
            <p:ph type="title"/>
          </p:nvPr>
        </p:nvSpPr>
        <p:spPr>
          <a:xfrm>
            <a:off x="628650" y="365127"/>
            <a:ext cx="7886700" cy="903634"/>
          </a:xfrm>
        </p:spPr>
        <p:txBody>
          <a:bodyPr/>
          <a:lstStyle/>
          <a:p>
            <a:pPr algn="ctr"/>
            <a:r>
              <a:rPr lang="en-IN" b="1" dirty="0">
                <a:solidFill>
                  <a:srgbClr val="0070C0"/>
                </a:solidFill>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C1EA7674-13BF-CAB3-F996-641354CFB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4" y="1268761"/>
            <a:ext cx="6715472" cy="5468609"/>
          </a:xfrm>
          <a:prstGeom prst="rect">
            <a:avLst/>
          </a:prstGeom>
        </p:spPr>
      </p:pic>
    </p:spTree>
    <p:extLst>
      <p:ext uri="{BB962C8B-B14F-4D97-AF65-F5344CB8AC3E}">
        <p14:creationId xmlns:p14="http://schemas.microsoft.com/office/powerpoint/2010/main" val="210994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9480-BF61-D3F0-A139-9C5F3792472F}"/>
              </a:ext>
            </a:extLst>
          </p:cNvPr>
          <p:cNvSpPr>
            <a:spLocks noGrp="1"/>
          </p:cNvSpPr>
          <p:nvPr>
            <p:ph type="title"/>
          </p:nvPr>
        </p:nvSpPr>
        <p:spPr>
          <a:xfrm>
            <a:off x="628650" y="365127"/>
            <a:ext cx="7886700" cy="687610"/>
          </a:xfrm>
        </p:spPr>
        <p:txBody>
          <a:bodyPr>
            <a:normAutofit/>
          </a:bodyPr>
          <a:lstStyle/>
          <a:p>
            <a:pPr algn="ctr"/>
            <a:r>
              <a:rPr lang="en-US" sz="3200" b="1" dirty="0">
                <a:solidFill>
                  <a:srgbClr val="7030A0"/>
                </a:solidFill>
                <a:latin typeface="Times New Roman"/>
                <a:ea typeface="Times New Roman"/>
                <a:cs typeface="Times New Roman"/>
                <a:sym typeface="Times New Roman"/>
              </a:rPr>
              <a:t>Testing /Performance Evaluation / Results</a:t>
            </a:r>
            <a:endParaRPr lang="en-IN" sz="3200" dirty="0"/>
          </a:p>
        </p:txBody>
      </p:sp>
      <p:pic>
        <p:nvPicPr>
          <p:cNvPr id="8" name="Image 142">
            <a:extLst>
              <a:ext uri="{FF2B5EF4-FFF2-40B4-BE49-F238E27FC236}">
                <a16:creationId xmlns:a16="http://schemas.microsoft.com/office/drawing/2014/main" id="{C530D20B-965A-C577-BBAE-9714C883FEC4}"/>
              </a:ext>
            </a:extLst>
          </p:cNvPr>
          <p:cNvPicPr>
            <a:picLocks/>
          </p:cNvPicPr>
          <p:nvPr/>
        </p:nvPicPr>
        <p:blipFill>
          <a:blip r:embed="rId2" cstate="print"/>
          <a:stretch>
            <a:fillRect/>
          </a:stretch>
        </p:blipFill>
        <p:spPr>
          <a:xfrm>
            <a:off x="755576" y="1268760"/>
            <a:ext cx="7560840" cy="4680520"/>
          </a:xfrm>
          <a:prstGeom prst="rect">
            <a:avLst/>
          </a:prstGeom>
        </p:spPr>
      </p:pic>
    </p:spTree>
    <p:extLst>
      <p:ext uri="{BB962C8B-B14F-4D97-AF65-F5344CB8AC3E}">
        <p14:creationId xmlns:p14="http://schemas.microsoft.com/office/powerpoint/2010/main" val="4134813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45">
            <a:extLst>
              <a:ext uri="{FF2B5EF4-FFF2-40B4-BE49-F238E27FC236}">
                <a16:creationId xmlns:a16="http://schemas.microsoft.com/office/drawing/2014/main" id="{EF239386-F92E-4D66-AAD7-AA8B91F87EF0}"/>
              </a:ext>
            </a:extLst>
          </p:cNvPr>
          <p:cNvPicPr>
            <a:picLocks/>
          </p:cNvPicPr>
          <p:nvPr/>
        </p:nvPicPr>
        <p:blipFill>
          <a:blip r:embed="rId2" cstate="print"/>
          <a:stretch>
            <a:fillRect/>
          </a:stretch>
        </p:blipFill>
        <p:spPr>
          <a:xfrm>
            <a:off x="683568" y="1340768"/>
            <a:ext cx="7704856" cy="4608512"/>
          </a:xfrm>
          <a:prstGeom prst="rect">
            <a:avLst/>
          </a:prstGeom>
        </p:spPr>
      </p:pic>
      <p:sp>
        <p:nvSpPr>
          <p:cNvPr id="5" name="TextBox 4">
            <a:extLst>
              <a:ext uri="{FF2B5EF4-FFF2-40B4-BE49-F238E27FC236}">
                <a16:creationId xmlns:a16="http://schemas.microsoft.com/office/drawing/2014/main" id="{FC247A40-6D9A-E441-E61D-38F2F58FB718}"/>
              </a:ext>
            </a:extLst>
          </p:cNvPr>
          <p:cNvSpPr txBox="1"/>
          <p:nvPr/>
        </p:nvSpPr>
        <p:spPr>
          <a:xfrm>
            <a:off x="827584" y="476672"/>
            <a:ext cx="7632848" cy="584775"/>
          </a:xfrm>
          <a:prstGeom prst="rect">
            <a:avLst/>
          </a:prstGeom>
          <a:noFill/>
        </p:spPr>
        <p:txBody>
          <a:bodyPr wrap="square" rtlCol="0">
            <a:spAutoFit/>
          </a:bodyPr>
          <a:lstStyle/>
          <a:p>
            <a:pPr algn="ctr"/>
            <a:r>
              <a:rPr lang="en-US" sz="3200" b="1" dirty="0">
                <a:solidFill>
                  <a:srgbClr val="7030A0"/>
                </a:solidFill>
                <a:latin typeface="Times New Roman"/>
                <a:ea typeface="Times New Roman"/>
                <a:cs typeface="Times New Roman"/>
                <a:sym typeface="Times New Roman"/>
              </a:rPr>
              <a:t>Screen Shots</a:t>
            </a:r>
            <a:endParaRPr lang="en-IN" sz="3200" dirty="0"/>
          </a:p>
        </p:txBody>
      </p:sp>
    </p:spTree>
    <p:extLst>
      <p:ext uri="{BB962C8B-B14F-4D97-AF65-F5344CB8AC3E}">
        <p14:creationId xmlns:p14="http://schemas.microsoft.com/office/powerpoint/2010/main" val="25937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44">
            <a:extLst>
              <a:ext uri="{FF2B5EF4-FFF2-40B4-BE49-F238E27FC236}">
                <a16:creationId xmlns:a16="http://schemas.microsoft.com/office/drawing/2014/main" id="{8D5917A9-5C62-1CD4-7A26-50542A3C86B8}"/>
              </a:ext>
            </a:extLst>
          </p:cNvPr>
          <p:cNvPicPr>
            <a:picLocks/>
          </p:cNvPicPr>
          <p:nvPr/>
        </p:nvPicPr>
        <p:blipFill>
          <a:blip r:embed="rId2" cstate="print"/>
          <a:stretch>
            <a:fillRect/>
          </a:stretch>
        </p:blipFill>
        <p:spPr>
          <a:xfrm>
            <a:off x="755576" y="1412776"/>
            <a:ext cx="7661887" cy="4752527"/>
          </a:xfrm>
          <a:prstGeom prst="rect">
            <a:avLst/>
          </a:prstGeom>
        </p:spPr>
      </p:pic>
      <p:sp>
        <p:nvSpPr>
          <p:cNvPr id="5" name="TextBox 4">
            <a:extLst>
              <a:ext uri="{FF2B5EF4-FFF2-40B4-BE49-F238E27FC236}">
                <a16:creationId xmlns:a16="http://schemas.microsoft.com/office/drawing/2014/main" id="{D780A15D-6D98-98FF-26B4-0BB45A6E0076}"/>
              </a:ext>
            </a:extLst>
          </p:cNvPr>
          <p:cNvSpPr txBox="1"/>
          <p:nvPr/>
        </p:nvSpPr>
        <p:spPr>
          <a:xfrm>
            <a:off x="1331640" y="476672"/>
            <a:ext cx="6840760" cy="584775"/>
          </a:xfrm>
          <a:prstGeom prst="rect">
            <a:avLst/>
          </a:prstGeom>
          <a:noFill/>
        </p:spPr>
        <p:txBody>
          <a:bodyPr wrap="square" rtlCol="0">
            <a:spAutoFit/>
          </a:bodyPr>
          <a:lstStyle/>
          <a:p>
            <a:pPr algn="ctr"/>
            <a:r>
              <a:rPr lang="en-US" sz="3200" b="1" dirty="0">
                <a:solidFill>
                  <a:srgbClr val="7030A0"/>
                </a:solidFill>
                <a:latin typeface="Times New Roman"/>
                <a:ea typeface="Times New Roman"/>
                <a:cs typeface="Times New Roman"/>
                <a:sym typeface="Times New Roman"/>
              </a:rPr>
              <a:t>Screen Shots</a:t>
            </a:r>
            <a:endParaRPr lang="en-IN" sz="3200" dirty="0"/>
          </a:p>
        </p:txBody>
      </p:sp>
    </p:spTree>
    <p:extLst>
      <p:ext uri="{BB962C8B-B14F-4D97-AF65-F5344CB8AC3E}">
        <p14:creationId xmlns:p14="http://schemas.microsoft.com/office/powerpoint/2010/main" val="327278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62EF-19A1-7821-2237-6C0E20EFB385}"/>
              </a:ext>
            </a:extLst>
          </p:cNvPr>
          <p:cNvSpPr>
            <a:spLocks noGrp="1"/>
          </p:cNvSpPr>
          <p:nvPr>
            <p:ph type="title"/>
          </p:nvPr>
        </p:nvSpPr>
        <p:spPr/>
        <p:txBody>
          <a:bodyPr/>
          <a:lstStyle/>
          <a:p>
            <a:pPr algn="ctr"/>
            <a:r>
              <a:rPr lang="en-US" b="1" dirty="0">
                <a:solidFill>
                  <a:srgbClr val="0070C0"/>
                </a:solidFill>
                <a:latin typeface="Times New Roman" pitchFamily="18" charset="0"/>
                <a:cs typeface="Times New Roman" pitchFamily="18" charset="0"/>
              </a:rPr>
              <a:t>Future Enhancement</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F14DEE55-A798-286C-968F-7E8C28EF687D}"/>
              </a:ext>
            </a:extLst>
          </p:cNvPr>
          <p:cNvSpPr txBox="1"/>
          <p:nvPr/>
        </p:nvSpPr>
        <p:spPr>
          <a:xfrm>
            <a:off x="628650" y="1859340"/>
            <a:ext cx="7886700" cy="253556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can further improve the recovery of data after the ransomware attack by decrypting the encrypted data in case of Crypto Ransomware. Most of the Ransomware attacks encrypts the data to demand the ransom. So, future enhancements focuses on decrypting the encrypted data to break the backbone on Attacker </a:t>
            </a:r>
            <a:r>
              <a:rPr lang="en-IN" sz="1800" dirty="0" err="1">
                <a:latin typeface="Times New Roman" panose="02020603050405020304" pitchFamily="18" charset="0"/>
                <a:cs typeface="Times New Roman" panose="02020603050405020304" pitchFamily="18" charset="0"/>
              </a:rPr>
              <a:t>idealogy</a:t>
            </a:r>
            <a:r>
              <a:rPr lang="en-IN" sz="1800" dirty="0">
                <a:latin typeface="Times New Roman" panose="02020603050405020304" pitchFamily="18" charset="0"/>
                <a:cs typeface="Times New Roman" panose="02020603050405020304" pitchFamily="18" charset="0"/>
              </a:rPr>
              <a:t>.</a:t>
            </a:r>
            <a:endParaRPr lang="en-US" sz="1800" dirty="0">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3578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B803-5C18-BE20-3272-8C637B20259F}"/>
              </a:ext>
            </a:extLst>
          </p:cNvPr>
          <p:cNvSpPr>
            <a:spLocks noGrp="1"/>
          </p:cNvSpPr>
          <p:nvPr>
            <p:ph type="title"/>
          </p:nvPr>
        </p:nvSpPr>
        <p:spPr>
          <a:xfrm>
            <a:off x="628650" y="365127"/>
            <a:ext cx="7886700" cy="831626"/>
          </a:xfrm>
        </p:spPr>
        <p:txBody>
          <a:bodyPr>
            <a:normAutofit/>
          </a:bodyPr>
          <a:lstStyle/>
          <a:p>
            <a:pPr algn="ctr"/>
            <a:r>
              <a:rPr lang="en-US" sz="3600" b="1" dirty="0">
                <a:solidFill>
                  <a:srgbClr val="7030A0"/>
                </a:solidFill>
                <a:latin typeface="Times New Roman"/>
                <a:ea typeface="Times New Roman"/>
                <a:cs typeface="Times New Roman"/>
                <a:sym typeface="Times New Roman"/>
              </a:rPr>
              <a:t>Introduction</a:t>
            </a:r>
            <a:endParaRPr lang="en-IN" sz="3600" dirty="0"/>
          </a:p>
        </p:txBody>
      </p:sp>
      <p:sp>
        <p:nvSpPr>
          <p:cNvPr id="3" name="Text Placeholder 2">
            <a:extLst>
              <a:ext uri="{FF2B5EF4-FFF2-40B4-BE49-F238E27FC236}">
                <a16:creationId xmlns:a16="http://schemas.microsoft.com/office/drawing/2014/main" id="{2FFE48AD-7486-9C26-0A32-7CDAFB8BD229}"/>
              </a:ext>
            </a:extLst>
          </p:cNvPr>
          <p:cNvSpPr>
            <a:spLocks noGrp="1"/>
          </p:cNvSpPr>
          <p:nvPr>
            <p:ph type="body" idx="1"/>
          </p:nvPr>
        </p:nvSpPr>
        <p:spPr>
          <a:xfrm>
            <a:off x="628650" y="1268760"/>
            <a:ext cx="7886700" cy="4908203"/>
          </a:xfrm>
        </p:spPr>
        <p:txBody>
          <a:bodyPr>
            <a:normAutofit/>
          </a:bodyPr>
          <a:lstStyle/>
          <a:p>
            <a:pPr marL="114300" indent="0" algn="just">
              <a:lnSpc>
                <a:spcPct val="150000"/>
              </a:lnSpc>
              <a:buNone/>
            </a:pPr>
            <a:r>
              <a:rPr lang="en-US" sz="1800" dirty="0">
                <a:latin typeface="Times New Roman" panose="02020603050405020304" pitchFamily="18" charset="0"/>
                <a:cs typeface="Times New Roman" panose="02020603050405020304" pitchFamily="18" charset="0"/>
              </a:rPr>
              <a:t>A Cybercrime blockchain-enabled security framework to detect and defend ransomware attacks to ensure high protection and prevention. Most of the organizations, such as financial institutes and healthcare sectors are targeted by ransomware attacks. Ransomware assaults are among the most frightening types of cyber- attacks, and they are not confined to a specific sector or the countries. Blockchain is a tamper- proof technology, which is more secure, robust and decentralized in nature. Features of blockchain can add more security for detection and mitigation of ransomware more effectively. The application of machine learning algorithms and techniques is to identify and recognize patterns, anomalies, or specific objects within data.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10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5205-15C9-AE60-6317-FF9E33C018BF}"/>
              </a:ext>
            </a:extLst>
          </p:cNvPr>
          <p:cNvSpPr>
            <a:spLocks noGrp="1"/>
          </p:cNvSpPr>
          <p:nvPr>
            <p:ph type="title"/>
          </p:nvPr>
        </p:nvSpPr>
        <p:spPr>
          <a:xfrm>
            <a:off x="467544" y="167562"/>
            <a:ext cx="7598668" cy="1325563"/>
          </a:xfrm>
        </p:spPr>
        <p:txBody>
          <a:bodyPr/>
          <a:lstStyle/>
          <a:p>
            <a:pPr algn="ctr"/>
            <a:r>
              <a:rPr lang="en-IN" sz="4400" b="1" dirty="0">
                <a:solidFill>
                  <a:srgbClr val="0070C0"/>
                </a:solidFill>
                <a:latin typeface="Calibri"/>
                <a:ea typeface="Calibri"/>
                <a:cs typeface="Calibri"/>
                <a:sym typeface="Calibri"/>
              </a:rPr>
              <a:t>REFERENCES</a:t>
            </a:r>
            <a:br>
              <a:rPr lang="en-IN" sz="4400" dirty="0">
                <a:solidFill>
                  <a:srgbClr val="0070C0"/>
                </a:solidFill>
                <a:latin typeface="Calibri"/>
                <a:ea typeface="Calibri"/>
                <a:cs typeface="Calibri"/>
                <a:sym typeface="Calibri"/>
              </a:rPr>
            </a:br>
            <a:endParaRPr lang="en-IN" dirty="0">
              <a:solidFill>
                <a:srgbClr val="0070C0"/>
              </a:solidFill>
            </a:endParaRPr>
          </a:p>
        </p:txBody>
      </p:sp>
      <p:sp>
        <p:nvSpPr>
          <p:cNvPr id="5" name="TextBox 4">
            <a:extLst>
              <a:ext uri="{FF2B5EF4-FFF2-40B4-BE49-F238E27FC236}">
                <a16:creationId xmlns:a16="http://schemas.microsoft.com/office/drawing/2014/main" id="{D4A76B42-04C9-1B12-0F33-6F79E851CF06}"/>
              </a:ext>
            </a:extLst>
          </p:cNvPr>
          <p:cNvSpPr txBox="1"/>
          <p:nvPr/>
        </p:nvSpPr>
        <p:spPr>
          <a:xfrm>
            <a:off x="467544" y="797510"/>
            <a:ext cx="8424936" cy="5047536"/>
          </a:xfrm>
          <a:prstGeom prst="rect">
            <a:avLst/>
          </a:prstGeom>
          <a:noFill/>
        </p:spPr>
        <p:txBody>
          <a:bodyPr wrap="square">
            <a:spAutoFit/>
          </a:bodyPr>
          <a:lstStyle/>
          <a:p>
            <a:pPr algn="just"/>
            <a:r>
              <a:rPr lang="en-IN" sz="2300" dirty="0">
                <a:latin typeface="Times New Roman" panose="02020603050405020304" pitchFamily="18" charset="0"/>
                <a:cs typeface="Times New Roman" panose="02020603050405020304" pitchFamily="18" charset="0"/>
              </a:rPr>
              <a:t>[1]B. Watkins. “The Impact of Cyber Attacks on the Private </a:t>
            </a:r>
            <a:r>
              <a:rPr lang="en-IN" sz="2300" dirty="0" err="1">
                <a:latin typeface="Times New Roman" panose="02020603050405020304" pitchFamily="18" charset="0"/>
                <a:cs typeface="Times New Roman" panose="02020603050405020304" pitchFamily="18" charset="0"/>
              </a:rPr>
              <a:t>Sector”.Briefing</a:t>
            </a:r>
            <a:r>
              <a:rPr lang="en-IN" sz="2300" dirty="0">
                <a:latin typeface="Times New Roman" panose="02020603050405020304" pitchFamily="18" charset="0"/>
                <a:cs typeface="Times New Roman" panose="02020603050405020304" pitchFamily="18" charset="0"/>
              </a:rPr>
              <a:t> Paper, Association for International Affair, pp.12, 2014</a:t>
            </a:r>
          </a:p>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[2] N. </a:t>
            </a:r>
            <a:r>
              <a:rPr lang="en-IN" sz="2300" dirty="0" err="1">
                <a:latin typeface="Times New Roman" panose="02020603050405020304" pitchFamily="18" charset="0"/>
                <a:cs typeface="Times New Roman" panose="02020603050405020304" pitchFamily="18" charset="0"/>
              </a:rPr>
              <a:t>Andronio</a:t>
            </a:r>
            <a:r>
              <a:rPr lang="en-IN" sz="2300" dirty="0">
                <a:latin typeface="Times New Roman" panose="02020603050405020304" pitchFamily="18" charset="0"/>
                <a:cs typeface="Times New Roman" panose="02020603050405020304" pitchFamily="18" charset="0"/>
              </a:rPr>
              <a:t>.-“</a:t>
            </a:r>
            <a:r>
              <a:rPr lang="en-IN" sz="2300" dirty="0" err="1">
                <a:latin typeface="Times New Roman" panose="02020603050405020304" pitchFamily="18" charset="0"/>
                <a:cs typeface="Times New Roman" panose="02020603050405020304" pitchFamily="18" charset="0"/>
              </a:rPr>
              <a:t>Heldroid</a:t>
            </a:r>
            <a:r>
              <a:rPr lang="en-IN" sz="2300" dirty="0">
                <a:latin typeface="Times New Roman" panose="02020603050405020304" pitchFamily="18" charset="0"/>
                <a:cs typeface="Times New Roman" panose="02020603050405020304" pitchFamily="18" charset="0"/>
              </a:rPr>
              <a:t>: Fast and Efficient Linguistic-Based Ransomware Detection”, 2015</a:t>
            </a:r>
          </a:p>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[3] M. </a:t>
            </a:r>
            <a:r>
              <a:rPr lang="en-IN" sz="2300" dirty="0" err="1">
                <a:latin typeface="Times New Roman" panose="02020603050405020304" pitchFamily="18" charset="0"/>
                <a:cs typeface="Times New Roman" panose="02020603050405020304" pitchFamily="18" charset="0"/>
              </a:rPr>
              <a:t>Barbulescu</a:t>
            </a:r>
            <a:r>
              <a:rPr lang="en-IN" sz="2300" dirty="0">
                <a:latin typeface="Times New Roman" panose="02020603050405020304" pitchFamily="18" charset="0"/>
                <a:cs typeface="Times New Roman" panose="02020603050405020304" pitchFamily="18" charset="0"/>
              </a:rPr>
              <a:t>, A. </a:t>
            </a:r>
            <a:r>
              <a:rPr lang="en-IN" sz="2300" dirty="0" err="1">
                <a:latin typeface="Times New Roman" panose="02020603050405020304" pitchFamily="18" charset="0"/>
                <a:cs typeface="Times New Roman" panose="02020603050405020304" pitchFamily="18" charset="0"/>
              </a:rPr>
              <a:t>Stratulat</a:t>
            </a:r>
            <a:r>
              <a:rPr lang="en-IN" sz="2300" dirty="0">
                <a:latin typeface="Times New Roman" panose="02020603050405020304" pitchFamily="18" charset="0"/>
                <a:cs typeface="Times New Roman" panose="02020603050405020304" pitchFamily="18" charset="0"/>
              </a:rPr>
              <a:t>, V. T. Popescu, E. </a:t>
            </a:r>
            <a:r>
              <a:rPr lang="en-IN" sz="2300" dirty="0" err="1">
                <a:latin typeface="Times New Roman" panose="02020603050405020304" pitchFamily="18" charset="0"/>
                <a:cs typeface="Times New Roman" panose="02020603050405020304" pitchFamily="18" charset="0"/>
              </a:rPr>
              <a:t>Simion</a:t>
            </a:r>
            <a:r>
              <a:rPr lang="en-IN" sz="2300" dirty="0">
                <a:latin typeface="Times New Roman" panose="02020603050405020304" pitchFamily="18" charset="0"/>
                <a:cs typeface="Times New Roman" panose="02020603050405020304" pitchFamily="18" charset="0"/>
              </a:rPr>
              <a:t>.“RSA Weak Public Keys available on the Internet”. In International Conference for Information Technology and Communications. Springer International Publishing, pp. 92-102, 2016</a:t>
            </a:r>
          </a:p>
          <a:p>
            <a:pPr algn="just"/>
            <a:endParaRPr lang="en-IN" sz="2300" dirty="0">
              <a:latin typeface="Times New Roman" panose="02020603050405020304" pitchFamily="18" charset="0"/>
              <a:cs typeface="Times New Roman" panose="02020603050405020304" pitchFamily="18" charset="0"/>
            </a:endParaRPr>
          </a:p>
          <a:p>
            <a:pPr algn="just"/>
            <a:r>
              <a:rPr lang="en-IN" sz="2300" dirty="0">
                <a:latin typeface="Times New Roman" panose="02020603050405020304" pitchFamily="18" charset="0"/>
                <a:cs typeface="Times New Roman" panose="02020603050405020304" pitchFamily="18" charset="0"/>
              </a:rPr>
              <a:t>[4] O’Brien. “</a:t>
            </a:r>
            <a:r>
              <a:rPr lang="en-IN" sz="2300" dirty="0" err="1">
                <a:latin typeface="Times New Roman" panose="02020603050405020304" pitchFamily="18" charset="0"/>
                <a:cs typeface="Times New Roman" panose="02020603050405020304" pitchFamily="18" charset="0"/>
              </a:rPr>
              <a:t>Dridex</a:t>
            </a:r>
            <a:r>
              <a:rPr lang="en-IN" sz="2300" dirty="0">
                <a:latin typeface="Times New Roman" panose="02020603050405020304" pitchFamily="18" charset="0"/>
                <a:cs typeface="Times New Roman" panose="02020603050405020304" pitchFamily="18" charset="0"/>
              </a:rPr>
              <a:t>: Tidal waves of spam pushing dangerous financial Trojan”, Symantec White paper, 2016</a:t>
            </a:r>
          </a:p>
        </p:txBody>
      </p:sp>
    </p:spTree>
    <p:extLst>
      <p:ext uri="{BB962C8B-B14F-4D97-AF65-F5344CB8AC3E}">
        <p14:creationId xmlns:p14="http://schemas.microsoft.com/office/powerpoint/2010/main" val="404740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F8CD-8BFF-8974-DDAF-A88D984A758B}"/>
              </a:ext>
            </a:extLst>
          </p:cNvPr>
          <p:cNvSpPr>
            <a:spLocks noGrp="1"/>
          </p:cNvSpPr>
          <p:nvPr>
            <p:ph type="title"/>
          </p:nvPr>
        </p:nvSpPr>
        <p:spPr>
          <a:xfrm>
            <a:off x="628650" y="365127"/>
            <a:ext cx="7886700" cy="903634"/>
          </a:xfrm>
        </p:spPr>
        <p:txBody>
          <a:bodyPr>
            <a:normAutofit/>
          </a:bodyPr>
          <a:lstStyle/>
          <a:p>
            <a:pPr algn="ctr"/>
            <a:r>
              <a:rPr lang="en-US" sz="3600" b="1" dirty="0">
                <a:solidFill>
                  <a:srgbClr val="7030A0"/>
                </a:solidFill>
                <a:latin typeface="Times New Roman"/>
                <a:ea typeface="Times New Roman"/>
                <a:cs typeface="Times New Roman"/>
                <a:sym typeface="Times New Roman"/>
              </a:rPr>
              <a:t>Objective of the Project</a:t>
            </a:r>
            <a:endParaRPr lang="en-IN" sz="3600" dirty="0"/>
          </a:p>
        </p:txBody>
      </p:sp>
      <p:sp>
        <p:nvSpPr>
          <p:cNvPr id="3" name="Text Placeholder 2">
            <a:extLst>
              <a:ext uri="{FF2B5EF4-FFF2-40B4-BE49-F238E27FC236}">
                <a16:creationId xmlns:a16="http://schemas.microsoft.com/office/drawing/2014/main" id="{C6E12466-91B5-870F-F293-95C8DD503CE8}"/>
              </a:ext>
            </a:extLst>
          </p:cNvPr>
          <p:cNvSpPr>
            <a:spLocks noGrp="1"/>
          </p:cNvSpPr>
          <p:nvPr>
            <p:ph type="body" idx="1"/>
          </p:nvPr>
        </p:nvSpPr>
        <p:spPr>
          <a:xfrm>
            <a:off x="628650" y="1340768"/>
            <a:ext cx="7886700" cy="4836195"/>
          </a:xfrm>
        </p:spPr>
        <p:txBody>
          <a:bodyPr>
            <a:normAutofit/>
          </a:bodyPr>
          <a:lstStyle/>
          <a:p>
            <a:pPr algn="just">
              <a:lnSpc>
                <a:spcPct val="150000"/>
              </a:lnSpc>
            </a:pPr>
            <a:r>
              <a:rPr lang="en-US" sz="1800" b="0" i="0" dirty="0">
                <a:solidFill>
                  <a:srgbClr val="0D0D0D"/>
                </a:solidFill>
                <a:effectLst/>
                <a:latin typeface="Times New Roman" panose="02020603050405020304" pitchFamily="18" charset="0"/>
                <a:cs typeface="Times New Roman" panose="02020603050405020304" pitchFamily="18" charset="0"/>
              </a:rPr>
              <a:t>Develop a framework that leverages blockchain technology to enhance security measures, ensuring data integrity, confidentiality, and availability.</a:t>
            </a:r>
          </a:p>
          <a:p>
            <a:pPr algn="just">
              <a:lnSpc>
                <a:spcPct val="150000"/>
              </a:lnSpc>
            </a:pPr>
            <a:r>
              <a:rPr lang="en-US" sz="1800" b="0" i="0" dirty="0">
                <a:solidFill>
                  <a:srgbClr val="0D0D0D"/>
                </a:solidFill>
                <a:effectLst/>
                <a:latin typeface="Times New Roman" panose="02020603050405020304" pitchFamily="18" charset="0"/>
                <a:cs typeface="Times New Roman" panose="02020603050405020304" pitchFamily="18" charset="0"/>
              </a:rPr>
              <a:t>Create a robust system that can withstand cyber threats such as ransomware attacks, data breaches, and other malicious activities through decentralized consensus mechanisms and cryptographic protocols.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157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CB8A-2950-69C1-D927-34EAA313811D}"/>
              </a:ext>
            </a:extLst>
          </p:cNvPr>
          <p:cNvSpPr>
            <a:spLocks noGrp="1"/>
          </p:cNvSpPr>
          <p:nvPr>
            <p:ph type="title"/>
          </p:nvPr>
        </p:nvSpPr>
        <p:spPr>
          <a:xfrm>
            <a:off x="251519" y="191273"/>
            <a:ext cx="7886700" cy="1325563"/>
          </a:xfrm>
        </p:spPr>
        <p:txBody>
          <a:bodyPr>
            <a:normAutofit/>
          </a:bodyPr>
          <a:lstStyle/>
          <a:p>
            <a:pPr algn="ctr"/>
            <a:r>
              <a:rPr lang="en-IN" sz="4400" b="1" dirty="0">
                <a:solidFill>
                  <a:srgbClr val="0070C0"/>
                </a:solidFill>
                <a:latin typeface="Times New Roman"/>
                <a:ea typeface="Times New Roman"/>
                <a:cs typeface="Times New Roman"/>
                <a:sym typeface="Times New Roman"/>
              </a:rPr>
              <a:t>LITERATURE SURVEY</a:t>
            </a:r>
            <a:br>
              <a:rPr lang="en-IN" sz="4400" dirty="0">
                <a:solidFill>
                  <a:srgbClr val="0070C0"/>
                </a:solidFill>
                <a:latin typeface="Calibri"/>
                <a:ea typeface="Calibri"/>
                <a:cs typeface="Calibri"/>
                <a:sym typeface="Calibri"/>
              </a:rPr>
            </a:br>
            <a:endParaRPr lang="en-IN" dirty="0">
              <a:solidFill>
                <a:srgbClr val="0070C0"/>
              </a:solidFill>
            </a:endParaRPr>
          </a:p>
        </p:txBody>
      </p:sp>
      <p:graphicFrame>
        <p:nvGraphicFramePr>
          <p:cNvPr id="8" name="Google Shape;169;p6">
            <a:extLst>
              <a:ext uri="{FF2B5EF4-FFF2-40B4-BE49-F238E27FC236}">
                <a16:creationId xmlns:a16="http://schemas.microsoft.com/office/drawing/2014/main" id="{3209F8D9-F90F-AC53-068C-C87CAF2212B8}"/>
              </a:ext>
            </a:extLst>
          </p:cNvPr>
          <p:cNvGraphicFramePr/>
          <p:nvPr>
            <p:extLst>
              <p:ext uri="{D42A27DB-BD31-4B8C-83A1-F6EECF244321}">
                <p14:modId xmlns:p14="http://schemas.microsoft.com/office/powerpoint/2010/main" val="970729254"/>
              </p:ext>
            </p:extLst>
          </p:nvPr>
        </p:nvGraphicFramePr>
        <p:xfrm>
          <a:off x="251519" y="1027907"/>
          <a:ext cx="8640961" cy="4785380"/>
        </p:xfrm>
        <a:graphic>
          <a:graphicData uri="http://schemas.openxmlformats.org/drawingml/2006/table">
            <a:tbl>
              <a:tblPr firstRow="1" bandRow="1">
                <a:noFill/>
              </a:tblPr>
              <a:tblGrid>
                <a:gridCol w="663002">
                  <a:extLst>
                    <a:ext uri="{9D8B030D-6E8A-4147-A177-3AD203B41FA5}">
                      <a16:colId xmlns:a16="http://schemas.microsoft.com/office/drawing/2014/main" val="20000"/>
                    </a:ext>
                  </a:extLst>
                </a:gridCol>
                <a:gridCol w="1181344">
                  <a:extLst>
                    <a:ext uri="{9D8B030D-6E8A-4147-A177-3AD203B41FA5}">
                      <a16:colId xmlns:a16="http://schemas.microsoft.com/office/drawing/2014/main" val="20001"/>
                    </a:ext>
                  </a:extLst>
                </a:gridCol>
                <a:gridCol w="4780390">
                  <a:extLst>
                    <a:ext uri="{9D8B030D-6E8A-4147-A177-3AD203B41FA5}">
                      <a16:colId xmlns:a16="http://schemas.microsoft.com/office/drawing/2014/main" val="20002"/>
                    </a:ext>
                  </a:extLst>
                </a:gridCol>
                <a:gridCol w="1176662">
                  <a:extLst>
                    <a:ext uri="{9D8B030D-6E8A-4147-A177-3AD203B41FA5}">
                      <a16:colId xmlns:a16="http://schemas.microsoft.com/office/drawing/2014/main" val="20003"/>
                    </a:ext>
                  </a:extLst>
                </a:gridCol>
                <a:gridCol w="839563">
                  <a:extLst>
                    <a:ext uri="{9D8B030D-6E8A-4147-A177-3AD203B41FA5}">
                      <a16:colId xmlns:a16="http://schemas.microsoft.com/office/drawing/2014/main" val="20004"/>
                    </a:ext>
                  </a:extLst>
                </a:gridCol>
              </a:tblGrid>
              <a:tr h="517779">
                <a:tc>
                  <a:txBody>
                    <a:bodyPr/>
                    <a:lstStyle/>
                    <a:p>
                      <a:pPr marL="0" marR="0" lvl="0" indent="0" algn="l" rtl="0">
                        <a:spcBef>
                          <a:spcPts val="0"/>
                        </a:spcBef>
                        <a:spcAft>
                          <a:spcPts val="0"/>
                        </a:spcAft>
                        <a:buNone/>
                      </a:pPr>
                      <a:r>
                        <a:rPr lang="en-IN" sz="1800" u="none" strike="noStrike" cap="none" dirty="0">
                          <a:latin typeface="Times New Roman"/>
                          <a:ea typeface="Times New Roman"/>
                          <a:cs typeface="Times New Roman"/>
                          <a:sym typeface="Times New Roman"/>
                        </a:rPr>
                        <a:t>S.NO</a:t>
                      </a:r>
                      <a:endParaRPr dirty="0"/>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CONTENT</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YEAR</a:t>
                      </a:r>
                      <a:endParaRPr/>
                    </a:p>
                  </a:txBody>
                  <a:tcPr marL="91450" marR="91450" marT="45725" marB="45725"/>
                </a:tc>
                <a:extLst>
                  <a:ext uri="{0D108BD9-81ED-4DB2-BD59-A6C34878D82A}">
                    <a16:rowId xmlns:a16="http://schemas.microsoft.com/office/drawing/2014/main" val="10000"/>
                  </a:ext>
                </a:extLst>
              </a:tr>
              <a:tr h="4043554">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Ransomware</a:t>
                      </a:r>
                      <a:r>
                        <a:rPr lang="en-US" sz="2000" b="1" dirty="0">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A Survey and Trends</a:t>
                      </a:r>
                      <a:endParaRPr sz="2000" b="0" i="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Ransomware are a recent scareware, a threat that is increasing gradually for last</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couple of years. Usually it encrypts </a:t>
                      </a:r>
                      <a:r>
                        <a:rPr lang="en-US" sz="1400" b="0" i="0" u="none" strike="noStrike" dirty="0" err="1">
                          <a:solidFill>
                            <a:schemeClr val="dk1"/>
                          </a:solidFill>
                          <a:latin typeface="Times New Roman"/>
                          <a:ea typeface="Times New Roman"/>
                          <a:cs typeface="Times New Roman"/>
                          <a:sym typeface="Times New Roman"/>
                        </a:rPr>
                        <a:t>users’s</a:t>
                      </a:r>
                      <a:r>
                        <a:rPr lang="en-US" sz="1400" b="0" i="0" u="none" strike="noStrike" dirty="0">
                          <a:solidFill>
                            <a:schemeClr val="dk1"/>
                          </a:solidFill>
                          <a:latin typeface="Times New Roman"/>
                          <a:ea typeface="Times New Roman"/>
                          <a:cs typeface="Times New Roman"/>
                          <a:sym typeface="Times New Roman"/>
                        </a:rPr>
                        <a:t> files or steal/delete important information and</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holds the decryption key until a ransom is paid by the victim, which is mostly in bitcoins due</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to their untraceable properties. In this work, we have conducted a survey to comprehend more</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than 40papers that consists of Windows based ransomware families from last 4 years by</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creating a benchmark for evaluating ransomware attacking methodologies, payment methods.</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Thus, providing a way of instigating for other researchers to come out with some new</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solutions to control their growth and to avoid their attacks. This work would be the ultimate</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opportunity to expand and organize research efforts in future work by applying some early</a:t>
                      </a:r>
                    </a:p>
                    <a:p>
                      <a:pPr marL="0" marR="0" lvl="0" indent="0" algn="l" rtl="0">
                        <a:spcBef>
                          <a:spcPts val="0"/>
                        </a:spcBef>
                        <a:spcAft>
                          <a:spcPts val="0"/>
                        </a:spcAft>
                        <a:buNone/>
                      </a:pPr>
                      <a:r>
                        <a:rPr lang="en-US" sz="1400" b="0" i="0" u="none" strike="noStrike" dirty="0">
                          <a:solidFill>
                            <a:schemeClr val="dk1"/>
                          </a:solidFill>
                          <a:latin typeface="Times New Roman"/>
                          <a:ea typeface="Times New Roman"/>
                          <a:cs typeface="Times New Roman"/>
                          <a:sym typeface="Times New Roman"/>
                        </a:rPr>
                        <a:t>preventions and strategies to defeat the </a:t>
                      </a:r>
                      <a:r>
                        <a:rPr lang="en-US" sz="1400" b="0" i="0" u="none" strike="noStrike" dirty="0" err="1">
                          <a:solidFill>
                            <a:schemeClr val="dk1"/>
                          </a:solidFill>
                          <a:latin typeface="Times New Roman"/>
                          <a:ea typeface="Times New Roman"/>
                          <a:cs typeface="Times New Roman"/>
                          <a:sym typeface="Times New Roman"/>
                        </a:rPr>
                        <a:t>semalicious</a:t>
                      </a:r>
                      <a:r>
                        <a:rPr lang="en-US" sz="1400" b="0" i="0" u="none" strike="noStrike" dirty="0">
                          <a:solidFill>
                            <a:schemeClr val="dk1"/>
                          </a:solidFill>
                          <a:latin typeface="Times New Roman"/>
                          <a:ea typeface="Times New Roman"/>
                          <a:cs typeface="Times New Roman"/>
                          <a:sym typeface="Times New Roman"/>
                        </a:rPr>
                        <a:t> software’s.</a:t>
                      </a:r>
                      <a:endParaRPr sz="14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a:ea typeface="Times New Roman"/>
                          <a:cs typeface="Times New Roman"/>
                          <a:sym typeface="Times New Roman"/>
                        </a:rPr>
                        <a:t>Sana Aurangzeb, Muhammad Aleem, Muhammad Azhar Iqbal and</a:t>
                      </a:r>
                    </a:p>
                    <a:p>
                      <a:pPr marL="0" marR="0" lvl="0" indent="0" algn="l" rtl="0">
                        <a:spcBef>
                          <a:spcPts val="0"/>
                        </a:spcBef>
                        <a:spcAft>
                          <a:spcPts val="0"/>
                        </a:spcAft>
                        <a:buNone/>
                      </a:pPr>
                      <a:r>
                        <a:rPr lang="en-IN" sz="1800" dirty="0">
                          <a:latin typeface="Times New Roman"/>
                          <a:ea typeface="Times New Roman"/>
                          <a:cs typeface="Times New Roman"/>
                          <a:sym typeface="Times New Roman"/>
                        </a:rPr>
                        <a:t>Muhammad Arshad Islam</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a:ea typeface="Times New Roman"/>
                          <a:cs typeface="Times New Roman"/>
                          <a:sym typeface="Times New Roman"/>
                        </a:rPr>
                        <a:t>2021</a:t>
                      </a:r>
                      <a:endParaRPr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202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3EC7-7845-7503-2614-A65EDEC46F4E}"/>
              </a:ext>
            </a:extLst>
          </p:cNvPr>
          <p:cNvSpPr>
            <a:spLocks noGrp="1"/>
          </p:cNvSpPr>
          <p:nvPr>
            <p:ph type="title"/>
          </p:nvPr>
        </p:nvSpPr>
        <p:spPr>
          <a:xfrm>
            <a:off x="179512" y="365127"/>
            <a:ext cx="7886700" cy="1191666"/>
          </a:xfrm>
        </p:spPr>
        <p:txBody>
          <a:bodyPr>
            <a:normAutofit fontScale="90000"/>
          </a:bodyPr>
          <a:lstStyle/>
          <a:p>
            <a:pPr algn="ctr"/>
            <a:r>
              <a:rPr lang="en-IN" b="1" dirty="0">
                <a:solidFill>
                  <a:srgbClr val="0070C0"/>
                </a:solidFill>
                <a:latin typeface="Times New Roman"/>
                <a:ea typeface="Times New Roman"/>
                <a:cs typeface="Times New Roman"/>
                <a:sym typeface="Times New Roman"/>
              </a:rPr>
              <a:t>LITERATURE SURVEY</a:t>
            </a:r>
            <a:br>
              <a:rPr lang="en-IN" dirty="0">
                <a:solidFill>
                  <a:srgbClr val="0070C0"/>
                </a:solidFill>
              </a:rPr>
            </a:br>
            <a:br>
              <a:rPr lang="en-IN" dirty="0">
                <a:solidFill>
                  <a:srgbClr val="0070C0"/>
                </a:solidFill>
              </a:rPr>
            </a:br>
            <a:endParaRPr lang="en-IN" dirty="0"/>
          </a:p>
        </p:txBody>
      </p:sp>
      <p:sp>
        <p:nvSpPr>
          <p:cNvPr id="5" name="Slide Number Placeholder 2">
            <a:extLst>
              <a:ext uri="{FF2B5EF4-FFF2-40B4-BE49-F238E27FC236}">
                <a16:creationId xmlns:a16="http://schemas.microsoft.com/office/drawing/2014/main" id="{664F86CD-DFB5-16CE-B0AE-D306D529D36C}"/>
              </a:ext>
            </a:extLst>
          </p:cNvPr>
          <p:cNvSpPr txBox="1">
            <a:spLocks/>
          </p:cNvSpPr>
          <p:nvPr/>
        </p:nvSpPr>
        <p:spPr>
          <a:xfrm>
            <a:off x="7250039" y="8181380"/>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5</a:t>
            </a:fld>
            <a:endParaRPr lang="en-US"/>
          </a:p>
        </p:txBody>
      </p:sp>
      <p:graphicFrame>
        <p:nvGraphicFramePr>
          <p:cNvPr id="6" name="Google Shape;169;p6">
            <a:extLst>
              <a:ext uri="{FF2B5EF4-FFF2-40B4-BE49-F238E27FC236}">
                <a16:creationId xmlns:a16="http://schemas.microsoft.com/office/drawing/2014/main" id="{F729B9E1-9E8D-839A-CCB4-5851C867260B}"/>
              </a:ext>
            </a:extLst>
          </p:cNvPr>
          <p:cNvGraphicFramePr/>
          <p:nvPr>
            <p:extLst>
              <p:ext uri="{D42A27DB-BD31-4B8C-83A1-F6EECF244321}">
                <p14:modId xmlns:p14="http://schemas.microsoft.com/office/powerpoint/2010/main" val="2610800981"/>
              </p:ext>
            </p:extLst>
          </p:nvPr>
        </p:nvGraphicFramePr>
        <p:xfrm>
          <a:off x="179512" y="960960"/>
          <a:ext cx="8640961" cy="5060328"/>
        </p:xfrm>
        <a:graphic>
          <a:graphicData uri="http://schemas.openxmlformats.org/drawingml/2006/table">
            <a:tbl>
              <a:tblPr firstRow="1" bandRow="1">
                <a:noFill/>
              </a:tblPr>
              <a:tblGrid>
                <a:gridCol w="648072">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4680520">
                  <a:extLst>
                    <a:ext uri="{9D8B030D-6E8A-4147-A177-3AD203B41FA5}">
                      <a16:colId xmlns:a16="http://schemas.microsoft.com/office/drawing/2014/main" val="20002"/>
                    </a:ext>
                  </a:extLst>
                </a:gridCol>
                <a:gridCol w="1176662">
                  <a:extLst>
                    <a:ext uri="{9D8B030D-6E8A-4147-A177-3AD203B41FA5}">
                      <a16:colId xmlns:a16="http://schemas.microsoft.com/office/drawing/2014/main" val="20003"/>
                    </a:ext>
                  </a:extLst>
                </a:gridCol>
                <a:gridCol w="839563">
                  <a:extLst>
                    <a:ext uri="{9D8B030D-6E8A-4147-A177-3AD203B41FA5}">
                      <a16:colId xmlns:a16="http://schemas.microsoft.com/office/drawing/2014/main" val="20004"/>
                    </a:ext>
                  </a:extLst>
                </a:gridCol>
              </a:tblGrid>
              <a:tr h="784035">
                <a:tc>
                  <a:txBody>
                    <a:bodyPr/>
                    <a:lstStyle/>
                    <a:p>
                      <a:pPr marL="0" marR="0" lvl="0" indent="0" algn="l" rtl="0">
                        <a:spcBef>
                          <a:spcPts val="0"/>
                        </a:spcBef>
                        <a:spcAft>
                          <a:spcPts val="0"/>
                        </a:spcAft>
                        <a:buNone/>
                      </a:pPr>
                      <a:r>
                        <a:rPr lang="en-IN" sz="1800" u="none" strike="noStrike" cap="none" dirty="0">
                          <a:latin typeface="Times New Roman"/>
                          <a:ea typeface="Times New Roman"/>
                          <a:cs typeface="Times New Roman"/>
                          <a:sym typeface="Times New Roman"/>
                        </a:rPr>
                        <a:t>S.NO</a:t>
                      </a:r>
                      <a:endParaRPr dirty="0"/>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TITLE</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CONTENT</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AUTHOR</a:t>
                      </a:r>
                      <a:endParaRPr/>
                    </a:p>
                  </a:txBody>
                  <a:tcPr marL="91450" marR="91450" marT="45725" marB="45725"/>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YEAR</a:t>
                      </a:r>
                      <a:endParaRPr/>
                    </a:p>
                  </a:txBody>
                  <a:tcPr marL="91450" marR="91450" marT="45725" marB="45725"/>
                </a:tc>
                <a:extLst>
                  <a:ext uri="{0D108BD9-81ED-4DB2-BD59-A6C34878D82A}">
                    <a16:rowId xmlns:a16="http://schemas.microsoft.com/office/drawing/2014/main" val="10000"/>
                  </a:ext>
                </a:extLst>
              </a:tr>
              <a:tr h="4276293">
                <a:tc>
                  <a:txBody>
                    <a:bodyPr/>
                    <a:lstStyle/>
                    <a:p>
                      <a:pPr marL="0" marR="0" lvl="0" indent="0" algn="l" rtl="0">
                        <a:spcBef>
                          <a:spcPts val="0"/>
                        </a:spcBef>
                        <a:spcAft>
                          <a:spcPts val="0"/>
                        </a:spcAft>
                        <a:buNone/>
                      </a:pPr>
                      <a:r>
                        <a:rPr lang="en-US" sz="1800" dirty="0">
                          <a:latin typeface="Times New Roman"/>
                          <a:cs typeface="Times New Roman"/>
                          <a:sym typeface="Times New Roman"/>
                        </a:rPr>
                        <a:t>2</a:t>
                      </a:r>
                      <a:endParaRPr dirty="0"/>
                    </a:p>
                  </a:txBody>
                  <a:tcPr marL="91450" marR="91450" marT="45725" marB="45725"/>
                </a:tc>
                <a:tc>
                  <a:txBody>
                    <a:bodyPr/>
                    <a:lstStyle/>
                    <a:p>
                      <a:pPr marL="0" marR="0" lvl="0" indent="0" algn="l" rtl="0">
                        <a:spcBef>
                          <a:spcPts val="0"/>
                        </a:spcBef>
                        <a:spcAft>
                          <a:spcPts val="0"/>
                        </a:spcAft>
                        <a:buNone/>
                      </a:pPr>
                      <a:r>
                        <a:rPr lang="en-US" sz="1800" b="0" dirty="0">
                          <a:latin typeface="Times New Roman"/>
                          <a:ea typeface="Times New Roman"/>
                          <a:cs typeface="Times New Roman"/>
                          <a:sym typeface="Times New Roman"/>
                        </a:rPr>
                        <a:t>Blockchain as privacy and </a:t>
                      </a:r>
                      <a:r>
                        <a:rPr lang="en-US" sz="1800" b="0" dirty="0" err="1">
                          <a:latin typeface="Times New Roman"/>
                          <a:ea typeface="Times New Roman"/>
                          <a:cs typeface="Times New Roman"/>
                          <a:sym typeface="Times New Roman"/>
                        </a:rPr>
                        <a:t>securitysolution</a:t>
                      </a:r>
                      <a:r>
                        <a:rPr lang="en-US" sz="1800" b="0" dirty="0">
                          <a:latin typeface="Times New Roman"/>
                          <a:ea typeface="Times New Roman"/>
                          <a:cs typeface="Times New Roman"/>
                          <a:sym typeface="Times New Roman"/>
                        </a:rPr>
                        <a:t> for smart environments: </a:t>
                      </a:r>
                      <a:r>
                        <a:rPr lang="en-US" sz="1800" b="0" dirty="0" err="1">
                          <a:latin typeface="Times New Roman"/>
                          <a:ea typeface="Times New Roman"/>
                          <a:cs typeface="Times New Roman"/>
                          <a:sym typeface="Times New Roman"/>
                        </a:rPr>
                        <a:t>ASurvey</a:t>
                      </a:r>
                      <a:endParaRPr lang="en-US" sz="1800" b="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400" dirty="0">
                          <a:latin typeface="Times New Roman"/>
                          <a:ea typeface="Times New Roman"/>
                          <a:cs typeface="Times New Roman"/>
                          <a:sym typeface="Times New Roman"/>
                        </a:rPr>
                        <a:t>Blockchain was always associated with Bitcoin, cryptocurrencies, and digital asset</a:t>
                      </a:r>
                    </a:p>
                    <a:p>
                      <a:pPr marL="0" marR="0" lvl="0" indent="0" algn="l" rtl="0">
                        <a:spcBef>
                          <a:spcPts val="0"/>
                        </a:spcBef>
                        <a:spcAft>
                          <a:spcPts val="0"/>
                        </a:spcAft>
                        <a:buNone/>
                      </a:pPr>
                      <a:r>
                        <a:rPr lang="en-US" sz="1400" dirty="0">
                          <a:latin typeface="Times New Roman"/>
                          <a:ea typeface="Times New Roman"/>
                          <a:cs typeface="Times New Roman"/>
                          <a:sym typeface="Times New Roman"/>
                        </a:rPr>
                        <a:t>trading. However, the benefits of Blockchain are far beyond that. It has been recently used to</a:t>
                      </a:r>
                    </a:p>
                    <a:p>
                      <a:pPr marL="0" marR="0" lvl="0" indent="0" algn="l" rtl="0">
                        <a:spcBef>
                          <a:spcPts val="0"/>
                        </a:spcBef>
                        <a:spcAft>
                          <a:spcPts val="0"/>
                        </a:spcAft>
                        <a:buNone/>
                      </a:pPr>
                      <a:r>
                        <a:rPr lang="en-US" sz="1400" dirty="0">
                          <a:latin typeface="Times New Roman"/>
                          <a:ea typeface="Times New Roman"/>
                          <a:cs typeface="Times New Roman"/>
                          <a:sym typeface="Times New Roman"/>
                        </a:rPr>
                        <a:t>support and </a:t>
                      </a:r>
                      <a:r>
                        <a:rPr lang="en-US" sz="1400" dirty="0" err="1">
                          <a:latin typeface="Times New Roman"/>
                          <a:ea typeface="Times New Roman"/>
                          <a:cs typeface="Times New Roman"/>
                          <a:sym typeface="Times New Roman"/>
                        </a:rPr>
                        <a:t>augmentmany</a:t>
                      </a:r>
                      <a:r>
                        <a:rPr lang="en-US" sz="1400" dirty="0">
                          <a:latin typeface="Times New Roman"/>
                          <a:ea typeface="Times New Roman"/>
                          <a:cs typeface="Times New Roman"/>
                          <a:sym typeface="Times New Roman"/>
                        </a:rPr>
                        <a:t> other technologies, including the Internet-of-Things (IoT). IoT,</a:t>
                      </a:r>
                    </a:p>
                    <a:p>
                      <a:pPr marL="0" marR="0" lvl="0" indent="0" algn="l" rtl="0">
                        <a:spcBef>
                          <a:spcPts val="0"/>
                        </a:spcBef>
                        <a:spcAft>
                          <a:spcPts val="0"/>
                        </a:spcAft>
                        <a:buNone/>
                      </a:pPr>
                      <a:r>
                        <a:rPr lang="en-US" sz="1400" dirty="0">
                          <a:latin typeface="Times New Roman"/>
                          <a:ea typeface="Times New Roman"/>
                          <a:cs typeface="Times New Roman"/>
                          <a:sym typeface="Times New Roman"/>
                        </a:rPr>
                        <a:t>with the help of Blockchain, </a:t>
                      </a:r>
                      <a:r>
                        <a:rPr lang="en-US" sz="1400" dirty="0" err="1">
                          <a:latin typeface="Times New Roman"/>
                          <a:ea typeface="Times New Roman"/>
                          <a:cs typeface="Times New Roman"/>
                          <a:sym typeface="Times New Roman"/>
                        </a:rPr>
                        <a:t>pavesthe</a:t>
                      </a:r>
                      <a:r>
                        <a:rPr lang="en-US" sz="1400" dirty="0">
                          <a:latin typeface="Times New Roman"/>
                          <a:ea typeface="Times New Roman"/>
                          <a:cs typeface="Times New Roman"/>
                          <a:sym typeface="Times New Roman"/>
                        </a:rPr>
                        <a:t> way for futuristic smart environments, like smart homes, smart transportation, smart energy </a:t>
                      </a:r>
                      <a:r>
                        <a:rPr lang="en-US" sz="1400" dirty="0" err="1">
                          <a:latin typeface="Times New Roman"/>
                          <a:ea typeface="Times New Roman"/>
                          <a:cs typeface="Times New Roman"/>
                          <a:sym typeface="Times New Roman"/>
                        </a:rPr>
                        <a:t>trading,smart</a:t>
                      </a:r>
                      <a:r>
                        <a:rPr lang="en-US" sz="1400" dirty="0">
                          <a:latin typeface="Times New Roman"/>
                          <a:ea typeface="Times New Roman"/>
                          <a:cs typeface="Times New Roman"/>
                          <a:sym typeface="Times New Roman"/>
                        </a:rPr>
                        <a:t> industries, smart supply chains, and</a:t>
                      </a:r>
                    </a:p>
                    <a:p>
                      <a:pPr marL="0" marR="0" lvl="0" indent="0" algn="l" rtl="0">
                        <a:spcBef>
                          <a:spcPts val="0"/>
                        </a:spcBef>
                        <a:spcAft>
                          <a:spcPts val="0"/>
                        </a:spcAft>
                        <a:buNone/>
                      </a:pPr>
                      <a:r>
                        <a:rPr lang="en-US" sz="1400" dirty="0">
                          <a:latin typeface="Times New Roman"/>
                          <a:ea typeface="Times New Roman"/>
                          <a:cs typeface="Times New Roman"/>
                          <a:sym typeface="Times New Roman"/>
                        </a:rPr>
                        <a:t>more. To enable these smart environments, IoT </a:t>
                      </a:r>
                      <a:r>
                        <a:rPr lang="en-US" sz="1400" dirty="0" err="1">
                          <a:latin typeface="Times New Roman"/>
                          <a:ea typeface="Times New Roman"/>
                          <a:cs typeface="Times New Roman"/>
                          <a:sym typeface="Times New Roman"/>
                        </a:rPr>
                        <a:t>devices,machines</a:t>
                      </a:r>
                      <a:r>
                        <a:rPr lang="en-US" sz="1400" dirty="0">
                          <a:latin typeface="Times New Roman"/>
                          <a:ea typeface="Times New Roman"/>
                          <a:cs typeface="Times New Roman"/>
                          <a:sym typeface="Times New Roman"/>
                        </a:rPr>
                        <a:t>, appliances, and vehicles,</a:t>
                      </a:r>
                    </a:p>
                    <a:p>
                      <a:pPr marL="0" marR="0" lvl="0" indent="0" algn="l" rtl="0">
                        <a:spcBef>
                          <a:spcPts val="0"/>
                        </a:spcBef>
                        <a:spcAft>
                          <a:spcPts val="0"/>
                        </a:spcAft>
                        <a:buNone/>
                      </a:pPr>
                      <a:r>
                        <a:rPr lang="en-US" sz="1400" dirty="0">
                          <a:latin typeface="Times New Roman"/>
                          <a:ea typeface="Times New Roman"/>
                          <a:cs typeface="Times New Roman"/>
                          <a:sym typeface="Times New Roman"/>
                        </a:rPr>
                        <a:t>will need to intercommunicate without the need for a centralized trusted party. Blockchain can</a:t>
                      </a:r>
                    </a:p>
                    <a:p>
                      <a:pPr marL="0" marR="0" lvl="0" indent="0" algn="l" rtl="0">
                        <a:spcBef>
                          <a:spcPts val="0"/>
                        </a:spcBef>
                        <a:spcAft>
                          <a:spcPts val="0"/>
                        </a:spcAft>
                        <a:buNone/>
                      </a:pPr>
                      <a:r>
                        <a:rPr lang="en-US" sz="1400" dirty="0">
                          <a:latin typeface="Times New Roman"/>
                          <a:ea typeface="Times New Roman"/>
                          <a:cs typeface="Times New Roman"/>
                          <a:sym typeface="Times New Roman"/>
                        </a:rPr>
                        <a:t>replace third trusted parties by providing secure means of </a:t>
                      </a:r>
                      <a:r>
                        <a:rPr lang="en-US" sz="1400" dirty="0" err="1">
                          <a:latin typeface="Times New Roman"/>
                          <a:ea typeface="Times New Roman"/>
                          <a:cs typeface="Times New Roman"/>
                          <a:sym typeface="Times New Roman"/>
                        </a:rPr>
                        <a:t>decentralizationin</a:t>
                      </a:r>
                      <a:r>
                        <a:rPr lang="en-US" sz="1400" dirty="0">
                          <a:latin typeface="Times New Roman"/>
                          <a:ea typeface="Times New Roman"/>
                          <a:cs typeface="Times New Roman"/>
                          <a:sym typeface="Times New Roman"/>
                        </a:rPr>
                        <a:t> such trustless</a:t>
                      </a:r>
                    </a:p>
                    <a:p>
                      <a:pPr marL="0" marR="0" lvl="0" indent="0" algn="l" rtl="0">
                        <a:spcBef>
                          <a:spcPts val="0"/>
                        </a:spcBef>
                        <a:spcAft>
                          <a:spcPts val="0"/>
                        </a:spcAft>
                        <a:buNone/>
                      </a:pPr>
                      <a:r>
                        <a:rPr lang="en-US" sz="1400" dirty="0">
                          <a:latin typeface="Times New Roman"/>
                          <a:ea typeface="Times New Roman"/>
                          <a:cs typeface="Times New Roman"/>
                          <a:sym typeface="Times New Roman"/>
                        </a:rPr>
                        <a:t>environments.</a:t>
                      </a:r>
                    </a:p>
                  </a:txBody>
                  <a:tcPr marL="91450" marR="91450" marT="45725" marB="45725"/>
                </a:tc>
                <a:tc>
                  <a:txBody>
                    <a:bodyPr/>
                    <a:lstStyle/>
                    <a:p>
                      <a:pPr marL="0" marR="0" lvl="0" indent="0" algn="l" rtl="0">
                        <a:spcBef>
                          <a:spcPts val="0"/>
                        </a:spcBef>
                        <a:spcAft>
                          <a:spcPts val="0"/>
                        </a:spcAft>
                        <a:buNone/>
                      </a:pPr>
                      <a:r>
                        <a:rPr lang="en-IN" sz="1800" b="0" i="0" u="none" strike="noStrike" dirty="0">
                          <a:solidFill>
                            <a:schemeClr val="dk1"/>
                          </a:solidFill>
                          <a:latin typeface="Times New Roman"/>
                          <a:ea typeface="Times New Roman"/>
                          <a:cs typeface="Times New Roman"/>
                          <a:sym typeface="Times New Roman"/>
                        </a:rPr>
                        <a:t>MAAD EBRAHIM, ABDELHAKIM HAFID, and ETIENNE ELIE</a:t>
                      </a:r>
                      <a:endParaRPr sz="18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a:ea typeface="Times New Roman"/>
                          <a:cs typeface="Times New Roman"/>
                          <a:sym typeface="Times New Roman"/>
                        </a:rPr>
                        <a:t>2022</a:t>
                      </a:r>
                      <a:endParaRPr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40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07A0-C3E3-BF66-F6F7-7BE56177B238}"/>
              </a:ext>
            </a:extLst>
          </p:cNvPr>
          <p:cNvSpPr>
            <a:spLocks noGrp="1"/>
          </p:cNvSpPr>
          <p:nvPr>
            <p:ph type="title"/>
          </p:nvPr>
        </p:nvSpPr>
        <p:spPr>
          <a:xfrm>
            <a:off x="628650" y="365127"/>
            <a:ext cx="7886700" cy="615602"/>
          </a:xfrm>
        </p:spPr>
        <p:txBody>
          <a:bodyPr>
            <a:normAutofit/>
          </a:bodyPr>
          <a:lstStyle/>
          <a:p>
            <a:pPr algn="ctr"/>
            <a:r>
              <a:rPr lang="en-US" sz="3600" dirty="0">
                <a:solidFill>
                  <a:srgbClr val="7030A0"/>
                </a:solidFill>
                <a:latin typeface="Times New Roman"/>
                <a:ea typeface="Times New Roman"/>
                <a:cs typeface="Times New Roman"/>
                <a:sym typeface="Times New Roman"/>
              </a:rPr>
              <a:t>Problem Statement</a:t>
            </a:r>
            <a:endParaRPr lang="en-IN" sz="3600" dirty="0"/>
          </a:p>
        </p:txBody>
      </p:sp>
      <p:sp>
        <p:nvSpPr>
          <p:cNvPr id="3" name="Text Placeholder 2">
            <a:extLst>
              <a:ext uri="{FF2B5EF4-FFF2-40B4-BE49-F238E27FC236}">
                <a16:creationId xmlns:a16="http://schemas.microsoft.com/office/drawing/2014/main" id="{5B7AA590-9165-B1DC-875F-649E1AD1DF9E}"/>
              </a:ext>
            </a:extLst>
          </p:cNvPr>
          <p:cNvSpPr>
            <a:spLocks noGrp="1"/>
          </p:cNvSpPr>
          <p:nvPr>
            <p:ph type="body" idx="1"/>
          </p:nvPr>
        </p:nvSpPr>
        <p:spPr>
          <a:xfrm>
            <a:off x="628650" y="1196752"/>
            <a:ext cx="7886700" cy="4980211"/>
          </a:xfrm>
        </p:spPr>
        <p:txBody>
          <a:bodyPr>
            <a:normAutofit/>
          </a:bodyPr>
          <a:lstStyle/>
          <a:p>
            <a:pPr algn="just">
              <a:lnSpc>
                <a:spcPct val="150000"/>
              </a:lnSpc>
              <a:buFont typeface="Wingdings" panose="05000000000000000000" pitchFamily="2" charset="2"/>
              <a:buChar char="q"/>
            </a:pPr>
            <a:r>
              <a:rPr lang="en-US" sz="1800" b="0" i="0" dirty="0">
                <a:solidFill>
                  <a:srgbClr val="1F1F1F"/>
                </a:solidFill>
                <a:effectLst/>
                <a:latin typeface="Times New Roman" panose="02020603050405020304" pitchFamily="18" charset="0"/>
                <a:cs typeface="Times New Roman" panose="02020603050405020304" pitchFamily="18" charset="0"/>
              </a:rPr>
              <a:t>The digital landscape is increasingly prone to cybercrime, with file hacking posing a significant threat to individuals and organizations alike.</a:t>
            </a:r>
          </a:p>
          <a:p>
            <a:pPr algn="just">
              <a:lnSpc>
                <a:spcPct val="150000"/>
              </a:lnSpc>
              <a:buFont typeface="Wingdings" panose="05000000000000000000" pitchFamily="2" charset="2"/>
              <a:buChar char="q"/>
            </a:pPr>
            <a:r>
              <a:rPr lang="en-US" sz="1800" b="0" i="0" dirty="0">
                <a:solidFill>
                  <a:srgbClr val="1F1F1F"/>
                </a:solidFill>
                <a:effectLst/>
                <a:latin typeface="Times New Roman" panose="02020603050405020304" pitchFamily="18" charset="0"/>
                <a:cs typeface="Times New Roman" panose="02020603050405020304" pitchFamily="18" charset="0"/>
              </a:rPr>
              <a:t>Hackers employ various techniques like malware, social engineering, and exploiting vulnerabilities to gain unauthorized access to, modify, or steal sensitive files</a:t>
            </a:r>
            <a:r>
              <a:rPr lang="en-US" sz="1800" b="0" i="0" dirty="0">
                <a:solidFill>
                  <a:srgbClr val="1F1F1F"/>
                </a:solidFill>
                <a:effectLst/>
                <a:latin typeface="Google Sans"/>
              </a:rPr>
              <a:t>.</a:t>
            </a:r>
          </a:p>
          <a:p>
            <a:pPr marL="114300" indent="0">
              <a:buNone/>
            </a:pPr>
            <a:endParaRPr lang="en-IN" sz="1800" dirty="0"/>
          </a:p>
        </p:txBody>
      </p:sp>
    </p:spTree>
    <p:extLst>
      <p:ext uri="{BB962C8B-B14F-4D97-AF65-F5344CB8AC3E}">
        <p14:creationId xmlns:p14="http://schemas.microsoft.com/office/powerpoint/2010/main" val="38203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C763-6E86-6DD2-E639-18CE5D6A785C}"/>
              </a:ext>
            </a:extLst>
          </p:cNvPr>
          <p:cNvSpPr>
            <a:spLocks noGrp="1"/>
          </p:cNvSpPr>
          <p:nvPr>
            <p:ph type="title"/>
          </p:nvPr>
        </p:nvSpPr>
        <p:spPr>
          <a:xfrm>
            <a:off x="628650" y="365127"/>
            <a:ext cx="7886700" cy="975642"/>
          </a:xfrm>
        </p:spPr>
        <p:txBody>
          <a:bodyPr>
            <a:normAutofit fontScale="90000"/>
          </a:bodyPr>
          <a:lstStyle/>
          <a:p>
            <a:pPr algn="ctr"/>
            <a:br>
              <a:rPr lang="en-US" dirty="0">
                <a:solidFill>
                  <a:srgbClr val="0070C0"/>
                </a:solidFill>
                <a:latin typeface="Times New Roman" panose="02020603050405020304" pitchFamily="18" charset="0"/>
                <a:cs typeface="Times New Roman" pitchFamily="18" charset="0"/>
              </a:rPr>
            </a:br>
            <a:r>
              <a:rPr lang="en-US" sz="4000" dirty="0">
                <a:solidFill>
                  <a:srgbClr val="0070C0"/>
                </a:solidFill>
                <a:latin typeface="Times New Roman" panose="02020603050405020304" pitchFamily="18" charset="0"/>
                <a:cs typeface="Times New Roman" pitchFamily="18" charset="0"/>
              </a:rPr>
              <a:t>Proposed </a:t>
            </a:r>
            <a:r>
              <a:rPr lang="en-IN" sz="4000" dirty="0">
                <a:solidFill>
                  <a:srgbClr val="0070C0"/>
                </a:solidFill>
                <a:latin typeface="Times New Roman" panose="02020603050405020304" pitchFamily="18" charset="0"/>
                <a:cs typeface="Times New Roman" panose="02020603050405020304" pitchFamily="18" charset="0"/>
              </a:rPr>
              <a:t>System</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61E521D4-9662-4B70-9623-3B70E049DBB7}"/>
              </a:ext>
            </a:extLst>
          </p:cNvPr>
          <p:cNvSpPr txBox="1"/>
          <p:nvPr/>
        </p:nvSpPr>
        <p:spPr>
          <a:xfrm>
            <a:off x="628650" y="1340768"/>
            <a:ext cx="7615758" cy="5484643"/>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 the proposed system, we focused on antecedence of ransomware attack as well as aftermath. We also provided a demo attack of Locker Ransomware and Crypto Ransomware to get real-time experience and to aware of it. We will also continuously monitor the system, if any suspicious files is detected it will be removed automatically. We will take backup of the user data to recover it later, in case of ransomware attack so that we don’t need to pay ransom to the attacker. In detection on ransomware we will mainly focuses on the portable executable files which plays a major role in gaining access of the system. We will do the detection of ransomware in Portable Executable files using Honeypot dataset and then the features/signatures are extracted followed by Feature Selection, Correlation and Classification using Machine Learning to detect that the executable file is Legitimate or Infected.</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36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A7B8-51CF-2113-AE67-C21867D44F6E}"/>
              </a:ext>
            </a:extLst>
          </p:cNvPr>
          <p:cNvSpPr>
            <a:spLocks noGrp="1"/>
          </p:cNvSpPr>
          <p:nvPr>
            <p:ph type="title"/>
          </p:nvPr>
        </p:nvSpPr>
        <p:spPr/>
        <p:txBody>
          <a:bodyPr/>
          <a:lstStyle/>
          <a:p>
            <a:pPr algn="just"/>
            <a:r>
              <a:rPr lang="en-US" b="1" dirty="0">
                <a:solidFill>
                  <a:srgbClr val="0070C0"/>
                </a:solidFill>
                <a:latin typeface="Times New Roman" pitchFamily="18" charset="0"/>
                <a:cs typeface="Times New Roman" pitchFamily="18" charset="0"/>
              </a:rPr>
              <a:t>Advantage</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DD77F6B2-9DAC-9EE3-9EA7-8C179ACB0C34}"/>
              </a:ext>
            </a:extLst>
          </p:cNvPr>
          <p:cNvSpPr txBox="1"/>
          <p:nvPr/>
        </p:nvSpPr>
        <p:spPr>
          <a:xfrm>
            <a:off x="539552" y="1484784"/>
            <a:ext cx="8280920" cy="1289071"/>
          </a:xfrm>
          <a:prstGeom prst="rect">
            <a:avLst/>
          </a:prstGeom>
          <a:noFill/>
        </p:spPr>
        <p:txBody>
          <a:bodyPr wrap="square">
            <a:spAutoFit/>
          </a:bodyPr>
          <a:lstStyle/>
          <a:p>
            <a:pPr marL="571500" indent="-5715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The continuous monitoring of the system and automatic removal of files, in the event of suspicious activity followed by detection of ransomware and recovery of  data make this proposal to stand out than the others.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3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B45F-6948-1114-C27F-1D5818BD3EF4}"/>
              </a:ext>
            </a:extLst>
          </p:cNvPr>
          <p:cNvSpPr>
            <a:spLocks noGrp="1"/>
          </p:cNvSpPr>
          <p:nvPr>
            <p:ph type="title"/>
          </p:nvPr>
        </p:nvSpPr>
        <p:spPr/>
        <p:txBody>
          <a:bodyPr/>
          <a:lstStyle/>
          <a:p>
            <a:pPr algn="ctr"/>
            <a:r>
              <a:rPr lang="en-US" b="1" dirty="0">
                <a:solidFill>
                  <a:srgbClr val="0070C0"/>
                </a:solidFill>
                <a:latin typeface="Times New Roman" pitchFamily="18" charset="0"/>
                <a:cs typeface="Times New Roman" pitchFamily="18" charset="0"/>
              </a:rPr>
              <a:t>Existing System</a:t>
            </a:r>
            <a:br>
              <a:rPr lang="en-US" dirty="0">
                <a:solidFill>
                  <a:srgbClr val="0070C0"/>
                </a:solidFill>
                <a:latin typeface="Times New Roman" pitchFamily="18" charset="0"/>
                <a:cs typeface="Times New Roman" pitchFamily="18" charset="0"/>
              </a:rPr>
            </a:br>
            <a:endParaRPr lang="en-IN" dirty="0">
              <a:solidFill>
                <a:srgbClr val="0070C0"/>
              </a:solidFill>
            </a:endParaRPr>
          </a:p>
        </p:txBody>
      </p:sp>
      <p:sp>
        <p:nvSpPr>
          <p:cNvPr id="5" name="TextBox 4">
            <a:extLst>
              <a:ext uri="{FF2B5EF4-FFF2-40B4-BE49-F238E27FC236}">
                <a16:creationId xmlns:a16="http://schemas.microsoft.com/office/drawing/2014/main" id="{D3849965-BAB7-142C-2AC6-E58B1D272D51}"/>
              </a:ext>
            </a:extLst>
          </p:cNvPr>
          <p:cNvSpPr txBox="1"/>
          <p:nvPr/>
        </p:nvSpPr>
        <p:spPr>
          <a:xfrm>
            <a:off x="476089" y="1340768"/>
            <a:ext cx="8191822" cy="2314095"/>
          </a:xfrm>
          <a:prstGeom prst="rect">
            <a:avLst/>
          </a:prstGeom>
          <a:noFill/>
        </p:spPr>
        <p:txBody>
          <a:bodyPr wrap="square">
            <a:spAutoFit/>
          </a:bodyPr>
          <a:lstStyle/>
          <a:p>
            <a:pPr marL="457200" indent="-45720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 the Existing System, they mainly focused only on the aftermath of ransomware attack by detection of ransomware and recovery of data. They didn’t proposed how to prevent the system from the ransomware attack.</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0852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1338</Words>
  <Application>Microsoft Office PowerPoint</Application>
  <PresentationFormat>On-screen Show (4:3)</PresentationFormat>
  <Paragraphs>91</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Google Sans</vt:lpstr>
      <vt:lpstr>Times New Roman</vt:lpstr>
      <vt:lpstr>Wingdings</vt:lpstr>
      <vt:lpstr>Office Theme</vt:lpstr>
      <vt:lpstr>PowerPoint Presentation</vt:lpstr>
      <vt:lpstr>Introduction</vt:lpstr>
      <vt:lpstr>Objective of the Project</vt:lpstr>
      <vt:lpstr>LITERATURE SURVEY </vt:lpstr>
      <vt:lpstr>LITERATURE SURVEY  </vt:lpstr>
      <vt:lpstr>Problem Statement</vt:lpstr>
      <vt:lpstr> Proposed System </vt:lpstr>
      <vt:lpstr>Advantage </vt:lpstr>
      <vt:lpstr>Existing System </vt:lpstr>
      <vt:lpstr>Disadvantage </vt:lpstr>
      <vt:lpstr>Modules </vt:lpstr>
      <vt:lpstr>User  </vt:lpstr>
      <vt:lpstr>Attacker  </vt:lpstr>
      <vt:lpstr>Detection of Ransomware using Machine Learning: </vt:lpstr>
      <vt:lpstr>System Architecture</vt:lpstr>
      <vt:lpstr>Testing /Performance Evaluation / Results</vt:lpstr>
      <vt:lpstr>PowerPoint Presentation</vt:lpstr>
      <vt:lpstr>PowerPoint Presentation</vt:lpstr>
      <vt:lpstr>Future Enhancement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Dinesh Babu</cp:lastModifiedBy>
  <cp:revision>32</cp:revision>
  <dcterms:created xsi:type="dcterms:W3CDTF">2020-12-27T14:21:20Z</dcterms:created>
  <dcterms:modified xsi:type="dcterms:W3CDTF">2024-03-24T14:44:23Z</dcterms:modified>
</cp:coreProperties>
</file>