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9" r:id="rId7"/>
    <p:sldId id="270" r:id="rId8"/>
    <p:sldId id="262" r:id="rId9"/>
    <p:sldId id="261" r:id="rId10"/>
    <p:sldId id="260" r:id="rId11"/>
    <p:sldId id="259" r:id="rId12"/>
    <p:sldId id="267" r:id="rId13"/>
    <p:sldId id="271" r:id="rId14"/>
    <p:sldId id="272" r:id="rId15"/>
    <p:sldId id="274" r:id="rId16"/>
    <p:sldId id="268" r:id="rId17"/>
    <p:sldId id="273"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5196" autoAdjust="0"/>
  </p:normalViewPr>
  <p:slideViewPr>
    <p:cSldViewPr snapToGrid="0">
      <p:cViewPr>
        <p:scale>
          <a:sx n="70" d="100"/>
          <a:sy n="70" d="100"/>
        </p:scale>
        <p:origin x="1906"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15-02-2024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15-02-2024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15-02-2024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15-02-2024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15-02-2024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15-02-2024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15-02-2024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940288" y="2448779"/>
            <a:ext cx="783193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R</a:t>
            </a:r>
            <a:r>
              <a:rPr lang="en-IN" sz="2400" b="1" dirty="0">
                <a:solidFill>
                  <a:schemeClr val="tx1"/>
                </a:solidFill>
                <a:latin typeface="Times New Roman" panose="02020603050405020304" pitchFamily="18" charset="0"/>
                <a:cs typeface="Times New Roman" panose="02020603050405020304" pitchFamily="18" charset="0"/>
              </a:rPr>
              <a:t>IVER WATER QUALITY MONITORING  SYSTEM</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940288" y="5415952"/>
            <a:ext cx="4026516" cy="1138773"/>
          </a:xfrm>
          <a:prstGeom prst="rect">
            <a:avLst/>
          </a:prstGeom>
          <a:noFill/>
        </p:spPr>
        <p:txBody>
          <a:bodyPr wrap="square" rtlCol="0">
            <a:spAutoFit/>
          </a:bodyPr>
          <a:lstStyle/>
          <a:p>
            <a:pPr>
              <a:defRPr/>
            </a:pPr>
            <a:r>
              <a:rPr lang="en-IN" b="1" dirty="0">
                <a:solidFill>
                  <a:schemeClr val="tx1"/>
                </a:solidFill>
                <a:latin typeface="Times New Roman" panose="02020603050405020304" pitchFamily="18" charset="0"/>
                <a:cs typeface="Times New Roman" panose="02020603050405020304" pitchFamily="18" charset="0"/>
              </a:rPr>
              <a:t>GUIDE</a:t>
            </a:r>
            <a:r>
              <a:rPr lang="en-IN" dirty="0">
                <a:solidFill>
                  <a:schemeClr val="tx1"/>
                </a:solidFill>
                <a:latin typeface="Times New Roman" panose="02020603050405020304" pitchFamily="18" charset="0"/>
                <a:cs typeface="Times New Roman" panose="02020603050405020304" pitchFamily="18" charset="0"/>
              </a:rPr>
              <a:t> </a:t>
            </a:r>
          </a:p>
          <a:p>
            <a:pPr>
              <a:defRPr/>
            </a:pPr>
            <a:r>
              <a:rPr lang="en-IN" sz="1600" dirty="0" err="1">
                <a:solidFill>
                  <a:schemeClr val="tx1"/>
                </a:solidFill>
                <a:latin typeface="Times New Roman" panose="02020603050405020304" pitchFamily="18" charset="0"/>
                <a:cs typeface="Times New Roman" panose="02020603050405020304" pitchFamily="18" charset="0"/>
              </a:rPr>
              <a:t>Mrs.S.T</a:t>
            </a:r>
            <a:r>
              <a:rPr lang="en-IN" sz="1600" dirty="0">
                <a:solidFill>
                  <a:schemeClr val="tx1"/>
                </a:solidFill>
                <a:latin typeface="Times New Roman" panose="02020603050405020304" pitchFamily="18" charset="0"/>
                <a:cs typeface="Times New Roman" panose="02020603050405020304" pitchFamily="18" charset="0"/>
              </a:rPr>
              <a:t>. SANTHANA LAKSHMI</a:t>
            </a:r>
          </a:p>
          <a:p>
            <a:pPr>
              <a:defRPr/>
            </a:pPr>
            <a:r>
              <a:rPr lang="en-IN" sz="1600" dirty="0">
                <a:latin typeface="Times New Roman" panose="02020603050405020304" pitchFamily="18" charset="0"/>
                <a:cs typeface="Times New Roman" panose="02020603050405020304" pitchFamily="18" charset="0"/>
              </a:rPr>
              <a:t>(ASSOCIATE PROFESSOR)</a:t>
            </a:r>
            <a:r>
              <a:rPr lang="en-IN" sz="1600" dirty="0">
                <a:solidFill>
                  <a:schemeClr val="tx1"/>
                </a:solidFill>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726141" y="3429000"/>
            <a:ext cx="7831933" cy="1200329"/>
          </a:xfrm>
          <a:prstGeom prst="rect">
            <a:avLst/>
          </a:prstGeom>
          <a:noFill/>
        </p:spPr>
        <p:txBody>
          <a:bodyPr wrap="square" rtlCol="0">
            <a:spAutoFit/>
          </a:bodyPr>
          <a:lstStyle/>
          <a:p>
            <a:r>
              <a:rPr lang="en-IN" sz="2400" dirty="0">
                <a:solidFill>
                  <a:schemeClr val="tx1"/>
                </a:solidFill>
                <a:latin typeface="Times New Roman" panose="02020603050405020304" pitchFamily="18" charset="0"/>
                <a:cs typeface="Times New Roman" panose="02020603050405020304" pitchFamily="18" charset="0"/>
              </a:rPr>
              <a:t>DEENA DAYALAN K (211420104052)</a:t>
            </a:r>
          </a:p>
          <a:p>
            <a:r>
              <a:rPr lang="en-IN" sz="2400" dirty="0">
                <a:solidFill>
                  <a:schemeClr val="tx1"/>
                </a:solidFill>
                <a:latin typeface="Times New Roman" panose="02020603050405020304" pitchFamily="18" charset="0"/>
                <a:cs typeface="Times New Roman" panose="02020603050405020304" pitchFamily="18" charset="0"/>
              </a:rPr>
              <a:t>DEEPAK S (211420104054)</a:t>
            </a:r>
          </a:p>
          <a:p>
            <a:r>
              <a:rPr lang="en-IN" sz="2400" dirty="0">
                <a:solidFill>
                  <a:schemeClr val="tx1"/>
                </a:solidFill>
                <a:latin typeface="Times New Roman" panose="02020603050405020304" pitchFamily="18" charset="0"/>
                <a:cs typeface="Times New Roman" panose="02020603050405020304" pitchFamily="18" charset="0"/>
              </a:rPr>
              <a:t>ATMAKURI VENKATA NITHIN KUMAR(211420104032)</a:t>
            </a:r>
          </a:p>
        </p:txBody>
      </p:sp>
      <p:sp>
        <p:nvSpPr>
          <p:cNvPr id="3" name="TextBox 2">
            <a:extLst>
              <a:ext uri="{FF2B5EF4-FFF2-40B4-BE49-F238E27FC236}">
                <a16:creationId xmlns:a16="http://schemas.microsoft.com/office/drawing/2014/main" id="{8DA7E15F-5577-E472-5EEB-C46481EAA666}"/>
              </a:ext>
            </a:extLst>
          </p:cNvPr>
          <p:cNvSpPr txBox="1"/>
          <p:nvPr/>
        </p:nvSpPr>
        <p:spPr>
          <a:xfrm>
            <a:off x="5015885" y="5452962"/>
            <a:ext cx="4026516"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COORDINATOR NAME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 </a:t>
            </a:r>
            <a:r>
              <a:rPr kumimoji="0" lang="en-US" sz="180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N.PUGHAZENDHI,M.E,PhD</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imes New Roman" panose="02020603050405020304" pitchFamily="18" charset="0"/>
                <a:cs typeface="Times New Roman" panose="02020603050405020304" pitchFamily="18" charset="0"/>
              </a:rPr>
              <a:t>(PROFESSOR)</a:t>
            </a:r>
            <a:endParaRPr kumimoji="0" lang="en-IN" sz="1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15-02-2024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Architecture / Methodology used</a:t>
            </a:r>
            <a:endParaRPr lang="en-IN" dirty="0">
              <a:solidFill>
                <a:srgbClr val="C00000"/>
              </a:solidFill>
              <a:latin typeface="+mn-lt"/>
            </a:endParaRPr>
          </a:p>
        </p:txBody>
      </p:sp>
      <p:pic>
        <p:nvPicPr>
          <p:cNvPr id="3" name="Content Placeholder 3">
            <a:extLst>
              <a:ext uri="{FF2B5EF4-FFF2-40B4-BE49-F238E27FC236}">
                <a16:creationId xmlns:a16="http://schemas.microsoft.com/office/drawing/2014/main" id="{7654695F-A8DA-6F7D-327E-1AB0F680B3AE}"/>
              </a:ext>
            </a:extLst>
          </p:cNvPr>
          <p:cNvPicPr>
            <a:picLocks noGrp="1" noChangeAspect="1"/>
          </p:cNvPicPr>
          <p:nvPr>
            <p:ph idx="1"/>
          </p:nvPr>
        </p:nvPicPr>
        <p:blipFill>
          <a:blip r:embed="rId2"/>
          <a:stretch>
            <a:fillRect/>
          </a:stretch>
        </p:blipFill>
        <p:spPr>
          <a:xfrm>
            <a:off x="2255519" y="905435"/>
            <a:ext cx="4946469" cy="5695662"/>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1F26A631-6C9D-83A5-CDD5-6FDB905C1844}"/>
              </a:ext>
            </a:extLst>
          </p:cNvPr>
          <p:cNvSpPr txBox="1"/>
          <p:nvPr/>
        </p:nvSpPr>
        <p:spPr>
          <a:xfrm>
            <a:off x="1084218" y="1198156"/>
            <a:ext cx="4572000"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alpha val="70000"/>
                  </a:schemeClr>
                </a:solidFill>
                <a:latin typeface="Times New Roman" panose="02020603050405020304" pitchFamily="18" charset="0"/>
                <a:cs typeface="Times New Roman" panose="02020603050405020304" pitchFamily="18" charset="0"/>
              </a:rPr>
              <a:t>Data collection</a:t>
            </a:r>
          </a:p>
          <a:p>
            <a:pPr marL="342900" indent="-342900">
              <a:buFont typeface="Arial" panose="020B0604020202020204" pitchFamily="34" charset="0"/>
              <a:buChar char="•"/>
            </a:pPr>
            <a:endParaRPr lang="en-US" sz="2400" dirty="0">
              <a:solidFill>
                <a:schemeClr val="tx1">
                  <a:alpha val="7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alpha val="70000"/>
                  </a:schemeClr>
                </a:solidFill>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endParaRPr lang="en-US" sz="2400" dirty="0">
              <a:solidFill>
                <a:schemeClr val="tx1">
                  <a:alpha val="7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alpha val="70000"/>
                  </a:schemeClr>
                </a:solidFill>
                <a:latin typeface="Times New Roman" panose="02020603050405020304" pitchFamily="18" charset="0"/>
                <a:cs typeface="Times New Roman" panose="02020603050405020304" pitchFamily="18" charset="0"/>
              </a:rPr>
              <a:t>Feature extraction</a:t>
            </a:r>
          </a:p>
          <a:p>
            <a:endParaRPr lang="en-US" sz="2400" dirty="0">
              <a:solidFill>
                <a:schemeClr val="tx1">
                  <a:alpha val="7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alpha val="70000"/>
                  </a:schemeClr>
                </a:solidFill>
                <a:latin typeface="Times New Roman" panose="02020603050405020304" pitchFamily="18" charset="0"/>
                <a:cs typeface="Times New Roman" panose="02020603050405020304" pitchFamily="18" charset="0"/>
              </a:rPr>
              <a:t>Training and testing</a:t>
            </a:r>
          </a:p>
        </p:txBody>
      </p:sp>
    </p:spTree>
    <p:extLst>
      <p:ext uri="{BB962C8B-B14F-4D97-AF65-F5344CB8AC3E}">
        <p14:creationId xmlns:p14="http://schemas.microsoft.com/office/powerpoint/2010/main" val="86106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329066-6899-440D-7AC0-1822B49F1798}"/>
              </a:ext>
            </a:extLst>
          </p:cNvPr>
          <p:cNvSpPr>
            <a:spLocks noGrp="1"/>
          </p:cNvSpPr>
          <p:nvPr>
            <p:ph idx="1"/>
          </p:nvPr>
        </p:nvSpPr>
        <p:spPr>
          <a:xfrm>
            <a:off x="628650" y="244475"/>
            <a:ext cx="7886700" cy="5932488"/>
          </a:xfrm>
        </p:spPr>
        <p:txBody>
          <a:bodyPr/>
          <a:lstStyle/>
          <a:p>
            <a:pPr marL="0" indent="0" algn="just">
              <a:buNone/>
            </a:pPr>
            <a:r>
              <a:rPr lang="en-US" sz="2300" b="1" i="0" dirty="0">
                <a:solidFill>
                  <a:schemeClr val="tx1">
                    <a:alpha val="70000"/>
                  </a:schemeClr>
                </a:solidFill>
                <a:effectLst/>
                <a:latin typeface="Times New Roman" panose="02020603050405020304" pitchFamily="18" charset="0"/>
                <a:cs typeface="Times New Roman" panose="02020603050405020304" pitchFamily="18" charset="0"/>
              </a:rPr>
              <a:t>Data Collection:</a:t>
            </a:r>
            <a:endParaRPr lang="en-US" sz="2300" b="0" i="0" dirty="0">
              <a:solidFill>
                <a:schemeClr val="tx1">
                  <a:alpha val="70000"/>
                </a:schemeClr>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300" b="0" i="0" dirty="0">
                <a:solidFill>
                  <a:schemeClr val="tx1">
                    <a:alpha val="70000"/>
                  </a:schemeClr>
                </a:solidFill>
                <a:effectLst/>
                <a:latin typeface="Times New Roman" panose="02020603050405020304" pitchFamily="18" charset="0"/>
                <a:cs typeface="Times New Roman" panose="02020603050405020304" pitchFamily="18" charset="0"/>
              </a:rPr>
              <a:t>Gather relevant data from reliable sources. This may include historical water quality data, meteorological data, geographical information, and other relevant features. Ensure that the data is accurate, representative, and covers a sufficiently long period.</a:t>
            </a:r>
          </a:p>
          <a:p>
            <a:pPr marL="0" indent="0" algn="just">
              <a:buNone/>
            </a:pPr>
            <a:r>
              <a:rPr lang="en-US" sz="2300" b="1" i="0" dirty="0">
                <a:solidFill>
                  <a:schemeClr val="tx1">
                    <a:alpha val="70000"/>
                  </a:schemeClr>
                </a:solidFill>
                <a:effectLst/>
                <a:latin typeface="Times New Roman" panose="02020603050405020304" pitchFamily="18" charset="0"/>
                <a:cs typeface="Times New Roman" panose="02020603050405020304" pitchFamily="18" charset="0"/>
              </a:rPr>
              <a:t>Data Preprocessing:</a:t>
            </a:r>
            <a:endParaRPr lang="en-US" sz="2300" b="0" i="0" dirty="0">
              <a:solidFill>
                <a:schemeClr val="tx1">
                  <a:alpha val="70000"/>
                </a:schemeClr>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300" b="0" i="0" dirty="0">
                <a:solidFill>
                  <a:schemeClr val="tx1">
                    <a:alpha val="70000"/>
                  </a:schemeClr>
                </a:solidFill>
                <a:effectLst/>
                <a:latin typeface="Times New Roman" panose="02020603050405020304" pitchFamily="18" charset="0"/>
                <a:cs typeface="Times New Roman" panose="02020603050405020304" pitchFamily="18" charset="0"/>
              </a:rPr>
              <a:t>Clean the data by handling missing values, outliers, and duplicates. Convert categorical variables into numerical formats if necessary. Normalize or standardize numerical features to bring them to a similar scale.</a:t>
            </a:r>
          </a:p>
          <a:p>
            <a:pPr marL="0" indent="0" algn="just">
              <a:buNone/>
            </a:pPr>
            <a:r>
              <a:rPr lang="en-US" sz="2300" b="1" i="0" dirty="0">
                <a:solidFill>
                  <a:schemeClr val="tx1">
                    <a:alpha val="70000"/>
                  </a:schemeClr>
                </a:solidFill>
                <a:effectLst/>
                <a:latin typeface="Times New Roman" panose="02020603050405020304" pitchFamily="18" charset="0"/>
                <a:cs typeface="Times New Roman" panose="02020603050405020304" pitchFamily="18" charset="0"/>
              </a:rPr>
              <a:t>Feature Selection:</a:t>
            </a:r>
            <a:endParaRPr lang="en-US" sz="2300" b="0" i="0" dirty="0">
              <a:solidFill>
                <a:schemeClr val="tx1">
                  <a:alpha val="70000"/>
                </a:schemeClr>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300" b="0" i="0" dirty="0">
                <a:solidFill>
                  <a:schemeClr val="tx1">
                    <a:alpha val="70000"/>
                  </a:schemeClr>
                </a:solidFill>
                <a:effectLst/>
                <a:latin typeface="Times New Roman" panose="02020603050405020304" pitchFamily="18" charset="0"/>
                <a:cs typeface="Times New Roman" panose="02020603050405020304" pitchFamily="18" charset="0"/>
              </a:rPr>
              <a:t>Identify the most important features that contribute to water quality. Feature selection techniques like correlation analysis or model-based selection can help you choose the most relevant variables.</a:t>
            </a:r>
          </a:p>
          <a:p>
            <a:endParaRPr lang="en-IN" dirty="0"/>
          </a:p>
        </p:txBody>
      </p:sp>
    </p:spTree>
    <p:extLst>
      <p:ext uri="{BB962C8B-B14F-4D97-AF65-F5344CB8AC3E}">
        <p14:creationId xmlns:p14="http://schemas.microsoft.com/office/powerpoint/2010/main" val="245498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55439-3DA1-2DCE-63EE-A1392CA1E23C}"/>
              </a:ext>
            </a:extLst>
          </p:cNvPr>
          <p:cNvSpPr>
            <a:spLocks noGrp="1"/>
          </p:cNvSpPr>
          <p:nvPr>
            <p:ph idx="1"/>
          </p:nvPr>
        </p:nvSpPr>
        <p:spPr>
          <a:xfrm>
            <a:off x="628650" y="461554"/>
            <a:ext cx="7886700" cy="5715409"/>
          </a:xfrm>
        </p:spPr>
        <p:txBody>
          <a:bodyPr>
            <a:normAutofit fontScale="92500" lnSpcReduction="10000"/>
          </a:bodyPr>
          <a:lstStyle/>
          <a:p>
            <a:pPr marL="0" indent="0" algn="just">
              <a:buNone/>
            </a:pPr>
            <a:r>
              <a:rPr lang="en-US" sz="3200" b="1" dirty="0">
                <a:latin typeface="Times New Roman" panose="02020603050405020304" pitchFamily="18" charset="0"/>
                <a:cs typeface="Times New Roman" panose="02020603050405020304" pitchFamily="18" charset="0"/>
              </a:rPr>
              <a:t>Training and testing:</a:t>
            </a:r>
          </a:p>
          <a:p>
            <a:pPr lvl="0" algn="just">
              <a:buClrTx/>
            </a:pPr>
            <a:r>
              <a:rPr lang="en-IN" dirty="0">
                <a:latin typeface="Times New Roman" panose="02020603050405020304" pitchFamily="18" charset="0"/>
                <a:cs typeface="Times New Roman" panose="02020603050405020304" pitchFamily="18" charset="0"/>
              </a:rPr>
              <a:t>`X` represents your feature vectors, which can be a NumPy array or a pandas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a:buClrTx/>
            </a:pPr>
            <a:r>
              <a:rPr lang="en-IN" dirty="0">
                <a:latin typeface="Times New Roman" panose="02020603050405020304" pitchFamily="18" charset="0"/>
                <a:cs typeface="Times New Roman" panose="02020603050405020304" pitchFamily="18" charset="0"/>
              </a:rPr>
              <a:t>`y` represents the corresponding labels or target values.</a:t>
            </a:r>
            <a:endParaRPr lang="en-US" dirty="0">
              <a:latin typeface="Times New Roman" panose="02020603050405020304" pitchFamily="18" charset="0"/>
              <a:cs typeface="Times New Roman" panose="02020603050405020304" pitchFamily="18" charset="0"/>
            </a:endParaRPr>
          </a:p>
          <a:p>
            <a:pPr lvl="0" algn="just">
              <a:buClrTx/>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test_size</a:t>
            </a:r>
            <a:r>
              <a:rPr lang="en-IN" dirty="0">
                <a:latin typeface="Times New Roman" panose="02020603050405020304" pitchFamily="18" charset="0"/>
                <a:cs typeface="Times New Roman" panose="02020603050405020304" pitchFamily="18" charset="0"/>
              </a:rPr>
              <a:t>=0.2` specifies that you want to allocate 20% of your data for testing, and 80% will be used for training.</a:t>
            </a:r>
            <a:endParaRPr lang="en-US" dirty="0">
              <a:latin typeface="Times New Roman" panose="02020603050405020304" pitchFamily="18" charset="0"/>
              <a:cs typeface="Times New Roman" panose="02020603050405020304" pitchFamily="18" charset="0"/>
            </a:endParaRPr>
          </a:p>
          <a:p>
            <a:pPr lvl="0" algn="just">
              <a:buClrTx/>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random_state</a:t>
            </a:r>
            <a:r>
              <a:rPr lang="en-IN" dirty="0">
                <a:latin typeface="Times New Roman" panose="02020603050405020304" pitchFamily="18" charset="0"/>
                <a:cs typeface="Times New Roman" panose="02020603050405020304" pitchFamily="18" charset="0"/>
              </a:rPr>
              <a:t>` is optional but can be set to a specific integer value to ensure reproducibility of the data split. It makes the random split deterministic. </a:t>
            </a:r>
            <a:endParaRPr lang="en-US" dirty="0">
              <a:latin typeface="Times New Roman" panose="02020603050405020304" pitchFamily="18" charset="0"/>
              <a:cs typeface="Times New Roman" panose="02020603050405020304" pitchFamily="18" charset="0"/>
            </a:endParaRPr>
          </a:p>
          <a:p>
            <a:pPr lvl="0" algn="just">
              <a:buClrTx/>
            </a:pPr>
            <a:r>
              <a:rPr lang="en-IN" dirty="0">
                <a:latin typeface="Times New Roman" panose="02020603050405020304" pitchFamily="18" charset="0"/>
                <a:cs typeface="Times New Roman" panose="02020603050405020304" pitchFamily="18" charset="0"/>
              </a:rPr>
              <a:t>After running this code, you'll have `</a:t>
            </a: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containing your training and testing data. You can then proceed to train and evaluate your machine learning model using these datasets</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3912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E02B-E236-5A59-0861-F79E9C4C9627}"/>
              </a:ext>
            </a:extLst>
          </p:cNvPr>
          <p:cNvSpPr>
            <a:spLocks noGrp="1"/>
          </p:cNvSpPr>
          <p:nvPr>
            <p:ph type="title"/>
          </p:nvPr>
        </p:nvSpPr>
        <p:spPr>
          <a:xfrm>
            <a:off x="2484120" y="60960"/>
            <a:ext cx="6031230" cy="685801"/>
          </a:xfrm>
        </p:spPr>
        <p:txBody>
          <a:bodyPr>
            <a:normAutofit fontScale="90000"/>
          </a:bodyPr>
          <a:lstStyle/>
          <a:p>
            <a:r>
              <a:rPr lang="en-US" dirty="0">
                <a:solidFill>
                  <a:srgbClr val="C00000"/>
                </a:solidFill>
              </a:rPr>
              <a:t>ALGORITHM</a:t>
            </a:r>
            <a:endParaRPr lang="en-IN" dirty="0">
              <a:solidFill>
                <a:srgbClr val="C00000"/>
              </a:solidFill>
            </a:endParaRPr>
          </a:p>
        </p:txBody>
      </p:sp>
      <p:sp>
        <p:nvSpPr>
          <p:cNvPr id="3" name="Content Placeholder 2">
            <a:extLst>
              <a:ext uri="{FF2B5EF4-FFF2-40B4-BE49-F238E27FC236}">
                <a16:creationId xmlns:a16="http://schemas.microsoft.com/office/drawing/2014/main" id="{80ADACD2-961F-7B46-6F77-940F5D13C542}"/>
              </a:ext>
            </a:extLst>
          </p:cNvPr>
          <p:cNvSpPr>
            <a:spLocks noGrp="1"/>
          </p:cNvSpPr>
          <p:nvPr>
            <p:ph idx="1"/>
          </p:nvPr>
        </p:nvSpPr>
        <p:spPr>
          <a:xfrm>
            <a:off x="361950" y="746760"/>
            <a:ext cx="7886700" cy="5082539"/>
          </a:xfrm>
        </p:spPr>
        <p:txBody>
          <a:bodyPr>
            <a:normAutofit fontScale="70000" lnSpcReduction="20000"/>
          </a:bodyPr>
          <a:lstStyle/>
          <a:p>
            <a:pPr algn="just"/>
            <a:r>
              <a:rPr lang="en-US" sz="2800" b="1" dirty="0">
                <a:solidFill>
                  <a:schemeClr val="tx1"/>
                </a:solidFill>
                <a:latin typeface="Times New Roman" panose="02020603050405020304" pitchFamily="18" charset="0"/>
                <a:cs typeface="Times New Roman" panose="02020603050405020304" pitchFamily="18" charset="0"/>
              </a:rPr>
              <a:t>Naive Bayes:</a:t>
            </a:r>
            <a:r>
              <a:rPr lang="en-US" sz="2800" dirty="0">
                <a:solidFill>
                  <a:schemeClr val="tx1"/>
                </a:solidFill>
                <a:latin typeface="Times New Roman" panose="02020603050405020304" pitchFamily="18" charset="0"/>
                <a:cs typeface="Times New Roman" panose="02020603050405020304" pitchFamily="18" charset="0"/>
              </a:rPr>
              <a:t> Simple and efficient, especially for text classification. The probability of an occurrence is calculated using prior knowledge of conditions that may be relevant to the event.</a:t>
            </a:r>
          </a:p>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                                                    </a:t>
            </a:r>
            <a:r>
              <a:rPr lang="en-IN" sz="2800" b="0" i="0" dirty="0">
                <a:solidFill>
                  <a:schemeClr val="tx1"/>
                </a:solidFill>
                <a:effectLst/>
                <a:latin typeface="Times New Roman" panose="02020603050405020304" pitchFamily="18" charset="0"/>
                <a:cs typeface="Times New Roman" panose="02020603050405020304" pitchFamily="18" charset="0"/>
              </a:rPr>
              <a:t>P(A∣B)\=P(B)P(B∣A)×P(A)​</a:t>
            </a:r>
          </a:p>
          <a:p>
            <a:pPr marL="0" indent="0" algn="just">
              <a:buNone/>
            </a:pPr>
            <a:r>
              <a:rPr lang="en-IN" sz="2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P(A∣B) represents the probability of A given B.</a:t>
            </a:r>
          </a:p>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             P(B∣A) represents the probability of B given A.</a:t>
            </a:r>
          </a:p>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             P(A) and P(B) represent the probability of A and B, respectively.</a:t>
            </a:r>
          </a:p>
          <a:p>
            <a:pPr marL="0" indent="0" algn="just">
              <a:buNone/>
            </a:pPr>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2800" b="1" dirty="0">
                <a:solidFill>
                  <a:schemeClr val="tx1"/>
                </a:solidFill>
                <a:latin typeface="Times New Roman" panose="02020603050405020304" pitchFamily="18" charset="0"/>
                <a:cs typeface="Times New Roman" panose="02020603050405020304" pitchFamily="18" charset="0"/>
              </a:rPr>
              <a:t>Support Vector Machines (SVM):</a:t>
            </a:r>
            <a:r>
              <a:rPr lang="en-US" sz="2800" dirty="0">
                <a:solidFill>
                  <a:schemeClr val="tx1"/>
                </a:solidFill>
                <a:latin typeface="Times New Roman" panose="02020603050405020304" pitchFamily="18" charset="0"/>
                <a:cs typeface="Times New Roman" panose="02020603050405020304" pitchFamily="18" charset="0"/>
              </a:rPr>
              <a:t> Effective for high-dimensional data. An method that use supervised learning models to handle complicated classification, regression, and outlier detection issues by conducting optimum data transformations that establish boundaries between data points based on predetermined classes, labels, or outcomes.</a:t>
            </a:r>
          </a:p>
          <a:p>
            <a:pPr algn="just"/>
            <a:endParaRPr lang="en-US" sz="2800" dirty="0">
              <a:solidFill>
                <a:schemeClr val="tx1"/>
              </a:solidFill>
              <a:latin typeface="Times New Roman" panose="02020603050405020304" pitchFamily="18" charset="0"/>
              <a:cs typeface="Times New Roman" panose="02020603050405020304" pitchFamily="18" charset="0"/>
            </a:endParaRPr>
          </a:p>
          <a:p>
            <a:pPr algn="just"/>
            <a:r>
              <a:rPr lang="en-US" sz="2800" b="1" dirty="0">
                <a:solidFill>
                  <a:schemeClr val="tx1"/>
                </a:solidFill>
                <a:latin typeface="Times New Roman" panose="02020603050405020304" pitchFamily="18" charset="0"/>
                <a:cs typeface="Times New Roman" panose="02020603050405020304" pitchFamily="18" charset="0"/>
              </a:rPr>
              <a:t>Decision Trees and Random Forest:</a:t>
            </a:r>
            <a:r>
              <a:rPr lang="en-US" sz="2800" dirty="0">
                <a:solidFill>
                  <a:schemeClr val="tx1"/>
                </a:solidFill>
                <a:latin typeface="Times New Roman" panose="02020603050405020304" pitchFamily="18" charset="0"/>
                <a:cs typeface="Times New Roman" panose="02020603050405020304" pitchFamily="18" charset="0"/>
              </a:rPr>
              <a:t> Provide interpretability and handle non-linearity.</a:t>
            </a:r>
            <a:r>
              <a:rPr lang="en-US" sz="2800" dirty="0">
                <a:latin typeface="Times New Roman" panose="02020603050405020304" pitchFamily="18" charset="0"/>
                <a:cs typeface="Times New Roman" panose="02020603050405020304" pitchFamily="18" charset="0"/>
              </a:rPr>
              <a:t> a classifier that combines a number of decision trees on different subsets of a given dataset and averages them to increase the dataset's predicted accuracy.</a:t>
            </a:r>
            <a:endParaRPr lang="en-US" sz="2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740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Result &amp; Discussion</a:t>
            </a:r>
            <a:endParaRPr lang="en-IN" dirty="0">
              <a:solidFill>
                <a:srgbClr val="C00000"/>
              </a:solidFill>
              <a:latin typeface="+mn-lt"/>
            </a:endParaRPr>
          </a:p>
        </p:txBody>
      </p:sp>
    </p:spTree>
    <p:extLst>
      <p:ext uri="{BB962C8B-B14F-4D97-AF65-F5344CB8AC3E}">
        <p14:creationId xmlns:p14="http://schemas.microsoft.com/office/powerpoint/2010/main" val="319421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A022-6B50-AC64-B6B8-4A253FBC9702}"/>
              </a:ext>
            </a:extLst>
          </p:cNvPr>
          <p:cNvSpPr>
            <a:spLocks noGrp="1"/>
          </p:cNvSpPr>
          <p:nvPr>
            <p:ph type="title"/>
          </p:nvPr>
        </p:nvSpPr>
        <p:spPr>
          <a:xfrm>
            <a:off x="2225040" y="18255"/>
            <a:ext cx="5814060" cy="1325563"/>
          </a:xfrm>
        </p:spPr>
        <p:txBody>
          <a:bodyPr/>
          <a:lstStyle/>
          <a:p>
            <a:pPr algn="ctr"/>
            <a:r>
              <a:rPr lang="en-US" sz="4400" dirty="0">
                <a:solidFill>
                  <a:srgbClr val="C00000"/>
                </a:solidFill>
              </a:rPr>
              <a:t>Conclusion And Future                                                                                                                                                                                                                                                     </a:t>
            </a:r>
            <a:r>
              <a:rPr lang="en-US" sz="4400" dirty="0" err="1">
                <a:solidFill>
                  <a:srgbClr val="C00000"/>
                </a:solidFill>
              </a:rPr>
              <a:t>Enchancement</a:t>
            </a:r>
            <a:endParaRPr lang="en-IN" dirty="0">
              <a:solidFill>
                <a:srgbClr val="C00000"/>
              </a:solidFill>
            </a:endParaRPr>
          </a:p>
        </p:txBody>
      </p:sp>
      <p:sp>
        <p:nvSpPr>
          <p:cNvPr id="3" name="Content Placeholder 2">
            <a:extLst>
              <a:ext uri="{FF2B5EF4-FFF2-40B4-BE49-F238E27FC236}">
                <a16:creationId xmlns:a16="http://schemas.microsoft.com/office/drawing/2014/main" id="{0970EDA1-682B-BD2A-A5A5-F5D014FAEB84}"/>
              </a:ext>
            </a:extLst>
          </p:cNvPr>
          <p:cNvSpPr>
            <a:spLocks noGrp="1"/>
          </p:cNvSpPr>
          <p:nvPr>
            <p:ph idx="1"/>
          </p:nvPr>
        </p:nvSpPr>
        <p:spPr>
          <a:xfrm>
            <a:off x="628650" y="1528445"/>
            <a:ext cx="7886700" cy="4351338"/>
          </a:xfrm>
        </p:spPr>
        <p:txBody>
          <a:bodyPr>
            <a:normAutofit fontScale="77500" lnSpcReduction="20000"/>
          </a:bodyPr>
          <a:lstStyle/>
          <a:p>
            <a:pPr>
              <a:buClrTx/>
            </a:pPr>
            <a:r>
              <a:rPr lang="en-US" dirty="0">
                <a:latin typeface="Times New Roman" panose="02020603050405020304" pitchFamily="18" charset="0"/>
                <a:cs typeface="Times New Roman" panose="02020603050405020304" pitchFamily="18" charset="0"/>
              </a:rPr>
              <a:t>Potability determines the quality of water, which is one of the most important resources for existence. Traditionally, testing water quality required an expensive and time-consuming lab analysis. </a:t>
            </a:r>
          </a:p>
          <a:p>
            <a:pPr>
              <a:buClrTx/>
            </a:pPr>
            <a:r>
              <a:rPr lang="en-US" dirty="0">
                <a:latin typeface="Times New Roman" panose="02020603050405020304" pitchFamily="18" charset="0"/>
                <a:cs typeface="Times New Roman" panose="02020603050405020304" pitchFamily="18" charset="0"/>
              </a:rPr>
              <a:t>The study looked into an alternative machine learning method for predicting water quality using only a few simple water quality criteria. To estimate, a set of representative supervised machine learning algorithms was used. </a:t>
            </a:r>
          </a:p>
          <a:p>
            <a:pPr>
              <a:buClrTx/>
            </a:pPr>
            <a:r>
              <a:rPr lang="en-US" dirty="0">
                <a:latin typeface="Times New Roman" panose="02020603050405020304" pitchFamily="18" charset="0"/>
                <a:cs typeface="Times New Roman" panose="02020603050405020304" pitchFamily="18" charset="0"/>
              </a:rPr>
              <a:t>It would detect water of bad quality before it was released for consumption and notify the appropriate authorities It will hopefully reduce the number of individuals who drink low-quality water, lowering the risk of diseases like typhoid and diarrhea. </a:t>
            </a:r>
          </a:p>
          <a:p>
            <a:pPr>
              <a:buClrTx/>
            </a:pPr>
            <a:r>
              <a:rPr lang="en-US" dirty="0">
                <a:latin typeface="Times New Roman" panose="02020603050405020304" pitchFamily="18" charset="0"/>
                <a:cs typeface="Times New Roman" panose="02020603050405020304" pitchFamily="18" charset="0"/>
              </a:rPr>
              <a:t>In this case, using a prescriptive analysis based on projected values would result in future capabilities to assist decision and policy makers</a:t>
            </a:r>
            <a:endParaRPr lang="en-IN" dirty="0"/>
          </a:p>
          <a:p>
            <a:endParaRPr lang="en-IN" dirty="0"/>
          </a:p>
        </p:txBody>
      </p:sp>
    </p:spTree>
    <p:extLst>
      <p:ext uri="{BB962C8B-B14F-4D97-AF65-F5344CB8AC3E}">
        <p14:creationId xmlns:p14="http://schemas.microsoft.com/office/powerpoint/2010/main" val="2691913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345638"/>
          </a:xfrm>
        </p:spPr>
        <p:txBody>
          <a:bodyPr>
            <a:normAutofit fontScale="90000"/>
          </a:bodyPr>
          <a:lstStyle/>
          <a:p>
            <a:pPr algn="ctr"/>
            <a:r>
              <a:rPr lang="en-US" dirty="0">
                <a:solidFill>
                  <a:srgbClr val="C00000"/>
                </a:solidFill>
                <a:latin typeface="+mn-lt"/>
              </a:rPr>
              <a:t>Reference Paper/ URL</a:t>
            </a:r>
            <a:endParaRPr lang="en-IN" dirty="0">
              <a:solidFill>
                <a:srgbClr val="C00000"/>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628650" y="3163871"/>
            <a:ext cx="7886700" cy="820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buClr>
                <a:schemeClr val="tx1"/>
              </a:buClr>
            </a:pPr>
            <a:r>
              <a:rPr lang="en-IN" sz="2400" dirty="0">
                <a:latin typeface="Times New Roman" panose="02020603050405020304" pitchFamily="18" charset="0"/>
                <a:cs typeface="Times New Roman" panose="02020603050405020304" pitchFamily="18" charset="0"/>
              </a:rPr>
              <a:t>[1] PCRWR. National Water Quality Monitoring Programme, Fifth Monitoring Report (2005–2006); Pakistan Council of Research in Water Resources Islamabad: Islamabad, Pakistan, 2007. </a:t>
            </a:r>
          </a:p>
          <a:p>
            <a:pPr algn="just">
              <a:buClr>
                <a:schemeClr val="tx1"/>
              </a:buClr>
            </a:pPr>
            <a:endParaRPr lang="en-IN" sz="2400" dirty="0">
              <a:latin typeface="Times New Roman" panose="02020603050405020304" pitchFamily="18" charset="0"/>
              <a:cs typeface="Times New Roman" panose="02020603050405020304" pitchFamily="18" charset="0"/>
            </a:endParaRPr>
          </a:p>
          <a:p>
            <a:pPr algn="just">
              <a:buClr>
                <a:schemeClr val="tx1"/>
              </a:buClr>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Kangabam</a:t>
            </a:r>
            <a:r>
              <a:rPr lang="en-IN" sz="2400" dirty="0">
                <a:latin typeface="Times New Roman" panose="02020603050405020304" pitchFamily="18" charset="0"/>
                <a:cs typeface="Times New Roman" panose="02020603050405020304" pitchFamily="18" charset="0"/>
              </a:rPr>
              <a:t>, R.D.; </a:t>
            </a:r>
            <a:r>
              <a:rPr lang="en-IN" sz="2400" dirty="0" err="1">
                <a:latin typeface="Times New Roman" panose="02020603050405020304" pitchFamily="18" charset="0"/>
                <a:cs typeface="Times New Roman" panose="02020603050405020304" pitchFamily="18" charset="0"/>
              </a:rPr>
              <a:t>Bhoominathan</a:t>
            </a:r>
            <a:r>
              <a:rPr lang="en-IN" sz="2400" dirty="0">
                <a:latin typeface="Times New Roman" panose="02020603050405020304" pitchFamily="18" charset="0"/>
                <a:cs typeface="Times New Roman" panose="02020603050405020304" pitchFamily="18" charset="0"/>
              </a:rPr>
              <a:t>, S.D.; </a:t>
            </a:r>
            <a:r>
              <a:rPr lang="en-IN" sz="2400" dirty="0" err="1">
                <a:latin typeface="Times New Roman" panose="02020603050405020304" pitchFamily="18" charset="0"/>
                <a:cs typeface="Times New Roman" panose="02020603050405020304" pitchFamily="18" charset="0"/>
              </a:rPr>
              <a:t>Kanagaraj</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Govindaraju</a:t>
            </a:r>
            <a:r>
              <a:rPr lang="en-IN" sz="2400" dirty="0">
                <a:latin typeface="Times New Roman" panose="02020603050405020304" pitchFamily="18" charset="0"/>
                <a:cs typeface="Times New Roman" panose="02020603050405020304" pitchFamily="18" charset="0"/>
              </a:rPr>
              <a:t>, M. Development of a water quality index (WQI) for the </a:t>
            </a:r>
            <a:r>
              <a:rPr lang="en-IN" sz="2400" dirty="0" err="1">
                <a:latin typeface="Times New Roman" panose="02020603050405020304" pitchFamily="18" charset="0"/>
                <a:cs typeface="Times New Roman" panose="02020603050405020304" pitchFamily="18" charset="0"/>
              </a:rPr>
              <a:t>Loktak</a:t>
            </a:r>
            <a:r>
              <a:rPr lang="en-IN" sz="2400" dirty="0">
                <a:latin typeface="Times New Roman" panose="02020603050405020304" pitchFamily="18" charset="0"/>
                <a:cs typeface="Times New Roman" panose="02020603050405020304" pitchFamily="18" charset="0"/>
              </a:rPr>
              <a:t> Lake in India. Appl. Water Sci. 2017, 7, </a:t>
            </a:r>
            <a:r>
              <a:rPr lang="en-IN" sz="2400">
                <a:latin typeface="Times New Roman" panose="02020603050405020304" pitchFamily="18" charset="0"/>
                <a:cs typeface="Times New Roman" panose="02020603050405020304" pitchFamily="18" charset="0"/>
              </a:rPr>
              <a:t>2907–2918.</a:t>
            </a:r>
            <a:endParaRPr lang="en-IN" sz="2400" dirty="0">
              <a:latin typeface="Times New Roman" panose="02020603050405020304" pitchFamily="18" charset="0"/>
              <a:cs typeface="Times New Roman" panose="02020603050405020304" pitchFamily="18" charset="0"/>
            </a:endParaRPr>
          </a:p>
          <a:p>
            <a:pPr algn="just">
              <a:buClr>
                <a:schemeClr val="tx1"/>
              </a:buClr>
            </a:pPr>
            <a:endParaRPr lang="en-IN" sz="2400" dirty="0">
              <a:latin typeface="Times New Roman" panose="02020603050405020304" pitchFamily="18" charset="0"/>
              <a:cs typeface="Times New Roman" panose="02020603050405020304" pitchFamily="18" charset="0"/>
            </a:endParaRPr>
          </a:p>
          <a:p>
            <a:pPr algn="just">
              <a:buClr>
                <a:schemeClr val="tx1"/>
              </a:buClr>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Thukral</a:t>
            </a:r>
            <a:r>
              <a:rPr lang="en-IN" sz="2400" dirty="0">
                <a:latin typeface="Times New Roman" panose="02020603050405020304" pitchFamily="18" charset="0"/>
                <a:cs typeface="Times New Roman" panose="02020603050405020304" pitchFamily="18" charset="0"/>
              </a:rPr>
              <a:t>, A.; Bhardwaj, R.; Kaur, R. Water quality indices. Sat 2005, 1, 99.</a:t>
            </a:r>
          </a:p>
          <a:p>
            <a:pPr algn="just">
              <a:buClr>
                <a:schemeClr val="tx1"/>
              </a:buClr>
            </a:pPr>
            <a:r>
              <a:rPr lang="en-IN" sz="2400" dirty="0">
                <a:latin typeface="Times New Roman" panose="02020603050405020304" pitchFamily="18" charset="0"/>
                <a:cs typeface="Times New Roman" panose="02020603050405020304" pitchFamily="18" charset="0"/>
              </a:rPr>
              <a:t> </a:t>
            </a:r>
          </a:p>
          <a:p>
            <a:pPr algn="just">
              <a:buClr>
                <a:schemeClr val="tx1"/>
              </a:buClr>
            </a:pPr>
            <a:r>
              <a:rPr lang="en-IN" sz="2400" dirty="0">
                <a:latin typeface="Times New Roman" panose="02020603050405020304" pitchFamily="18" charset="0"/>
                <a:cs typeface="Times New Roman" panose="02020603050405020304" pitchFamily="18" charset="0"/>
              </a:rPr>
              <a:t>[4] Srivastava, G.; Kumar, P. Water quality index with missing parameters. Int. J. Res. Eng. Technol. 2013, 2, 609–614. </a:t>
            </a:r>
          </a:p>
          <a:p>
            <a:pPr algn="just">
              <a:buClr>
                <a:schemeClr val="tx1"/>
              </a:buClr>
            </a:pPr>
            <a:endParaRPr lang="en-IN" sz="2400" dirty="0">
              <a:latin typeface="Times New Roman" panose="02020603050405020304" pitchFamily="18" charset="0"/>
              <a:cs typeface="Times New Roman" panose="02020603050405020304" pitchFamily="18" charset="0"/>
            </a:endParaRPr>
          </a:p>
          <a:p>
            <a:pPr algn="just">
              <a:buClr>
                <a:schemeClr val="tx1"/>
              </a:buClr>
            </a:pPr>
            <a:r>
              <a:rPr lang="en-IN" sz="2400" dirty="0">
                <a:latin typeface="Times New Roman" panose="02020603050405020304" pitchFamily="18" charset="0"/>
                <a:cs typeface="Times New Roman" panose="02020603050405020304" pitchFamily="18" charset="0"/>
              </a:rPr>
              <a:t>[5] The Environmental and Protection Agency, “Parameters of water quality,” Environ. Prot., p. 133, 2001.</a:t>
            </a:r>
          </a:p>
        </p:txBody>
      </p:sp>
    </p:spTree>
    <p:extLst>
      <p:ext uri="{BB962C8B-B14F-4D97-AF65-F5344CB8AC3E}">
        <p14:creationId xmlns:p14="http://schemas.microsoft.com/office/powerpoint/2010/main" val="355445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12A88C-B84D-246A-C0A9-C6CF07960ABD}"/>
              </a:ext>
            </a:extLst>
          </p:cNvPr>
          <p:cNvSpPr>
            <a:spLocks noGrp="1"/>
          </p:cNvSpPr>
          <p:nvPr>
            <p:ph type="title"/>
          </p:nvPr>
        </p:nvSpPr>
        <p:spPr>
          <a:xfrm>
            <a:off x="2510118" y="365127"/>
            <a:ext cx="6005232" cy="576168"/>
          </a:xfrm>
        </p:spPr>
        <p:txBody>
          <a:bodyPr>
            <a:normAutofit fontScale="90000"/>
          </a:bodyPr>
          <a:lstStyle/>
          <a:p>
            <a:r>
              <a:rPr lang="en-US" dirty="0">
                <a:solidFill>
                  <a:srgbClr val="C00000"/>
                </a:solidFill>
              </a:rPr>
              <a:t>Introduction</a:t>
            </a:r>
            <a:br>
              <a:rPr lang="en-US" dirty="0"/>
            </a:br>
            <a:endParaRPr lang="en-IN" dirty="0"/>
          </a:p>
        </p:txBody>
      </p:sp>
      <p:sp>
        <p:nvSpPr>
          <p:cNvPr id="11" name="TextBox 10">
            <a:extLst>
              <a:ext uri="{FF2B5EF4-FFF2-40B4-BE49-F238E27FC236}">
                <a16:creationId xmlns:a16="http://schemas.microsoft.com/office/drawing/2014/main" id="{1DA6DC20-8B16-2335-C5CC-B0583519279C}"/>
              </a:ext>
            </a:extLst>
          </p:cNvPr>
          <p:cNvSpPr txBox="1"/>
          <p:nvPr/>
        </p:nvSpPr>
        <p:spPr>
          <a:xfrm>
            <a:off x="134470" y="1036266"/>
            <a:ext cx="8659906" cy="5016758"/>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objective of water quality monitoring is to obtain quantitative information on the physical, chemical, and biological characteristics of water via statistical sampling</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major goal is to create a system that uses wireless sensor networks to continuously monitor river water quality at remote locations with low power consumption, low cost and high detection accuracy</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Water Level Indicator is used to detect and indicate the water level in an overhead tank or any other water </a:t>
            </a:r>
            <a:r>
              <a:rPr lang="en-US" sz="2000" dirty="0" err="1">
                <a:latin typeface="Times New Roman" panose="02020603050405020304" pitchFamily="18" charset="0"/>
                <a:cs typeface="Times New Roman" panose="02020603050405020304" pitchFamily="18" charset="0"/>
              </a:rPr>
              <a:t>container.The</a:t>
            </a:r>
            <a:r>
              <a:rPr lang="en-US" sz="2000" dirty="0">
                <a:latin typeface="Times New Roman" panose="02020603050405020304" pitchFamily="18" charset="0"/>
                <a:cs typeface="Times New Roman" panose="02020603050405020304" pitchFamily="18" charset="0"/>
              </a:rPr>
              <a:t> design of a water level sensor that uses an Arduino Uno to determine the water level in a storage system.</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hardness, solids, chloramines, sulfate, conductivity, organic carbon, trihalomethanes, and turbidity were the parameters.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estimate the water quality class, the article employed two classification algorithms: Decision Tree (DT) and K-Nearest Neighbor (KNN).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According to the findings, machine learning algorithms may properly predict potability. Index keywords include potability, water-quality parameters, data mining, and classification. </a:t>
            </a:r>
            <a:endParaRPr lang="en-IN" sz="2000" dirty="0"/>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94274"/>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6" name="TextBox 5">
            <a:extLst>
              <a:ext uri="{FF2B5EF4-FFF2-40B4-BE49-F238E27FC236}">
                <a16:creationId xmlns:a16="http://schemas.microsoft.com/office/drawing/2014/main" id="{2964760E-E353-F82B-4055-7F0AEC39B89B}"/>
              </a:ext>
            </a:extLst>
          </p:cNvPr>
          <p:cNvSpPr txBox="1"/>
          <p:nvPr/>
        </p:nvSpPr>
        <p:spPr>
          <a:xfrm>
            <a:off x="188259" y="775083"/>
            <a:ext cx="8955741" cy="590931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of implementing machine learning for water quality prediction is to enhance the efficiency and accuracy of monitoring and managing water resources.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leveraging historical water quality data and relevant environmental parameters, machine learning models aim to predict key water quality. Metrics such as pH levels, dissolved oxygen, turbidity, and pollutant concentrations.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overarching goal is to provide timely and reliable insights into potential water quality variations, contamination events, or deteriorating conditions.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predictive capability enables proactive decision-making for water resource management, facilitating early intervention and preventive measures to safeguard human health and ecological well-being. </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machine learning-based water quality prediction systems contribute to optimizing resource allocation, allowing authorities to prioritize and address areas with potential water quality issues.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implementation of such systems aligns with the broader objectives of sustainable water management, environmental conservation, and ensuring access to clean and safe water for communities.</a:t>
            </a:r>
            <a:endParaRPr lang="en-IN"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7950"/>
            <a:ext cx="7886700" cy="779929"/>
          </a:xfrm>
        </p:spPr>
        <p:txBody>
          <a:bodyPr>
            <a:normAutofit/>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graphicFrame>
        <p:nvGraphicFramePr>
          <p:cNvPr id="3" name="Content Placeholder 3">
            <a:extLst>
              <a:ext uri="{FF2B5EF4-FFF2-40B4-BE49-F238E27FC236}">
                <a16:creationId xmlns:a16="http://schemas.microsoft.com/office/drawing/2014/main" id="{5D3E42F9-6B0B-AAE2-9B30-F026404CABF3}"/>
              </a:ext>
            </a:extLst>
          </p:cNvPr>
          <p:cNvGraphicFramePr>
            <a:graphicFrameLocks noGrp="1"/>
          </p:cNvGraphicFramePr>
          <p:nvPr>
            <p:ph idx="1"/>
            <p:extLst>
              <p:ext uri="{D42A27DB-BD31-4B8C-83A1-F6EECF244321}">
                <p14:modId xmlns:p14="http://schemas.microsoft.com/office/powerpoint/2010/main" val="1013443584"/>
              </p:ext>
            </p:extLst>
          </p:nvPr>
        </p:nvGraphicFramePr>
        <p:xfrm>
          <a:off x="298076" y="761979"/>
          <a:ext cx="8547848" cy="5974080"/>
        </p:xfrm>
        <a:graphic>
          <a:graphicData uri="http://schemas.openxmlformats.org/drawingml/2006/table">
            <a:tbl>
              <a:tblPr firstRow="1" bandRow="1">
                <a:tableStyleId>{073A0DAA-6AF3-43AB-8588-CEC1D06C72B9}</a:tableStyleId>
              </a:tblPr>
              <a:tblGrid>
                <a:gridCol w="868763">
                  <a:extLst>
                    <a:ext uri="{9D8B030D-6E8A-4147-A177-3AD203B41FA5}">
                      <a16:colId xmlns:a16="http://schemas.microsoft.com/office/drawing/2014/main" val="2906574409"/>
                    </a:ext>
                  </a:extLst>
                </a:gridCol>
                <a:gridCol w="2366699">
                  <a:extLst>
                    <a:ext uri="{9D8B030D-6E8A-4147-A177-3AD203B41FA5}">
                      <a16:colId xmlns:a16="http://schemas.microsoft.com/office/drawing/2014/main" val="1160232562"/>
                    </a:ext>
                  </a:extLst>
                </a:gridCol>
                <a:gridCol w="2356012">
                  <a:extLst>
                    <a:ext uri="{9D8B030D-6E8A-4147-A177-3AD203B41FA5}">
                      <a16:colId xmlns:a16="http://schemas.microsoft.com/office/drawing/2014/main" val="2847136625"/>
                    </a:ext>
                  </a:extLst>
                </a:gridCol>
                <a:gridCol w="2956374">
                  <a:extLst>
                    <a:ext uri="{9D8B030D-6E8A-4147-A177-3AD203B41FA5}">
                      <a16:colId xmlns:a16="http://schemas.microsoft.com/office/drawing/2014/main" val="91972812"/>
                    </a:ext>
                  </a:extLst>
                </a:gridCol>
              </a:tblGrid>
              <a:tr h="280500">
                <a:tc>
                  <a:txBody>
                    <a:bodyPr/>
                    <a:lstStyle/>
                    <a:p>
                      <a:r>
                        <a:rPr lang="en-US" sz="1600" dirty="0"/>
                        <a:t>SL. NO.</a:t>
                      </a:r>
                      <a:endParaRPr lang="en-IN" sz="1600" dirty="0"/>
                    </a:p>
                  </a:txBody>
                  <a:tcPr/>
                </a:tc>
                <a:tc>
                  <a:txBody>
                    <a:bodyPr/>
                    <a:lstStyle/>
                    <a:p>
                      <a:r>
                        <a:rPr lang="en-US" sz="1600" dirty="0"/>
                        <a:t>                    TITLE</a:t>
                      </a:r>
                      <a:endParaRPr lang="en-IN" sz="1600" dirty="0"/>
                    </a:p>
                  </a:txBody>
                  <a:tcPr/>
                </a:tc>
                <a:tc>
                  <a:txBody>
                    <a:bodyPr/>
                    <a:lstStyle/>
                    <a:p>
                      <a:r>
                        <a:rPr lang="en-US" sz="1600" dirty="0"/>
                        <a:t>                  AUTHOR</a:t>
                      </a:r>
                      <a:endParaRPr lang="en-IN" sz="1600" dirty="0"/>
                    </a:p>
                  </a:txBody>
                  <a:tcPr/>
                </a:tc>
                <a:tc>
                  <a:txBody>
                    <a:bodyPr/>
                    <a:lstStyle/>
                    <a:p>
                      <a:r>
                        <a:rPr lang="en-US" sz="1600" dirty="0"/>
                        <a:t>                    METHODOLOGY</a:t>
                      </a:r>
                      <a:endParaRPr lang="en-IN" sz="1600" dirty="0"/>
                    </a:p>
                  </a:txBody>
                  <a:tcPr/>
                </a:tc>
                <a:extLst>
                  <a:ext uri="{0D108BD9-81ED-4DB2-BD59-A6C34878D82A}">
                    <a16:rowId xmlns:a16="http://schemas.microsoft.com/office/drawing/2014/main" val="3166152890"/>
                  </a:ext>
                </a:extLst>
              </a:tr>
              <a:tr h="1402501">
                <a:tc>
                  <a:txBody>
                    <a:bodyPr/>
                    <a:lstStyle/>
                    <a:p>
                      <a:r>
                        <a:rPr lang="en-US" sz="1600" dirty="0"/>
                        <a:t>1.</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Toward Design of Internet of Things and Machine Learning-Enabled Frameworks for Analysis and Prediction of Water Quality(2023)</a:t>
                      </a:r>
                    </a:p>
                    <a:p>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MushtaqueAhmed</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Rahu</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Abdul Fattah Chandio</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Khursheed Aurangzeb</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Sarang Karim</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Musaed</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Alhussein</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sng" kern="1200" dirty="0" err="1">
                          <a:solidFill>
                            <a:schemeClr val="dk1"/>
                          </a:solidFill>
                          <a:effectLst/>
                          <a:latin typeface="Times New Roman" panose="02020603050405020304" pitchFamily="18" charset="0"/>
                          <a:ea typeface="+mn-ea"/>
                          <a:cs typeface="Times New Roman" panose="02020603050405020304" pitchFamily="18" charset="0"/>
                        </a:rPr>
                        <a:t>Muhamma</a:t>
                      </a:r>
                      <a:endParaRPr lang="en-US" sz="1600" dirty="0">
                        <a:latin typeface="Times New Roman" panose="02020603050405020304" pitchFamily="18" charset="0"/>
                        <a:cs typeface="Times New Roman" panose="02020603050405020304" pitchFamily="18" charset="0"/>
                      </a:endParaRPr>
                    </a:p>
                    <a:p>
                      <a:endParaRPr lang="en-IN" sz="1600"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integrated framework that combines the Internet of Things (IoT) and machine learning paradigms for comprehensive water quality analysis and prediction.</a:t>
                      </a:r>
                      <a:endParaRPr lang="en-IN" sz="1600" dirty="0"/>
                    </a:p>
                  </a:txBody>
                  <a:tcPr/>
                </a:tc>
                <a:extLst>
                  <a:ext uri="{0D108BD9-81ED-4DB2-BD59-A6C34878D82A}">
                    <a16:rowId xmlns:a16="http://schemas.microsoft.com/office/drawing/2014/main" val="3687821019"/>
                  </a:ext>
                </a:extLst>
              </a:tr>
              <a:tr h="1753126">
                <a:tc>
                  <a:txBody>
                    <a:bodyPr/>
                    <a:lstStyle/>
                    <a:p>
                      <a:r>
                        <a:rPr lang="en-US" sz="1600" dirty="0"/>
                        <a:t>2.</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Novel Hybrid Model to Predict Dissolved Oxygen for Efficient Water Quality in Intensive Aquaculture (2023)</a:t>
                      </a:r>
                    </a:p>
                    <a:p>
                      <a:pPr algn="just"/>
                      <a:endParaRPr lang="en-US" sz="1600" dirty="0">
                        <a:latin typeface="Times New Roman" panose="02020603050405020304" pitchFamily="18" charset="0"/>
                        <a:cs typeface="Times New Roman" panose="02020603050405020304" pitchFamily="18" charset="0"/>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Wenjun Liu</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Shuangyin</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Liu</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Shahbaz Gul Hassan</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Yingying Cao</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Longqin</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Xu</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Dachun</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Feng</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Liang Cao</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Weijun</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Chen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hybrid model consisting of the Light Gradient Boosting Machine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LightGBM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and the Bidirectional Simple Recurrent Unit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BiSRU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were used.</a:t>
                      </a:r>
                      <a:endParaRPr lang="en-IN" sz="1600" dirty="0"/>
                    </a:p>
                  </a:txBody>
                  <a:tcPr/>
                </a:tc>
                <a:extLst>
                  <a:ext uri="{0D108BD9-81ED-4DB2-BD59-A6C34878D82A}">
                    <a16:rowId xmlns:a16="http://schemas.microsoft.com/office/drawing/2014/main" val="2722158419"/>
                  </a:ext>
                </a:extLst>
              </a:tr>
              <a:tr h="1963501">
                <a:tc>
                  <a:txBody>
                    <a:bodyPr/>
                    <a:lstStyle/>
                    <a:p>
                      <a:r>
                        <a:rPr lang="en-US" sz="1600" dirty="0"/>
                        <a:t>3.</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Low-Complexity Machine Learning Nitrate Loss Predictive Model–Towards Proactive Farm Management in a Networked Catchment</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(2019)</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Huma Zia</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Nick R. Harris</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Geoff V. Merrett</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Mark Rivers</a:t>
                      </a:r>
                      <a:endParaRPr lang="en-US" sz="1600" dirty="0">
                        <a:latin typeface="Times New Roman" panose="02020603050405020304" pitchFamily="18" charset="0"/>
                        <a:cs typeface="Times New Roman" panose="02020603050405020304" pitchFamily="18" charset="0"/>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Existing discharge models use multiple parameters and large historical data which are difficult to extract and coupled with constraints on network nodes makes it necessary to develop low-dimensional models. </a:t>
                      </a:r>
                      <a:endParaRPr lang="en-US" sz="1600" dirty="0">
                        <a:latin typeface="Times New Roman" panose="02020603050405020304" pitchFamily="18" charset="0"/>
                        <a:cs typeface="Times New Roman" panose="02020603050405020304" pitchFamily="18" charset="0"/>
                      </a:endParaRPr>
                    </a:p>
                    <a:p>
                      <a:endParaRPr lang="en-IN" sz="1600" dirty="0"/>
                    </a:p>
                  </a:txBody>
                  <a:tcPr/>
                </a:tc>
                <a:extLst>
                  <a:ext uri="{0D108BD9-81ED-4DB2-BD59-A6C34878D82A}">
                    <a16:rowId xmlns:a16="http://schemas.microsoft.com/office/drawing/2014/main" val="193842719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3992146-2607-82CB-BFDE-B7368A300976}"/>
              </a:ext>
            </a:extLst>
          </p:cNvPr>
          <p:cNvGraphicFramePr>
            <a:graphicFrameLocks noGrp="1"/>
          </p:cNvGraphicFramePr>
          <p:nvPr>
            <p:ph idx="1"/>
            <p:extLst>
              <p:ext uri="{D42A27DB-BD31-4B8C-83A1-F6EECF244321}">
                <p14:modId xmlns:p14="http://schemas.microsoft.com/office/powerpoint/2010/main" val="2993149443"/>
              </p:ext>
            </p:extLst>
          </p:nvPr>
        </p:nvGraphicFramePr>
        <p:xfrm>
          <a:off x="337351" y="174002"/>
          <a:ext cx="8575831" cy="6502005"/>
        </p:xfrm>
        <a:graphic>
          <a:graphicData uri="http://schemas.openxmlformats.org/drawingml/2006/table">
            <a:tbl>
              <a:tblPr firstRow="1" bandRow="1">
                <a:tableStyleId>{073A0DAA-6AF3-43AB-8588-CEC1D06C72B9}</a:tableStyleId>
              </a:tblPr>
              <a:tblGrid>
                <a:gridCol w="729762">
                  <a:extLst>
                    <a:ext uri="{9D8B030D-6E8A-4147-A177-3AD203B41FA5}">
                      <a16:colId xmlns:a16="http://schemas.microsoft.com/office/drawing/2014/main" val="464968690"/>
                    </a:ext>
                  </a:extLst>
                </a:gridCol>
                <a:gridCol w="2078286">
                  <a:extLst>
                    <a:ext uri="{9D8B030D-6E8A-4147-A177-3AD203B41FA5}">
                      <a16:colId xmlns:a16="http://schemas.microsoft.com/office/drawing/2014/main" val="242002229"/>
                    </a:ext>
                  </a:extLst>
                </a:gridCol>
                <a:gridCol w="2150473">
                  <a:extLst>
                    <a:ext uri="{9D8B030D-6E8A-4147-A177-3AD203B41FA5}">
                      <a16:colId xmlns:a16="http://schemas.microsoft.com/office/drawing/2014/main" val="97755704"/>
                    </a:ext>
                  </a:extLst>
                </a:gridCol>
                <a:gridCol w="3617310">
                  <a:extLst>
                    <a:ext uri="{9D8B030D-6E8A-4147-A177-3AD203B41FA5}">
                      <a16:colId xmlns:a16="http://schemas.microsoft.com/office/drawing/2014/main" val="1818058459"/>
                    </a:ext>
                  </a:extLst>
                </a:gridCol>
              </a:tblGrid>
              <a:tr h="671733">
                <a:tc>
                  <a:txBody>
                    <a:bodyPr/>
                    <a:lstStyle/>
                    <a:p>
                      <a:r>
                        <a:rPr lang="en-US" dirty="0"/>
                        <a:t>SL. NO.</a:t>
                      </a:r>
                      <a:endParaRPr lang="en-IN" dirty="0"/>
                    </a:p>
                  </a:txBody>
                  <a:tcPr/>
                </a:tc>
                <a:tc>
                  <a:txBody>
                    <a:bodyPr/>
                    <a:lstStyle/>
                    <a:p>
                      <a:r>
                        <a:rPr lang="en-US" dirty="0"/>
                        <a:t>                   TITLE</a:t>
                      </a:r>
                      <a:endParaRPr lang="en-IN" dirty="0"/>
                    </a:p>
                  </a:txBody>
                  <a:tcPr/>
                </a:tc>
                <a:tc>
                  <a:txBody>
                    <a:bodyPr/>
                    <a:lstStyle/>
                    <a:p>
                      <a:r>
                        <a:rPr lang="en-US" dirty="0"/>
                        <a:t>               AUTHOR</a:t>
                      </a:r>
                      <a:endParaRPr lang="en-IN" dirty="0"/>
                    </a:p>
                  </a:txBody>
                  <a:tcPr/>
                </a:tc>
                <a:tc>
                  <a:txBody>
                    <a:bodyPr/>
                    <a:lstStyle/>
                    <a:p>
                      <a:r>
                        <a:rPr lang="en-US" dirty="0"/>
                        <a:t>                        METHODOLOGY</a:t>
                      </a:r>
                      <a:endParaRPr lang="en-IN" dirty="0"/>
                    </a:p>
                  </a:txBody>
                  <a:tcPr/>
                </a:tc>
                <a:extLst>
                  <a:ext uri="{0D108BD9-81ED-4DB2-BD59-A6C34878D82A}">
                    <a16:rowId xmlns:a16="http://schemas.microsoft.com/office/drawing/2014/main" val="1305581665"/>
                  </a:ext>
                </a:extLst>
              </a:tr>
              <a:tr h="1531183">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Development of Chemical Oxygen on Demand (COD) Soft Sensor Using Edge Intelligence (2020)</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Arunima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Sambhuta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Pattanayak</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Bhawani Shankar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Pattnaik</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Siba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K.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Udgata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Ajit Kumar Panda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KNN technique proves to be the most efficient one in the prediction of COD in terms of response time and other performance matrices.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2787643"/>
                  </a:ext>
                </a:extLst>
              </a:tr>
              <a:tr h="1737303">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Hybrid Machine Learning Ensemble Techniques for Modeling Dissolved Oxygen Concentration(2020)</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Sani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Isah</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Abba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Nguyen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Thi</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Thuy Linh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Jazuli</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Abdullahi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Shaban Ismael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Albrka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Quoc Bao Pham</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The performance was assessed using the statistical measures of Nash-Sutcliffe coefficient efficiency (NSE), Willmott's index of agreement (WI), root mean square error (RMSE), mean absolute error (MAE) and mean square error (MSE) and correlation coefficient (CC).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924936"/>
                  </a:ext>
                </a:extLst>
              </a:tr>
              <a:tr h="2561786">
                <a:tc>
                  <a:txBody>
                    <a:bodyPr/>
                    <a:lstStyle/>
                    <a:p>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Method Based on Improved Ant Colony Algorithm Feature Selection Combined With GA-SVR Model for Predicting Chlorophyll-a Concentration in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Ulansuhai</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Lake(2023)</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Chenhao</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Wu</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Xueliang</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Fu</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Honghui 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Hua Hu</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Xue Li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sng" kern="1200" dirty="0" err="1">
                          <a:solidFill>
                            <a:schemeClr val="dk1"/>
                          </a:solidFill>
                          <a:effectLst/>
                          <a:latin typeface="Times New Roman" panose="02020603050405020304" pitchFamily="18" charset="0"/>
                          <a:ea typeface="+mn-ea"/>
                          <a:cs typeface="Times New Roman" panose="02020603050405020304" pitchFamily="18" charset="0"/>
                        </a:rPr>
                        <a:t>Liqian</a:t>
                      </a:r>
                      <a:r>
                        <a:rPr lang="en-IN" sz="1400" b="0" i="0" u="sng" kern="1200" dirty="0">
                          <a:solidFill>
                            <a:schemeClr val="dk1"/>
                          </a:solidFill>
                          <a:effectLst/>
                          <a:latin typeface="Times New Roman" panose="02020603050405020304" pitchFamily="18" charset="0"/>
                          <a:ea typeface="+mn-ea"/>
                          <a:cs typeface="Times New Roman" panose="02020603050405020304" pitchFamily="18" charset="0"/>
                        </a:rPr>
                        <a:t> Zhang</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 adaptive ant colony exhaustive optimization (A-ACEO) algorithm is proposed for feature selection and combined with a novel intelligent algorithm of optimizing support vector regression (SVR) by genetic algorithm (GA) for prediction of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Chl</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concentration. </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765619"/>
                  </a:ext>
                </a:extLst>
              </a:tr>
            </a:tbl>
          </a:graphicData>
        </a:graphic>
      </p:graphicFrame>
    </p:spTree>
    <p:extLst>
      <p:ext uri="{BB962C8B-B14F-4D97-AF65-F5344CB8AC3E}">
        <p14:creationId xmlns:p14="http://schemas.microsoft.com/office/powerpoint/2010/main" val="275425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A19A39A5-7A55-3556-2DE2-D946EA1FF375}"/>
              </a:ext>
            </a:extLst>
          </p:cNvPr>
          <p:cNvGraphicFramePr>
            <a:graphicFrameLocks noGrp="1"/>
          </p:cNvGraphicFramePr>
          <p:nvPr>
            <p:ph idx="1"/>
            <p:extLst>
              <p:ext uri="{D42A27DB-BD31-4B8C-83A1-F6EECF244321}">
                <p14:modId xmlns:p14="http://schemas.microsoft.com/office/powerpoint/2010/main" val="3993546909"/>
              </p:ext>
            </p:extLst>
          </p:nvPr>
        </p:nvGraphicFramePr>
        <p:xfrm>
          <a:off x="174171" y="239486"/>
          <a:ext cx="8792275" cy="6487883"/>
        </p:xfrm>
        <a:graphic>
          <a:graphicData uri="http://schemas.openxmlformats.org/drawingml/2006/table">
            <a:tbl>
              <a:tblPr firstRow="1" bandRow="1">
                <a:tableStyleId>{073A0DAA-6AF3-43AB-8588-CEC1D06C72B9}</a:tableStyleId>
              </a:tblPr>
              <a:tblGrid>
                <a:gridCol w="785114">
                  <a:extLst>
                    <a:ext uri="{9D8B030D-6E8A-4147-A177-3AD203B41FA5}">
                      <a16:colId xmlns:a16="http://schemas.microsoft.com/office/drawing/2014/main" val="3035320465"/>
                    </a:ext>
                  </a:extLst>
                </a:gridCol>
                <a:gridCol w="2290763">
                  <a:extLst>
                    <a:ext uri="{9D8B030D-6E8A-4147-A177-3AD203B41FA5}">
                      <a16:colId xmlns:a16="http://schemas.microsoft.com/office/drawing/2014/main" val="1783538402"/>
                    </a:ext>
                  </a:extLst>
                </a:gridCol>
                <a:gridCol w="1674289">
                  <a:extLst>
                    <a:ext uri="{9D8B030D-6E8A-4147-A177-3AD203B41FA5}">
                      <a16:colId xmlns:a16="http://schemas.microsoft.com/office/drawing/2014/main" val="3882962513"/>
                    </a:ext>
                  </a:extLst>
                </a:gridCol>
                <a:gridCol w="4042109">
                  <a:extLst>
                    <a:ext uri="{9D8B030D-6E8A-4147-A177-3AD203B41FA5}">
                      <a16:colId xmlns:a16="http://schemas.microsoft.com/office/drawing/2014/main" val="3113358366"/>
                    </a:ext>
                  </a:extLst>
                </a:gridCol>
              </a:tblGrid>
              <a:tr h="693338">
                <a:tc>
                  <a:txBody>
                    <a:bodyPr/>
                    <a:lstStyle/>
                    <a:p>
                      <a:r>
                        <a:rPr lang="en-US" sz="1400" dirty="0">
                          <a:latin typeface="Times New Roman" panose="02020603050405020304" pitchFamily="18" charset="0"/>
                          <a:cs typeface="Times New Roman" panose="02020603050405020304" pitchFamily="18" charset="0"/>
                        </a:rPr>
                        <a:t>SL. 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METHODOLOGY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8872913"/>
                  </a:ext>
                </a:extLst>
              </a:tr>
              <a:tr h="1599721">
                <a:tc>
                  <a:txBody>
                    <a:bodyPr/>
                    <a:lstStyle/>
                    <a:p>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Crop Yield Prediction Using Deep Reinforcement Learning Model for Sustainable Agrarian Applications</a:t>
                      </a:r>
                    </a:p>
                    <a:p>
                      <a:r>
                        <a:rPr lang="en-IN" sz="14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Dhivya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Elavarasan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P. M. Durairaj Vincent</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proposed work constructs a Deep Recurrent Q-Network model which is a Recurrent Neural Network deep learning algorithm over the Q-Learning reinforcement learning algorithm to forecast the crop yield.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237638"/>
                  </a:ext>
                </a:extLst>
              </a:tr>
              <a:tr h="2097412">
                <a:tc>
                  <a:txBody>
                    <a:bodyPr/>
                    <a:lstStyle/>
                    <a:p>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Iterative Learning for Reliable Link Adaptation in the Internet of Underwater Things(2021)</a:t>
                      </a:r>
                    </a:p>
                    <a:p>
                      <a:pPr algn="just"/>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Junghun</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Byun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Yong-Ho Cho</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Taeho</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Im</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Hak-Lim Ko</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Kyungseop</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Shin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Juyeop</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Kim</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Ohyun</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Jo</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dataset of underwater wireless communication used in the learning models was obtained from measurements made in a real underwater environment.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5899746"/>
                  </a:ext>
                </a:extLst>
              </a:tr>
              <a:tr h="2097412">
                <a:tc>
                  <a:txBody>
                    <a:bodyPr/>
                    <a:lstStyle/>
                    <a:p>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Projected Water Levels and Identified Future Floods: A Comparative Analysis for Mahaweli River (2023)</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Namal</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Rathnayake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Upaka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Rathnayake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Imiya</a:t>
                      </a:r>
                      <a:r>
                        <a:rPr lang="en-IN"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Chathuranika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u="sng" kern="1200" dirty="0">
                          <a:solidFill>
                            <a:schemeClr val="dk1"/>
                          </a:solidFill>
                          <a:effectLst/>
                          <a:latin typeface="Times New Roman" panose="02020603050405020304" pitchFamily="18" charset="0"/>
                          <a:ea typeface="+mn-ea"/>
                          <a:cs typeface="Times New Roman" panose="02020603050405020304" pitchFamily="18" charset="0"/>
                        </a:rPr>
                        <a:t>Tuan Linh Dang</a:t>
                      </a: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correlation coefficient of each algorithm’s predictions was 0.9330, 0.9120, 0.9133, 0.8915, 0.6811, 0.6811, and 0.6734 for the Cascaded-ANFIS, LSTM, GRU, RNN, Linear, Ridge, and Lasso regression models respectively. Hence, this study concludes that the proposed algorithm is 21% more accurate than the second-best LSTM algorithm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3085650"/>
                  </a:ext>
                </a:extLst>
              </a:tr>
            </a:tbl>
          </a:graphicData>
        </a:graphic>
      </p:graphicFrame>
    </p:spTree>
    <p:extLst>
      <p:ext uri="{BB962C8B-B14F-4D97-AF65-F5344CB8AC3E}">
        <p14:creationId xmlns:p14="http://schemas.microsoft.com/office/powerpoint/2010/main" val="221051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5069EFFD-E631-7355-6488-A5211F117DD1}"/>
              </a:ext>
            </a:extLst>
          </p:cNvPr>
          <p:cNvSpPr txBox="1"/>
          <p:nvPr/>
        </p:nvSpPr>
        <p:spPr>
          <a:xfrm>
            <a:off x="296091" y="1052792"/>
            <a:ext cx="8847909" cy="5355312"/>
          </a:xfrm>
          <a:prstGeom prst="rect">
            <a:avLst/>
          </a:prstGeom>
          <a:noFill/>
        </p:spPr>
        <p:txBody>
          <a:bodyPr wrap="square">
            <a:spAutoFit/>
          </a:bodyPr>
          <a:lstStyle/>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systems typically leverage historical water quality data along with relevant environmental parameters to develop predictive models. Commonly employed machine learning algorithms include regression models, decision trees, support vector machines, and more recently, deep learning techniques like neural networks. </a:t>
            </a: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models are trained on datasets containing information on factors such as temperature, pH levels, dissolved oxygen, and pollutant concentrations. The predictive capabilities of these systems are used to forecast water quality metrics, aiding in the early detection of potential issues such as contamination events or deteriorating water conditions. </a:t>
            </a: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Furthermore, the system is integrate real-time monitoring sensors to continuously update the model and improve prediction accuracy. </a:t>
            </a: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Continuous advancements in machine learning and the increasing availability of water quality data contribute to the ongoing development and enhancement of such systems, playing a crucial role in water resource management and environmental monitoring. </a:t>
            </a:r>
          </a:p>
          <a:p>
            <a:pPr algn="just"/>
            <a:endParaRPr lang="en-US" sz="18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For the latest information, it is recommended to explore recent publications, research articles, or platforms dedicated to water quality prediction and monitoring.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A591F21E-AF94-4D5F-A65E-FE3A98A5DC60}"/>
              </a:ext>
            </a:extLst>
          </p:cNvPr>
          <p:cNvSpPr txBox="1"/>
          <p:nvPr/>
        </p:nvSpPr>
        <p:spPr>
          <a:xfrm>
            <a:off x="195943" y="782699"/>
            <a:ext cx="8752114" cy="590931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method is designed to assess potability. It is separated into two phases: training and testing. Both portions follow the processes outlined below. Data for training pH and hardness tests Solids, chloramines, sulphate, conductivity, organic carbon, trihalomethanes, turbidity, and potability are all descriptive phrases. </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approach, however, is not constrained by the number of parameters or the selection of parameters. A k-fold cross validation technique is employed to set the learning and testing framework.</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The main aim is to develop a system for continuous monitoring of river water quality at remote places using wireless sensor networks with low power consumption, low-cost and high detection accuracy.</a:t>
            </a:r>
          </a:p>
          <a:p>
            <a:endParaRPr lang="en-US" sz="1800" dirty="0">
              <a:solidFill>
                <a:schemeClr val="tx1">
                  <a:alpha val="7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PH, conductivity, turbidity level, etc. are the limits that are analyzed to improve the water quality.</a:t>
            </a:r>
          </a:p>
          <a:p>
            <a:pPr marL="285750" indent="-285750">
              <a:buFont typeface="Arial" panose="020B0604020202020204" pitchFamily="34" charset="0"/>
              <a:buChar char="•"/>
            </a:pPr>
            <a:endParaRPr lang="en-US" sz="1800" dirty="0">
              <a:solidFill>
                <a:schemeClr val="tx1">
                  <a:alpha val="70000"/>
                </a:schemeClr>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tx1">
                    <a:alpha val="70000"/>
                  </a:schemeClr>
                </a:solidFill>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Early pollution detection</a:t>
            </a: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Environmental protection</a:t>
            </a: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Public health</a:t>
            </a:r>
          </a:p>
          <a:p>
            <a:pPr marL="285750" indent="-285750">
              <a:buFont typeface="Arial" panose="020B0604020202020204" pitchFamily="34" charset="0"/>
              <a:buChar char="•"/>
            </a:pPr>
            <a:r>
              <a:rPr lang="en-US" sz="1800" dirty="0">
                <a:solidFill>
                  <a:schemeClr val="tx1">
                    <a:alpha val="70000"/>
                  </a:schemeClr>
                </a:solidFill>
                <a:latin typeface="Times New Roman" panose="02020603050405020304" pitchFamily="18" charset="0"/>
                <a:cs typeface="Times New Roman" panose="02020603050405020304" pitchFamily="18" charset="0"/>
              </a:rPr>
              <a:t>Economic benefits</a:t>
            </a:r>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4" name="TextBox 3">
            <a:extLst>
              <a:ext uri="{FF2B5EF4-FFF2-40B4-BE49-F238E27FC236}">
                <a16:creationId xmlns:a16="http://schemas.microsoft.com/office/drawing/2014/main" id="{B811C616-7AC0-B928-B4AC-1C3F2074AAB8}"/>
              </a:ext>
            </a:extLst>
          </p:cNvPr>
          <p:cNvSpPr txBox="1"/>
          <p:nvPr/>
        </p:nvSpPr>
        <p:spPr>
          <a:xfrm>
            <a:off x="547968" y="1217430"/>
            <a:ext cx="7951598" cy="4427494"/>
          </a:xfrm>
          <a:prstGeom prst="rect">
            <a:avLst/>
          </a:prstGeom>
          <a:noFill/>
        </p:spPr>
        <p:txBody>
          <a:bodyPr wrap="square">
            <a:spAutoFit/>
          </a:bodyPr>
          <a:lstStyle/>
          <a:p>
            <a:pPr marL="0" indent="0">
              <a:buNone/>
            </a:pPr>
            <a:r>
              <a:rPr lang="en-IN" sz="2800" b="1" dirty="0"/>
              <a:t>Hardware Requirement</a:t>
            </a:r>
          </a:p>
          <a:p>
            <a:pPr lvl="0" algn="just">
              <a:lnSpc>
                <a:spcPct val="107000"/>
              </a:lnSpc>
              <a:spcAft>
                <a:spcPts val="845"/>
              </a:spcAft>
              <a:buClr>
                <a:schemeClr val="tx1"/>
              </a:buClr>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System            :  Pentium IV 2.4 GHz</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
                <a:schemeClr val="tx1"/>
              </a:buClr>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Hard Disk       :  40 GB	</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
                <a:schemeClr val="tx1"/>
              </a:buClr>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Floppy Drive  :  1.44 Mb</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
                <a:schemeClr val="tx1"/>
              </a:buClr>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Monitor          :  15 VGA Colour</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
                <a:schemeClr val="tx1"/>
              </a:buClr>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Mouse             :  Logitech</a:t>
            </a:r>
            <a:endParaRPr lang="en-IN" sz="1800" dirty="0">
              <a:effectLst/>
              <a:latin typeface="Calibri" panose="020F0502020204030204" charset="0"/>
              <a:ea typeface="Calibri" panose="020F0502020204030204" charset="0"/>
              <a:cs typeface="Times New Roman" panose="02020603050405020304" pitchFamily="18" charset="0"/>
            </a:endParaRPr>
          </a:p>
          <a:p>
            <a:pPr algn="just">
              <a:lnSpc>
                <a:spcPct val="107000"/>
              </a:lnSpc>
              <a:spcAft>
                <a:spcPts val="845"/>
              </a:spcAft>
              <a:buClr>
                <a:schemeClr val="tx1"/>
              </a:buClr>
              <a:buFont typeface="Wingdings" panose="05000000000000000000" pitchFamily="2" charset="2"/>
              <a:buChar char="Ø"/>
            </a:pPr>
            <a:r>
              <a:rPr lang="en-IN" sz="1800" dirty="0">
                <a:effectLst/>
                <a:latin typeface="Times New Roman" panose="02020603050405020304" pitchFamily="18" charset="0"/>
                <a:ea typeface="Calibri" panose="020F0502020204030204" charset="0"/>
                <a:cs typeface="Times New Roman" panose="02020603050405020304" pitchFamily="18" charset="0"/>
              </a:rPr>
              <a:t>Ram                :  512 Mb</a:t>
            </a:r>
            <a:endParaRPr lang="en-IN" dirty="0"/>
          </a:p>
          <a:p>
            <a:pPr marL="0" indent="0">
              <a:buNone/>
            </a:pPr>
            <a:r>
              <a:rPr lang="en-IN" sz="2800" b="1" dirty="0"/>
              <a:t>Software Requirement</a:t>
            </a:r>
          </a:p>
          <a:p>
            <a:pPr lvl="0" algn="just">
              <a:lnSpc>
                <a:spcPct val="107000"/>
              </a:lnSpc>
              <a:spcAft>
                <a:spcPts val="845"/>
              </a:spcAft>
              <a:buClrTx/>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Operating system  :  Windows XP/7</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Tx/>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Coding Language :  python</a:t>
            </a:r>
            <a:endParaRPr lang="en-IN" sz="1800" dirty="0">
              <a:effectLst/>
              <a:latin typeface="Calibri" panose="020F0502020204030204" charset="0"/>
              <a:ea typeface="Calibri" panose="020F0502020204030204" charset="0"/>
              <a:cs typeface="Times New Roman" panose="02020603050405020304" pitchFamily="18" charset="0"/>
            </a:endParaRPr>
          </a:p>
          <a:p>
            <a:pPr lvl="0" algn="just">
              <a:lnSpc>
                <a:spcPct val="107000"/>
              </a:lnSpc>
              <a:spcAft>
                <a:spcPts val="845"/>
              </a:spcAft>
              <a:buClrTx/>
              <a:buFont typeface="Wingdings" panose="05000000000000000000" pitchFamily="2" charset="2"/>
              <a:buChar char="Ø"/>
              <a:tabLst>
                <a:tab pos="457200" algn="l"/>
              </a:tabLst>
            </a:pPr>
            <a:r>
              <a:rPr lang="en-IN" sz="1800" dirty="0">
                <a:effectLst/>
                <a:latin typeface="Times New Roman" panose="02020603050405020304" pitchFamily="18" charset="0"/>
                <a:ea typeface="Calibri" panose="020F0502020204030204" charset="0"/>
                <a:cs typeface="Times New Roman" panose="02020603050405020304" pitchFamily="18" charset="0"/>
              </a:rPr>
              <a:t> IDE                       : Anaconda Navigator</a:t>
            </a:r>
            <a:endParaRPr lang="en-IN" sz="1800" dirty="0">
              <a:effectLst/>
              <a:latin typeface="Calibri" panose="020F0502020204030204" charset="0"/>
              <a:ea typeface="Calibri" panose="020F0502020204030204"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2251</Words>
  <Application>Microsoft Office PowerPoint</Application>
  <PresentationFormat>On-screen Show (4:3)</PresentationFormat>
  <Paragraphs>165</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Times New Roman</vt:lpstr>
      <vt:lpstr>Wingdings</vt:lpstr>
      <vt:lpstr>Office Theme</vt:lpstr>
      <vt:lpstr>1_Office Theme</vt:lpstr>
      <vt:lpstr>PowerPoint Presentation</vt:lpstr>
      <vt:lpstr>Introduction </vt:lpstr>
      <vt:lpstr>Objective of the Project</vt:lpstr>
      <vt:lpstr>Literature Survey</vt:lpstr>
      <vt:lpstr>PowerPoint Presentation</vt:lpstr>
      <vt:lpstr>PowerPoint Presentation</vt:lpstr>
      <vt:lpstr>Existing System</vt:lpstr>
      <vt:lpstr>Proposed System</vt:lpstr>
      <vt:lpstr>Software / Hardware used</vt:lpstr>
      <vt:lpstr>Architecture / Methodology used</vt:lpstr>
      <vt:lpstr>System Implementation</vt:lpstr>
      <vt:lpstr>PowerPoint Presentation</vt:lpstr>
      <vt:lpstr>PowerPoint Presentation</vt:lpstr>
      <vt:lpstr>ALGORITHM</vt:lpstr>
      <vt:lpstr>Result &amp; Discussion</vt:lpstr>
      <vt:lpstr>Conclusion And Future                                                                                                                                                                                                                                                     Enchancement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deepasree Mari</cp:lastModifiedBy>
  <cp:revision>8</cp:revision>
  <dcterms:created xsi:type="dcterms:W3CDTF">2020-12-27T14:21:20Z</dcterms:created>
  <dcterms:modified xsi:type="dcterms:W3CDTF">2024-02-15T14:41:29Z</dcterms:modified>
</cp:coreProperties>
</file>