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85" r:id="rId3"/>
    <p:sldId id="288" r:id="rId4"/>
    <p:sldId id="263" r:id="rId5"/>
    <p:sldId id="264" r:id="rId6"/>
    <p:sldId id="292" r:id="rId7"/>
    <p:sldId id="270" r:id="rId8"/>
    <p:sldId id="267" r:id="rId9"/>
    <p:sldId id="272" r:id="rId10"/>
    <p:sldId id="287" r:id="rId11"/>
    <p:sldId id="293" r:id="rId12"/>
    <p:sldId id="294" r:id="rId13"/>
    <p:sldId id="258" r:id="rId14"/>
    <p:sldId id="273" r:id="rId15"/>
    <p:sldId id="274" r:id="rId16"/>
    <p:sldId id="275" r:id="rId17"/>
    <p:sldId id="266" r:id="rId18"/>
    <p:sldId id="289" r:id="rId19"/>
    <p:sldId id="290" r:id="rId20"/>
    <p:sldId id="291" r:id="rId21"/>
    <p:sldId id="278" r:id="rId22"/>
    <p:sldId id="283"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i6kJ5rYII83d96koJmucxv/7U3L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7" d="100"/>
          <a:sy n="47" d="100"/>
        </p:scale>
        <p:origin x="1474"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991294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8830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7"/>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7"/>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7"/>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7"/>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6F2F9F"/>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3/25/2024</a:t>
            </a:fld>
            <a:endParaRPr lang="en-US"/>
          </a:p>
        </p:txBody>
      </p:sp>
      <p:sp>
        <p:nvSpPr>
          <p:cNvPr id="5" name="Holder 5"/>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38100">
              <a:lnSpc>
                <a:spcPts val="1240"/>
              </a:lnSpc>
            </a:pPr>
            <a:fld id="{81D60167-4931-47E6-BA6A-407CBD079E47}" type="slidenum">
              <a:rPr dirty="0"/>
              <a:t>‹#›</a:t>
            </a:fld>
            <a:endParaRPr dirty="0"/>
          </a:p>
        </p:txBody>
      </p:sp>
    </p:spTree>
    <p:extLst>
      <p:ext uri="{BB962C8B-B14F-4D97-AF65-F5344CB8AC3E}">
        <p14:creationId xmlns:p14="http://schemas.microsoft.com/office/powerpoint/2010/main" val="1068536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9"/>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9"/>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0"/>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0"/>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1"/>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1"/>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1"/>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1"/>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1"/>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4"/>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4"/>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4"/>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5"/>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5"/>
          <p:cNvSpPr>
            <a:spLocks noGrp="1"/>
          </p:cNvSpPr>
          <p:nvPr>
            <p:ph type="pic" idx="2"/>
          </p:nvPr>
        </p:nvSpPr>
        <p:spPr>
          <a:xfrm>
            <a:off x="3887391" y="987426"/>
            <a:ext cx="4629150" cy="4873625"/>
          </a:xfrm>
          <a:prstGeom prst="rect">
            <a:avLst/>
          </a:prstGeom>
          <a:noFill/>
          <a:ln>
            <a:noFill/>
          </a:ln>
        </p:spPr>
      </p:sp>
      <p:sp>
        <p:nvSpPr>
          <p:cNvPr id="68" name="Google Shape;68;p35"/>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6"/>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6"/>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a:off x="108244" y="128368"/>
            <a:ext cx="1452640" cy="1455124"/>
          </a:xfrm>
          <a:prstGeom prst="rect">
            <a:avLst/>
          </a:prstGeom>
          <a:noFill/>
          <a:ln>
            <a:noFill/>
          </a:ln>
        </p:spPr>
      </p:pic>
      <p:pic>
        <p:nvPicPr>
          <p:cNvPr id="89" name="Google Shape;89;p1" descr="Anna University - Wikipedia"/>
          <p:cNvPicPr preferRelativeResize="0"/>
          <p:nvPr/>
        </p:nvPicPr>
        <p:blipFill rotWithShape="1">
          <a:blip r:embed="rId4">
            <a:alphaModFix/>
          </a:blip>
          <a:srcRect/>
          <a:stretch/>
        </p:blipFill>
        <p:spPr>
          <a:xfrm>
            <a:off x="7583116" y="196048"/>
            <a:ext cx="1306884" cy="1387443"/>
          </a:xfrm>
          <a:prstGeom prst="rect">
            <a:avLst/>
          </a:prstGeom>
          <a:noFill/>
          <a:ln>
            <a:noFill/>
          </a:ln>
        </p:spPr>
      </p:pic>
      <p:sp>
        <p:nvSpPr>
          <p:cNvPr id="90" name="Google Shape;90;p1"/>
          <p:cNvSpPr txBox="1"/>
          <p:nvPr/>
        </p:nvSpPr>
        <p:spPr>
          <a:xfrm>
            <a:off x="1246551" y="1800692"/>
            <a:ext cx="6650898"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i="0" u="none" strike="noStrike" cap="none" dirty="0">
                <a:solidFill>
                  <a:srgbClr val="C00000"/>
                </a:solidFill>
                <a:latin typeface="Times New Roman"/>
                <a:ea typeface="Times New Roman"/>
                <a:cs typeface="Times New Roman"/>
                <a:sym typeface="Times New Roman"/>
              </a:rPr>
              <a:t>Department of Computer Science and Engineering </a:t>
            </a:r>
            <a:endParaRPr sz="2200" b="1" dirty="0">
              <a:solidFill>
                <a:srgbClr val="C00000"/>
              </a:solidFill>
              <a:latin typeface="Calibri"/>
              <a:ea typeface="Calibri"/>
              <a:cs typeface="Calibri"/>
              <a:sym typeface="Calibri"/>
            </a:endParaRPr>
          </a:p>
        </p:txBody>
      </p:sp>
      <p:sp>
        <p:nvSpPr>
          <p:cNvPr id="91" name="Google Shape;91;p1"/>
          <p:cNvSpPr txBox="1"/>
          <p:nvPr/>
        </p:nvSpPr>
        <p:spPr>
          <a:xfrm>
            <a:off x="108243" y="2378063"/>
            <a:ext cx="8949147" cy="830956"/>
          </a:xfrm>
          <a:prstGeom prst="rect">
            <a:avLst/>
          </a:prstGeom>
          <a:noFill/>
          <a:ln>
            <a:noFill/>
          </a:ln>
        </p:spPr>
        <p:txBody>
          <a:bodyPr spcFirstLastPara="1" wrap="square" lIns="91425" tIns="45700" rIns="91425" bIns="45700" anchor="t" anchorCtr="0">
            <a:spAutoFit/>
          </a:bodyPr>
          <a:lstStyle/>
          <a:p>
            <a:pPr algn="ctr"/>
            <a:r>
              <a:rPr lang="en-US" sz="2400" b="1" dirty="0">
                <a:latin typeface="Times New Roman" pitchFamily="18" charset="0"/>
                <a:cs typeface="Times New Roman" pitchFamily="18" charset="0"/>
              </a:rPr>
              <a:t>Human Activity Recognition through Ensemble Learning of Multiple Convolutional Neural Networks</a:t>
            </a:r>
            <a:endParaRPr lang="en-US" sz="24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93" name="Google Shape;93;p1"/>
          <p:cNvSpPr txBox="1"/>
          <p:nvPr/>
        </p:nvSpPr>
        <p:spPr>
          <a:xfrm>
            <a:off x="2038823" y="3362358"/>
            <a:ext cx="480282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dirty="0">
                <a:solidFill>
                  <a:schemeClr val="dk1"/>
                </a:solidFill>
                <a:latin typeface="Times New Roman"/>
                <a:ea typeface="Times New Roman"/>
                <a:cs typeface="Times New Roman"/>
                <a:sym typeface="Times New Roman"/>
              </a:rPr>
              <a:t>Team Members Name / Register Number</a:t>
            </a:r>
            <a:endParaRPr sz="1800" b="1" dirty="0">
              <a:solidFill>
                <a:schemeClr val="dk1"/>
              </a:solidFill>
              <a:latin typeface="Times New Roman"/>
              <a:ea typeface="Times New Roman"/>
              <a:cs typeface="Times New Roman"/>
              <a:sym typeface="Times New Roman"/>
            </a:endParaRPr>
          </a:p>
        </p:txBody>
      </p:sp>
      <p:pic>
        <p:nvPicPr>
          <p:cNvPr id="95" name="Google Shape;95;p1"/>
          <p:cNvPicPr preferRelativeResize="0"/>
          <p:nvPr/>
        </p:nvPicPr>
        <p:blipFill rotWithShape="1">
          <a:blip r:embed="rId5">
            <a:alphaModFix/>
          </a:blip>
          <a:srcRect/>
          <a:stretch/>
        </p:blipFill>
        <p:spPr>
          <a:xfrm>
            <a:off x="1297351" y="128368"/>
            <a:ext cx="6285765" cy="1522578"/>
          </a:xfrm>
          <a:prstGeom prst="rect">
            <a:avLst/>
          </a:prstGeom>
          <a:noFill/>
          <a:ln>
            <a:noFill/>
          </a:ln>
        </p:spPr>
      </p:pic>
      <p:sp>
        <p:nvSpPr>
          <p:cNvPr id="2" name="Rectangle 1"/>
          <p:cNvSpPr/>
          <p:nvPr/>
        </p:nvSpPr>
        <p:spPr>
          <a:xfrm>
            <a:off x="1297351" y="3751409"/>
            <a:ext cx="6285765" cy="984885"/>
          </a:xfrm>
          <a:prstGeom prst="rect">
            <a:avLst/>
          </a:prstGeom>
        </p:spPr>
        <p:txBody>
          <a:bodyPr wrap="square">
            <a:spAutoFit/>
          </a:bodyPr>
          <a:lstStyle/>
          <a:p>
            <a:pPr lvl="0">
              <a:spcBef>
                <a:spcPts val="600"/>
              </a:spcBef>
              <a:buSzPts val="3220"/>
            </a:pPr>
            <a:r>
              <a:rPr lang="fi-FI" sz="1600" dirty="0">
                <a:latin typeface="Times New Roman"/>
                <a:ea typeface="Times New Roman"/>
                <a:cs typeface="Times New Roman"/>
                <a:sym typeface="Times New Roman"/>
              </a:rPr>
              <a:t>GURRAM LOKESH                                             - 211420104087</a:t>
            </a:r>
          </a:p>
          <a:p>
            <a:pPr lvl="0">
              <a:spcBef>
                <a:spcPts val="600"/>
              </a:spcBef>
              <a:buSzPts val="3220"/>
            </a:pPr>
            <a:r>
              <a:rPr lang="fi-FI" sz="1600" dirty="0">
                <a:latin typeface="Times New Roman"/>
                <a:cs typeface="Times New Roman"/>
                <a:sym typeface="Times New Roman"/>
              </a:rPr>
              <a:t>KAMULURI AARIF AHMED                             -211420104122</a:t>
            </a:r>
          </a:p>
          <a:p>
            <a:pPr lvl="0">
              <a:spcBef>
                <a:spcPts val="600"/>
              </a:spcBef>
              <a:buSzPts val="3220"/>
            </a:pPr>
            <a:r>
              <a:rPr lang="fi-FI" sz="1600" dirty="0">
                <a:latin typeface="Times New Roman"/>
                <a:ea typeface="Times New Roman"/>
                <a:cs typeface="Times New Roman"/>
                <a:sym typeface="Times New Roman"/>
              </a:rPr>
              <a:t>PONNAGANTI THARAK SRINIVAS MANOJ - 211420104036</a:t>
            </a:r>
            <a:endParaRPr lang="en-IN" sz="1600" dirty="0"/>
          </a:p>
        </p:txBody>
      </p:sp>
      <p:sp>
        <p:nvSpPr>
          <p:cNvPr id="3" name="TextBox 2">
            <a:extLst>
              <a:ext uri="{FF2B5EF4-FFF2-40B4-BE49-F238E27FC236}">
                <a16:creationId xmlns:a16="http://schemas.microsoft.com/office/drawing/2014/main" id="{AE6A8CF0-1230-6540-706A-95315D7DE4C9}"/>
              </a:ext>
            </a:extLst>
          </p:cNvPr>
          <p:cNvSpPr txBox="1"/>
          <p:nvPr/>
        </p:nvSpPr>
        <p:spPr>
          <a:xfrm>
            <a:off x="395536" y="5373216"/>
            <a:ext cx="4104456" cy="646331"/>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S PREENA JACNITH SHALOM</a:t>
            </a:r>
          </a:p>
          <a:p>
            <a:r>
              <a:rPr lang="en-IN" sz="1800" b="1" dirty="0">
                <a:latin typeface="Times New Roman" panose="02020603050405020304" pitchFamily="18" charset="0"/>
                <a:cs typeface="Times New Roman" panose="02020603050405020304" pitchFamily="18" charset="0"/>
              </a:rPr>
              <a:t>ASSISTANT PROFESSOR</a:t>
            </a:r>
          </a:p>
        </p:txBody>
      </p:sp>
      <p:sp>
        <p:nvSpPr>
          <p:cNvPr id="4" name="TextBox 3">
            <a:extLst>
              <a:ext uri="{FF2B5EF4-FFF2-40B4-BE49-F238E27FC236}">
                <a16:creationId xmlns:a16="http://schemas.microsoft.com/office/drawing/2014/main" id="{8A838DC0-6567-06E4-5D1F-90FC2DB2FDA5}"/>
              </a:ext>
            </a:extLst>
          </p:cNvPr>
          <p:cNvSpPr txBox="1"/>
          <p:nvPr/>
        </p:nvSpPr>
        <p:spPr>
          <a:xfrm>
            <a:off x="4860032" y="5373216"/>
            <a:ext cx="3960440" cy="646331"/>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Dr N PUGHAZENDI </a:t>
            </a:r>
          </a:p>
          <a:p>
            <a:r>
              <a:rPr lang="en-IN" sz="1800" b="1" dirty="0">
                <a:latin typeface="Times New Roman" panose="02020603050405020304" pitchFamily="18" charset="0"/>
                <a:cs typeface="Times New Roman" panose="02020603050405020304" pitchFamily="18" charset="0"/>
              </a:rPr>
              <a:t>PROFESSOR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207A0-C3E3-BF66-F6F7-7BE56177B238}"/>
              </a:ext>
            </a:extLst>
          </p:cNvPr>
          <p:cNvSpPr>
            <a:spLocks noGrp="1"/>
          </p:cNvSpPr>
          <p:nvPr>
            <p:ph type="title"/>
          </p:nvPr>
        </p:nvSpPr>
        <p:spPr>
          <a:xfrm>
            <a:off x="628650" y="365127"/>
            <a:ext cx="7886700" cy="615602"/>
          </a:xfrm>
        </p:spPr>
        <p:txBody>
          <a:bodyPr>
            <a:normAutofit/>
          </a:bodyPr>
          <a:lstStyle/>
          <a:p>
            <a:pPr algn="ctr"/>
            <a:r>
              <a:rPr lang="en-US" sz="3600" b="1" dirty="0">
                <a:solidFill>
                  <a:srgbClr val="7030A0"/>
                </a:solidFill>
                <a:latin typeface="Times New Roman"/>
                <a:ea typeface="Times New Roman"/>
                <a:cs typeface="Times New Roman"/>
                <a:sym typeface="Times New Roman"/>
              </a:rPr>
              <a:t>PROBLEM STATEMENT</a:t>
            </a:r>
            <a:endParaRPr lang="en-IN" sz="3600" b="1" dirty="0"/>
          </a:p>
        </p:txBody>
      </p:sp>
      <p:sp>
        <p:nvSpPr>
          <p:cNvPr id="3" name="Text Placeholder 2">
            <a:extLst>
              <a:ext uri="{FF2B5EF4-FFF2-40B4-BE49-F238E27FC236}">
                <a16:creationId xmlns:a16="http://schemas.microsoft.com/office/drawing/2014/main" id="{5B7AA590-9165-B1DC-875F-649E1AD1DF9E}"/>
              </a:ext>
            </a:extLst>
          </p:cNvPr>
          <p:cNvSpPr>
            <a:spLocks noGrp="1"/>
          </p:cNvSpPr>
          <p:nvPr>
            <p:ph type="body" idx="1"/>
          </p:nvPr>
        </p:nvSpPr>
        <p:spPr>
          <a:xfrm>
            <a:off x="628650" y="1196752"/>
            <a:ext cx="7886700" cy="4980211"/>
          </a:xfrm>
        </p:spPr>
        <p:txBody>
          <a:bodyPr>
            <a:normAutofit lnSpcReduction="10000"/>
          </a:bodyPr>
          <a:lstStyle/>
          <a:p>
            <a:pPr algn="just">
              <a:lnSpc>
                <a:spcPct val="150000"/>
              </a:lnSpc>
              <a:buFont typeface="Wingdings" panose="05000000000000000000" pitchFamily="2" charset="2"/>
              <a:buChar char="Ø"/>
            </a:pPr>
            <a:r>
              <a:rPr lang="en-US" sz="2000" b="1" i="0" dirty="0">
                <a:solidFill>
                  <a:srgbClr val="0D0D0D"/>
                </a:solidFill>
                <a:effectLst/>
                <a:latin typeface="Times New Roman" panose="02020603050405020304" pitchFamily="18" charset="0"/>
                <a:cs typeface="Times New Roman" panose="02020603050405020304" pitchFamily="18" charset="0"/>
              </a:rPr>
              <a:t>Current Limitations</a:t>
            </a:r>
            <a:r>
              <a:rPr lang="en-US" sz="2000" b="0" i="0" dirty="0">
                <a:solidFill>
                  <a:srgbClr val="0D0D0D"/>
                </a:solidFill>
                <a:effectLst/>
                <a:latin typeface="Times New Roman" panose="02020603050405020304" pitchFamily="18" charset="0"/>
                <a:cs typeface="Times New Roman" panose="02020603050405020304" pitchFamily="18" charset="0"/>
              </a:rPr>
              <a:t>: Existing human activity recognition (HAR) methods face challenges in achieving high accuracy and robustness, especially in complex real-world scenarios.</a:t>
            </a:r>
          </a:p>
          <a:p>
            <a:pPr algn="just">
              <a:lnSpc>
                <a:spcPct val="150000"/>
              </a:lnSpc>
              <a:buFont typeface="Wingdings" panose="05000000000000000000" pitchFamily="2" charset="2"/>
              <a:buChar char="Ø"/>
            </a:pPr>
            <a:r>
              <a:rPr lang="en-US" sz="2000" b="1" i="0" dirty="0">
                <a:solidFill>
                  <a:srgbClr val="0D0D0D"/>
                </a:solidFill>
                <a:effectLst/>
                <a:latin typeface="Times New Roman" panose="02020603050405020304" pitchFamily="18" charset="0"/>
                <a:cs typeface="Times New Roman" panose="02020603050405020304" pitchFamily="18" charset="0"/>
              </a:rPr>
              <a:t>Single Model Dependency</a:t>
            </a:r>
            <a:r>
              <a:rPr lang="en-US" sz="2000" b="0" i="0" dirty="0">
                <a:solidFill>
                  <a:srgbClr val="0D0D0D"/>
                </a:solidFill>
                <a:effectLst/>
                <a:latin typeface="Times New Roman" panose="02020603050405020304" pitchFamily="18" charset="0"/>
                <a:cs typeface="Times New Roman" panose="02020603050405020304" pitchFamily="18" charset="0"/>
              </a:rPr>
              <a:t>: Many HAR systems rely on single models, which may lead to limited performance and scalability, particularly when dealing with diverse datasets and environments.</a:t>
            </a:r>
          </a:p>
          <a:p>
            <a:pPr>
              <a:lnSpc>
                <a:spcPct val="150000"/>
              </a:lnSpc>
              <a:buFont typeface="Wingdings" panose="05000000000000000000" pitchFamily="2" charset="2"/>
              <a:buChar char="Ø"/>
            </a:pPr>
            <a:r>
              <a:rPr lang="en-US" sz="2000" b="1" i="0" dirty="0">
                <a:solidFill>
                  <a:srgbClr val="0D0D0D"/>
                </a:solidFill>
                <a:effectLst/>
                <a:latin typeface="Times New Roman" panose="02020603050405020304" pitchFamily="18" charset="0"/>
                <a:cs typeface="Times New Roman" panose="02020603050405020304" pitchFamily="18" charset="0"/>
              </a:rPr>
              <a:t>Need for Versatility</a:t>
            </a:r>
            <a:r>
              <a:rPr lang="en-US" sz="2000" b="0" i="0" dirty="0">
                <a:solidFill>
                  <a:srgbClr val="0D0D0D"/>
                </a:solidFill>
                <a:effectLst/>
                <a:latin typeface="Times New Roman" panose="02020603050405020304" pitchFamily="18" charset="0"/>
                <a:cs typeface="Times New Roman" panose="02020603050405020304" pitchFamily="18" charset="0"/>
              </a:rPr>
              <a:t>: There is a growing need for more versatile HAR solutions that can accurately recognize human activities across diverse contexts and provide insights into the  decision-making  process.</a:t>
            </a:r>
            <a:br>
              <a:rPr lang="en-US" sz="1200" dirty="0"/>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034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3D35D-1BA4-C0ED-CAD1-24FB6F55FACE}"/>
              </a:ext>
            </a:extLst>
          </p:cNvPr>
          <p:cNvSpPr>
            <a:spLocks noGrp="1"/>
          </p:cNvSpPr>
          <p:nvPr>
            <p:ph type="title"/>
          </p:nvPr>
        </p:nvSpPr>
        <p:spPr/>
        <p:txBody>
          <a:bodyPr/>
          <a:lstStyle/>
          <a:p>
            <a:pPr algn="ctr"/>
            <a:r>
              <a:rPr lang="en-US" sz="4000" b="1" dirty="0">
                <a:solidFill>
                  <a:srgbClr val="7030A0"/>
                </a:solidFill>
                <a:latin typeface="Times New Roman" pitchFamily="18" charset="0"/>
                <a:cs typeface="Times New Roman" pitchFamily="18" charset="0"/>
              </a:rPr>
              <a:t>Software Requirements</a:t>
            </a:r>
            <a:endParaRPr lang="en-IN" sz="4000" b="1" dirty="0">
              <a:solidFill>
                <a:srgbClr val="7030A0"/>
              </a:solidFill>
              <a:latin typeface="Times New Roman" pitchFamily="18" charset="0"/>
              <a:cs typeface="Times New Roman" pitchFamily="18" charset="0"/>
            </a:endParaRPr>
          </a:p>
        </p:txBody>
      </p:sp>
      <p:sp>
        <p:nvSpPr>
          <p:cNvPr id="3" name="Text Placeholder 2">
            <a:extLst>
              <a:ext uri="{FF2B5EF4-FFF2-40B4-BE49-F238E27FC236}">
                <a16:creationId xmlns:a16="http://schemas.microsoft.com/office/drawing/2014/main" id="{F506E3A7-0FF4-95B3-68EB-BCE85162400C}"/>
              </a:ext>
            </a:extLst>
          </p:cNvPr>
          <p:cNvSpPr>
            <a:spLocks noGrp="1"/>
          </p:cNvSpPr>
          <p:nvPr>
            <p:ph type="body" idx="1"/>
          </p:nvPr>
        </p:nvSpPr>
        <p:spPr/>
        <p:txBody>
          <a:bodyPr/>
          <a:lstStyle/>
          <a:p>
            <a:pPr lvl="0" algn="just"/>
            <a:r>
              <a:rPr lang="en-US" dirty="0">
                <a:latin typeface="Times New Roman" pitchFamily="18" charset="0"/>
                <a:cs typeface="Times New Roman" pitchFamily="18" charset="0"/>
              </a:rPr>
              <a:t>Operating System	:Windows 10 (64 bit)</a:t>
            </a:r>
          </a:p>
          <a:p>
            <a:pPr lvl="0" algn="just"/>
            <a:r>
              <a:rPr lang="en-US" dirty="0">
                <a:latin typeface="Times New Roman" pitchFamily="18" charset="0"/>
                <a:cs typeface="Times New Roman" pitchFamily="18" charset="0"/>
              </a:rPr>
              <a:t>Software		: Python and Anaconda</a:t>
            </a:r>
          </a:p>
          <a:p>
            <a:pPr lvl="0" algn="just"/>
            <a:r>
              <a:rPr lang="en-US" dirty="0">
                <a:latin typeface="Times New Roman" pitchFamily="18" charset="0"/>
                <a:cs typeface="Times New Roman" pitchFamily="18" charset="0"/>
              </a:rPr>
              <a:t>Tools 	: </a:t>
            </a:r>
            <a:r>
              <a:rPr lang="en-US" dirty="0" err="1">
                <a:latin typeface="Times New Roman" pitchFamily="18" charset="0"/>
                <a:cs typeface="Times New Roman" pitchFamily="18" charset="0"/>
              </a:rPr>
              <a:t>Jupyter</a:t>
            </a:r>
            <a:r>
              <a:rPr lang="en-US" dirty="0">
                <a:latin typeface="Times New Roman" pitchFamily="18" charset="0"/>
                <a:cs typeface="Times New Roman" pitchFamily="18" charset="0"/>
              </a:rPr>
              <a:t> Note Book and Spyder IDE</a:t>
            </a:r>
          </a:p>
          <a:p>
            <a:endParaRPr lang="en-IN" dirty="0"/>
          </a:p>
        </p:txBody>
      </p:sp>
    </p:spTree>
    <p:extLst>
      <p:ext uri="{BB962C8B-B14F-4D97-AF65-F5344CB8AC3E}">
        <p14:creationId xmlns:p14="http://schemas.microsoft.com/office/powerpoint/2010/main" val="769944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9C30A-3EF6-0803-1F6A-8421AF087806}"/>
              </a:ext>
            </a:extLst>
          </p:cNvPr>
          <p:cNvSpPr>
            <a:spLocks noGrp="1"/>
          </p:cNvSpPr>
          <p:nvPr>
            <p:ph type="title"/>
          </p:nvPr>
        </p:nvSpPr>
        <p:spPr/>
        <p:txBody>
          <a:bodyPr/>
          <a:lstStyle/>
          <a:p>
            <a:pPr algn="ctr"/>
            <a:r>
              <a:rPr lang="en-US" sz="4000" b="1" dirty="0">
                <a:solidFill>
                  <a:srgbClr val="7030A0"/>
                </a:solidFill>
                <a:latin typeface="Times New Roman" pitchFamily="18" charset="0"/>
                <a:cs typeface="Times New Roman" pitchFamily="18" charset="0"/>
              </a:rPr>
              <a:t>Hardware Requirements</a:t>
            </a:r>
            <a:endParaRPr lang="en-IN" sz="4000" b="1" dirty="0">
              <a:solidFill>
                <a:srgbClr val="7030A0"/>
              </a:solidFill>
              <a:latin typeface="Times New Roman" pitchFamily="18" charset="0"/>
              <a:cs typeface="Times New Roman" pitchFamily="18" charset="0"/>
            </a:endParaRPr>
          </a:p>
        </p:txBody>
      </p:sp>
      <p:sp>
        <p:nvSpPr>
          <p:cNvPr id="3" name="Text Placeholder 2">
            <a:extLst>
              <a:ext uri="{FF2B5EF4-FFF2-40B4-BE49-F238E27FC236}">
                <a16:creationId xmlns:a16="http://schemas.microsoft.com/office/drawing/2014/main" id="{A46EF40E-FA74-49A1-9734-9427F224351A}"/>
              </a:ext>
            </a:extLst>
          </p:cNvPr>
          <p:cNvSpPr>
            <a:spLocks noGrp="1"/>
          </p:cNvSpPr>
          <p:nvPr>
            <p:ph type="body" idx="1"/>
          </p:nvPr>
        </p:nvSpPr>
        <p:spPr/>
        <p:txBody>
          <a:bodyPr/>
          <a:lstStyle/>
          <a:p>
            <a:pPr lvl="0"/>
            <a:r>
              <a:rPr lang="en-US" dirty="0">
                <a:latin typeface="Times New Roman" pitchFamily="18" charset="0"/>
                <a:cs typeface="Times New Roman" pitchFamily="18" charset="0"/>
              </a:rPr>
              <a:t>Hard Disk		:	500GB and Above</a:t>
            </a:r>
          </a:p>
          <a:p>
            <a:pPr lvl="0"/>
            <a:r>
              <a:rPr lang="en-US" dirty="0">
                <a:latin typeface="Times New Roman" pitchFamily="18" charset="0"/>
                <a:cs typeface="Times New Roman" pitchFamily="18" charset="0"/>
              </a:rPr>
              <a:t>RAM			: 	4GB and Above</a:t>
            </a:r>
          </a:p>
          <a:p>
            <a:pPr lvl="0"/>
            <a:r>
              <a:rPr lang="en-US" dirty="0">
                <a:latin typeface="Times New Roman" pitchFamily="18" charset="0"/>
                <a:cs typeface="Times New Roman" pitchFamily="18" charset="0"/>
              </a:rPr>
              <a:t>Processor		:	I3 and Above</a:t>
            </a:r>
          </a:p>
          <a:p>
            <a:pPr lvl="0"/>
            <a:r>
              <a:rPr lang="en-US" dirty="0">
                <a:latin typeface="Times New Roman" pitchFamily="18" charset="0"/>
                <a:cs typeface="Times New Roman" pitchFamily="18" charset="0"/>
              </a:rPr>
              <a:t> Webcam </a:t>
            </a:r>
          </a:p>
          <a:p>
            <a:endParaRPr lang="en-IN" dirty="0"/>
          </a:p>
        </p:txBody>
      </p:sp>
    </p:spTree>
    <p:extLst>
      <p:ext uri="{BB962C8B-B14F-4D97-AF65-F5344CB8AC3E}">
        <p14:creationId xmlns:p14="http://schemas.microsoft.com/office/powerpoint/2010/main" val="2413079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323528" y="558784"/>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4000" b="1" dirty="0">
                <a:solidFill>
                  <a:srgbClr val="7030A0"/>
                </a:solidFill>
                <a:latin typeface="Times New Roman" pitchFamily="18" charset="0"/>
                <a:cs typeface="Times New Roman" pitchFamily="18" charset="0"/>
              </a:rPr>
              <a:t>MODULE</a:t>
            </a:r>
            <a:r>
              <a:rPr lang="en-US" sz="4000" b="1" cap="all" dirty="0">
                <a:latin typeface="Times New Roman" pitchFamily="18" charset="0"/>
                <a:cs typeface="Times New Roman" pitchFamily="18" charset="0"/>
              </a:rPr>
              <a:t> </a:t>
            </a:r>
            <a:r>
              <a:rPr lang="en-US" sz="4000" b="1" dirty="0">
                <a:solidFill>
                  <a:srgbClr val="7030A0"/>
                </a:solidFill>
                <a:latin typeface="Times New Roman" pitchFamily="18" charset="0"/>
                <a:cs typeface="Times New Roman" pitchFamily="18" charset="0"/>
              </a:rPr>
              <a:t>DESCRIPTION</a:t>
            </a:r>
            <a:br>
              <a:rPr lang="en-US" sz="4000" dirty="0">
                <a:solidFill>
                  <a:srgbClr val="7030A0"/>
                </a:solidFill>
                <a:latin typeface="Times New Roman" pitchFamily="18" charset="0"/>
                <a:cs typeface="Times New Roman" pitchFamily="18" charset="0"/>
              </a:rPr>
            </a:br>
            <a:endParaRPr lang="en-US" sz="4000" b="1" dirty="0">
              <a:solidFill>
                <a:srgbClr val="7030A0"/>
              </a:solidFill>
              <a:latin typeface="Times New Roman"/>
              <a:ea typeface="Times New Roman"/>
              <a:cs typeface="Times New Roman"/>
              <a:sym typeface="Times New Roman"/>
            </a:endParaRPr>
          </a:p>
        </p:txBody>
      </p:sp>
      <p:sp>
        <p:nvSpPr>
          <p:cNvPr id="3" name="Rectangle 3"/>
          <p:cNvSpPr>
            <a:spLocks noChangeArrowheads="1"/>
          </p:cNvSpPr>
          <p:nvPr/>
        </p:nvSpPr>
        <p:spPr bwMode="auto">
          <a:xfrm>
            <a:off x="1115616" y="1741457"/>
            <a:ext cx="7488832" cy="168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a:lnSpc>
                <a:spcPct val="150000"/>
              </a:lnSpc>
              <a:buFont typeface="Wingdings" panose="05000000000000000000" pitchFamily="2" charset="2"/>
              <a:buChar char="Ø"/>
            </a:pPr>
            <a:r>
              <a:rPr lang="en-US" sz="2400" dirty="0">
                <a:latin typeface="Times New Roman" pitchFamily="18" charset="0"/>
                <a:cs typeface="Times New Roman" pitchFamily="18" charset="0"/>
              </a:rPr>
              <a:t>Video Streaming</a:t>
            </a:r>
          </a:p>
          <a:p>
            <a:pPr marL="285750" lvl="0" indent="-285750">
              <a:lnSpc>
                <a:spcPct val="150000"/>
              </a:lnSpc>
              <a:buFont typeface="Wingdings" panose="05000000000000000000" pitchFamily="2" charset="2"/>
              <a:buChar char="Ø"/>
            </a:pPr>
            <a:r>
              <a:rPr lang="en-US" sz="2400" dirty="0">
                <a:latin typeface="Times New Roman" pitchFamily="18" charset="0"/>
                <a:cs typeface="Times New Roman" pitchFamily="18" charset="0"/>
              </a:rPr>
              <a:t>Deep learning algorithm</a:t>
            </a:r>
          </a:p>
          <a:p>
            <a:pPr marL="285750" lvl="0" indent="-285750">
              <a:lnSpc>
                <a:spcPct val="150000"/>
              </a:lnSpc>
              <a:buFont typeface="Wingdings" panose="05000000000000000000" pitchFamily="2" charset="2"/>
              <a:buChar char="Ø"/>
            </a:pPr>
            <a:r>
              <a:rPr lang="en-US" sz="2400" dirty="0">
                <a:latin typeface="Times New Roman" pitchFamily="18" charset="0"/>
                <a:cs typeface="Times New Roman" pitchFamily="18" charset="0"/>
              </a:rPr>
              <a:t>Classification</a:t>
            </a:r>
          </a:p>
        </p:txBody>
      </p:sp>
      <p:pic>
        <p:nvPicPr>
          <p:cNvPr id="1028" name="Picture 4" descr="https://ssl.gstatic.com/ui/v1/icons/mail/images/cleardo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 y="823913"/>
            <a:ext cx="9525" cy="9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7357F-5674-4583-3522-590BC0303259}"/>
              </a:ext>
            </a:extLst>
          </p:cNvPr>
          <p:cNvSpPr>
            <a:spLocks noGrp="1"/>
          </p:cNvSpPr>
          <p:nvPr>
            <p:ph type="title"/>
          </p:nvPr>
        </p:nvSpPr>
        <p:spPr/>
        <p:txBody>
          <a:bodyPr>
            <a:normAutofit/>
          </a:bodyPr>
          <a:lstStyle/>
          <a:p>
            <a:pPr algn="ctr"/>
            <a:r>
              <a:rPr lang="en-US" b="1" dirty="0">
                <a:solidFill>
                  <a:srgbClr val="7030A0"/>
                </a:solidFill>
                <a:latin typeface="Times New Roman" pitchFamily="18" charset="0"/>
                <a:cs typeface="Times New Roman" pitchFamily="18" charset="0"/>
              </a:rPr>
              <a:t>Video streaming </a:t>
            </a:r>
            <a:br>
              <a:rPr lang="en-US" dirty="0">
                <a:solidFill>
                  <a:srgbClr val="7030A0"/>
                </a:solidFill>
                <a:latin typeface="Times New Roman" pitchFamily="18" charset="0"/>
                <a:cs typeface="Times New Roman" pitchFamily="18" charset="0"/>
              </a:rPr>
            </a:br>
            <a:endParaRPr lang="en-IN" dirty="0">
              <a:solidFill>
                <a:srgbClr val="7030A0"/>
              </a:solidFill>
            </a:endParaRPr>
          </a:p>
        </p:txBody>
      </p:sp>
      <p:sp>
        <p:nvSpPr>
          <p:cNvPr id="5" name="TextBox 4">
            <a:extLst>
              <a:ext uri="{FF2B5EF4-FFF2-40B4-BE49-F238E27FC236}">
                <a16:creationId xmlns:a16="http://schemas.microsoft.com/office/drawing/2014/main" id="{B3ED4BC8-F655-2E49-251B-37C9EE88B637}"/>
              </a:ext>
            </a:extLst>
          </p:cNvPr>
          <p:cNvSpPr txBox="1"/>
          <p:nvPr/>
        </p:nvSpPr>
        <p:spPr>
          <a:xfrm>
            <a:off x="628650" y="1690689"/>
            <a:ext cx="8119814" cy="2720232"/>
          </a:xfrm>
          <a:prstGeom prst="rect">
            <a:avLst/>
          </a:prstGeom>
          <a:noFill/>
        </p:spPr>
        <p:txBody>
          <a:bodyPr wrap="square">
            <a:spAutoFit/>
          </a:bodyPr>
          <a:lstStyle/>
          <a:p>
            <a:pPr algn="just">
              <a:lnSpc>
                <a:spcPct val="150000"/>
              </a:lnSpc>
            </a:pPr>
            <a:r>
              <a:rPr lang="en-US" sz="2000" dirty="0">
                <a:latin typeface="Times New Roman" pitchFamily="18" charset="0"/>
                <a:cs typeface="Times New Roman" pitchFamily="18" charset="0"/>
              </a:rPr>
              <a:t>The input video will be captured by using the webcam. The input video is converted into number of frames. Video sequences present great variability due to huge scale changes, viewpoint variation and camera motion which pose great challenges for both video representations and classiﬁcation.</a:t>
            </a:r>
          </a:p>
          <a:p>
            <a:pPr marL="457200" indent="-457200" algn="just">
              <a:lnSpc>
                <a:spcPct val="150000"/>
              </a:lnSpc>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7681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395D6-CCDF-5F18-B2F5-BDE9A36020A3}"/>
              </a:ext>
            </a:extLst>
          </p:cNvPr>
          <p:cNvSpPr>
            <a:spLocks noGrp="1"/>
          </p:cNvSpPr>
          <p:nvPr>
            <p:ph type="title"/>
          </p:nvPr>
        </p:nvSpPr>
        <p:spPr>
          <a:xfrm>
            <a:off x="323528" y="332656"/>
            <a:ext cx="8160748" cy="1325563"/>
          </a:xfrm>
        </p:spPr>
        <p:txBody>
          <a:bodyPr>
            <a:normAutofit/>
          </a:bodyPr>
          <a:lstStyle/>
          <a:p>
            <a:pPr algn="ctr"/>
            <a:r>
              <a:rPr lang="en-US" b="1" dirty="0">
                <a:solidFill>
                  <a:srgbClr val="7030A0"/>
                </a:solidFill>
                <a:latin typeface="Times New Roman" pitchFamily="18" charset="0"/>
                <a:cs typeface="Times New Roman" pitchFamily="18" charset="0"/>
              </a:rPr>
              <a:t>Deep learning algorithm</a:t>
            </a:r>
            <a:br>
              <a:rPr lang="en-US" dirty="0">
                <a:solidFill>
                  <a:srgbClr val="7030A0"/>
                </a:solidFill>
              </a:rPr>
            </a:br>
            <a:endParaRPr lang="en-IN" dirty="0">
              <a:solidFill>
                <a:srgbClr val="7030A0"/>
              </a:solidFill>
            </a:endParaRPr>
          </a:p>
        </p:txBody>
      </p:sp>
      <p:sp>
        <p:nvSpPr>
          <p:cNvPr id="5" name="TextBox 4">
            <a:extLst>
              <a:ext uri="{FF2B5EF4-FFF2-40B4-BE49-F238E27FC236}">
                <a16:creationId xmlns:a16="http://schemas.microsoft.com/office/drawing/2014/main" id="{FDBD32F4-0590-1404-5675-07FD1DBB5EBD}"/>
              </a:ext>
            </a:extLst>
          </p:cNvPr>
          <p:cNvSpPr txBox="1"/>
          <p:nvPr/>
        </p:nvSpPr>
        <p:spPr>
          <a:xfrm>
            <a:off x="683568" y="1713781"/>
            <a:ext cx="8160748" cy="3597395"/>
          </a:xfrm>
          <a:prstGeom prst="rect">
            <a:avLst/>
          </a:prstGeom>
          <a:noFill/>
        </p:spPr>
        <p:txBody>
          <a:bodyPr wrap="square">
            <a:spAutoFit/>
          </a:bodyPr>
          <a:lstStyle/>
          <a:p>
            <a:pPr algn="just">
              <a:lnSpc>
                <a:spcPct val="150000"/>
              </a:lnSpc>
            </a:pPr>
            <a:r>
              <a:rPr lang="en-US" sz="2000" dirty="0">
                <a:latin typeface="Times New Roman" pitchFamily="18" charset="0"/>
                <a:cs typeface="Times New Roman" pitchFamily="18" charset="0"/>
              </a:rPr>
              <a:t>The convolution neural networks (CNN) have been studied in the video domain for a large variety of classiﬁcation tasks. The captured video is feed into the convolution neural network and it is highly desired to have an end-to-end learning framework that can establish effective video representations while simultaneously conducting efficient video classiﬁcation.</a:t>
            </a:r>
          </a:p>
          <a:p>
            <a:pPr algn="just">
              <a:lnSpc>
                <a:spcPct val="150000"/>
              </a:lnSpc>
            </a:pPr>
            <a:endParaRPr lang="en-US" sz="1800" dirty="0">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7301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F2051-7B78-5310-3665-3B2BBE31F76C}"/>
              </a:ext>
            </a:extLst>
          </p:cNvPr>
          <p:cNvSpPr>
            <a:spLocks noGrp="1"/>
          </p:cNvSpPr>
          <p:nvPr>
            <p:ph type="title"/>
          </p:nvPr>
        </p:nvSpPr>
        <p:spPr>
          <a:xfrm>
            <a:off x="345802" y="404665"/>
            <a:ext cx="9050734" cy="936103"/>
          </a:xfrm>
        </p:spPr>
        <p:txBody>
          <a:bodyPr>
            <a:normAutofit fontScale="90000"/>
          </a:bodyPr>
          <a:lstStyle/>
          <a:p>
            <a:pPr algn="ctr"/>
            <a:r>
              <a:rPr lang="en-US" sz="4900" b="1" dirty="0">
                <a:solidFill>
                  <a:srgbClr val="7030A0"/>
                </a:solidFill>
                <a:latin typeface="Times New Roman" pitchFamily="18" charset="0"/>
                <a:cs typeface="Times New Roman" pitchFamily="18" charset="0"/>
              </a:rPr>
              <a:t>Classification</a:t>
            </a:r>
            <a:br>
              <a:rPr lang="en-US" dirty="0">
                <a:solidFill>
                  <a:srgbClr val="7030A0"/>
                </a:solidFill>
              </a:rPr>
            </a:br>
            <a:endParaRPr lang="en-IN" dirty="0">
              <a:solidFill>
                <a:srgbClr val="7030A0"/>
              </a:solidFill>
            </a:endParaRPr>
          </a:p>
        </p:txBody>
      </p:sp>
      <p:sp>
        <p:nvSpPr>
          <p:cNvPr id="5" name="TextBox 4">
            <a:extLst>
              <a:ext uri="{FF2B5EF4-FFF2-40B4-BE49-F238E27FC236}">
                <a16:creationId xmlns:a16="http://schemas.microsoft.com/office/drawing/2014/main" id="{5A62BB5D-9AAD-5B0C-4A51-8594A9F82675}"/>
              </a:ext>
            </a:extLst>
          </p:cNvPr>
          <p:cNvSpPr txBox="1"/>
          <p:nvPr/>
        </p:nvSpPr>
        <p:spPr>
          <a:xfrm>
            <a:off x="442677" y="1413946"/>
            <a:ext cx="8258645" cy="2345322"/>
          </a:xfrm>
          <a:prstGeom prst="rect">
            <a:avLst/>
          </a:prstGeom>
          <a:noFill/>
        </p:spPr>
        <p:txBody>
          <a:bodyPr wrap="square">
            <a:spAutoFit/>
          </a:bodyPr>
          <a:lstStyle/>
          <a:p>
            <a:pPr algn="just">
              <a:lnSpc>
                <a:spcPct val="150000"/>
              </a:lnSpc>
            </a:pPr>
            <a:r>
              <a:rPr lang="en-US" sz="2000" dirty="0">
                <a:latin typeface="Times New Roman" pitchFamily="18" charset="0"/>
                <a:cs typeface="Times New Roman" pitchFamily="18" charset="0"/>
              </a:rPr>
              <a:t>Then the maximum weight values are taken from the feature extraction frames by using the Convolution neural network. According to video labels the entire network is trained for action recognition. Finally the action will be detected in the videos and then label (action name) is identified. After that the detected value passed to the user through firebase via android notification.</a:t>
            </a:r>
          </a:p>
        </p:txBody>
      </p:sp>
    </p:spTree>
    <p:extLst>
      <p:ext uri="{BB962C8B-B14F-4D97-AF65-F5344CB8AC3E}">
        <p14:creationId xmlns:p14="http://schemas.microsoft.com/office/powerpoint/2010/main" val="1071885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DD2A-A44F-0809-4D9F-2E1ED4CF9FD0}"/>
              </a:ext>
            </a:extLst>
          </p:cNvPr>
          <p:cNvSpPr>
            <a:spLocks noGrp="1"/>
          </p:cNvSpPr>
          <p:nvPr>
            <p:ph type="ctrTitle"/>
          </p:nvPr>
        </p:nvSpPr>
        <p:spPr>
          <a:xfrm>
            <a:off x="685800" y="563696"/>
            <a:ext cx="7772400" cy="650453"/>
          </a:xfrm>
        </p:spPr>
        <p:txBody>
          <a:bodyPr>
            <a:normAutofit/>
          </a:bodyPr>
          <a:lstStyle/>
          <a:p>
            <a:pPr algn="ctr"/>
            <a:r>
              <a:rPr lang="en-IN" sz="4000" b="1" dirty="0">
                <a:solidFill>
                  <a:srgbClr val="7030A0"/>
                </a:solidFill>
                <a:latin typeface="Times New Roman" panose="02020603050405020304" pitchFamily="18" charset="0"/>
                <a:cs typeface="Times New Roman" panose="02020603050405020304" pitchFamily="18" charset="0"/>
              </a:rPr>
              <a:t>SYSTEM ARCHITECTURE</a:t>
            </a:r>
          </a:p>
        </p:txBody>
      </p:sp>
      <p:sp>
        <p:nvSpPr>
          <p:cNvPr id="3" name="Subtitle 2">
            <a:extLst>
              <a:ext uri="{FF2B5EF4-FFF2-40B4-BE49-F238E27FC236}">
                <a16:creationId xmlns:a16="http://schemas.microsoft.com/office/drawing/2014/main" id="{8113EC50-AE13-E41D-3E0F-ACA83A9D5809}"/>
              </a:ext>
            </a:extLst>
          </p:cNvPr>
          <p:cNvSpPr>
            <a:spLocks noGrp="1"/>
          </p:cNvSpPr>
          <p:nvPr>
            <p:ph type="subTitle" idx="1"/>
          </p:nvPr>
        </p:nvSpPr>
        <p:spPr>
          <a:xfrm>
            <a:off x="4355976" y="3284984"/>
            <a:ext cx="1296144" cy="1440160"/>
          </a:xfrm>
        </p:spPr>
        <p:txBody>
          <a:bodyPr/>
          <a:lstStyle/>
          <a:p>
            <a:endParaRPr lang="en-IN" dirty="0"/>
          </a:p>
        </p:txBody>
      </p:sp>
      <p:pic>
        <p:nvPicPr>
          <p:cNvPr id="8" name="Picture 7">
            <a:extLst>
              <a:ext uri="{FF2B5EF4-FFF2-40B4-BE49-F238E27FC236}">
                <a16:creationId xmlns:a16="http://schemas.microsoft.com/office/drawing/2014/main" id="{603F3A76-3D7A-1EA6-02A8-A65F779F5250}"/>
              </a:ext>
            </a:extLst>
          </p:cNvPr>
          <p:cNvPicPr>
            <a:picLocks noChangeAspect="1"/>
          </p:cNvPicPr>
          <p:nvPr/>
        </p:nvPicPr>
        <p:blipFill>
          <a:blip r:embed="rId2"/>
          <a:stretch>
            <a:fillRect/>
          </a:stretch>
        </p:blipFill>
        <p:spPr>
          <a:xfrm>
            <a:off x="2147549" y="1180786"/>
            <a:ext cx="4848902" cy="4496427"/>
          </a:xfrm>
          <a:prstGeom prst="rect">
            <a:avLst/>
          </a:prstGeom>
        </p:spPr>
      </p:pic>
    </p:spTree>
    <p:extLst>
      <p:ext uri="{BB962C8B-B14F-4D97-AF65-F5344CB8AC3E}">
        <p14:creationId xmlns:p14="http://schemas.microsoft.com/office/powerpoint/2010/main" val="2109944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E9480-BF61-D3F0-A139-9C5F3792472F}"/>
              </a:ext>
            </a:extLst>
          </p:cNvPr>
          <p:cNvSpPr>
            <a:spLocks noGrp="1"/>
          </p:cNvSpPr>
          <p:nvPr>
            <p:ph type="title"/>
          </p:nvPr>
        </p:nvSpPr>
        <p:spPr>
          <a:xfrm>
            <a:off x="628650" y="365127"/>
            <a:ext cx="7886700" cy="687610"/>
          </a:xfrm>
        </p:spPr>
        <p:txBody>
          <a:bodyPr>
            <a:normAutofit fontScale="90000"/>
          </a:bodyPr>
          <a:lstStyle/>
          <a:p>
            <a:pPr algn="ctr"/>
            <a:r>
              <a:rPr lang="en-US" sz="3200" b="1" dirty="0">
                <a:solidFill>
                  <a:srgbClr val="7030A0"/>
                </a:solidFill>
                <a:latin typeface="Times New Roman"/>
                <a:ea typeface="Times New Roman"/>
                <a:cs typeface="Times New Roman"/>
                <a:sym typeface="Times New Roman"/>
              </a:rPr>
              <a:t>TESTING /PERFORMANCE EVALUATION / RESULTS</a:t>
            </a:r>
            <a:endParaRPr lang="en-IN" sz="3200" dirty="0">
              <a:solidFill>
                <a:srgbClr val="7030A0"/>
              </a:solidFill>
            </a:endParaRPr>
          </a:p>
        </p:txBody>
      </p:sp>
      <p:pic>
        <p:nvPicPr>
          <p:cNvPr id="11" name="Picture 10">
            <a:extLst>
              <a:ext uri="{FF2B5EF4-FFF2-40B4-BE49-F238E27FC236}">
                <a16:creationId xmlns:a16="http://schemas.microsoft.com/office/drawing/2014/main" id="{33947F0B-1CC9-A6D3-A2FB-67329A6B5CD9}"/>
              </a:ext>
            </a:extLst>
          </p:cNvPr>
          <p:cNvPicPr>
            <a:picLocks noChangeAspect="1"/>
          </p:cNvPicPr>
          <p:nvPr/>
        </p:nvPicPr>
        <p:blipFill>
          <a:blip r:embed="rId2"/>
          <a:stretch>
            <a:fillRect/>
          </a:stretch>
        </p:blipFill>
        <p:spPr>
          <a:xfrm>
            <a:off x="731573" y="1412776"/>
            <a:ext cx="7728860" cy="4347483"/>
          </a:xfrm>
          <a:prstGeom prst="rect">
            <a:avLst/>
          </a:prstGeom>
        </p:spPr>
      </p:pic>
    </p:spTree>
    <p:extLst>
      <p:ext uri="{BB962C8B-B14F-4D97-AF65-F5344CB8AC3E}">
        <p14:creationId xmlns:p14="http://schemas.microsoft.com/office/powerpoint/2010/main" val="4134813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247A40-6D9A-E441-E61D-38F2F58FB718}"/>
              </a:ext>
            </a:extLst>
          </p:cNvPr>
          <p:cNvSpPr txBox="1"/>
          <p:nvPr/>
        </p:nvSpPr>
        <p:spPr>
          <a:xfrm>
            <a:off x="827584" y="476672"/>
            <a:ext cx="7632848" cy="584775"/>
          </a:xfrm>
          <a:prstGeom prst="rect">
            <a:avLst/>
          </a:prstGeom>
          <a:noFill/>
        </p:spPr>
        <p:txBody>
          <a:bodyPr wrap="square" rtlCol="0">
            <a:spAutoFit/>
          </a:bodyPr>
          <a:lstStyle/>
          <a:p>
            <a:pPr algn="ctr"/>
            <a:r>
              <a:rPr lang="en-US" sz="3200" b="1" dirty="0">
                <a:solidFill>
                  <a:srgbClr val="7030A0"/>
                </a:solidFill>
                <a:latin typeface="Times New Roman"/>
                <a:ea typeface="Times New Roman"/>
                <a:cs typeface="Times New Roman"/>
                <a:sym typeface="Times New Roman"/>
              </a:rPr>
              <a:t>SCREEN SHOTS</a:t>
            </a:r>
            <a:endParaRPr lang="en-IN" sz="3200" dirty="0"/>
          </a:p>
        </p:txBody>
      </p:sp>
      <p:pic>
        <p:nvPicPr>
          <p:cNvPr id="3" name="Picture 2">
            <a:extLst>
              <a:ext uri="{FF2B5EF4-FFF2-40B4-BE49-F238E27FC236}">
                <a16:creationId xmlns:a16="http://schemas.microsoft.com/office/drawing/2014/main" id="{EBC28F36-3D22-2C8A-F949-350A22CE278B}"/>
              </a:ext>
            </a:extLst>
          </p:cNvPr>
          <p:cNvPicPr>
            <a:picLocks noChangeAspect="1"/>
          </p:cNvPicPr>
          <p:nvPr/>
        </p:nvPicPr>
        <p:blipFill rotWithShape="1">
          <a:blip r:embed="rId2"/>
          <a:srcRect r="2941"/>
          <a:stretch/>
        </p:blipFill>
        <p:spPr>
          <a:xfrm>
            <a:off x="1115616" y="1412776"/>
            <a:ext cx="7128792" cy="4587974"/>
          </a:xfrm>
          <a:prstGeom prst="rect">
            <a:avLst/>
          </a:prstGeom>
        </p:spPr>
      </p:pic>
    </p:spTree>
    <p:extLst>
      <p:ext uri="{BB962C8B-B14F-4D97-AF65-F5344CB8AC3E}">
        <p14:creationId xmlns:p14="http://schemas.microsoft.com/office/powerpoint/2010/main" val="259373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FB803-5C18-BE20-3272-8C637B20259F}"/>
              </a:ext>
            </a:extLst>
          </p:cNvPr>
          <p:cNvSpPr>
            <a:spLocks noGrp="1"/>
          </p:cNvSpPr>
          <p:nvPr>
            <p:ph type="title"/>
          </p:nvPr>
        </p:nvSpPr>
        <p:spPr>
          <a:xfrm>
            <a:off x="628650" y="365127"/>
            <a:ext cx="7886700" cy="831626"/>
          </a:xfrm>
        </p:spPr>
        <p:txBody>
          <a:bodyPr>
            <a:normAutofit/>
          </a:bodyPr>
          <a:lstStyle/>
          <a:p>
            <a:pPr algn="ctr"/>
            <a:r>
              <a:rPr lang="en-US" sz="3600" b="1" dirty="0">
                <a:solidFill>
                  <a:srgbClr val="7030A0"/>
                </a:solidFill>
                <a:latin typeface="Times New Roman"/>
                <a:ea typeface="Times New Roman"/>
                <a:cs typeface="Times New Roman"/>
                <a:sym typeface="Times New Roman"/>
              </a:rPr>
              <a:t>INTRODUCTION</a:t>
            </a:r>
            <a:endParaRPr lang="en-IN" sz="3600" dirty="0">
              <a:solidFill>
                <a:srgbClr val="7030A0"/>
              </a:solidFill>
            </a:endParaRPr>
          </a:p>
        </p:txBody>
      </p:sp>
      <p:sp>
        <p:nvSpPr>
          <p:cNvPr id="3" name="Text Placeholder 2">
            <a:extLst>
              <a:ext uri="{FF2B5EF4-FFF2-40B4-BE49-F238E27FC236}">
                <a16:creationId xmlns:a16="http://schemas.microsoft.com/office/drawing/2014/main" id="{2FFE48AD-7486-9C26-0A32-7CDAFB8BD229}"/>
              </a:ext>
            </a:extLst>
          </p:cNvPr>
          <p:cNvSpPr>
            <a:spLocks noGrp="1"/>
          </p:cNvSpPr>
          <p:nvPr>
            <p:ph type="body" idx="1"/>
          </p:nvPr>
        </p:nvSpPr>
        <p:spPr>
          <a:xfrm>
            <a:off x="628650" y="1268760"/>
            <a:ext cx="7886700" cy="4908203"/>
          </a:xfrm>
        </p:spPr>
        <p:txBody>
          <a:bodyPr>
            <a:normAutofit/>
          </a:bodyPr>
          <a:lstStyle/>
          <a:p>
            <a:pPr marL="114300" indent="0" algn="just">
              <a:lnSpc>
                <a:spcPct val="150000"/>
              </a:lnSpc>
              <a:buNone/>
            </a:pPr>
            <a:r>
              <a:rPr lang="en-US" sz="1800" b="0" i="0" dirty="0">
                <a:solidFill>
                  <a:srgbClr val="0D0D0D"/>
                </a:solidFill>
                <a:effectLst/>
                <a:latin typeface="Times New Roman" panose="02020603050405020304" pitchFamily="18" charset="0"/>
                <a:cs typeface="Times New Roman" panose="02020603050405020304" pitchFamily="18" charset="0"/>
              </a:rPr>
              <a:t>In today's data-driven world, accurately recognizing human activities holds immense importance across numerous domains such as healthcare, security, and entertainment. Traditional methods of activity recognition often face limitations due to their reliance on handcrafted features and lack of scalability. To overcome these challenges, our approach leverages the power of Convolutional Neural Networks (CNNs) and ensemble learning techniques</a:t>
            </a:r>
            <a:r>
              <a:rPr lang="en-US" sz="1800" dirty="0">
                <a:latin typeface="Times New Roman" panose="02020603050405020304" pitchFamily="18" charset="0"/>
                <a:cs typeface="Times New Roman" panose="02020603050405020304" pitchFamily="18" charset="0"/>
              </a:rPr>
              <a:t>.</a:t>
            </a:r>
            <a:r>
              <a:rPr lang="en-US" sz="1200" b="0" i="0" dirty="0">
                <a:solidFill>
                  <a:srgbClr val="0D0D0D"/>
                </a:solidFill>
                <a:effectLst/>
                <a:latin typeface="Söhne"/>
              </a:rPr>
              <a:t> </a:t>
            </a:r>
            <a:r>
              <a:rPr lang="en-US" sz="1800" b="0" i="0" dirty="0">
                <a:solidFill>
                  <a:srgbClr val="0D0D0D"/>
                </a:solidFill>
                <a:effectLst/>
                <a:latin typeface="Times New Roman" panose="02020603050405020304" pitchFamily="18" charset="0"/>
                <a:cs typeface="Times New Roman" panose="02020603050405020304" pitchFamily="18" charset="0"/>
              </a:rPr>
              <a:t>From healthcare monitoring to security surveillance and interactive technologies, our system has broad implications across various domains. By accurately detecting and classifying human activities, it can support decision-making processes, automate tasks, and enhance user experiences in diverse settings.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6910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780A15D-6D98-98FF-26B4-0BB45A6E0076}"/>
              </a:ext>
            </a:extLst>
          </p:cNvPr>
          <p:cNvSpPr txBox="1"/>
          <p:nvPr/>
        </p:nvSpPr>
        <p:spPr>
          <a:xfrm>
            <a:off x="1331640" y="476672"/>
            <a:ext cx="6840760" cy="584775"/>
          </a:xfrm>
          <a:prstGeom prst="rect">
            <a:avLst/>
          </a:prstGeom>
          <a:noFill/>
        </p:spPr>
        <p:txBody>
          <a:bodyPr wrap="square" rtlCol="0">
            <a:spAutoFit/>
          </a:bodyPr>
          <a:lstStyle/>
          <a:p>
            <a:pPr algn="ctr"/>
            <a:r>
              <a:rPr lang="en-US" sz="3200" b="1" dirty="0">
                <a:solidFill>
                  <a:srgbClr val="7030A0"/>
                </a:solidFill>
                <a:latin typeface="Times New Roman"/>
                <a:ea typeface="Times New Roman"/>
                <a:cs typeface="Times New Roman"/>
                <a:sym typeface="Times New Roman"/>
              </a:rPr>
              <a:t>SCREEN SHOTS</a:t>
            </a:r>
            <a:endParaRPr lang="en-IN" sz="3200" dirty="0">
              <a:solidFill>
                <a:srgbClr val="7030A0"/>
              </a:solidFill>
            </a:endParaRPr>
          </a:p>
        </p:txBody>
      </p:sp>
      <p:pic>
        <p:nvPicPr>
          <p:cNvPr id="2" name="Picture 1">
            <a:extLst>
              <a:ext uri="{FF2B5EF4-FFF2-40B4-BE49-F238E27FC236}">
                <a16:creationId xmlns:a16="http://schemas.microsoft.com/office/drawing/2014/main" id="{1F4F910B-09A7-0608-13DC-E8C4C74B83C6}"/>
              </a:ext>
            </a:extLst>
          </p:cNvPr>
          <p:cNvPicPr>
            <a:picLocks noChangeAspect="1"/>
          </p:cNvPicPr>
          <p:nvPr/>
        </p:nvPicPr>
        <p:blipFill>
          <a:blip r:embed="rId2"/>
          <a:stretch>
            <a:fillRect/>
          </a:stretch>
        </p:blipFill>
        <p:spPr>
          <a:xfrm>
            <a:off x="1547664" y="1088771"/>
            <a:ext cx="1944216" cy="3564365"/>
          </a:xfrm>
          <a:prstGeom prst="rect">
            <a:avLst/>
          </a:prstGeom>
        </p:spPr>
      </p:pic>
      <p:pic>
        <p:nvPicPr>
          <p:cNvPr id="3" name="Picture 2">
            <a:extLst>
              <a:ext uri="{FF2B5EF4-FFF2-40B4-BE49-F238E27FC236}">
                <a16:creationId xmlns:a16="http://schemas.microsoft.com/office/drawing/2014/main" id="{7040D34F-F7F8-A580-9242-B1DBAA6EB014}"/>
              </a:ext>
            </a:extLst>
          </p:cNvPr>
          <p:cNvPicPr>
            <a:picLocks noChangeAspect="1"/>
          </p:cNvPicPr>
          <p:nvPr/>
        </p:nvPicPr>
        <p:blipFill>
          <a:blip r:embed="rId3"/>
          <a:stretch>
            <a:fillRect/>
          </a:stretch>
        </p:blipFill>
        <p:spPr>
          <a:xfrm>
            <a:off x="5144008" y="1061447"/>
            <a:ext cx="1944216" cy="3735705"/>
          </a:xfrm>
          <a:prstGeom prst="rect">
            <a:avLst/>
          </a:prstGeom>
        </p:spPr>
      </p:pic>
    </p:spTree>
    <p:extLst>
      <p:ext uri="{BB962C8B-B14F-4D97-AF65-F5344CB8AC3E}">
        <p14:creationId xmlns:p14="http://schemas.microsoft.com/office/powerpoint/2010/main" val="3272786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962EF-19A1-7821-2237-6C0E20EFB385}"/>
              </a:ext>
            </a:extLst>
          </p:cNvPr>
          <p:cNvSpPr>
            <a:spLocks noGrp="1"/>
          </p:cNvSpPr>
          <p:nvPr>
            <p:ph type="title"/>
          </p:nvPr>
        </p:nvSpPr>
        <p:spPr/>
        <p:txBody>
          <a:bodyPr/>
          <a:lstStyle/>
          <a:p>
            <a:pPr algn="ctr"/>
            <a:r>
              <a:rPr lang="en-US" b="1" dirty="0">
                <a:solidFill>
                  <a:srgbClr val="7030A0"/>
                </a:solidFill>
                <a:latin typeface="Times New Roman" pitchFamily="18" charset="0"/>
                <a:cs typeface="Times New Roman" pitchFamily="18" charset="0"/>
              </a:rPr>
              <a:t>FUTURE ENHANCEMENT</a:t>
            </a:r>
            <a:br>
              <a:rPr lang="en-US" dirty="0">
                <a:solidFill>
                  <a:srgbClr val="7030A0"/>
                </a:solidFill>
                <a:latin typeface="Times New Roman" pitchFamily="18" charset="0"/>
                <a:cs typeface="Times New Roman" pitchFamily="18" charset="0"/>
              </a:rPr>
            </a:br>
            <a:endParaRPr lang="en-IN" dirty="0">
              <a:solidFill>
                <a:srgbClr val="7030A0"/>
              </a:solidFill>
            </a:endParaRPr>
          </a:p>
        </p:txBody>
      </p:sp>
      <p:sp>
        <p:nvSpPr>
          <p:cNvPr id="5" name="TextBox 4">
            <a:extLst>
              <a:ext uri="{FF2B5EF4-FFF2-40B4-BE49-F238E27FC236}">
                <a16:creationId xmlns:a16="http://schemas.microsoft.com/office/drawing/2014/main" id="{F14DEE55-A798-286C-968F-7E8C28EF687D}"/>
              </a:ext>
            </a:extLst>
          </p:cNvPr>
          <p:cNvSpPr txBox="1"/>
          <p:nvPr/>
        </p:nvSpPr>
        <p:spPr>
          <a:xfrm>
            <a:off x="628650" y="1859340"/>
            <a:ext cx="7886700" cy="1996957"/>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Moreover, currently an ensemble of average of the three models is created but for further exploration, a future direction can be performing weighted ensemble learning such that the best performing model has the most effect in the ensemble. Furthermore, we can explore the area of ensemble learning for a hybrid model, that is, ensemble learning of CNN and RNN models.</a:t>
            </a:r>
          </a:p>
          <a:p>
            <a:pPr marL="342900" indent="-342900" algn="just">
              <a:lnSpc>
                <a:spcPct val="150000"/>
              </a:lnSpc>
              <a:buFont typeface="Arial" panose="020B0604020202020204" pitchFamily="34" charset="0"/>
              <a:buChar char="•"/>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835789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C5205-15C9-AE60-6317-FF9E33C018BF}"/>
              </a:ext>
            </a:extLst>
          </p:cNvPr>
          <p:cNvSpPr>
            <a:spLocks noGrp="1"/>
          </p:cNvSpPr>
          <p:nvPr>
            <p:ph type="title"/>
          </p:nvPr>
        </p:nvSpPr>
        <p:spPr>
          <a:xfrm>
            <a:off x="467544" y="167562"/>
            <a:ext cx="7598668" cy="1325563"/>
          </a:xfrm>
        </p:spPr>
        <p:txBody>
          <a:bodyPr/>
          <a:lstStyle/>
          <a:p>
            <a:pPr algn="ctr"/>
            <a:r>
              <a:rPr lang="en-US" b="1" dirty="0"/>
              <a:t> </a:t>
            </a:r>
            <a:r>
              <a:rPr lang="en-US" b="1" dirty="0">
                <a:solidFill>
                  <a:srgbClr val="7030A0"/>
                </a:solidFill>
                <a:latin typeface="Times New Roman" panose="02020603050405020304" pitchFamily="18" charset="0"/>
                <a:cs typeface="Times New Roman" panose="02020603050405020304" pitchFamily="18" charset="0"/>
              </a:rPr>
              <a:t>Conclusion</a:t>
            </a:r>
            <a:br>
              <a:rPr lang="en-IN" sz="4400" dirty="0">
                <a:solidFill>
                  <a:srgbClr val="7030A0"/>
                </a:solidFill>
                <a:latin typeface="Calibri"/>
                <a:ea typeface="Calibri"/>
                <a:cs typeface="Calibri"/>
                <a:sym typeface="Calibri"/>
              </a:rPr>
            </a:br>
            <a:endParaRPr lang="en-IN" dirty="0">
              <a:solidFill>
                <a:srgbClr val="7030A0"/>
              </a:solidFill>
            </a:endParaRPr>
          </a:p>
        </p:txBody>
      </p:sp>
      <p:sp>
        <p:nvSpPr>
          <p:cNvPr id="5" name="TextBox 4">
            <a:extLst>
              <a:ext uri="{FF2B5EF4-FFF2-40B4-BE49-F238E27FC236}">
                <a16:creationId xmlns:a16="http://schemas.microsoft.com/office/drawing/2014/main" id="{D4A76B42-04C9-1B12-0F33-6F79E851CF06}"/>
              </a:ext>
            </a:extLst>
          </p:cNvPr>
          <p:cNvSpPr txBox="1"/>
          <p:nvPr/>
        </p:nvSpPr>
        <p:spPr>
          <a:xfrm>
            <a:off x="467544" y="797510"/>
            <a:ext cx="8424936" cy="3268652"/>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We presented three CNN based models as well as their ensembles for dataset. It was found that the performance of the ensemble model is better than that of individual models. One of the ensemble model performed better than the methods in the literature. In the dataset we used, we see a class imbalance such that we have 38% samples for walking class but hardly 5% for sitting and standing. In future, the results might be improved even more, if we can remove the class imbalance from dataset.</a:t>
            </a:r>
          </a:p>
        </p:txBody>
      </p:sp>
    </p:spTree>
    <p:extLst>
      <p:ext uri="{BB962C8B-B14F-4D97-AF65-F5344CB8AC3E}">
        <p14:creationId xmlns:p14="http://schemas.microsoft.com/office/powerpoint/2010/main" val="4047409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FF8CD-8BFF-8974-DDAF-A88D984A758B}"/>
              </a:ext>
            </a:extLst>
          </p:cNvPr>
          <p:cNvSpPr>
            <a:spLocks noGrp="1"/>
          </p:cNvSpPr>
          <p:nvPr>
            <p:ph type="title"/>
          </p:nvPr>
        </p:nvSpPr>
        <p:spPr>
          <a:xfrm>
            <a:off x="628650" y="365127"/>
            <a:ext cx="7886700" cy="903634"/>
          </a:xfrm>
        </p:spPr>
        <p:txBody>
          <a:bodyPr>
            <a:normAutofit/>
          </a:bodyPr>
          <a:lstStyle/>
          <a:p>
            <a:pPr algn="ctr"/>
            <a:r>
              <a:rPr lang="en-US" sz="3600" b="1" dirty="0">
                <a:solidFill>
                  <a:srgbClr val="7030A0"/>
                </a:solidFill>
                <a:latin typeface="Times New Roman"/>
                <a:ea typeface="Times New Roman"/>
                <a:cs typeface="Times New Roman"/>
                <a:sym typeface="Times New Roman"/>
              </a:rPr>
              <a:t>OBJECTIVE OF THE PROJECT</a:t>
            </a:r>
            <a:endParaRPr lang="en-IN" sz="3600" dirty="0">
              <a:solidFill>
                <a:srgbClr val="7030A0"/>
              </a:solidFill>
            </a:endParaRPr>
          </a:p>
        </p:txBody>
      </p:sp>
      <p:sp>
        <p:nvSpPr>
          <p:cNvPr id="3" name="Text Placeholder 2">
            <a:extLst>
              <a:ext uri="{FF2B5EF4-FFF2-40B4-BE49-F238E27FC236}">
                <a16:creationId xmlns:a16="http://schemas.microsoft.com/office/drawing/2014/main" id="{C6E12466-91B5-870F-F293-95C8DD503CE8}"/>
              </a:ext>
            </a:extLst>
          </p:cNvPr>
          <p:cNvSpPr>
            <a:spLocks noGrp="1"/>
          </p:cNvSpPr>
          <p:nvPr>
            <p:ph type="body" idx="1"/>
          </p:nvPr>
        </p:nvSpPr>
        <p:spPr>
          <a:xfrm>
            <a:off x="628650" y="1340768"/>
            <a:ext cx="7886700" cy="4836195"/>
          </a:xfrm>
        </p:spPr>
        <p:txBody>
          <a:bodyPr>
            <a:normAutofit lnSpcReduction="10000"/>
          </a:bodyPr>
          <a:lstStyle/>
          <a:p>
            <a:pPr>
              <a:lnSpc>
                <a:spcPct val="150000"/>
              </a:lnSpc>
              <a:buFont typeface="Wingdings" panose="05000000000000000000" pitchFamily="2" charset="2"/>
              <a:buChar char="Ø"/>
            </a:pPr>
            <a:r>
              <a:rPr lang="en-US" sz="1600" b="0" i="0" dirty="0">
                <a:solidFill>
                  <a:srgbClr val="0D0D0D"/>
                </a:solidFill>
                <a:effectLst/>
                <a:latin typeface="Times New Roman" panose="02020603050405020304" pitchFamily="18" charset="0"/>
                <a:cs typeface="Times New Roman" panose="02020603050405020304" pitchFamily="18" charset="0"/>
              </a:rPr>
              <a:t>Enhance Accuracy: Improve the accuracy of human activity recognition by leveraging the strengths of multiple Convolutional Neural Networks (CNNs) through ensemble learning techniques.</a:t>
            </a:r>
          </a:p>
          <a:p>
            <a:pPr>
              <a:lnSpc>
                <a:spcPct val="150000"/>
              </a:lnSpc>
              <a:buFont typeface="Wingdings" panose="05000000000000000000" pitchFamily="2" charset="2"/>
              <a:buChar char="Ø"/>
            </a:pPr>
            <a:r>
              <a:rPr lang="en-US" sz="1600" b="0" i="0" dirty="0">
                <a:solidFill>
                  <a:srgbClr val="0D0D0D"/>
                </a:solidFill>
                <a:effectLst/>
                <a:latin typeface="Times New Roman" panose="02020603050405020304" pitchFamily="18" charset="0"/>
                <a:cs typeface="Times New Roman" panose="02020603050405020304" pitchFamily="18" charset="0"/>
              </a:rPr>
              <a:t>Robustness: Create a robust system capable of accurately recognizing human activities across diverse environments and conditions by combining the predictions of multiple CNN models.</a:t>
            </a:r>
          </a:p>
          <a:p>
            <a:pPr>
              <a:lnSpc>
                <a:spcPct val="150000"/>
              </a:lnSpc>
              <a:buFont typeface="Wingdings" panose="05000000000000000000" pitchFamily="2" charset="2"/>
              <a:buChar char="Ø"/>
            </a:pPr>
            <a:r>
              <a:rPr lang="en-US" sz="1600" b="0" i="0" dirty="0">
                <a:solidFill>
                  <a:srgbClr val="0D0D0D"/>
                </a:solidFill>
                <a:effectLst/>
                <a:latin typeface="Times New Roman" panose="02020603050405020304" pitchFamily="18" charset="0"/>
                <a:cs typeface="Times New Roman" panose="02020603050405020304" pitchFamily="18" charset="0"/>
              </a:rPr>
              <a:t>Adaptability: Design a system that can adapt to changes in human activities and environmental factors over time, ensuring continued effectiveness in real-world applications.</a:t>
            </a:r>
          </a:p>
          <a:p>
            <a:pPr>
              <a:lnSpc>
                <a:spcPct val="150000"/>
              </a:lnSpc>
              <a:buFont typeface="Wingdings" panose="05000000000000000000" pitchFamily="2" charset="2"/>
              <a:buChar char="Ø"/>
            </a:pPr>
            <a:r>
              <a:rPr lang="en-US" sz="1600" b="0" i="0" dirty="0">
                <a:solidFill>
                  <a:srgbClr val="0D0D0D"/>
                </a:solidFill>
                <a:effectLst/>
                <a:latin typeface="Times New Roman" panose="02020603050405020304" pitchFamily="18" charset="0"/>
                <a:cs typeface="Times New Roman" panose="02020603050405020304" pitchFamily="18" charset="0"/>
              </a:rPr>
              <a:t>Real-time Processing: Implement efficient algorithms and architectures to enable real-time processing of streaming data, facilitating timely and responsive human activity recognition.</a:t>
            </a:r>
          </a:p>
          <a:p>
            <a:pPr marL="114300" indent="0" algn="just">
              <a:lnSpc>
                <a:spcPct val="150000"/>
              </a:lnSpc>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0157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4CB8A-2950-69C1-D927-34EAA313811D}"/>
              </a:ext>
            </a:extLst>
          </p:cNvPr>
          <p:cNvSpPr>
            <a:spLocks noGrp="1"/>
          </p:cNvSpPr>
          <p:nvPr>
            <p:ph type="title"/>
          </p:nvPr>
        </p:nvSpPr>
        <p:spPr>
          <a:xfrm>
            <a:off x="251519" y="191273"/>
            <a:ext cx="7886700" cy="1325563"/>
          </a:xfrm>
        </p:spPr>
        <p:txBody>
          <a:bodyPr>
            <a:normAutofit/>
          </a:bodyPr>
          <a:lstStyle/>
          <a:p>
            <a:pPr algn="ctr"/>
            <a:r>
              <a:rPr lang="en-IN" sz="4400" b="1" dirty="0">
                <a:solidFill>
                  <a:srgbClr val="7030A0"/>
                </a:solidFill>
                <a:latin typeface="Times New Roman"/>
                <a:ea typeface="Times New Roman"/>
                <a:cs typeface="Times New Roman"/>
                <a:sym typeface="Times New Roman"/>
              </a:rPr>
              <a:t>LITERATURE SURVEY</a:t>
            </a:r>
            <a:br>
              <a:rPr lang="en-IN" sz="4400" dirty="0">
                <a:solidFill>
                  <a:srgbClr val="7030A0"/>
                </a:solidFill>
                <a:latin typeface="Calibri"/>
                <a:ea typeface="Calibri"/>
                <a:cs typeface="Calibri"/>
                <a:sym typeface="Calibri"/>
              </a:rPr>
            </a:br>
            <a:endParaRPr lang="en-IN" dirty="0">
              <a:solidFill>
                <a:srgbClr val="7030A0"/>
              </a:solidFill>
            </a:endParaRPr>
          </a:p>
        </p:txBody>
      </p:sp>
      <p:graphicFrame>
        <p:nvGraphicFramePr>
          <p:cNvPr id="8" name="Google Shape;169;p6">
            <a:extLst>
              <a:ext uri="{FF2B5EF4-FFF2-40B4-BE49-F238E27FC236}">
                <a16:creationId xmlns:a16="http://schemas.microsoft.com/office/drawing/2014/main" id="{3209F8D9-F90F-AC53-068C-C87CAF2212B8}"/>
              </a:ext>
            </a:extLst>
          </p:cNvPr>
          <p:cNvGraphicFramePr/>
          <p:nvPr>
            <p:extLst>
              <p:ext uri="{D42A27DB-BD31-4B8C-83A1-F6EECF244321}">
                <p14:modId xmlns:p14="http://schemas.microsoft.com/office/powerpoint/2010/main" val="3186491341"/>
              </p:ext>
            </p:extLst>
          </p:nvPr>
        </p:nvGraphicFramePr>
        <p:xfrm>
          <a:off x="251519" y="1027907"/>
          <a:ext cx="8640961" cy="4683644"/>
        </p:xfrm>
        <a:graphic>
          <a:graphicData uri="http://schemas.openxmlformats.org/drawingml/2006/table">
            <a:tbl>
              <a:tblPr firstRow="1" bandRow="1">
                <a:noFill/>
              </a:tblPr>
              <a:tblGrid>
                <a:gridCol w="663002">
                  <a:extLst>
                    <a:ext uri="{9D8B030D-6E8A-4147-A177-3AD203B41FA5}">
                      <a16:colId xmlns:a16="http://schemas.microsoft.com/office/drawing/2014/main" val="20000"/>
                    </a:ext>
                  </a:extLst>
                </a:gridCol>
                <a:gridCol w="2001295">
                  <a:extLst>
                    <a:ext uri="{9D8B030D-6E8A-4147-A177-3AD203B41FA5}">
                      <a16:colId xmlns:a16="http://schemas.microsoft.com/office/drawing/2014/main" val="20001"/>
                    </a:ext>
                  </a:extLst>
                </a:gridCol>
                <a:gridCol w="3888432">
                  <a:extLst>
                    <a:ext uri="{9D8B030D-6E8A-4147-A177-3AD203B41FA5}">
                      <a16:colId xmlns:a16="http://schemas.microsoft.com/office/drawing/2014/main" val="20002"/>
                    </a:ext>
                  </a:extLst>
                </a:gridCol>
                <a:gridCol w="1248669">
                  <a:extLst>
                    <a:ext uri="{9D8B030D-6E8A-4147-A177-3AD203B41FA5}">
                      <a16:colId xmlns:a16="http://schemas.microsoft.com/office/drawing/2014/main" val="20003"/>
                    </a:ext>
                  </a:extLst>
                </a:gridCol>
                <a:gridCol w="839563">
                  <a:extLst>
                    <a:ext uri="{9D8B030D-6E8A-4147-A177-3AD203B41FA5}">
                      <a16:colId xmlns:a16="http://schemas.microsoft.com/office/drawing/2014/main" val="20004"/>
                    </a:ext>
                  </a:extLst>
                </a:gridCol>
              </a:tblGrid>
              <a:tr h="517779">
                <a:tc>
                  <a:txBody>
                    <a:bodyPr/>
                    <a:lstStyle/>
                    <a:p>
                      <a:pPr marL="0" marR="0" lvl="0" indent="0" algn="l" rtl="0">
                        <a:spcBef>
                          <a:spcPts val="0"/>
                        </a:spcBef>
                        <a:spcAft>
                          <a:spcPts val="0"/>
                        </a:spcAft>
                        <a:buNone/>
                      </a:pPr>
                      <a:r>
                        <a:rPr lang="en-IN" sz="1800" u="none" strike="noStrike" cap="none" dirty="0">
                          <a:latin typeface="Times New Roman"/>
                          <a:ea typeface="Times New Roman"/>
                          <a:cs typeface="Times New Roman"/>
                          <a:sym typeface="Times New Roman"/>
                        </a:rPr>
                        <a:t>S.NO</a:t>
                      </a:r>
                      <a:endParaRPr dirty="0"/>
                    </a:p>
                  </a:txBody>
                  <a:tcPr marL="91450" marR="91450" marT="45725" marB="45725"/>
                </a:tc>
                <a:tc>
                  <a:txBody>
                    <a:bodyPr/>
                    <a:lstStyle/>
                    <a:p>
                      <a:pPr marL="0" marR="0" lvl="0" indent="0" algn="l" rtl="0">
                        <a:spcBef>
                          <a:spcPts val="0"/>
                        </a:spcBef>
                        <a:spcAft>
                          <a:spcPts val="0"/>
                        </a:spcAft>
                        <a:buNone/>
                      </a:pPr>
                      <a:r>
                        <a:rPr lang="en-IN" sz="1800">
                          <a:latin typeface="Times New Roman"/>
                          <a:ea typeface="Times New Roman"/>
                          <a:cs typeface="Times New Roman"/>
                          <a:sym typeface="Times New Roman"/>
                        </a:rPr>
                        <a:t>TITLE</a:t>
                      </a:r>
                      <a:endParaRPr/>
                    </a:p>
                  </a:txBody>
                  <a:tcPr marL="91450" marR="91450" marT="45725" marB="45725"/>
                </a:tc>
                <a:tc>
                  <a:txBody>
                    <a:bodyPr/>
                    <a:lstStyle/>
                    <a:p>
                      <a:pPr marL="0" marR="0" lvl="0" indent="0" algn="l" rtl="0">
                        <a:spcBef>
                          <a:spcPts val="0"/>
                        </a:spcBef>
                        <a:spcAft>
                          <a:spcPts val="0"/>
                        </a:spcAft>
                        <a:buNone/>
                      </a:pPr>
                      <a:r>
                        <a:rPr lang="en-IN" sz="1800">
                          <a:latin typeface="Times New Roman"/>
                          <a:ea typeface="Times New Roman"/>
                          <a:cs typeface="Times New Roman"/>
                          <a:sym typeface="Times New Roman"/>
                        </a:rPr>
                        <a:t>CONTENT</a:t>
                      </a:r>
                      <a:endParaRPr/>
                    </a:p>
                  </a:txBody>
                  <a:tcPr marL="91450" marR="91450" marT="45725" marB="45725"/>
                </a:tc>
                <a:tc>
                  <a:txBody>
                    <a:bodyPr/>
                    <a:lstStyle/>
                    <a:p>
                      <a:pPr marL="0" marR="0" lvl="0" indent="0" algn="l" rtl="0">
                        <a:spcBef>
                          <a:spcPts val="0"/>
                        </a:spcBef>
                        <a:spcAft>
                          <a:spcPts val="0"/>
                        </a:spcAft>
                        <a:buNone/>
                      </a:pPr>
                      <a:r>
                        <a:rPr lang="en-IN" sz="1800">
                          <a:latin typeface="Times New Roman"/>
                          <a:ea typeface="Times New Roman"/>
                          <a:cs typeface="Times New Roman"/>
                          <a:sym typeface="Times New Roman"/>
                        </a:rPr>
                        <a:t>AUTHOR</a:t>
                      </a:r>
                      <a:endParaRPr/>
                    </a:p>
                  </a:txBody>
                  <a:tcPr marL="91450" marR="91450" marT="45725" marB="45725"/>
                </a:tc>
                <a:tc>
                  <a:txBody>
                    <a:bodyPr/>
                    <a:lstStyle/>
                    <a:p>
                      <a:pPr marL="0" marR="0" lvl="0" indent="0" algn="l" rtl="0">
                        <a:spcBef>
                          <a:spcPts val="0"/>
                        </a:spcBef>
                        <a:spcAft>
                          <a:spcPts val="0"/>
                        </a:spcAft>
                        <a:buNone/>
                      </a:pPr>
                      <a:r>
                        <a:rPr lang="en-IN" sz="1800">
                          <a:latin typeface="Times New Roman"/>
                          <a:ea typeface="Times New Roman"/>
                          <a:cs typeface="Times New Roman"/>
                          <a:sym typeface="Times New Roman"/>
                        </a:rPr>
                        <a:t>YEAR</a:t>
                      </a:r>
                      <a:endParaRPr/>
                    </a:p>
                  </a:txBody>
                  <a:tcPr marL="91450" marR="91450" marT="45725" marB="45725"/>
                </a:tc>
                <a:extLst>
                  <a:ext uri="{0D108BD9-81ED-4DB2-BD59-A6C34878D82A}">
                    <a16:rowId xmlns:a16="http://schemas.microsoft.com/office/drawing/2014/main" val="10000"/>
                  </a:ext>
                </a:extLst>
              </a:tr>
              <a:tr h="4043554">
                <a:tc>
                  <a:txBody>
                    <a:bodyPr/>
                    <a:lstStyle/>
                    <a:p>
                      <a:pPr marL="0" marR="0" lvl="0" indent="0" algn="just" rtl="0">
                        <a:spcBef>
                          <a:spcPts val="0"/>
                        </a:spcBef>
                        <a:spcAft>
                          <a:spcPts val="0"/>
                        </a:spcAft>
                        <a:buNone/>
                      </a:pPr>
                      <a:r>
                        <a:rPr lang="en-IN" sz="1800">
                          <a:latin typeface="Times New Roman"/>
                          <a:ea typeface="Times New Roman"/>
                          <a:cs typeface="Times New Roman"/>
                          <a:sym typeface="Times New Roman"/>
                        </a:rPr>
                        <a:t>1</a:t>
                      </a:r>
                      <a:endParaRPr/>
                    </a:p>
                  </a:txBody>
                  <a:tcPr marL="91450" marR="91450" marT="45725" marB="45725"/>
                </a:tc>
                <a:tc>
                  <a:txBody>
                    <a:bodyPr/>
                    <a:lstStyle/>
                    <a:p>
                      <a:pPr algn="just">
                        <a:lnSpc>
                          <a:spcPct val="150000"/>
                        </a:lnSpc>
                      </a:pPr>
                      <a:r>
                        <a:rPr kumimoji="0" lang="en-US" sz="1600" b="0" kern="1200" dirty="0">
                          <a:solidFill>
                            <a:schemeClr val="dk1"/>
                          </a:solidFill>
                          <a:latin typeface="Times New Roman" panose="02020603050405020304" pitchFamily="18" charset="0"/>
                          <a:ea typeface="+mn-ea"/>
                          <a:cs typeface="Times New Roman" panose="02020603050405020304" pitchFamily="18" charset="0"/>
                        </a:rPr>
                        <a:t>Deep Convolutional Neural Networks On Multichannel Time Series For Human Activity Recognition</a:t>
                      </a:r>
                    </a:p>
                  </a:txBody>
                  <a:tcPr marL="91450" marR="91450" marT="45725" marB="45725"/>
                </a:tc>
                <a:tc>
                  <a:txBody>
                    <a:bodyPr/>
                    <a:lstStyle/>
                    <a:p>
                      <a:pPr lvl="0" algn="just">
                        <a:lnSpc>
                          <a:spcPct val="150000"/>
                        </a:lnSpc>
                      </a:pPr>
                      <a:r>
                        <a:rPr kumimoji="0" lang="en-US" sz="1600" b="0" kern="1200" dirty="0">
                          <a:solidFill>
                            <a:schemeClr val="dk1"/>
                          </a:solidFill>
                          <a:latin typeface="Times New Roman" panose="02020603050405020304" pitchFamily="18" charset="0"/>
                          <a:ea typeface="+mn-ea"/>
                          <a:cs typeface="Times New Roman" panose="02020603050405020304" pitchFamily="18" charset="0"/>
                        </a:rPr>
                        <a:t>A new method to automate feature extraction for the human activity recognition task. The proposed method builds a new deep architecture for the CNN to investigate the multichannel time series data.</a:t>
                      </a:r>
                    </a:p>
                    <a:p>
                      <a:pPr lvl="0" algn="just">
                        <a:lnSpc>
                          <a:spcPct val="150000"/>
                        </a:lnSpc>
                      </a:pPr>
                      <a:r>
                        <a:rPr kumimoji="0" lang="en-US" sz="1600" b="0" kern="1200" dirty="0">
                          <a:solidFill>
                            <a:schemeClr val="dk1"/>
                          </a:solidFill>
                          <a:latin typeface="Times New Roman" panose="02020603050405020304" pitchFamily="18" charset="0"/>
                          <a:ea typeface="+mn-ea"/>
                          <a:cs typeface="Times New Roman" panose="02020603050405020304" pitchFamily="18" charset="0"/>
                        </a:rPr>
                        <a:t>This deep architecture mainly employs the convolution and pooling operations to capture the salient patterns of the sensor signals at different time scales.</a:t>
                      </a:r>
                    </a:p>
                    <a:p>
                      <a:pPr marL="0" marR="0" lvl="0" indent="0" algn="l" rtl="0">
                        <a:lnSpc>
                          <a:spcPct val="150000"/>
                        </a:lnSpc>
                        <a:spcBef>
                          <a:spcPts val="0"/>
                        </a:spcBef>
                        <a:spcAft>
                          <a:spcPts val="0"/>
                        </a:spcAft>
                        <a:buNone/>
                      </a:pPr>
                      <a:endParaRPr lang="en-IN" sz="160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600" b="0" kern="1200" dirty="0">
                          <a:solidFill>
                            <a:schemeClr val="dk1"/>
                          </a:solidFill>
                          <a:latin typeface="Times New Roman" panose="02020603050405020304" pitchFamily="18" charset="0"/>
                          <a:ea typeface="+mn-ea"/>
                          <a:cs typeface="Times New Roman" panose="02020603050405020304" pitchFamily="18" charset="0"/>
                        </a:rPr>
                        <a:t>Jian Bo Yang, Minh </a:t>
                      </a:r>
                      <a:r>
                        <a:rPr kumimoji="0" lang="en-US" sz="1600" b="0" kern="1200" dirty="0" err="1">
                          <a:solidFill>
                            <a:schemeClr val="dk1"/>
                          </a:solidFill>
                          <a:latin typeface="Times New Roman" panose="02020603050405020304" pitchFamily="18" charset="0"/>
                          <a:ea typeface="+mn-ea"/>
                          <a:cs typeface="Times New Roman" panose="02020603050405020304" pitchFamily="18" charset="0"/>
                        </a:rPr>
                        <a:t>Nhut</a:t>
                      </a:r>
                      <a:r>
                        <a:rPr kumimoji="0" lang="en-US" sz="1600" b="0" kern="1200" dirty="0">
                          <a:solidFill>
                            <a:schemeClr val="dk1"/>
                          </a:solidFill>
                          <a:latin typeface="Times New Roman" panose="02020603050405020304" pitchFamily="18" charset="0"/>
                          <a:ea typeface="+mn-ea"/>
                          <a:cs typeface="Times New Roman" panose="02020603050405020304" pitchFamily="18" charset="0"/>
                        </a:rPr>
                        <a:t> Nguyen</a:t>
                      </a:r>
                      <a:endParaRPr lang="en-US" sz="1600" b="0" dirty="0">
                        <a:latin typeface="Times New Roman" pitchFamily="18" charset="0"/>
                        <a:cs typeface="Times New Roman" pitchFamily="18" charset="0"/>
                      </a:endParaRPr>
                    </a:p>
                    <a:p>
                      <a:pPr marL="0" marR="0" lvl="0" indent="0" algn="l" rtl="0">
                        <a:lnSpc>
                          <a:spcPct val="150000"/>
                        </a:lnSpc>
                        <a:spcBef>
                          <a:spcPts val="0"/>
                        </a:spcBef>
                        <a:spcAft>
                          <a:spcPts val="0"/>
                        </a:spcAft>
                        <a:buNone/>
                      </a:pPr>
                      <a:endParaRPr sz="1600"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IN" sz="1800" dirty="0">
                          <a:latin typeface="Times New Roman"/>
                          <a:ea typeface="Times New Roman"/>
                          <a:cs typeface="Times New Roman"/>
                          <a:sym typeface="Times New Roman"/>
                        </a:rPr>
                        <a:t>2020</a:t>
                      </a:r>
                      <a:endParaRPr dirty="0"/>
                    </a:p>
                  </a:txBody>
                  <a:tcPr marL="91450" marR="91450" marT="45725" marB="457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32026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43EC7-7845-7503-2614-A65EDEC46F4E}"/>
              </a:ext>
            </a:extLst>
          </p:cNvPr>
          <p:cNvSpPr>
            <a:spLocks noGrp="1"/>
          </p:cNvSpPr>
          <p:nvPr>
            <p:ph type="title"/>
          </p:nvPr>
        </p:nvSpPr>
        <p:spPr>
          <a:xfrm>
            <a:off x="179512" y="365127"/>
            <a:ext cx="7886700" cy="1191666"/>
          </a:xfrm>
        </p:spPr>
        <p:txBody>
          <a:bodyPr>
            <a:normAutofit fontScale="90000"/>
          </a:bodyPr>
          <a:lstStyle/>
          <a:p>
            <a:pPr algn="ctr"/>
            <a:r>
              <a:rPr lang="en-IN" b="1" dirty="0">
                <a:solidFill>
                  <a:srgbClr val="7030A0"/>
                </a:solidFill>
                <a:latin typeface="Times New Roman"/>
                <a:ea typeface="Times New Roman"/>
                <a:cs typeface="Times New Roman"/>
                <a:sym typeface="Times New Roman"/>
              </a:rPr>
              <a:t>LITERATURE SURVEY</a:t>
            </a:r>
            <a:br>
              <a:rPr lang="en-IN" dirty="0">
                <a:solidFill>
                  <a:srgbClr val="7030A0"/>
                </a:solidFill>
              </a:rPr>
            </a:br>
            <a:br>
              <a:rPr lang="en-IN" dirty="0">
                <a:solidFill>
                  <a:srgbClr val="7030A0"/>
                </a:solidFill>
              </a:rPr>
            </a:br>
            <a:endParaRPr lang="en-IN" dirty="0">
              <a:solidFill>
                <a:srgbClr val="7030A0"/>
              </a:solidFill>
            </a:endParaRPr>
          </a:p>
        </p:txBody>
      </p:sp>
      <p:sp>
        <p:nvSpPr>
          <p:cNvPr id="5" name="Slide Number Placeholder 2">
            <a:extLst>
              <a:ext uri="{FF2B5EF4-FFF2-40B4-BE49-F238E27FC236}">
                <a16:creationId xmlns:a16="http://schemas.microsoft.com/office/drawing/2014/main" id="{664F86CD-DFB5-16CE-B0AE-D306D529D36C}"/>
              </a:ext>
            </a:extLst>
          </p:cNvPr>
          <p:cNvSpPr txBox="1">
            <a:spLocks/>
          </p:cNvSpPr>
          <p:nvPr/>
        </p:nvSpPr>
        <p:spPr>
          <a:xfrm>
            <a:off x="7250039" y="8181380"/>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5</a:t>
            </a:fld>
            <a:endParaRPr lang="en-US"/>
          </a:p>
        </p:txBody>
      </p:sp>
      <p:graphicFrame>
        <p:nvGraphicFramePr>
          <p:cNvPr id="6" name="Google Shape;169;p6">
            <a:extLst>
              <a:ext uri="{FF2B5EF4-FFF2-40B4-BE49-F238E27FC236}">
                <a16:creationId xmlns:a16="http://schemas.microsoft.com/office/drawing/2014/main" id="{F729B9E1-9E8D-839A-CCB4-5851C867260B}"/>
              </a:ext>
            </a:extLst>
          </p:cNvPr>
          <p:cNvGraphicFramePr/>
          <p:nvPr>
            <p:extLst>
              <p:ext uri="{D42A27DB-BD31-4B8C-83A1-F6EECF244321}">
                <p14:modId xmlns:p14="http://schemas.microsoft.com/office/powerpoint/2010/main" val="1067665754"/>
              </p:ext>
            </p:extLst>
          </p:nvPr>
        </p:nvGraphicFramePr>
        <p:xfrm>
          <a:off x="179512" y="960960"/>
          <a:ext cx="8640961" cy="5060328"/>
        </p:xfrm>
        <a:graphic>
          <a:graphicData uri="http://schemas.openxmlformats.org/drawingml/2006/table">
            <a:tbl>
              <a:tblPr firstRow="1" bandRow="1">
                <a:noFill/>
              </a:tblPr>
              <a:tblGrid>
                <a:gridCol w="648072">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4248472">
                  <a:extLst>
                    <a:ext uri="{9D8B030D-6E8A-4147-A177-3AD203B41FA5}">
                      <a16:colId xmlns:a16="http://schemas.microsoft.com/office/drawing/2014/main" val="20002"/>
                    </a:ext>
                  </a:extLst>
                </a:gridCol>
                <a:gridCol w="1176662">
                  <a:extLst>
                    <a:ext uri="{9D8B030D-6E8A-4147-A177-3AD203B41FA5}">
                      <a16:colId xmlns:a16="http://schemas.microsoft.com/office/drawing/2014/main" val="20003"/>
                    </a:ext>
                  </a:extLst>
                </a:gridCol>
                <a:gridCol w="839563">
                  <a:extLst>
                    <a:ext uri="{9D8B030D-6E8A-4147-A177-3AD203B41FA5}">
                      <a16:colId xmlns:a16="http://schemas.microsoft.com/office/drawing/2014/main" val="20004"/>
                    </a:ext>
                  </a:extLst>
                </a:gridCol>
              </a:tblGrid>
              <a:tr h="784035">
                <a:tc>
                  <a:txBody>
                    <a:bodyPr/>
                    <a:lstStyle/>
                    <a:p>
                      <a:pPr marL="0" marR="0" lvl="0" indent="0" algn="l" rtl="0">
                        <a:spcBef>
                          <a:spcPts val="0"/>
                        </a:spcBef>
                        <a:spcAft>
                          <a:spcPts val="0"/>
                        </a:spcAft>
                        <a:buNone/>
                      </a:pPr>
                      <a:r>
                        <a:rPr lang="en-IN" sz="1800" u="none" strike="noStrike" cap="none" dirty="0">
                          <a:latin typeface="Times New Roman"/>
                          <a:ea typeface="Times New Roman"/>
                          <a:cs typeface="Times New Roman"/>
                          <a:sym typeface="Times New Roman"/>
                        </a:rPr>
                        <a:t>S.NO</a:t>
                      </a:r>
                      <a:endParaRPr dirty="0"/>
                    </a:p>
                  </a:txBody>
                  <a:tcPr marL="91450" marR="91450" marT="45725" marB="45725"/>
                </a:tc>
                <a:tc>
                  <a:txBody>
                    <a:bodyPr/>
                    <a:lstStyle/>
                    <a:p>
                      <a:pPr marL="0" marR="0" lvl="0" indent="0" algn="l" rtl="0">
                        <a:spcBef>
                          <a:spcPts val="0"/>
                        </a:spcBef>
                        <a:spcAft>
                          <a:spcPts val="0"/>
                        </a:spcAft>
                        <a:buNone/>
                      </a:pPr>
                      <a:r>
                        <a:rPr lang="en-IN" sz="1800">
                          <a:latin typeface="Times New Roman"/>
                          <a:ea typeface="Times New Roman"/>
                          <a:cs typeface="Times New Roman"/>
                          <a:sym typeface="Times New Roman"/>
                        </a:rPr>
                        <a:t>TITLE</a:t>
                      </a:r>
                      <a:endParaRPr/>
                    </a:p>
                  </a:txBody>
                  <a:tcPr marL="91450" marR="91450" marT="45725" marB="45725"/>
                </a:tc>
                <a:tc>
                  <a:txBody>
                    <a:bodyPr/>
                    <a:lstStyle/>
                    <a:p>
                      <a:pPr marL="0" marR="0" lvl="0" indent="0" algn="l" rtl="0">
                        <a:spcBef>
                          <a:spcPts val="0"/>
                        </a:spcBef>
                        <a:spcAft>
                          <a:spcPts val="0"/>
                        </a:spcAft>
                        <a:buNone/>
                      </a:pPr>
                      <a:r>
                        <a:rPr lang="en-IN" sz="1800">
                          <a:latin typeface="Times New Roman"/>
                          <a:ea typeface="Times New Roman"/>
                          <a:cs typeface="Times New Roman"/>
                          <a:sym typeface="Times New Roman"/>
                        </a:rPr>
                        <a:t>CONTENT</a:t>
                      </a:r>
                      <a:endParaRPr/>
                    </a:p>
                  </a:txBody>
                  <a:tcPr marL="91450" marR="91450" marT="45725" marB="45725"/>
                </a:tc>
                <a:tc>
                  <a:txBody>
                    <a:bodyPr/>
                    <a:lstStyle/>
                    <a:p>
                      <a:pPr marL="0" marR="0" lvl="0" indent="0" algn="l" rtl="0">
                        <a:spcBef>
                          <a:spcPts val="0"/>
                        </a:spcBef>
                        <a:spcAft>
                          <a:spcPts val="0"/>
                        </a:spcAft>
                        <a:buNone/>
                      </a:pPr>
                      <a:r>
                        <a:rPr lang="en-IN" sz="1800">
                          <a:latin typeface="Times New Roman"/>
                          <a:ea typeface="Times New Roman"/>
                          <a:cs typeface="Times New Roman"/>
                          <a:sym typeface="Times New Roman"/>
                        </a:rPr>
                        <a:t>AUTHOR</a:t>
                      </a:r>
                      <a:endParaRPr/>
                    </a:p>
                  </a:txBody>
                  <a:tcPr marL="91450" marR="91450" marT="45725" marB="45725"/>
                </a:tc>
                <a:tc>
                  <a:txBody>
                    <a:bodyPr/>
                    <a:lstStyle/>
                    <a:p>
                      <a:pPr marL="0" marR="0" lvl="0" indent="0" algn="l" rtl="0">
                        <a:spcBef>
                          <a:spcPts val="0"/>
                        </a:spcBef>
                        <a:spcAft>
                          <a:spcPts val="0"/>
                        </a:spcAft>
                        <a:buNone/>
                      </a:pPr>
                      <a:r>
                        <a:rPr lang="en-IN" sz="1800">
                          <a:latin typeface="Times New Roman"/>
                          <a:ea typeface="Times New Roman"/>
                          <a:cs typeface="Times New Roman"/>
                          <a:sym typeface="Times New Roman"/>
                        </a:rPr>
                        <a:t>YEAR</a:t>
                      </a:r>
                      <a:endParaRPr/>
                    </a:p>
                  </a:txBody>
                  <a:tcPr marL="91450" marR="91450" marT="45725" marB="45725"/>
                </a:tc>
                <a:extLst>
                  <a:ext uri="{0D108BD9-81ED-4DB2-BD59-A6C34878D82A}">
                    <a16:rowId xmlns:a16="http://schemas.microsoft.com/office/drawing/2014/main" val="10000"/>
                  </a:ext>
                </a:extLst>
              </a:tr>
              <a:tr h="4276293">
                <a:tc>
                  <a:txBody>
                    <a:bodyPr/>
                    <a:lstStyle/>
                    <a:p>
                      <a:pPr marL="0" marR="0" lvl="0" indent="0" algn="l" rtl="0">
                        <a:spcBef>
                          <a:spcPts val="0"/>
                        </a:spcBef>
                        <a:spcAft>
                          <a:spcPts val="0"/>
                        </a:spcAft>
                        <a:buNone/>
                      </a:pPr>
                      <a:r>
                        <a:rPr lang="en-US" sz="1800" dirty="0">
                          <a:latin typeface="Times New Roman"/>
                          <a:cs typeface="Times New Roman"/>
                          <a:sym typeface="Times New Roman"/>
                        </a:rPr>
                        <a:t>2</a:t>
                      </a:r>
                      <a:endParaRPr dirty="0"/>
                    </a:p>
                  </a:txBody>
                  <a:tcPr marL="91450" marR="91450" marT="45725" marB="45725"/>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kumimoji="0" lang="en-US" sz="1600" b="0" kern="1200" dirty="0">
                          <a:solidFill>
                            <a:schemeClr val="dk1"/>
                          </a:solidFill>
                          <a:latin typeface="Times New Roman" panose="02020603050405020304" pitchFamily="18" charset="0"/>
                          <a:ea typeface="+mn-ea"/>
                          <a:cs typeface="Times New Roman" panose="02020603050405020304" pitchFamily="18" charset="0"/>
                        </a:rPr>
                        <a:t>Human Activity Recognition Using LSTM-RNN Deep Neural Network Architecture</a:t>
                      </a:r>
                    </a:p>
                  </a:txBody>
                  <a:tcPr marL="91450" marR="91450" marT="45725" marB="45725"/>
                </a:tc>
                <a:tc>
                  <a:txBody>
                    <a:bodyPr/>
                    <a:lstStyle/>
                    <a:p>
                      <a:pPr lvl="0" algn="just">
                        <a:lnSpc>
                          <a:spcPct val="150000"/>
                        </a:lnSpc>
                      </a:pPr>
                      <a:r>
                        <a:rPr kumimoji="0" lang="en-US" sz="1600" b="0" kern="1200" dirty="0">
                          <a:solidFill>
                            <a:schemeClr val="dk1"/>
                          </a:solidFill>
                          <a:latin typeface="Times New Roman" panose="02020603050405020304" pitchFamily="18" charset="0"/>
                          <a:ea typeface="+mn-ea"/>
                          <a:cs typeface="Times New Roman" panose="02020603050405020304" pitchFamily="18" charset="0"/>
                        </a:rPr>
                        <a:t>split data into 80:20, training, testing, for instance  split the remaining training data into 80:20, training: The validation  Sub-sample a couple of random selections of the training data and train the model with this and record the performance on the validation set. </a:t>
                      </a:r>
                    </a:p>
                    <a:p>
                      <a:pPr lvl="0" algn="just">
                        <a:lnSpc>
                          <a:spcPct val="150000"/>
                        </a:lnSpc>
                      </a:pPr>
                      <a:r>
                        <a:rPr kumimoji="0" lang="en-US" sz="1600" b="0" kern="1200" dirty="0">
                          <a:solidFill>
                            <a:schemeClr val="dk1"/>
                          </a:solidFill>
                          <a:latin typeface="Times New Roman" panose="02020603050405020304" pitchFamily="18" charset="0"/>
                          <a:ea typeface="+mn-ea"/>
                          <a:cs typeface="Times New Roman" panose="02020603050405020304" pitchFamily="18" charset="0"/>
                        </a:rPr>
                        <a:t>Perform the sequence with different percentages of training and testing data to get the optimal value. </a:t>
                      </a:r>
                    </a:p>
                  </a:txBody>
                  <a:tcPr marL="91450" marR="91450" marT="45725" marB="45725"/>
                </a:tc>
                <a:tc>
                  <a:txBody>
                    <a:bodyPr/>
                    <a:lstStyle/>
                    <a:p>
                      <a:pPr algn="just">
                        <a:lnSpc>
                          <a:spcPct val="150000"/>
                        </a:lnSpc>
                      </a:pPr>
                      <a:r>
                        <a:rPr kumimoji="0" lang="en-IN" sz="1600" b="0" kern="1200" dirty="0">
                          <a:solidFill>
                            <a:schemeClr val="dk1"/>
                          </a:solidFill>
                          <a:latin typeface="Times New Roman" panose="02020603050405020304" pitchFamily="18" charset="0"/>
                          <a:ea typeface="+mn-ea"/>
                          <a:cs typeface="Times New Roman" panose="02020603050405020304" pitchFamily="18" charset="0"/>
                        </a:rPr>
                        <a:t>Schalk Wilhelm Pienaar1, </a:t>
                      </a:r>
                      <a:endParaRPr lang="en-US" sz="1600" b="0" dirty="0">
                        <a:latin typeface="Times New Roman" pitchFamily="18" charset="0"/>
                        <a:cs typeface="Times New Roman" pitchFamily="18" charset="0"/>
                      </a:endParaRPr>
                    </a:p>
                  </a:txBody>
                  <a:tcPr marL="91450" marR="91450" marT="45725" marB="45725"/>
                </a:tc>
                <a:tc>
                  <a:txBody>
                    <a:bodyPr/>
                    <a:lstStyle/>
                    <a:p>
                      <a:pPr marL="0" marR="0" lvl="0" indent="0" algn="l" rtl="0">
                        <a:spcBef>
                          <a:spcPts val="0"/>
                        </a:spcBef>
                        <a:spcAft>
                          <a:spcPts val="0"/>
                        </a:spcAft>
                        <a:buNone/>
                      </a:pPr>
                      <a:r>
                        <a:rPr lang="en-IN" sz="1800" dirty="0">
                          <a:latin typeface="Times New Roman"/>
                          <a:ea typeface="Times New Roman"/>
                          <a:cs typeface="Times New Roman"/>
                          <a:sym typeface="Times New Roman"/>
                        </a:rPr>
                        <a:t>2019</a:t>
                      </a:r>
                      <a:endParaRPr dirty="0"/>
                    </a:p>
                  </a:txBody>
                  <a:tcPr marL="91450" marR="91450" marT="45725" marB="457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740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023E3-6232-8CE0-B274-037E718AD6A9}"/>
              </a:ext>
            </a:extLst>
          </p:cNvPr>
          <p:cNvSpPr>
            <a:spLocks noGrp="1"/>
          </p:cNvSpPr>
          <p:nvPr>
            <p:ph type="title"/>
          </p:nvPr>
        </p:nvSpPr>
        <p:spPr>
          <a:xfrm>
            <a:off x="2915816" y="609600"/>
            <a:ext cx="3384376" cy="596951"/>
          </a:xfrm>
        </p:spPr>
        <p:txBody>
          <a:bodyPr>
            <a:normAutofit/>
          </a:bodyPr>
          <a:lstStyle/>
          <a:p>
            <a:pPr algn="ctr"/>
            <a:r>
              <a:rPr lang="en-IN" dirty="0"/>
              <a:t>ALGORITHM</a:t>
            </a:r>
          </a:p>
        </p:txBody>
      </p:sp>
      <p:sp>
        <p:nvSpPr>
          <p:cNvPr id="3" name="TextBox 2">
            <a:extLst>
              <a:ext uri="{FF2B5EF4-FFF2-40B4-BE49-F238E27FC236}">
                <a16:creationId xmlns:a16="http://schemas.microsoft.com/office/drawing/2014/main" id="{B7B35520-B78B-6D21-56EE-DB7F47F41A75}"/>
              </a:ext>
            </a:extLst>
          </p:cNvPr>
          <p:cNvSpPr txBox="1"/>
          <p:nvPr/>
        </p:nvSpPr>
        <p:spPr>
          <a:xfrm>
            <a:off x="514350" y="1447800"/>
            <a:ext cx="8115300" cy="4832092"/>
          </a:xfrm>
          <a:prstGeom prst="rect">
            <a:avLst/>
          </a:prstGeom>
          <a:noFill/>
        </p:spPr>
        <p:txBody>
          <a:bodyPr wrap="square" rtlCol="0">
            <a:spAutoFit/>
          </a:bodyPr>
          <a:lstStyle/>
          <a:p>
            <a:pPr algn="just"/>
            <a:r>
              <a:rPr lang="en-IN" sz="2400" b="1" i="0" dirty="0">
                <a:solidFill>
                  <a:srgbClr val="374151"/>
                </a:solidFill>
                <a:effectLst/>
                <a:latin typeface="Times New Roman" panose="02020603050405020304" pitchFamily="18" charset="0"/>
                <a:cs typeface="Times New Roman" panose="02020603050405020304" pitchFamily="18" charset="0"/>
              </a:rPr>
              <a:t>Algorithm Used</a:t>
            </a:r>
            <a:r>
              <a:rPr lang="en-US" sz="2400" b="1" i="0" dirty="0">
                <a:solidFill>
                  <a:srgbClr val="374151"/>
                </a:solidFill>
                <a:effectLst/>
                <a:latin typeface="Times New Roman" panose="02020603050405020304" pitchFamily="18" charset="0"/>
                <a:cs typeface="Times New Roman" panose="02020603050405020304" pitchFamily="18" charset="0"/>
              </a:rPr>
              <a:t>:</a:t>
            </a:r>
            <a:r>
              <a:rPr lang="en-US" sz="2400" b="0" i="0" dirty="0">
                <a:solidFill>
                  <a:srgbClr val="374151"/>
                </a:solidFill>
                <a:effectLst/>
                <a:latin typeface="Times New Roman" panose="02020603050405020304" pitchFamily="18" charset="0"/>
                <a:cs typeface="Times New Roman" panose="02020603050405020304" pitchFamily="18" charset="0"/>
              </a:rPr>
              <a:t> CNN Model Training</a:t>
            </a:r>
          </a:p>
          <a:p>
            <a:pPr algn="just"/>
            <a:r>
              <a:rPr lang="en-US" sz="2400" b="1" i="0" dirty="0">
                <a:solidFill>
                  <a:srgbClr val="374151"/>
                </a:solidFill>
                <a:effectLst/>
                <a:latin typeface="Times New Roman" panose="02020603050405020304" pitchFamily="18" charset="0"/>
                <a:cs typeface="Times New Roman" panose="02020603050405020304" pitchFamily="18" charset="0"/>
              </a:rPr>
              <a:t>Description</a:t>
            </a:r>
            <a:r>
              <a:rPr lang="en-US" sz="2400" b="0" i="0" dirty="0">
                <a:solidFill>
                  <a:srgbClr val="374151"/>
                </a:solidFill>
                <a:effectLst/>
                <a:latin typeface="Times New Roman" panose="02020603050405020304" pitchFamily="18" charset="0"/>
                <a:cs typeface="Times New Roman" panose="02020603050405020304" pitchFamily="18" charset="0"/>
              </a:rPr>
              <a:t>: Trains multiple Convolutional Neural Network (CNN) models on different subsets of the training data.</a:t>
            </a:r>
          </a:p>
          <a:p>
            <a:pPr algn="just"/>
            <a:r>
              <a:rPr lang="en-US" sz="2400" b="0" i="0" dirty="0">
                <a:solidFill>
                  <a:srgbClr val="374151"/>
                </a:solidFill>
                <a:effectLst/>
                <a:latin typeface="Times New Roman" panose="02020603050405020304" pitchFamily="18" charset="0"/>
                <a:cs typeface="Times New Roman" panose="02020603050405020304" pitchFamily="18" charset="0"/>
              </a:rPr>
              <a:t>  </a:t>
            </a:r>
          </a:p>
          <a:p>
            <a:pPr algn="just"/>
            <a:r>
              <a:rPr lang="en-IN" sz="2400" b="1" i="0" dirty="0">
                <a:solidFill>
                  <a:srgbClr val="374151"/>
                </a:solidFill>
                <a:effectLst/>
                <a:latin typeface="Times New Roman" panose="02020603050405020304" pitchFamily="18" charset="0"/>
                <a:cs typeface="Times New Roman" panose="02020603050405020304" pitchFamily="18" charset="0"/>
              </a:rPr>
              <a:t>Algorithm Used </a:t>
            </a:r>
            <a:r>
              <a:rPr lang="en-US" sz="2400" b="1" i="0" dirty="0">
                <a:solidFill>
                  <a:srgbClr val="374151"/>
                </a:solidFill>
                <a:effectLst/>
                <a:latin typeface="Times New Roman" panose="02020603050405020304" pitchFamily="18" charset="0"/>
                <a:cs typeface="Times New Roman" panose="02020603050405020304" pitchFamily="18" charset="0"/>
              </a:rPr>
              <a:t>: </a:t>
            </a:r>
            <a:r>
              <a:rPr lang="en-US" sz="2400" b="0" i="0" dirty="0">
                <a:solidFill>
                  <a:srgbClr val="374151"/>
                </a:solidFill>
                <a:effectLst/>
                <a:latin typeface="Times New Roman" panose="02020603050405020304" pitchFamily="18" charset="0"/>
                <a:cs typeface="Times New Roman" panose="02020603050405020304" pitchFamily="18" charset="0"/>
              </a:rPr>
              <a:t>Ensemble Construction</a:t>
            </a:r>
          </a:p>
          <a:p>
            <a:pPr algn="just"/>
            <a:r>
              <a:rPr lang="en-US" sz="2400" b="1" i="0" dirty="0">
                <a:solidFill>
                  <a:srgbClr val="374151"/>
                </a:solidFill>
                <a:effectLst/>
                <a:latin typeface="Times New Roman" panose="02020603050405020304" pitchFamily="18" charset="0"/>
                <a:cs typeface="Times New Roman" panose="02020603050405020304" pitchFamily="18" charset="0"/>
              </a:rPr>
              <a:t> Description:</a:t>
            </a:r>
            <a:r>
              <a:rPr lang="en-US" sz="2400" b="0" i="0" dirty="0">
                <a:solidFill>
                  <a:srgbClr val="374151"/>
                </a:solidFill>
                <a:effectLst/>
                <a:latin typeface="Times New Roman" panose="02020603050405020304" pitchFamily="18" charset="0"/>
                <a:cs typeface="Times New Roman" panose="02020603050405020304" pitchFamily="18" charset="0"/>
              </a:rPr>
              <a:t> Constructs an ensemble of CNN models by selecting a subset of well-performing models from the training phase.</a:t>
            </a:r>
          </a:p>
          <a:p>
            <a:pPr algn="just"/>
            <a:r>
              <a:rPr lang="en-US" sz="2400" b="0" i="0" dirty="0">
                <a:solidFill>
                  <a:srgbClr val="374151"/>
                </a:solidFill>
                <a:effectLst/>
                <a:latin typeface="Times New Roman" panose="02020603050405020304" pitchFamily="18" charset="0"/>
                <a:cs typeface="Times New Roman" panose="02020603050405020304" pitchFamily="18" charset="0"/>
              </a:rPr>
              <a:t>  </a:t>
            </a:r>
          </a:p>
          <a:p>
            <a:pPr algn="just"/>
            <a:r>
              <a:rPr lang="en-IN" sz="2400" b="1" i="0" dirty="0">
                <a:solidFill>
                  <a:srgbClr val="374151"/>
                </a:solidFill>
                <a:effectLst/>
                <a:latin typeface="Times New Roman" panose="02020603050405020304" pitchFamily="18" charset="0"/>
                <a:cs typeface="Times New Roman" panose="02020603050405020304" pitchFamily="18" charset="0"/>
              </a:rPr>
              <a:t>Algorithm Used </a:t>
            </a:r>
            <a:r>
              <a:rPr lang="en-US" sz="2400" dirty="0">
                <a:solidFill>
                  <a:srgbClr val="374151"/>
                </a:solidFill>
                <a:latin typeface="Times New Roman" panose="02020603050405020304" pitchFamily="18" charset="0"/>
                <a:cs typeface="Times New Roman" panose="02020603050405020304" pitchFamily="18" charset="0"/>
              </a:rPr>
              <a:t>: </a:t>
            </a:r>
            <a:r>
              <a:rPr lang="en-US" sz="2400" b="0" i="0" dirty="0">
                <a:solidFill>
                  <a:srgbClr val="374151"/>
                </a:solidFill>
                <a:effectLst/>
                <a:latin typeface="Times New Roman" panose="02020603050405020304" pitchFamily="18" charset="0"/>
                <a:cs typeface="Times New Roman" panose="02020603050405020304" pitchFamily="18" charset="0"/>
              </a:rPr>
              <a:t>Prediction Fusion</a:t>
            </a:r>
          </a:p>
          <a:p>
            <a:pPr algn="just"/>
            <a:r>
              <a:rPr lang="en-US" sz="2400" b="1" i="0" dirty="0">
                <a:solidFill>
                  <a:srgbClr val="374151"/>
                </a:solidFill>
                <a:effectLst/>
                <a:latin typeface="Times New Roman" panose="02020603050405020304" pitchFamily="18" charset="0"/>
                <a:cs typeface="Times New Roman" panose="02020603050405020304" pitchFamily="18" charset="0"/>
              </a:rPr>
              <a:t>Description: </a:t>
            </a:r>
            <a:r>
              <a:rPr lang="en-US" sz="2400" b="0" i="0" dirty="0">
                <a:solidFill>
                  <a:srgbClr val="374151"/>
                </a:solidFill>
                <a:effectLst/>
                <a:latin typeface="Times New Roman" panose="02020603050405020304" pitchFamily="18" charset="0"/>
                <a:cs typeface="Times New Roman" panose="02020603050405020304" pitchFamily="18" charset="0"/>
              </a:rPr>
              <a:t>Combines predictions from each CNN model in the ensemble using techniques such as averaging or voting.</a:t>
            </a:r>
          </a:p>
          <a:p>
            <a:pPr algn="just"/>
            <a:r>
              <a:rPr lang="en-US" sz="2000" b="0" i="0" dirty="0">
                <a:solidFill>
                  <a:srgbClr val="37415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44888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CB45F-6948-1114-C27F-1D5818BD3EF4}"/>
              </a:ext>
            </a:extLst>
          </p:cNvPr>
          <p:cNvSpPr>
            <a:spLocks noGrp="1"/>
          </p:cNvSpPr>
          <p:nvPr>
            <p:ph type="title"/>
          </p:nvPr>
        </p:nvSpPr>
        <p:spPr/>
        <p:txBody>
          <a:bodyPr/>
          <a:lstStyle/>
          <a:p>
            <a:pPr algn="ctr"/>
            <a:r>
              <a:rPr lang="en-US" b="1" dirty="0">
                <a:solidFill>
                  <a:srgbClr val="7030A0"/>
                </a:solidFill>
                <a:latin typeface="Times New Roman" pitchFamily="18" charset="0"/>
                <a:cs typeface="Times New Roman" pitchFamily="18" charset="0"/>
              </a:rPr>
              <a:t>EXISTING SYSTEM</a:t>
            </a:r>
            <a:br>
              <a:rPr lang="en-US" dirty="0">
                <a:solidFill>
                  <a:srgbClr val="7030A0"/>
                </a:solidFill>
                <a:latin typeface="Times New Roman" pitchFamily="18" charset="0"/>
                <a:cs typeface="Times New Roman" pitchFamily="18" charset="0"/>
              </a:rPr>
            </a:br>
            <a:endParaRPr lang="en-IN" dirty="0">
              <a:solidFill>
                <a:srgbClr val="7030A0"/>
              </a:solidFill>
            </a:endParaRPr>
          </a:p>
        </p:txBody>
      </p:sp>
      <p:sp>
        <p:nvSpPr>
          <p:cNvPr id="5" name="TextBox 4">
            <a:extLst>
              <a:ext uri="{FF2B5EF4-FFF2-40B4-BE49-F238E27FC236}">
                <a16:creationId xmlns:a16="http://schemas.microsoft.com/office/drawing/2014/main" id="{D3849965-BAB7-142C-2AC6-E58B1D272D51}"/>
              </a:ext>
            </a:extLst>
          </p:cNvPr>
          <p:cNvSpPr txBox="1"/>
          <p:nvPr/>
        </p:nvSpPr>
        <p:spPr>
          <a:xfrm>
            <a:off x="476089" y="1340768"/>
            <a:ext cx="8191822" cy="2729593"/>
          </a:xfrm>
          <a:prstGeom prst="rect">
            <a:avLst/>
          </a:prstGeom>
          <a:noFill/>
        </p:spPr>
        <p:txBody>
          <a:bodyPr wrap="square">
            <a:spAutoFit/>
          </a:bodyPr>
          <a:lstStyle/>
          <a:p>
            <a:pPr algn="just">
              <a:lnSpc>
                <a:spcPct val="150000"/>
              </a:lnSpc>
            </a:pPr>
            <a:r>
              <a:rPr lang="en-US" sz="1800" dirty="0">
                <a:latin typeface="Times New Roman" pitchFamily="18" charset="0"/>
                <a:cs typeface="Times New Roman" pitchFamily="18" charset="0"/>
              </a:rPr>
              <a:t>In existing system, mostly we use CCTV camera for the surveillance or monitoring. It was a traditional method to identify what types of works are done. It’s hard to watch our CCTV footage for many hours. In Existing system, there is lot of man work to monitor the works. In our proposed system, we decrease the man work.  </a:t>
            </a:r>
          </a:p>
          <a:p>
            <a:pPr algn="just">
              <a:lnSpc>
                <a:spcPct val="150000"/>
              </a:lnSpc>
            </a:pP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2085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C763-6E86-6DD2-E639-18CE5D6A785C}"/>
              </a:ext>
            </a:extLst>
          </p:cNvPr>
          <p:cNvSpPr>
            <a:spLocks noGrp="1"/>
          </p:cNvSpPr>
          <p:nvPr>
            <p:ph type="title"/>
          </p:nvPr>
        </p:nvSpPr>
        <p:spPr>
          <a:xfrm>
            <a:off x="628650" y="365127"/>
            <a:ext cx="7886700" cy="975642"/>
          </a:xfrm>
        </p:spPr>
        <p:txBody>
          <a:bodyPr>
            <a:normAutofit fontScale="90000"/>
          </a:bodyPr>
          <a:lstStyle/>
          <a:p>
            <a:pPr algn="ctr"/>
            <a:br>
              <a:rPr lang="en-US" b="1" dirty="0">
                <a:solidFill>
                  <a:srgbClr val="7030A0"/>
                </a:solidFill>
                <a:latin typeface="Times New Roman" panose="02020603050405020304" pitchFamily="18" charset="0"/>
                <a:cs typeface="Times New Roman" pitchFamily="18" charset="0"/>
              </a:rPr>
            </a:br>
            <a:r>
              <a:rPr lang="en-US" sz="4000" b="1" dirty="0">
                <a:solidFill>
                  <a:srgbClr val="7030A0"/>
                </a:solidFill>
                <a:latin typeface="Times New Roman" panose="02020603050405020304" pitchFamily="18" charset="0"/>
                <a:cs typeface="Times New Roman" pitchFamily="18" charset="0"/>
              </a:rPr>
              <a:t>PROPOSED </a:t>
            </a:r>
            <a:r>
              <a:rPr lang="en-IN" sz="4000" b="1" dirty="0">
                <a:solidFill>
                  <a:srgbClr val="7030A0"/>
                </a:solidFill>
                <a:latin typeface="Times New Roman" panose="02020603050405020304" pitchFamily="18" charset="0"/>
                <a:cs typeface="Times New Roman" panose="02020603050405020304" pitchFamily="18" charset="0"/>
              </a:rPr>
              <a:t>SYSTEM</a:t>
            </a:r>
            <a:br>
              <a:rPr lang="en-US" b="1" dirty="0">
                <a:solidFill>
                  <a:srgbClr val="7030A0"/>
                </a:solidFill>
                <a:latin typeface="Times New Roman" panose="02020603050405020304" pitchFamily="18" charset="0"/>
                <a:cs typeface="Times New Roman" pitchFamily="18" charset="0"/>
              </a:rPr>
            </a:br>
            <a:endParaRPr lang="en-IN" b="1" dirty="0">
              <a:solidFill>
                <a:srgbClr val="7030A0"/>
              </a:solidFill>
            </a:endParaRPr>
          </a:p>
        </p:txBody>
      </p:sp>
      <p:sp>
        <p:nvSpPr>
          <p:cNvPr id="5" name="TextBox 4">
            <a:extLst>
              <a:ext uri="{FF2B5EF4-FFF2-40B4-BE49-F238E27FC236}">
                <a16:creationId xmlns:a16="http://schemas.microsoft.com/office/drawing/2014/main" id="{61E521D4-9662-4B70-9623-3B70E049DBB7}"/>
              </a:ext>
            </a:extLst>
          </p:cNvPr>
          <p:cNvSpPr txBox="1"/>
          <p:nvPr/>
        </p:nvSpPr>
        <p:spPr>
          <a:xfrm>
            <a:off x="628650" y="1340768"/>
            <a:ext cx="7615758" cy="4238148"/>
          </a:xfrm>
          <a:prstGeom prst="rect">
            <a:avLst/>
          </a:prstGeom>
          <a:noFill/>
        </p:spPr>
        <p:txBody>
          <a:bodyPr wrap="square">
            <a:spAutoFit/>
          </a:bodyPr>
          <a:lstStyle/>
          <a:p>
            <a:pPr algn="just">
              <a:lnSpc>
                <a:spcPct val="150000"/>
              </a:lnSpc>
            </a:pPr>
            <a:r>
              <a:rPr lang="en-US" sz="1800" dirty="0">
                <a:latin typeface="Times New Roman" pitchFamily="18" charset="0"/>
                <a:cs typeface="Times New Roman" pitchFamily="18" charset="0"/>
              </a:rPr>
              <a:t>In this proposed system, we propose the convolution neural network method for action recognition in video. The input video will be captured by using the webcam. The input video is converted into number of frames. Then the CNN (Convolution Neural Network) algorithm is used in order to detect the particular part of the frame. Then the maximum weight values are taken from the feature extraction frames by using the Convolution neural network. Finally the action will be detected in the videos and then the label (action name) is identified. Then that output taken to the firebase and the firebase value given to the user via android notification.</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5363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3A7B8-51CF-2113-AE67-C21867D44F6E}"/>
              </a:ext>
            </a:extLst>
          </p:cNvPr>
          <p:cNvSpPr>
            <a:spLocks noGrp="1"/>
          </p:cNvSpPr>
          <p:nvPr>
            <p:ph type="title"/>
          </p:nvPr>
        </p:nvSpPr>
        <p:spPr/>
        <p:txBody>
          <a:bodyPr/>
          <a:lstStyle/>
          <a:p>
            <a:pPr algn="just"/>
            <a:r>
              <a:rPr lang="en-US" b="1" dirty="0">
                <a:solidFill>
                  <a:srgbClr val="7030A0"/>
                </a:solidFill>
                <a:latin typeface="Times New Roman" pitchFamily="18" charset="0"/>
                <a:cs typeface="Times New Roman" pitchFamily="18" charset="0"/>
              </a:rPr>
              <a:t>ADVANTAGE</a:t>
            </a:r>
            <a:br>
              <a:rPr lang="en-US" b="1" dirty="0">
                <a:solidFill>
                  <a:srgbClr val="7030A0"/>
                </a:solidFill>
                <a:latin typeface="Times New Roman" pitchFamily="18" charset="0"/>
                <a:cs typeface="Times New Roman" pitchFamily="18" charset="0"/>
              </a:rPr>
            </a:br>
            <a:endParaRPr lang="en-IN" b="1" dirty="0">
              <a:solidFill>
                <a:srgbClr val="7030A0"/>
              </a:solidFill>
            </a:endParaRPr>
          </a:p>
        </p:txBody>
      </p:sp>
      <p:sp>
        <p:nvSpPr>
          <p:cNvPr id="5" name="TextBox 4">
            <a:extLst>
              <a:ext uri="{FF2B5EF4-FFF2-40B4-BE49-F238E27FC236}">
                <a16:creationId xmlns:a16="http://schemas.microsoft.com/office/drawing/2014/main" id="{DD77F6B2-9DAC-9EE3-9EA7-8C179ACB0C34}"/>
              </a:ext>
            </a:extLst>
          </p:cNvPr>
          <p:cNvSpPr txBox="1"/>
          <p:nvPr/>
        </p:nvSpPr>
        <p:spPr>
          <a:xfrm>
            <a:off x="539552" y="1484784"/>
            <a:ext cx="8280920" cy="2120068"/>
          </a:xfrm>
          <a:prstGeom prst="rect">
            <a:avLst/>
          </a:prstGeom>
          <a:noFill/>
        </p:spPr>
        <p:txBody>
          <a:bodyPr wrap="square">
            <a:spAutoFit/>
          </a:bodyPr>
          <a:lstStyle/>
          <a:p>
            <a:pPr algn="just">
              <a:lnSpc>
                <a:spcPct val="150000"/>
              </a:lnSpc>
            </a:pPr>
            <a:r>
              <a:rPr lang="en-US" sz="1800" dirty="0">
                <a:latin typeface="Times New Roman" panose="02020603050405020304" pitchFamily="18" charset="0"/>
                <a:cs typeface="Times New Roman" panose="02020603050405020304" pitchFamily="18" charset="0"/>
              </a:rPr>
              <a:t>We trained and tested our models and their ensembles using  dataset. Training accuracies and losses of the three CNN models. After about Several epochs, the accuracies crossed and approached above 80% accuracy over the course of the 50 epochs. The validation accuracies, however, lay between 70 - 80% with a higher degree of variation observed as compared to the training procedure.</a:t>
            </a:r>
          </a:p>
        </p:txBody>
      </p:sp>
    </p:spTree>
    <p:extLst>
      <p:ext uri="{BB962C8B-B14F-4D97-AF65-F5344CB8AC3E}">
        <p14:creationId xmlns:p14="http://schemas.microsoft.com/office/powerpoint/2010/main" val="117033894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1486</TotalTime>
  <Words>1308</Words>
  <Application>Microsoft Office PowerPoint</Application>
  <PresentationFormat>On-screen Show (4:3)</PresentationFormat>
  <Paragraphs>91</Paragraphs>
  <Slides>22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Söhne</vt:lpstr>
      <vt:lpstr>Times New Roman</vt:lpstr>
      <vt:lpstr>Wingdings</vt:lpstr>
      <vt:lpstr>Office Theme</vt:lpstr>
      <vt:lpstr>PowerPoint Presentation</vt:lpstr>
      <vt:lpstr>INTRODUCTION</vt:lpstr>
      <vt:lpstr>OBJECTIVE OF THE PROJECT</vt:lpstr>
      <vt:lpstr>LITERATURE SURVEY </vt:lpstr>
      <vt:lpstr>LITERATURE SURVEY  </vt:lpstr>
      <vt:lpstr>ALGORITHM</vt:lpstr>
      <vt:lpstr>EXISTING SYSTEM </vt:lpstr>
      <vt:lpstr> PROPOSED SYSTEM </vt:lpstr>
      <vt:lpstr>ADVANTAGE </vt:lpstr>
      <vt:lpstr>PROBLEM STATEMENT</vt:lpstr>
      <vt:lpstr>Software Requirements</vt:lpstr>
      <vt:lpstr>Hardware Requirements</vt:lpstr>
      <vt:lpstr>MODULE DESCRIPTION </vt:lpstr>
      <vt:lpstr>Video streaming  </vt:lpstr>
      <vt:lpstr>Deep learning algorithm </vt:lpstr>
      <vt:lpstr>Classification </vt:lpstr>
      <vt:lpstr>SYSTEM ARCHITECTURE</vt:lpstr>
      <vt:lpstr>TESTING /PERFORMANCE EVALUATION / RESULTS</vt:lpstr>
      <vt:lpstr>PowerPoint Presentation</vt:lpstr>
      <vt:lpstr>PowerPoint Presentation</vt:lpstr>
      <vt:lpstr>FUTURE ENHANCEMENT </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Latha Mitha</cp:lastModifiedBy>
  <cp:revision>37</cp:revision>
  <dcterms:created xsi:type="dcterms:W3CDTF">2020-12-27T14:21:20Z</dcterms:created>
  <dcterms:modified xsi:type="dcterms:W3CDTF">2024-03-26T02:50:17Z</dcterms:modified>
</cp:coreProperties>
</file>