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3" roundtripDataSignature="AMtx7mg+Gcdoyu95mFRDaR0vJ2igJNek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9CDC2C-EE72-45B2-8343-98A8ABEB4DA8}">
  <a:tblStyle styleId="{9D9CDC2C-EE72-45B2-8343-98A8ABEB4DA8}"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28"/>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2" type="sldNum"/>
          </p:nvPr>
        </p:nvSpPr>
        <p:spPr>
          <a:xfrm>
            <a:off x="0" y="6248400"/>
            <a:ext cx="711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37"/>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7"/>
          <p:cNvSpPr txBox="1"/>
          <p:nvPr>
            <p:ph idx="1" type="body"/>
          </p:nvPr>
        </p:nvSpPr>
        <p:spPr>
          <a:xfrm rot="5400000">
            <a:off x="3989324" y="-1572260"/>
            <a:ext cx="4526280" cy="108712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37"/>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7"/>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91" name="Shape 91"/>
        <p:cNvGrpSpPr/>
        <p:nvPr/>
      </p:nvGrpSpPr>
      <p:grpSpPr>
        <a:xfrm>
          <a:off x="0" y="0"/>
          <a:ext cx="0" cy="0"/>
          <a:chOff x="0" y="0"/>
          <a:chExt cx="0" cy="0"/>
        </a:xfrm>
      </p:grpSpPr>
      <p:sp>
        <p:nvSpPr>
          <p:cNvPr id="92" name="Google Shape;92;p38"/>
          <p:cNvSpPr txBox="1"/>
          <p:nvPr>
            <p:ph type="title"/>
          </p:nvPr>
        </p:nvSpPr>
        <p:spPr>
          <a:xfrm rot="5400000">
            <a:off x="7350919" y="1996282"/>
            <a:ext cx="5516563"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8"/>
          <p:cNvSpPr txBox="1"/>
          <p:nvPr>
            <p:ph idx="1" type="body"/>
          </p:nvPr>
        </p:nvSpPr>
        <p:spPr>
          <a:xfrm rot="5400000">
            <a:off x="1559718" y="-340518"/>
            <a:ext cx="5516564" cy="7416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38"/>
          <p:cNvSpPr txBox="1"/>
          <p:nvPr>
            <p:ph idx="10" type="dt"/>
          </p:nvPr>
        </p:nvSpPr>
        <p:spPr>
          <a:xfrm>
            <a:off x="8737600" y="6248403"/>
            <a:ext cx="2946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8"/>
          <p:cNvSpPr txBox="1"/>
          <p:nvPr>
            <p:ph idx="11" type="ftr"/>
          </p:nvPr>
        </p:nvSpPr>
        <p:spPr>
          <a:xfrm>
            <a:off x="609602" y="6248208"/>
            <a:ext cx="74313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8"/>
          <p:cNvSpPr/>
          <p:nvPr/>
        </p:nvSpPr>
        <p:spPr>
          <a:xfrm>
            <a:off x="8128424" y="0"/>
            <a:ext cx="42672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7" name="Google Shape;97;p38"/>
          <p:cNvSpPr/>
          <p:nvPr/>
        </p:nvSpPr>
        <p:spPr>
          <a:xfrm>
            <a:off x="8189384" y="609600"/>
            <a:ext cx="3048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8" name="Google Shape;98;p38"/>
          <p:cNvSpPr/>
          <p:nvPr/>
        </p:nvSpPr>
        <p:spPr>
          <a:xfrm>
            <a:off x="8189384" y="0"/>
            <a:ext cx="3048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38"/>
          <p:cNvSpPr txBox="1"/>
          <p:nvPr>
            <p:ph idx="12" type="sldNum"/>
          </p:nvPr>
        </p:nvSpPr>
        <p:spPr>
          <a:xfrm rot="5400000">
            <a:off x="8075084" y="103716"/>
            <a:ext cx="533400" cy="32596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9"/>
          <p:cNvSpPr txBox="1"/>
          <p:nvPr>
            <p:ph type="title"/>
          </p:nvPr>
        </p:nvSpPr>
        <p:spPr>
          <a:xfrm>
            <a:off x="816864"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9"/>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29"/>
          <p:cNvSpPr txBox="1"/>
          <p:nvPr>
            <p:ph idx="1" type="body"/>
          </p:nvPr>
        </p:nvSpPr>
        <p:spPr>
          <a:xfrm>
            <a:off x="816864" y="1600200"/>
            <a:ext cx="10871200" cy="44958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30"/>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0"/>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3" name="Shape 33"/>
        <p:cNvGrpSpPr/>
        <p:nvPr/>
      </p:nvGrpSpPr>
      <p:grpSpPr>
        <a:xfrm>
          <a:off x="0" y="0"/>
          <a:ext cx="0" cy="0"/>
          <a:chOff x="0" y="0"/>
          <a:chExt cx="0" cy="0"/>
        </a:xfrm>
      </p:grpSpPr>
      <p:sp>
        <p:nvSpPr>
          <p:cNvPr id="34" name="Google Shape;34;p31"/>
          <p:cNvSpPr/>
          <p:nvPr/>
        </p:nvSpPr>
        <p:spPr>
          <a:xfrm>
            <a:off x="0" y="5971032"/>
            <a:ext cx="12192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5" name="Google Shape;35;p31"/>
          <p:cNvSpPr/>
          <p:nvPr/>
        </p:nvSpPr>
        <p:spPr>
          <a:xfrm>
            <a:off x="-12192" y="6053328"/>
            <a:ext cx="2999232"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6" name="Google Shape;36;p31"/>
          <p:cNvSpPr/>
          <p:nvPr/>
        </p:nvSpPr>
        <p:spPr>
          <a:xfrm>
            <a:off x="3145536" y="6044184"/>
            <a:ext cx="90464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7" name="Google Shape;37;p31"/>
          <p:cNvSpPr txBox="1"/>
          <p:nvPr>
            <p:ph type="ctrTitle"/>
          </p:nvPr>
        </p:nvSpPr>
        <p:spPr>
          <a:xfrm>
            <a:off x="3149600" y="4038600"/>
            <a:ext cx="8636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subTitle"/>
          </p:nvPr>
        </p:nvSpPr>
        <p:spPr>
          <a:xfrm>
            <a:off x="3149600" y="6050037"/>
            <a:ext cx="89408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9" name="Google Shape;39;p31"/>
          <p:cNvSpPr txBox="1"/>
          <p:nvPr>
            <p:ph idx="10" type="dt"/>
          </p:nvPr>
        </p:nvSpPr>
        <p:spPr>
          <a:xfrm>
            <a:off x="101600" y="6068699"/>
            <a:ext cx="27432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1" type="ftr"/>
          </p:nvPr>
        </p:nvSpPr>
        <p:spPr>
          <a:xfrm>
            <a:off x="2780524" y="236539"/>
            <a:ext cx="782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1"/>
          <p:cNvSpPr txBox="1"/>
          <p:nvPr>
            <p:ph idx="12" type="sldNum"/>
          </p:nvPr>
        </p:nvSpPr>
        <p:spPr>
          <a:xfrm>
            <a:off x="10668000" y="228600"/>
            <a:ext cx="11176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lt2"/>
                </a:solidFill>
                <a:latin typeface="Twentieth Century"/>
                <a:ea typeface="Twentieth Century"/>
                <a:cs typeface="Twentieth Century"/>
                <a:sym typeface="Twentieth Century"/>
              </a:defRPr>
            </a:lvl1pPr>
            <a:lvl2pPr indent="0" lvl="1" marL="0" algn="ctr">
              <a:spcBef>
                <a:spcPts val="0"/>
              </a:spcBef>
              <a:buNone/>
              <a:defRPr b="1" sz="1400">
                <a:solidFill>
                  <a:schemeClr val="lt2"/>
                </a:solidFill>
                <a:latin typeface="Twentieth Century"/>
                <a:ea typeface="Twentieth Century"/>
                <a:cs typeface="Twentieth Century"/>
                <a:sym typeface="Twentieth Century"/>
              </a:defRPr>
            </a:lvl2pPr>
            <a:lvl3pPr indent="0" lvl="2" marL="0" algn="ctr">
              <a:spcBef>
                <a:spcPts val="0"/>
              </a:spcBef>
              <a:buNone/>
              <a:defRPr b="1" sz="1400">
                <a:solidFill>
                  <a:schemeClr val="lt2"/>
                </a:solidFill>
                <a:latin typeface="Twentieth Century"/>
                <a:ea typeface="Twentieth Century"/>
                <a:cs typeface="Twentieth Century"/>
                <a:sym typeface="Twentieth Century"/>
              </a:defRPr>
            </a:lvl3pPr>
            <a:lvl4pPr indent="0" lvl="3" marL="0" algn="ctr">
              <a:spcBef>
                <a:spcPts val="0"/>
              </a:spcBef>
              <a:buNone/>
              <a:defRPr b="1" sz="1400">
                <a:solidFill>
                  <a:schemeClr val="lt2"/>
                </a:solidFill>
                <a:latin typeface="Twentieth Century"/>
                <a:ea typeface="Twentieth Century"/>
                <a:cs typeface="Twentieth Century"/>
                <a:sym typeface="Twentieth Century"/>
              </a:defRPr>
            </a:lvl4pPr>
            <a:lvl5pPr indent="0" lvl="4" marL="0" algn="ctr">
              <a:spcBef>
                <a:spcPts val="0"/>
              </a:spcBef>
              <a:buNone/>
              <a:defRPr b="1" sz="1400">
                <a:solidFill>
                  <a:schemeClr val="lt2"/>
                </a:solidFill>
                <a:latin typeface="Twentieth Century"/>
                <a:ea typeface="Twentieth Century"/>
                <a:cs typeface="Twentieth Century"/>
                <a:sym typeface="Twentieth Century"/>
              </a:defRPr>
            </a:lvl5pPr>
            <a:lvl6pPr indent="0" lvl="5" marL="0" algn="ctr">
              <a:spcBef>
                <a:spcPts val="0"/>
              </a:spcBef>
              <a:buNone/>
              <a:defRPr b="1" sz="1400">
                <a:solidFill>
                  <a:schemeClr val="lt2"/>
                </a:solidFill>
                <a:latin typeface="Twentieth Century"/>
                <a:ea typeface="Twentieth Century"/>
                <a:cs typeface="Twentieth Century"/>
                <a:sym typeface="Twentieth Century"/>
              </a:defRPr>
            </a:lvl6pPr>
            <a:lvl7pPr indent="0" lvl="6" marL="0" algn="ctr">
              <a:spcBef>
                <a:spcPts val="0"/>
              </a:spcBef>
              <a:buNone/>
              <a:defRPr b="1" sz="1400">
                <a:solidFill>
                  <a:schemeClr val="lt2"/>
                </a:solidFill>
                <a:latin typeface="Twentieth Century"/>
                <a:ea typeface="Twentieth Century"/>
                <a:cs typeface="Twentieth Century"/>
                <a:sym typeface="Twentieth Century"/>
              </a:defRPr>
            </a:lvl7pPr>
            <a:lvl8pPr indent="0" lvl="7" marL="0" algn="ctr">
              <a:spcBef>
                <a:spcPts val="0"/>
              </a:spcBef>
              <a:buNone/>
              <a:defRPr b="1" sz="1400">
                <a:solidFill>
                  <a:schemeClr val="lt2"/>
                </a:solidFill>
                <a:latin typeface="Twentieth Century"/>
                <a:ea typeface="Twentieth Century"/>
                <a:cs typeface="Twentieth Century"/>
                <a:sym typeface="Twentieth Century"/>
              </a:defRPr>
            </a:lvl8pPr>
            <a:lvl9pPr indent="0" lvl="8" marL="0" algn="ctr">
              <a:spcBef>
                <a:spcPts val="0"/>
              </a:spcBef>
              <a:buNone/>
              <a:defRPr b="1" sz="1400">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42" name="Shape 42"/>
        <p:cNvGrpSpPr/>
        <p:nvPr/>
      </p:nvGrpSpPr>
      <p:grpSpPr>
        <a:xfrm>
          <a:off x="0" y="0"/>
          <a:ext cx="0" cy="0"/>
          <a:chOff x="0" y="0"/>
          <a:chExt cx="0" cy="0"/>
        </a:xfrm>
      </p:grpSpPr>
      <p:sp>
        <p:nvSpPr>
          <p:cNvPr id="43" name="Google Shape;43;p32"/>
          <p:cNvSpPr txBox="1"/>
          <p:nvPr>
            <p:ph idx="1" type="body"/>
          </p:nvPr>
        </p:nvSpPr>
        <p:spPr>
          <a:xfrm>
            <a:off x="1828801" y="2743200"/>
            <a:ext cx="9497484" cy="1673225"/>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32"/>
          <p:cNvSpPr/>
          <p:nvPr/>
        </p:nvSpPr>
        <p:spPr>
          <a:xfrm>
            <a:off x="0" y="1524000"/>
            <a:ext cx="12192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5" name="Google Shape;45;p32"/>
          <p:cNvSpPr/>
          <p:nvPr/>
        </p:nvSpPr>
        <p:spPr>
          <a:xfrm>
            <a:off x="0" y="1600200"/>
            <a:ext cx="17272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6" name="Google Shape;46;p32"/>
          <p:cNvSpPr/>
          <p:nvPr/>
        </p:nvSpPr>
        <p:spPr>
          <a:xfrm>
            <a:off x="1828800" y="1600200"/>
            <a:ext cx="103632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7" name="Google Shape;47;p32"/>
          <p:cNvSpPr txBox="1"/>
          <p:nvPr>
            <p:ph type="title"/>
          </p:nvPr>
        </p:nvSpPr>
        <p:spPr>
          <a:xfrm>
            <a:off x="1828800" y="1600200"/>
            <a:ext cx="1016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2"/>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0" y="1752600"/>
            <a:ext cx="17272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32"/>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33"/>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3"/>
          <p:cNvSpPr txBox="1"/>
          <p:nvPr>
            <p:ph idx="1" type="body"/>
          </p:nvPr>
        </p:nvSpPr>
        <p:spPr>
          <a:xfrm>
            <a:off x="812800" y="1589567"/>
            <a:ext cx="51816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33"/>
          <p:cNvSpPr txBox="1"/>
          <p:nvPr>
            <p:ph idx="2" type="body"/>
          </p:nvPr>
        </p:nvSpPr>
        <p:spPr>
          <a:xfrm>
            <a:off x="6459868" y="1589567"/>
            <a:ext cx="51816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33"/>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7" name="Google Shape;57;p33"/>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4"/>
          <p:cNvSpPr txBox="1"/>
          <p:nvPr>
            <p:ph type="title"/>
          </p:nvPr>
        </p:nvSpPr>
        <p:spPr>
          <a:xfrm>
            <a:off x="711200" y="273050"/>
            <a:ext cx="10871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812800" y="2438400"/>
            <a:ext cx="51816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34"/>
          <p:cNvSpPr txBox="1"/>
          <p:nvPr>
            <p:ph idx="2" type="body"/>
          </p:nvPr>
        </p:nvSpPr>
        <p:spPr>
          <a:xfrm>
            <a:off x="6400800" y="2438400"/>
            <a:ext cx="51816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34"/>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4" name="Google Shape;64;p34"/>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4"/>
          <p:cNvSpPr txBox="1"/>
          <p:nvPr>
            <p:ph idx="3" type="body"/>
          </p:nvPr>
        </p:nvSpPr>
        <p:spPr>
          <a:xfrm>
            <a:off x="812800" y="1752600"/>
            <a:ext cx="51816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34"/>
          <p:cNvSpPr txBox="1"/>
          <p:nvPr>
            <p:ph idx="4" type="body"/>
          </p:nvPr>
        </p:nvSpPr>
        <p:spPr>
          <a:xfrm>
            <a:off x="6400800" y="1752600"/>
            <a:ext cx="51816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35"/>
          <p:cNvSpPr txBox="1"/>
          <p:nvPr>
            <p:ph type="title"/>
          </p:nvPr>
        </p:nvSpPr>
        <p:spPr>
          <a:xfrm>
            <a:off x="812800" y="273050"/>
            <a:ext cx="107696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5"/>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2" name="Google Shape;72;p35"/>
          <p:cNvSpPr txBox="1"/>
          <p:nvPr>
            <p:ph idx="1" type="body"/>
          </p:nvPr>
        </p:nvSpPr>
        <p:spPr>
          <a:xfrm>
            <a:off x="812800" y="1752600"/>
            <a:ext cx="21336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35"/>
          <p:cNvSpPr txBox="1"/>
          <p:nvPr>
            <p:ph idx="2" type="body"/>
          </p:nvPr>
        </p:nvSpPr>
        <p:spPr>
          <a:xfrm>
            <a:off x="3149600" y="1752600"/>
            <a:ext cx="85344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74" name="Shape 74"/>
        <p:cNvGrpSpPr/>
        <p:nvPr/>
      </p:nvGrpSpPr>
      <p:grpSpPr>
        <a:xfrm>
          <a:off x="0" y="0"/>
          <a:ext cx="0" cy="0"/>
          <a:chOff x="0" y="0"/>
          <a:chExt cx="0" cy="0"/>
        </a:xfrm>
      </p:grpSpPr>
      <p:sp>
        <p:nvSpPr>
          <p:cNvPr id="75" name="Google Shape;75;p36"/>
          <p:cNvSpPr txBox="1"/>
          <p:nvPr>
            <p:ph idx="1" type="body"/>
          </p:nvPr>
        </p:nvSpPr>
        <p:spPr>
          <a:xfrm>
            <a:off x="2133600" y="5486400"/>
            <a:ext cx="97536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36"/>
          <p:cNvSpPr/>
          <p:nvPr/>
        </p:nvSpPr>
        <p:spPr>
          <a:xfrm>
            <a:off x="-12192" y="4572000"/>
            <a:ext cx="12192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7" name="Google Shape;77;p36"/>
          <p:cNvSpPr/>
          <p:nvPr/>
        </p:nvSpPr>
        <p:spPr>
          <a:xfrm>
            <a:off x="-12192" y="4663440"/>
            <a:ext cx="195072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8" name="Google Shape;78;p36"/>
          <p:cNvSpPr/>
          <p:nvPr/>
        </p:nvSpPr>
        <p:spPr>
          <a:xfrm>
            <a:off x="2060448" y="4654296"/>
            <a:ext cx="10131552"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9" name="Google Shape;79;p36"/>
          <p:cNvSpPr txBox="1"/>
          <p:nvPr>
            <p:ph type="title"/>
          </p:nvPr>
        </p:nvSpPr>
        <p:spPr>
          <a:xfrm>
            <a:off x="2133600" y="4648200"/>
            <a:ext cx="97536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6"/>
          <p:cNvSpPr/>
          <p:nvPr/>
        </p:nvSpPr>
        <p:spPr>
          <a:xfrm>
            <a:off x="1930400" y="0"/>
            <a:ext cx="134112"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1" name="Google Shape;81;p36"/>
          <p:cNvSpPr txBox="1"/>
          <p:nvPr>
            <p:ph idx="10" type="dt"/>
          </p:nvPr>
        </p:nvSpPr>
        <p:spPr>
          <a:xfrm>
            <a:off x="8331200" y="6248401"/>
            <a:ext cx="3556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6"/>
          <p:cNvSpPr txBox="1"/>
          <p:nvPr>
            <p:ph idx="12" type="sldNum"/>
          </p:nvPr>
        </p:nvSpPr>
        <p:spPr>
          <a:xfrm>
            <a:off x="0" y="4667249"/>
            <a:ext cx="19304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36"/>
          <p:cNvSpPr txBox="1"/>
          <p:nvPr>
            <p:ph idx="11" type="ftr"/>
          </p:nvPr>
        </p:nvSpPr>
        <p:spPr>
          <a:xfrm>
            <a:off x="2133600" y="6248207"/>
            <a:ext cx="6096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p:nvPr>
            <p:ph idx="2" type="pic"/>
          </p:nvPr>
        </p:nvSpPr>
        <p:spPr>
          <a:xfrm>
            <a:off x="2080768" y="0"/>
            <a:ext cx="10111232" cy="4568952"/>
          </a:xfrm>
          <a:prstGeom prst="rect">
            <a:avLst/>
          </a:prstGeom>
          <a:solidFill>
            <a:srgbClr val="DCE5EE"/>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12800" y="228600"/>
            <a:ext cx="108712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16864" y="1600200"/>
            <a:ext cx="108712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27"/>
          <p:cNvSpPr txBox="1"/>
          <p:nvPr>
            <p:ph idx="10" type="dt"/>
          </p:nvPr>
        </p:nvSpPr>
        <p:spPr>
          <a:xfrm>
            <a:off x="8128000" y="6248401"/>
            <a:ext cx="3556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27"/>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27"/>
          <p:cNvSpPr/>
          <p:nvPr/>
        </p:nvSpPr>
        <p:spPr>
          <a:xfrm>
            <a:off x="0" y="1234440"/>
            <a:ext cx="12192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27"/>
          <p:cNvSpPr/>
          <p:nvPr/>
        </p:nvSpPr>
        <p:spPr>
          <a:xfrm>
            <a:off x="0" y="1280160"/>
            <a:ext cx="7112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27"/>
          <p:cNvSpPr/>
          <p:nvPr/>
        </p:nvSpPr>
        <p:spPr>
          <a:xfrm>
            <a:off x="787400" y="1280160"/>
            <a:ext cx="1140460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27"/>
          <p:cNvSpPr txBox="1"/>
          <p:nvPr>
            <p:ph idx="12" type="sldNum"/>
          </p:nvPr>
        </p:nvSpPr>
        <p:spPr>
          <a:xfrm>
            <a:off x="0" y="1272222"/>
            <a:ext cx="7112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15.jpg"/><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8.png"/><Relationship Id="rId11" Type="http://schemas.openxmlformats.org/officeDocument/2006/relationships/image" Target="../media/image17.png"/><Relationship Id="rId10" Type="http://schemas.openxmlformats.org/officeDocument/2006/relationships/image" Target="../media/image11.jpg"/><Relationship Id="rId9" Type="http://schemas.openxmlformats.org/officeDocument/2006/relationships/image" Target="../media/image6.jpg"/><Relationship Id="rId5" Type="http://schemas.openxmlformats.org/officeDocument/2006/relationships/image" Target="../media/image16.png"/><Relationship Id="rId6" Type="http://schemas.openxmlformats.org/officeDocument/2006/relationships/image" Target="../media/image14.png"/><Relationship Id="rId7" Type="http://schemas.openxmlformats.org/officeDocument/2006/relationships/image" Target="../media/image12.png"/><Relationship Id="rId8"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1"/>
          <p:cNvGrpSpPr/>
          <p:nvPr/>
        </p:nvGrpSpPr>
        <p:grpSpPr>
          <a:xfrm>
            <a:off x="1418490" y="192961"/>
            <a:ext cx="10656100" cy="1524000"/>
            <a:chOff x="1298447" y="128015"/>
            <a:chExt cx="7592569" cy="1524000"/>
          </a:xfrm>
        </p:grpSpPr>
        <p:pic>
          <p:nvPicPr>
            <p:cNvPr id="105" name="Google Shape;105;p1"/>
            <p:cNvPicPr preferRelativeResize="0"/>
            <p:nvPr/>
          </p:nvPicPr>
          <p:blipFill rotWithShape="1">
            <a:blip r:embed="rId3">
              <a:alphaModFix/>
            </a:blip>
            <a:srcRect b="0" l="0" r="0" t="0"/>
            <a:stretch/>
          </p:blipFill>
          <p:spPr>
            <a:xfrm>
              <a:off x="7583424" y="195072"/>
              <a:ext cx="1307592" cy="1389888"/>
            </a:xfrm>
            <a:prstGeom prst="rect">
              <a:avLst/>
            </a:prstGeom>
            <a:noFill/>
            <a:ln>
              <a:noFill/>
            </a:ln>
          </p:spPr>
        </p:pic>
        <p:pic>
          <p:nvPicPr>
            <p:cNvPr id="106" name="Google Shape;106;p1"/>
            <p:cNvPicPr preferRelativeResize="0"/>
            <p:nvPr/>
          </p:nvPicPr>
          <p:blipFill rotWithShape="1">
            <a:blip r:embed="rId4">
              <a:alphaModFix/>
            </a:blip>
            <a:srcRect b="0" l="0" r="0" t="0"/>
            <a:stretch/>
          </p:blipFill>
          <p:spPr>
            <a:xfrm>
              <a:off x="1298447" y="128015"/>
              <a:ext cx="6284976" cy="1524000"/>
            </a:xfrm>
            <a:prstGeom prst="rect">
              <a:avLst/>
            </a:prstGeom>
            <a:noFill/>
            <a:ln>
              <a:noFill/>
            </a:ln>
          </p:spPr>
        </p:pic>
      </p:grpSp>
      <p:pic>
        <p:nvPicPr>
          <p:cNvPr id="107" name="Google Shape;107;p1"/>
          <p:cNvPicPr preferRelativeResize="0"/>
          <p:nvPr/>
        </p:nvPicPr>
        <p:blipFill rotWithShape="1">
          <a:blip r:embed="rId5">
            <a:alphaModFix/>
          </a:blip>
          <a:srcRect b="0" l="0" r="0" t="0"/>
          <a:stretch/>
        </p:blipFill>
        <p:spPr>
          <a:xfrm>
            <a:off x="234694" y="128015"/>
            <a:ext cx="1594105" cy="1653893"/>
          </a:xfrm>
          <a:prstGeom prst="rect">
            <a:avLst/>
          </a:prstGeom>
          <a:noFill/>
          <a:ln>
            <a:noFill/>
          </a:ln>
        </p:spPr>
      </p:pic>
      <p:sp>
        <p:nvSpPr>
          <p:cNvPr id="108" name="Google Shape;108;p1"/>
          <p:cNvSpPr/>
          <p:nvPr/>
        </p:nvSpPr>
        <p:spPr>
          <a:xfrm>
            <a:off x="2482004" y="1743780"/>
            <a:ext cx="6435971" cy="430887"/>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a:t>
            </a:r>
            <a:endParaRPr b="0" i="0" sz="2200" u="none" cap="none" strike="noStrike">
              <a:solidFill>
                <a:schemeClr val="dk1"/>
              </a:solidFill>
              <a:latin typeface="Times New Roman"/>
              <a:ea typeface="Times New Roman"/>
              <a:cs typeface="Times New Roman"/>
              <a:sym typeface="Times New Roman"/>
            </a:endParaRPr>
          </a:p>
        </p:txBody>
      </p:sp>
      <p:sp>
        <p:nvSpPr>
          <p:cNvPr id="109" name="Google Shape;109;p1"/>
          <p:cNvSpPr/>
          <p:nvPr/>
        </p:nvSpPr>
        <p:spPr>
          <a:xfrm>
            <a:off x="2632170" y="2564396"/>
            <a:ext cx="639354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Times New Roman"/>
                <a:ea typeface="Times New Roman"/>
                <a:cs typeface="Times New Roman"/>
                <a:sym typeface="Times New Roman"/>
              </a:rPr>
              <a:t>Price Forecasting And Analysis OF Bitcoin</a:t>
            </a:r>
            <a:endParaRPr sz="2800">
              <a:solidFill>
                <a:schemeClr val="dk1"/>
              </a:solidFill>
              <a:latin typeface="Times New Roman"/>
              <a:ea typeface="Times New Roman"/>
              <a:cs typeface="Times New Roman"/>
              <a:sym typeface="Times New Roman"/>
            </a:endParaRPr>
          </a:p>
        </p:txBody>
      </p:sp>
      <p:sp>
        <p:nvSpPr>
          <p:cNvPr id="110" name="Google Shape;110;p1"/>
          <p:cNvSpPr/>
          <p:nvPr/>
        </p:nvSpPr>
        <p:spPr>
          <a:xfrm>
            <a:off x="3596983" y="3206262"/>
            <a:ext cx="4206011" cy="948978"/>
          </a:xfrm>
          <a:prstGeom prst="rect">
            <a:avLst/>
          </a:prstGeom>
          <a:noFill/>
          <a:ln>
            <a:noFill/>
          </a:ln>
        </p:spPr>
        <p:txBody>
          <a:bodyPr anchorCtr="0" anchor="t" bIns="45700" lIns="91425" spcFirstLastPara="1" rIns="91425" wrap="square" tIns="45700">
            <a:spAutoFit/>
          </a:bodyPr>
          <a:lstStyle/>
          <a:p>
            <a:pPr indent="-369569" lvl="0" marL="381635" marR="508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Team Members Name / Register Number </a:t>
            </a:r>
            <a:endParaRPr/>
          </a:p>
          <a:p>
            <a:pPr indent="-369569" lvl="0" marL="381635" marR="5080" rtl="0" algn="l">
              <a:lnSpc>
                <a:spcPct val="100000"/>
              </a:lnSpc>
              <a:spcBef>
                <a:spcPts val="100"/>
              </a:spcBef>
              <a:spcAft>
                <a:spcPts val="0"/>
              </a:spcAft>
              <a:buNone/>
            </a:pPr>
            <a:r>
              <a:rPr b="1" lang="en-US" sz="1800">
                <a:solidFill>
                  <a:schemeClr val="dk1"/>
                </a:solidFill>
                <a:latin typeface="Times New Roman"/>
                <a:ea typeface="Times New Roman"/>
                <a:cs typeface="Times New Roman"/>
                <a:sym typeface="Times New Roman"/>
              </a:rPr>
              <a:t>         BHUVANESH R (211420104041) </a:t>
            </a:r>
            <a:endParaRPr/>
          </a:p>
          <a:p>
            <a:pPr indent="-369569" lvl="0" marL="381635" marR="5080" rtl="0" algn="l">
              <a:lnSpc>
                <a:spcPct val="100000"/>
              </a:lnSpc>
              <a:spcBef>
                <a:spcPts val="100"/>
              </a:spcBef>
              <a:spcAft>
                <a:spcPts val="0"/>
              </a:spcAft>
              <a:buNone/>
            </a:pPr>
            <a:r>
              <a:rPr b="1" lang="en-US"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p:txBody>
      </p:sp>
      <p:sp>
        <p:nvSpPr>
          <p:cNvPr id="111" name="Google Shape;111;p1"/>
          <p:cNvSpPr txBox="1"/>
          <p:nvPr/>
        </p:nvSpPr>
        <p:spPr>
          <a:xfrm>
            <a:off x="4025529" y="3977912"/>
            <a:ext cx="414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GOKULANANTHAN K(211420104081)</a:t>
            </a:r>
            <a:endParaRPr b="1" sz="1800">
              <a:solidFill>
                <a:schemeClr val="dk1"/>
              </a:solidFill>
              <a:latin typeface="Times New Roman"/>
              <a:ea typeface="Times New Roman"/>
              <a:cs typeface="Times New Roman"/>
              <a:sym typeface="Times New Roman"/>
            </a:endParaRPr>
          </a:p>
        </p:txBody>
      </p:sp>
      <p:sp>
        <p:nvSpPr>
          <p:cNvPr id="112" name="Google Shape;112;p1"/>
          <p:cNvSpPr/>
          <p:nvPr/>
        </p:nvSpPr>
        <p:spPr>
          <a:xfrm>
            <a:off x="745057" y="5237522"/>
            <a:ext cx="5228260" cy="751488"/>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Guide Name &amp; Designation</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100"/>
              </a:spcBef>
              <a:spcAft>
                <a:spcPts val="0"/>
              </a:spcAft>
              <a:buNone/>
            </a:pPr>
            <a:r>
              <a:rPr lang="en-US" sz="2400">
                <a:solidFill>
                  <a:schemeClr val="dk1"/>
                </a:solidFill>
                <a:latin typeface="Times New Roman"/>
                <a:ea typeface="Times New Roman"/>
                <a:cs typeface="Times New Roman"/>
                <a:sym typeface="Times New Roman"/>
              </a:rPr>
              <a:t>Mrs S PREENA JACITH SALOM</a:t>
            </a:r>
            <a:r>
              <a:rPr lang="en-US" sz="2400">
                <a:solidFill>
                  <a:schemeClr val="dk1"/>
                </a:solidFill>
                <a:latin typeface="Arial"/>
                <a:ea typeface="Arial"/>
                <a:cs typeface="Arial"/>
                <a:sym typeface="Arial"/>
              </a:rPr>
              <a:t> M.E.</a:t>
            </a:r>
            <a:endParaRPr/>
          </a:p>
        </p:txBody>
      </p:sp>
      <p:sp>
        <p:nvSpPr>
          <p:cNvPr id="113" name="Google Shape;113;p1"/>
          <p:cNvSpPr/>
          <p:nvPr/>
        </p:nvSpPr>
        <p:spPr>
          <a:xfrm>
            <a:off x="7191396" y="5237522"/>
            <a:ext cx="6096000" cy="1246495"/>
          </a:xfrm>
          <a:prstGeom prst="rect">
            <a:avLst/>
          </a:prstGeom>
          <a:noFill/>
          <a:ln>
            <a:noFill/>
          </a:ln>
        </p:spPr>
        <p:txBody>
          <a:bodyPr anchorCtr="0" anchor="t" bIns="45700" lIns="91425" spcFirstLastPara="1" rIns="91425" wrap="square" tIns="45700">
            <a:spAutoFit/>
          </a:bodyPr>
          <a:lstStyle/>
          <a:p>
            <a:pPr indent="0" lvl="0" marL="2413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Coordinator Name &amp; Designation</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Dr. N.PUGHAZENDI M.E, PhD.</a:t>
            </a:r>
            <a:endParaRPr sz="2400">
              <a:solidFill>
                <a:schemeClr val="dk1"/>
              </a:solidFill>
              <a:latin typeface="Times New Roman"/>
              <a:ea typeface="Times New Roman"/>
              <a:cs typeface="Times New Roman"/>
              <a:sym typeface="Times New Roman"/>
            </a:endParaRPr>
          </a:p>
          <a:p>
            <a:pPr indent="0" lvl="0" marL="0" marR="334645" rtl="0" algn="r">
              <a:lnSpc>
                <a:spcPct val="100000"/>
              </a:lnSpc>
              <a:spcBef>
                <a:spcPts val="1755"/>
              </a:spcBef>
              <a:spcAft>
                <a:spcPts val="0"/>
              </a:spcAft>
              <a:buNone/>
            </a:pPr>
            <a:r>
              <a:t/>
            </a:r>
            <a:endParaRPr sz="1800">
              <a:solidFill>
                <a:schemeClr val="dk1"/>
              </a:solidFill>
              <a:latin typeface="Calibri"/>
              <a:ea typeface="Calibri"/>
              <a:cs typeface="Calibri"/>
              <a:sym typeface="Calibri"/>
            </a:endParaRPr>
          </a:p>
        </p:txBody>
      </p:sp>
      <p:sp>
        <p:nvSpPr>
          <p:cNvPr id="114" name="Google Shape;114;p1"/>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a:t>
            </a:r>
            <a:endParaRPr/>
          </a:p>
        </p:txBody>
      </p:sp>
      <p:sp>
        <p:nvSpPr>
          <p:cNvPr id="115" name="Google Shape;115;p1"/>
          <p:cNvSpPr/>
          <p:nvPr/>
        </p:nvSpPr>
        <p:spPr>
          <a:xfrm>
            <a:off x="2482004" y="4328855"/>
            <a:ext cx="77146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 </a:t>
            </a:r>
            <a:r>
              <a:rPr b="1" lang="en-US" sz="1800">
                <a:solidFill>
                  <a:schemeClr val="dk1"/>
                </a:solidFill>
                <a:latin typeface="Times New Roman"/>
                <a:ea typeface="Times New Roman"/>
                <a:cs typeface="Times New Roman"/>
                <a:sym typeface="Times New Roman"/>
              </a:rPr>
              <a:t>Sustainable Development Goals-9(Industry, Innovation, and Infrastructure)</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p:nvPr/>
        </p:nvSpPr>
        <p:spPr>
          <a:xfrm>
            <a:off x="4514418" y="257989"/>
            <a:ext cx="256833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Existing system</a:t>
            </a:r>
            <a:endParaRPr sz="2800">
              <a:solidFill>
                <a:schemeClr val="dk1"/>
              </a:solidFill>
              <a:latin typeface="Twentieth Century"/>
              <a:ea typeface="Twentieth Century"/>
              <a:cs typeface="Twentieth Century"/>
              <a:sym typeface="Twentieth Century"/>
            </a:endParaRPr>
          </a:p>
        </p:txBody>
      </p:sp>
      <p:sp>
        <p:nvSpPr>
          <p:cNvPr id="180" name="Google Shape;180;p10"/>
          <p:cNvSpPr/>
          <p:nvPr/>
        </p:nvSpPr>
        <p:spPr>
          <a:xfrm>
            <a:off x="1435394" y="1293052"/>
            <a:ext cx="9962707" cy="470898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problem will solved by achieved with level of success through high implementation of a Bayesian regression. To optimized recurrent neural network (RNN) and a Long Short Term Memory (LSTM) network. The LST Achieves the highest classification accuracy of 52% and a RMSE of 8% . </a:t>
            </a:r>
            <a:endParaRPr sz="2000">
              <a:solidFill>
                <a:schemeClr val="dk1"/>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popular ARIMA model for time series forecasting is implemented as a comparison to the deep learning model. As expected, the non-linear deep learning methods outperform the ARIMA forecast which performs very low. So, Finally the both learning models are resulted the outcomes are very low level of accuracy.</a:t>
            </a:r>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Log Normalization: In this method, the range is compressed and we get the values that were close to zero before normalization. The function is: A'= log(A)/log(max) </a:t>
            </a:r>
            <a:endParaRPr sz="2000">
              <a:solidFill>
                <a:schemeClr val="dk1"/>
              </a:solidFill>
              <a:latin typeface="Times New Roman"/>
              <a:ea typeface="Times New Roman"/>
              <a:cs typeface="Times New Roman"/>
              <a:sym typeface="Times New Roman"/>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Z score normalization: This method uses technique similar to standard deviation method by considering the mean value.</a:t>
            </a:r>
            <a:endParaRPr/>
          </a:p>
        </p:txBody>
      </p:sp>
      <p:sp>
        <p:nvSpPr>
          <p:cNvPr id="181" name="Google Shape;181;p10"/>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p:nvPr/>
        </p:nvSpPr>
        <p:spPr>
          <a:xfrm>
            <a:off x="3217245" y="470640"/>
            <a:ext cx="527420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Disadvantage of  Existing System</a:t>
            </a:r>
            <a:endParaRPr sz="2800">
              <a:solidFill>
                <a:schemeClr val="dk1"/>
              </a:solidFill>
              <a:latin typeface="Twentieth Century"/>
              <a:ea typeface="Twentieth Century"/>
              <a:cs typeface="Twentieth Century"/>
              <a:sym typeface="Twentieth Century"/>
            </a:endParaRPr>
          </a:p>
        </p:txBody>
      </p:sp>
      <p:sp>
        <p:nvSpPr>
          <p:cNvPr id="187" name="Google Shape;187;p11"/>
          <p:cNvSpPr/>
          <p:nvPr/>
        </p:nvSpPr>
        <p:spPr>
          <a:xfrm>
            <a:off x="2339163" y="2233136"/>
            <a:ext cx="7846828" cy="286232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One drawback is there is no proof for transaction.</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Conversion will be late.</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takes long time to solve the data set.</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is a long process for filter the data.</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Low redundancy to perform the prediction.</a:t>
            </a:r>
            <a:endParaRPr/>
          </a:p>
        </p:txBody>
      </p:sp>
      <p:sp>
        <p:nvSpPr>
          <p:cNvPr id="188" name="Google Shape;188;p11"/>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9</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194" name="Google Shape;194;p12"/>
          <p:cNvSpPr/>
          <p:nvPr/>
        </p:nvSpPr>
        <p:spPr>
          <a:xfrm>
            <a:off x="4460822" y="192790"/>
            <a:ext cx="280230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Proposed System</a:t>
            </a:r>
            <a:endParaRPr sz="2800">
              <a:solidFill>
                <a:schemeClr val="dk1"/>
              </a:solidFill>
              <a:latin typeface="Twentieth Century"/>
              <a:ea typeface="Twentieth Century"/>
              <a:cs typeface="Twentieth Century"/>
              <a:sym typeface="Twentieth Century"/>
            </a:endParaRPr>
          </a:p>
        </p:txBody>
      </p:sp>
      <p:sp>
        <p:nvSpPr>
          <p:cNvPr id="195" name="Google Shape;195;p12"/>
          <p:cNvSpPr/>
          <p:nvPr/>
        </p:nvSpPr>
        <p:spPr>
          <a:xfrm>
            <a:off x="1509823" y="887482"/>
            <a:ext cx="9175898" cy="5438476"/>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70000"/>
              </a:lnSpc>
              <a:spcBef>
                <a:spcPts val="0"/>
              </a:spcBef>
              <a:spcAft>
                <a:spcPts val="0"/>
              </a:spcAft>
              <a:buClr>
                <a:schemeClr val="dk1"/>
              </a:buClr>
              <a:buSzPts val="1900"/>
              <a:buFont typeface="Arial"/>
              <a:buChar char="•"/>
            </a:pPr>
            <a:r>
              <a:rPr lang="en-US" sz="2000">
                <a:solidFill>
                  <a:schemeClr val="dk1"/>
                </a:solidFill>
                <a:latin typeface="Times New Roman"/>
                <a:ea typeface="Times New Roman"/>
                <a:cs typeface="Times New Roman"/>
                <a:sym typeface="Times New Roman"/>
              </a:rPr>
              <a:t>In this study, we have used 5 years data sets for Bitfinex for testing and training the ML . With the help of python libraries, the data preprocessing was done. </a:t>
            </a:r>
            <a:endParaRPr/>
          </a:p>
          <a:p>
            <a:pPr indent="-285750" lvl="0" marL="285750" marR="0" rtl="0" algn="just">
              <a:lnSpc>
                <a:spcPct val="170000"/>
              </a:lnSpc>
              <a:spcBef>
                <a:spcPts val="400"/>
              </a:spcBef>
              <a:spcAft>
                <a:spcPts val="0"/>
              </a:spcAft>
              <a:buClr>
                <a:schemeClr val="dk1"/>
              </a:buClr>
              <a:buSzPts val="1900"/>
              <a:buFont typeface="Arial"/>
              <a:buChar char="•"/>
            </a:pPr>
            <a:r>
              <a:rPr lang="en-US" sz="2000">
                <a:solidFill>
                  <a:schemeClr val="dk1"/>
                </a:solidFill>
                <a:latin typeface="Times New Roman"/>
                <a:ea typeface="Times New Roman"/>
                <a:cs typeface="Times New Roman"/>
                <a:sym typeface="Times New Roman"/>
              </a:rPr>
              <a:t>Python has provided with a best feature for data Analysis and visualization. After the understanding of the data, we trim the data and use the features or attributes best suited for the model.</a:t>
            </a:r>
            <a:endParaRPr/>
          </a:p>
          <a:p>
            <a:pPr indent="-285750" lvl="0" marL="285750" marR="0" rtl="0" algn="just">
              <a:lnSpc>
                <a:spcPct val="170000"/>
              </a:lnSpc>
              <a:spcBef>
                <a:spcPts val="400"/>
              </a:spcBef>
              <a:spcAft>
                <a:spcPts val="0"/>
              </a:spcAft>
              <a:buClr>
                <a:schemeClr val="dk1"/>
              </a:buClr>
              <a:buSzPts val="1900"/>
              <a:buFont typeface="Arial"/>
              <a:buChar char="•"/>
            </a:pPr>
            <a:r>
              <a:rPr lang="en-US" sz="2000">
                <a:solidFill>
                  <a:schemeClr val="dk1"/>
                </a:solidFill>
                <a:latin typeface="Times New Roman"/>
                <a:ea typeface="Times New Roman"/>
                <a:cs typeface="Times New Roman"/>
                <a:sym typeface="Times New Roman"/>
              </a:rPr>
              <a:t> It was discovered that the random forest model’s accuracy rate is very high when compared to other Machine Learning models from related works.</a:t>
            </a:r>
            <a:endParaRPr sz="2000">
              <a:solidFill>
                <a:schemeClr val="dk1"/>
              </a:solidFill>
              <a:latin typeface="Times New Roman"/>
              <a:ea typeface="Times New Roman"/>
              <a:cs typeface="Times New Roman"/>
              <a:sym typeface="Times New Roman"/>
            </a:endParaRPr>
          </a:p>
          <a:p>
            <a:pPr indent="-285750" lvl="0" marL="285750" marR="0" rtl="0" algn="just">
              <a:lnSpc>
                <a:spcPct val="170000"/>
              </a:lnSpc>
              <a:spcBef>
                <a:spcPts val="400"/>
              </a:spcBef>
              <a:spcAft>
                <a:spcPts val="0"/>
              </a:spcAft>
              <a:buClr>
                <a:schemeClr val="dk1"/>
              </a:buClr>
              <a:buSzPts val="1900"/>
              <a:buFont typeface="Arial"/>
              <a:buChar char="•"/>
            </a:pPr>
            <a:r>
              <a:rPr lang="en-US" sz="2000">
                <a:solidFill>
                  <a:schemeClr val="dk1"/>
                </a:solidFill>
                <a:latin typeface="Times New Roman"/>
                <a:ea typeface="Times New Roman"/>
                <a:cs typeface="Times New Roman"/>
                <a:sym typeface="Times New Roman"/>
              </a:rPr>
              <a:t>In this work, a flask framework has been created using the flask library that will allow the user to input the future date to be predicted . BeautifulSoup  is used to scrap the data from 'url': 'https://bitinfocharts.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p:nvPr/>
        </p:nvSpPr>
        <p:spPr>
          <a:xfrm>
            <a:off x="3939827" y="267218"/>
            <a:ext cx="493910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Advantage of Proposed System</a:t>
            </a:r>
            <a:endParaRPr sz="2800">
              <a:solidFill>
                <a:schemeClr val="dk1"/>
              </a:solidFill>
              <a:latin typeface="Twentieth Century"/>
              <a:ea typeface="Twentieth Century"/>
              <a:cs typeface="Twentieth Century"/>
              <a:sym typeface="Twentieth Century"/>
            </a:endParaRPr>
          </a:p>
        </p:txBody>
      </p:sp>
      <p:sp>
        <p:nvSpPr>
          <p:cNvPr id="201" name="Google Shape;201;p13"/>
          <p:cNvSpPr/>
          <p:nvPr/>
        </p:nvSpPr>
        <p:spPr>
          <a:xfrm>
            <a:off x="1839432" y="1499766"/>
            <a:ext cx="8452884"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Advantage of RF in Bitcoin price prediction results has been showed in  with good rmse and mse values.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helps to understand the results very neatly in webpage.</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It works the prediction by taking the 'url': 'https://bitinfocharts.</a:t>
            </a:r>
            <a:endParaRPr sz="2000">
              <a:solidFill>
                <a:schemeClr val="dk1"/>
              </a:solidFill>
              <a:latin typeface="Times New Roman"/>
              <a:ea typeface="Times New Roman"/>
              <a:cs typeface="Times New Roman"/>
              <a:sym typeface="Times New Roman"/>
            </a:endParaRPr>
          </a:p>
        </p:txBody>
      </p:sp>
      <p:sp>
        <p:nvSpPr>
          <p:cNvPr id="202" name="Google Shape;202;p13"/>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6" name="Shape 206"/>
        <p:cNvGrpSpPr/>
        <p:nvPr/>
      </p:nvGrpSpPr>
      <p:grpSpPr>
        <a:xfrm>
          <a:off x="0" y="0"/>
          <a:ext cx="0" cy="0"/>
          <a:chOff x="0" y="0"/>
          <a:chExt cx="0" cy="0"/>
        </a:xfrm>
      </p:grpSpPr>
      <p:sp>
        <p:nvSpPr>
          <p:cNvPr id="207" name="Google Shape;207;p14"/>
          <p:cNvSpPr txBox="1"/>
          <p:nvPr>
            <p:ph type="title"/>
          </p:nvPr>
        </p:nvSpPr>
        <p:spPr>
          <a:xfrm>
            <a:off x="4149261" y="0"/>
            <a:ext cx="2606608" cy="7741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030A0"/>
              </a:buClr>
              <a:buSzPts val="2800"/>
              <a:buFont typeface="Times New Roman"/>
              <a:buNone/>
            </a:pPr>
            <a:r>
              <a:rPr b="1" lang="en-US" sz="2800">
                <a:solidFill>
                  <a:srgbClr val="7030A0"/>
                </a:solidFill>
                <a:latin typeface="Times New Roman"/>
                <a:ea typeface="Times New Roman"/>
                <a:cs typeface="Times New Roman"/>
                <a:sym typeface="Times New Roman"/>
              </a:rPr>
              <a:t>Block diagram</a:t>
            </a:r>
            <a:endParaRPr b="1" sz="2800" cap="none">
              <a:solidFill>
                <a:schemeClr val="dk1"/>
              </a:solidFill>
              <a:latin typeface="Times New Roman"/>
              <a:ea typeface="Times New Roman"/>
              <a:cs typeface="Times New Roman"/>
              <a:sym typeface="Times New Roman"/>
            </a:endParaRPr>
          </a:p>
        </p:txBody>
      </p:sp>
      <p:sp>
        <p:nvSpPr>
          <p:cNvPr id="208" name="Google Shape;208;p14"/>
          <p:cNvSpPr/>
          <p:nvPr/>
        </p:nvSpPr>
        <p:spPr>
          <a:xfrm>
            <a:off x="123191" y="932817"/>
            <a:ext cx="1962151" cy="894715"/>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Dataset(Kaggle 5 yrs)</a:t>
            </a:r>
            <a:endParaRPr/>
          </a:p>
        </p:txBody>
      </p:sp>
      <p:sp>
        <p:nvSpPr>
          <p:cNvPr id="209" name="Google Shape;209;p14"/>
          <p:cNvSpPr/>
          <p:nvPr/>
        </p:nvSpPr>
        <p:spPr>
          <a:xfrm>
            <a:off x="2487295" y="917575"/>
            <a:ext cx="1468120" cy="910590"/>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Data pre-processing</a:t>
            </a:r>
            <a:endParaRPr/>
          </a:p>
        </p:txBody>
      </p:sp>
      <p:sp>
        <p:nvSpPr>
          <p:cNvPr id="210" name="Google Shape;210;p14"/>
          <p:cNvSpPr/>
          <p:nvPr/>
        </p:nvSpPr>
        <p:spPr>
          <a:xfrm>
            <a:off x="4357371" y="917577"/>
            <a:ext cx="1513840" cy="911225"/>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Test/Train split</a:t>
            </a:r>
            <a:endParaRPr/>
          </a:p>
        </p:txBody>
      </p:sp>
      <p:sp>
        <p:nvSpPr>
          <p:cNvPr id="211" name="Google Shape;211;p14"/>
          <p:cNvSpPr/>
          <p:nvPr/>
        </p:nvSpPr>
        <p:spPr>
          <a:xfrm>
            <a:off x="6489066" y="901700"/>
            <a:ext cx="1576705" cy="989330"/>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Algorithm</a:t>
            </a:r>
            <a:endParaRPr/>
          </a:p>
        </p:txBody>
      </p:sp>
      <p:sp>
        <p:nvSpPr>
          <p:cNvPr id="212" name="Google Shape;212;p14"/>
          <p:cNvSpPr/>
          <p:nvPr/>
        </p:nvSpPr>
        <p:spPr>
          <a:xfrm>
            <a:off x="8900160" y="870587"/>
            <a:ext cx="1823085" cy="1035685"/>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Grid search method</a:t>
            </a:r>
            <a:endParaRPr/>
          </a:p>
        </p:txBody>
      </p:sp>
      <p:sp>
        <p:nvSpPr>
          <p:cNvPr id="213" name="Google Shape;213;p14"/>
          <p:cNvSpPr/>
          <p:nvPr/>
        </p:nvSpPr>
        <p:spPr>
          <a:xfrm>
            <a:off x="8915400" y="2725420"/>
            <a:ext cx="1776731" cy="942340"/>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Evaluation </a:t>
            </a:r>
            <a:endParaRPr/>
          </a:p>
        </p:txBody>
      </p:sp>
      <p:sp>
        <p:nvSpPr>
          <p:cNvPr id="214" name="Google Shape;214;p14"/>
          <p:cNvSpPr/>
          <p:nvPr/>
        </p:nvSpPr>
        <p:spPr>
          <a:xfrm>
            <a:off x="8946517" y="4425315"/>
            <a:ext cx="1745615" cy="942340"/>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Finalized model</a:t>
            </a:r>
            <a:endParaRPr/>
          </a:p>
        </p:txBody>
      </p:sp>
      <p:sp>
        <p:nvSpPr>
          <p:cNvPr id="215" name="Google Shape;215;p14"/>
          <p:cNvSpPr/>
          <p:nvPr/>
        </p:nvSpPr>
        <p:spPr>
          <a:xfrm>
            <a:off x="6428105" y="4378327"/>
            <a:ext cx="1870075" cy="1066165"/>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Web scrapping</a:t>
            </a:r>
            <a:endParaRPr/>
          </a:p>
        </p:txBody>
      </p:sp>
      <p:sp>
        <p:nvSpPr>
          <p:cNvPr id="216" name="Google Shape;216;p14"/>
          <p:cNvSpPr/>
          <p:nvPr/>
        </p:nvSpPr>
        <p:spPr>
          <a:xfrm>
            <a:off x="4063365" y="4363087"/>
            <a:ext cx="1885315" cy="1081405"/>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Today data from Bitinformatics</a:t>
            </a:r>
            <a:endParaRPr/>
          </a:p>
        </p:txBody>
      </p:sp>
      <p:sp>
        <p:nvSpPr>
          <p:cNvPr id="217" name="Google Shape;217;p14"/>
          <p:cNvSpPr/>
          <p:nvPr/>
        </p:nvSpPr>
        <p:spPr>
          <a:xfrm>
            <a:off x="1853566" y="4378327"/>
            <a:ext cx="1730375" cy="1035685"/>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Flask server</a:t>
            </a:r>
            <a:endParaRPr/>
          </a:p>
        </p:txBody>
      </p:sp>
      <p:sp>
        <p:nvSpPr>
          <p:cNvPr id="218" name="Google Shape;218;p14"/>
          <p:cNvSpPr/>
          <p:nvPr/>
        </p:nvSpPr>
        <p:spPr>
          <a:xfrm>
            <a:off x="215901" y="4363087"/>
            <a:ext cx="1235711" cy="1050925"/>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Final bitcoin prediction</a:t>
            </a:r>
            <a:endParaRPr/>
          </a:p>
        </p:txBody>
      </p:sp>
      <p:sp>
        <p:nvSpPr>
          <p:cNvPr id="219" name="Google Shape;219;p14"/>
          <p:cNvSpPr/>
          <p:nvPr/>
        </p:nvSpPr>
        <p:spPr>
          <a:xfrm>
            <a:off x="1892301" y="2898142"/>
            <a:ext cx="1653540" cy="927735"/>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HTML,CSS</a:t>
            </a:r>
            <a:endParaRPr sz="1800">
              <a:solidFill>
                <a:schemeClr val="dk1"/>
              </a:solidFill>
              <a:latin typeface="Twentieth Century"/>
              <a:ea typeface="Twentieth Century"/>
              <a:cs typeface="Twentieth Century"/>
              <a:sym typeface="Twentieth Century"/>
            </a:endParaRPr>
          </a:p>
        </p:txBody>
      </p:sp>
      <p:sp>
        <p:nvSpPr>
          <p:cNvPr id="220" name="Google Shape;220;p14"/>
          <p:cNvSpPr/>
          <p:nvPr/>
        </p:nvSpPr>
        <p:spPr>
          <a:xfrm>
            <a:off x="123191" y="5955032"/>
            <a:ext cx="1421765" cy="788035"/>
          </a:xfrm>
          <a:prstGeom prst="rect">
            <a:avLst/>
          </a:prstGeom>
          <a:solidFill>
            <a:srgbClr val="D2DEEA"/>
          </a:solidFill>
          <a:ln cap="flat" cmpd="sng" w="10000">
            <a:solidFill>
              <a:schemeClr val="accent1"/>
            </a:solidFill>
            <a:prstDash val="solid"/>
            <a:round/>
            <a:headEnd len="sm" w="sm" type="none"/>
            <a:tailEnd len="sm" w="sm" type="none"/>
          </a:ln>
          <a:effectLst>
            <a:outerShdw blurRad="38100" rotWithShape="0" dir="5400000" dist="30000">
              <a:srgbClr val="000000">
                <a:alpha val="4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wentieth Century"/>
                <a:ea typeface="Twentieth Century"/>
                <a:cs typeface="Twentieth Century"/>
                <a:sym typeface="Twentieth Century"/>
              </a:rPr>
              <a:t>User input</a:t>
            </a:r>
            <a:endParaRPr/>
          </a:p>
        </p:txBody>
      </p:sp>
      <p:cxnSp>
        <p:nvCxnSpPr>
          <p:cNvPr id="221" name="Google Shape;221;p14"/>
          <p:cNvCxnSpPr>
            <a:stCxn id="208" idx="3"/>
            <a:endCxn id="209" idx="1"/>
          </p:cNvCxnSpPr>
          <p:nvPr/>
        </p:nvCxnSpPr>
        <p:spPr>
          <a:xfrm flipH="1" rot="10800000">
            <a:off x="2085342" y="1372975"/>
            <a:ext cx="402000" cy="7200"/>
          </a:xfrm>
          <a:prstGeom prst="straightConnector1">
            <a:avLst/>
          </a:prstGeom>
          <a:noFill/>
          <a:ln cap="flat" cmpd="sng" w="10000">
            <a:solidFill>
              <a:schemeClr val="dk1"/>
            </a:solidFill>
            <a:prstDash val="solid"/>
            <a:round/>
            <a:headEnd len="sm" w="sm" type="none"/>
            <a:tailEnd len="med" w="med" type="stealth"/>
          </a:ln>
        </p:spPr>
      </p:cxnSp>
      <p:cxnSp>
        <p:nvCxnSpPr>
          <p:cNvPr id="222" name="Google Shape;222;p14"/>
          <p:cNvCxnSpPr>
            <a:stCxn id="209" idx="3"/>
            <a:endCxn id="210" idx="1"/>
          </p:cNvCxnSpPr>
          <p:nvPr/>
        </p:nvCxnSpPr>
        <p:spPr>
          <a:xfrm>
            <a:off x="3955415" y="1372870"/>
            <a:ext cx="402000" cy="300"/>
          </a:xfrm>
          <a:prstGeom prst="straightConnector1">
            <a:avLst/>
          </a:prstGeom>
          <a:noFill/>
          <a:ln cap="flat" cmpd="sng" w="10000">
            <a:solidFill>
              <a:schemeClr val="dk1"/>
            </a:solidFill>
            <a:prstDash val="solid"/>
            <a:round/>
            <a:headEnd len="sm" w="sm" type="none"/>
            <a:tailEnd len="med" w="med" type="stealth"/>
          </a:ln>
        </p:spPr>
      </p:cxnSp>
      <p:cxnSp>
        <p:nvCxnSpPr>
          <p:cNvPr id="223" name="Google Shape;223;p14"/>
          <p:cNvCxnSpPr>
            <a:stCxn id="210" idx="3"/>
            <a:endCxn id="211" idx="1"/>
          </p:cNvCxnSpPr>
          <p:nvPr/>
        </p:nvCxnSpPr>
        <p:spPr>
          <a:xfrm>
            <a:off x="5871211" y="1373190"/>
            <a:ext cx="618000" cy="23100"/>
          </a:xfrm>
          <a:prstGeom prst="straightConnector1">
            <a:avLst/>
          </a:prstGeom>
          <a:noFill/>
          <a:ln cap="flat" cmpd="sng" w="10000">
            <a:solidFill>
              <a:schemeClr val="dk1"/>
            </a:solidFill>
            <a:prstDash val="solid"/>
            <a:round/>
            <a:headEnd len="sm" w="sm" type="none"/>
            <a:tailEnd len="med" w="med" type="stealth"/>
          </a:ln>
        </p:spPr>
      </p:cxnSp>
      <p:cxnSp>
        <p:nvCxnSpPr>
          <p:cNvPr id="224" name="Google Shape;224;p14"/>
          <p:cNvCxnSpPr>
            <a:stCxn id="211" idx="3"/>
            <a:endCxn id="212" idx="1"/>
          </p:cNvCxnSpPr>
          <p:nvPr/>
        </p:nvCxnSpPr>
        <p:spPr>
          <a:xfrm flipH="1" rot="10800000">
            <a:off x="8065771" y="1388565"/>
            <a:ext cx="834300" cy="7800"/>
          </a:xfrm>
          <a:prstGeom prst="straightConnector1">
            <a:avLst/>
          </a:prstGeom>
          <a:noFill/>
          <a:ln cap="flat" cmpd="sng" w="10000">
            <a:solidFill>
              <a:schemeClr val="dk1"/>
            </a:solidFill>
            <a:prstDash val="solid"/>
            <a:round/>
            <a:headEnd len="sm" w="sm" type="none"/>
            <a:tailEnd len="med" w="med" type="stealth"/>
          </a:ln>
        </p:spPr>
      </p:cxnSp>
      <p:cxnSp>
        <p:nvCxnSpPr>
          <p:cNvPr id="225" name="Google Shape;225;p14"/>
          <p:cNvCxnSpPr>
            <a:stCxn id="212" idx="2"/>
            <a:endCxn id="213" idx="0"/>
          </p:cNvCxnSpPr>
          <p:nvPr/>
        </p:nvCxnSpPr>
        <p:spPr>
          <a:xfrm flipH="1">
            <a:off x="9803903" y="1906272"/>
            <a:ext cx="7800" cy="819000"/>
          </a:xfrm>
          <a:prstGeom prst="straightConnector1">
            <a:avLst/>
          </a:prstGeom>
          <a:noFill/>
          <a:ln cap="flat" cmpd="sng" w="10000">
            <a:solidFill>
              <a:schemeClr val="dk1"/>
            </a:solidFill>
            <a:prstDash val="solid"/>
            <a:round/>
            <a:headEnd len="sm" w="sm" type="none"/>
            <a:tailEnd len="med" w="med" type="stealth"/>
          </a:ln>
        </p:spPr>
      </p:cxnSp>
      <p:cxnSp>
        <p:nvCxnSpPr>
          <p:cNvPr id="226" name="Google Shape;226;p14"/>
          <p:cNvCxnSpPr>
            <a:stCxn id="213" idx="2"/>
            <a:endCxn id="214" idx="0"/>
          </p:cNvCxnSpPr>
          <p:nvPr/>
        </p:nvCxnSpPr>
        <p:spPr>
          <a:xfrm>
            <a:off x="9803766" y="3667760"/>
            <a:ext cx="15600" cy="757500"/>
          </a:xfrm>
          <a:prstGeom prst="straightConnector1">
            <a:avLst/>
          </a:prstGeom>
          <a:noFill/>
          <a:ln cap="flat" cmpd="sng" w="10000">
            <a:solidFill>
              <a:schemeClr val="dk1"/>
            </a:solidFill>
            <a:prstDash val="solid"/>
            <a:round/>
            <a:headEnd len="sm" w="sm" type="none"/>
            <a:tailEnd len="med" w="med" type="stealth"/>
          </a:ln>
        </p:spPr>
      </p:cxnSp>
      <p:cxnSp>
        <p:nvCxnSpPr>
          <p:cNvPr id="227" name="Google Shape;227;p14"/>
          <p:cNvCxnSpPr>
            <a:stCxn id="214" idx="1"/>
            <a:endCxn id="215" idx="3"/>
          </p:cNvCxnSpPr>
          <p:nvPr/>
        </p:nvCxnSpPr>
        <p:spPr>
          <a:xfrm flipH="1">
            <a:off x="8298217" y="4896485"/>
            <a:ext cx="648300" cy="15000"/>
          </a:xfrm>
          <a:prstGeom prst="straightConnector1">
            <a:avLst/>
          </a:prstGeom>
          <a:noFill/>
          <a:ln cap="flat" cmpd="sng" w="10000">
            <a:solidFill>
              <a:schemeClr val="dk1"/>
            </a:solidFill>
            <a:prstDash val="solid"/>
            <a:round/>
            <a:headEnd len="sm" w="sm" type="none"/>
            <a:tailEnd len="med" w="med" type="stealth"/>
          </a:ln>
        </p:spPr>
      </p:cxnSp>
      <p:cxnSp>
        <p:nvCxnSpPr>
          <p:cNvPr id="228" name="Google Shape;228;p14"/>
          <p:cNvCxnSpPr>
            <a:stCxn id="215" idx="1"/>
            <a:endCxn id="216" idx="3"/>
          </p:cNvCxnSpPr>
          <p:nvPr/>
        </p:nvCxnSpPr>
        <p:spPr>
          <a:xfrm rot="10800000">
            <a:off x="5948705" y="4903910"/>
            <a:ext cx="479400" cy="7500"/>
          </a:xfrm>
          <a:prstGeom prst="straightConnector1">
            <a:avLst/>
          </a:prstGeom>
          <a:noFill/>
          <a:ln cap="flat" cmpd="sng" w="10000">
            <a:solidFill>
              <a:schemeClr val="dk1"/>
            </a:solidFill>
            <a:prstDash val="solid"/>
            <a:round/>
            <a:headEnd len="sm" w="sm" type="none"/>
            <a:tailEnd len="med" w="med" type="stealth"/>
          </a:ln>
        </p:spPr>
      </p:cxnSp>
      <p:cxnSp>
        <p:nvCxnSpPr>
          <p:cNvPr id="229" name="Google Shape;229;p14"/>
          <p:cNvCxnSpPr>
            <a:stCxn id="216" idx="1"/>
            <a:endCxn id="217" idx="3"/>
          </p:cNvCxnSpPr>
          <p:nvPr/>
        </p:nvCxnSpPr>
        <p:spPr>
          <a:xfrm rot="10800000">
            <a:off x="3583965" y="4896290"/>
            <a:ext cx="479400" cy="7500"/>
          </a:xfrm>
          <a:prstGeom prst="straightConnector1">
            <a:avLst/>
          </a:prstGeom>
          <a:noFill/>
          <a:ln cap="flat" cmpd="sng" w="10000">
            <a:solidFill>
              <a:schemeClr val="dk1"/>
            </a:solidFill>
            <a:prstDash val="solid"/>
            <a:round/>
            <a:headEnd len="sm" w="sm" type="none"/>
            <a:tailEnd len="med" w="med" type="stealth"/>
          </a:ln>
        </p:spPr>
      </p:cxnSp>
      <p:cxnSp>
        <p:nvCxnSpPr>
          <p:cNvPr id="230" name="Google Shape;230;p14"/>
          <p:cNvCxnSpPr>
            <a:stCxn id="217" idx="1"/>
            <a:endCxn id="218" idx="3"/>
          </p:cNvCxnSpPr>
          <p:nvPr/>
        </p:nvCxnSpPr>
        <p:spPr>
          <a:xfrm rot="10800000">
            <a:off x="1451566" y="4888670"/>
            <a:ext cx="402000" cy="7500"/>
          </a:xfrm>
          <a:prstGeom prst="straightConnector1">
            <a:avLst/>
          </a:prstGeom>
          <a:noFill/>
          <a:ln cap="flat" cmpd="sng" w="10000">
            <a:solidFill>
              <a:schemeClr val="dk1"/>
            </a:solidFill>
            <a:prstDash val="solid"/>
            <a:round/>
            <a:headEnd len="sm" w="sm" type="none"/>
            <a:tailEnd len="med" w="med" type="stealth"/>
          </a:ln>
        </p:spPr>
      </p:cxnSp>
      <p:cxnSp>
        <p:nvCxnSpPr>
          <p:cNvPr id="231" name="Google Shape;231;p14"/>
          <p:cNvCxnSpPr>
            <a:stCxn id="220" idx="0"/>
            <a:endCxn id="218" idx="2"/>
          </p:cNvCxnSpPr>
          <p:nvPr/>
        </p:nvCxnSpPr>
        <p:spPr>
          <a:xfrm rot="10800000">
            <a:off x="833774" y="5414132"/>
            <a:ext cx="300" cy="540900"/>
          </a:xfrm>
          <a:prstGeom prst="straightConnector1">
            <a:avLst/>
          </a:prstGeom>
          <a:noFill/>
          <a:ln cap="flat" cmpd="sng" w="10000">
            <a:solidFill>
              <a:schemeClr val="dk1"/>
            </a:solidFill>
            <a:prstDash val="solid"/>
            <a:round/>
            <a:headEnd len="sm" w="sm" type="none"/>
            <a:tailEnd len="med" w="med" type="stealth"/>
          </a:ln>
        </p:spPr>
      </p:cxnSp>
      <p:cxnSp>
        <p:nvCxnSpPr>
          <p:cNvPr id="232" name="Google Shape;232;p14"/>
          <p:cNvCxnSpPr>
            <a:stCxn id="219" idx="2"/>
            <a:endCxn id="217" idx="0"/>
          </p:cNvCxnSpPr>
          <p:nvPr/>
        </p:nvCxnSpPr>
        <p:spPr>
          <a:xfrm flipH="1">
            <a:off x="2718771" y="3825877"/>
            <a:ext cx="300" cy="552600"/>
          </a:xfrm>
          <a:prstGeom prst="straightConnector1">
            <a:avLst/>
          </a:prstGeom>
          <a:noFill/>
          <a:ln cap="flat" cmpd="sng" w="10000">
            <a:solidFill>
              <a:schemeClr val="dk1"/>
            </a:solidFill>
            <a:prstDash val="solid"/>
            <a:round/>
            <a:headEnd len="sm" w="sm" type="none"/>
            <a:tailEnd len="med" w="med" type="stealth"/>
          </a:ln>
        </p:spPr>
      </p:cxnSp>
      <p:sp>
        <p:nvSpPr>
          <p:cNvPr id="233" name="Google Shape;233;p14"/>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15"/>
          <p:cNvSpPr txBox="1"/>
          <p:nvPr>
            <p:ph type="title"/>
          </p:nvPr>
        </p:nvSpPr>
        <p:spPr>
          <a:xfrm>
            <a:off x="1927456" y="478126"/>
            <a:ext cx="7705032" cy="76390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7030A0"/>
              </a:buClr>
              <a:buSzPct val="100000"/>
              <a:buFont typeface="Times New Roman"/>
              <a:buNone/>
            </a:pPr>
            <a:r>
              <a:rPr b="1" lang="en-US" sz="3600">
                <a:solidFill>
                  <a:srgbClr val="7030A0"/>
                </a:solidFill>
                <a:latin typeface="Times New Roman"/>
                <a:ea typeface="Times New Roman"/>
                <a:cs typeface="Times New Roman"/>
                <a:sym typeface="Times New Roman"/>
              </a:rPr>
              <a:t>System Architecture of Proposed System</a:t>
            </a:r>
            <a:br>
              <a:rPr lang="en-US" sz="3600"/>
            </a:br>
            <a:br>
              <a:rPr b="1" lang="en-US" sz="4400">
                <a:latin typeface="Times New Roman"/>
                <a:ea typeface="Times New Roman"/>
                <a:cs typeface="Times New Roman"/>
                <a:sym typeface="Times New Roman"/>
              </a:rPr>
            </a:br>
            <a:endParaRPr/>
          </a:p>
        </p:txBody>
      </p:sp>
      <p:pic>
        <p:nvPicPr>
          <p:cNvPr id="239" name="Google Shape;239;p15"/>
          <p:cNvPicPr preferRelativeResize="0"/>
          <p:nvPr>
            <p:ph idx="1" type="body"/>
          </p:nvPr>
        </p:nvPicPr>
        <p:blipFill rotWithShape="1">
          <a:blip r:embed="rId3">
            <a:alphaModFix/>
          </a:blip>
          <a:srcRect b="0" l="0" r="0" t="0"/>
          <a:stretch/>
        </p:blipFill>
        <p:spPr>
          <a:xfrm>
            <a:off x="1162250" y="1179576"/>
            <a:ext cx="1451008" cy="972152"/>
          </a:xfrm>
          <a:prstGeom prst="rect">
            <a:avLst/>
          </a:prstGeom>
          <a:noFill/>
          <a:ln>
            <a:noFill/>
          </a:ln>
        </p:spPr>
      </p:pic>
      <p:sp>
        <p:nvSpPr>
          <p:cNvPr id="240" name="Google Shape;240;p15"/>
          <p:cNvSpPr txBox="1"/>
          <p:nvPr/>
        </p:nvSpPr>
        <p:spPr>
          <a:xfrm>
            <a:off x="1429351" y="2203303"/>
            <a:ext cx="122240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DataSet</a:t>
            </a:r>
            <a:endParaRPr sz="2000">
              <a:solidFill>
                <a:schemeClr val="dk1"/>
              </a:solidFill>
              <a:latin typeface="Times New Roman"/>
              <a:ea typeface="Times New Roman"/>
              <a:cs typeface="Times New Roman"/>
              <a:sym typeface="Times New Roman"/>
            </a:endParaRPr>
          </a:p>
        </p:txBody>
      </p:sp>
      <p:cxnSp>
        <p:nvCxnSpPr>
          <p:cNvPr id="241" name="Google Shape;241;p15"/>
          <p:cNvCxnSpPr/>
          <p:nvPr/>
        </p:nvCxnSpPr>
        <p:spPr>
          <a:xfrm>
            <a:off x="1722921" y="2606805"/>
            <a:ext cx="216569" cy="681063"/>
          </a:xfrm>
          <a:prstGeom prst="straightConnector1">
            <a:avLst/>
          </a:prstGeom>
          <a:noFill/>
          <a:ln cap="flat" cmpd="sng" w="10000">
            <a:solidFill>
              <a:schemeClr val="accent1"/>
            </a:solidFill>
            <a:prstDash val="solid"/>
            <a:round/>
            <a:headEnd len="sm" w="sm" type="none"/>
            <a:tailEnd len="med" w="med" type="triangle"/>
          </a:ln>
        </p:spPr>
      </p:cxnSp>
      <p:pic>
        <p:nvPicPr>
          <p:cNvPr id="242" name="Google Shape;242;p15"/>
          <p:cNvPicPr preferRelativeResize="0"/>
          <p:nvPr/>
        </p:nvPicPr>
        <p:blipFill rotWithShape="1">
          <a:blip r:embed="rId4">
            <a:alphaModFix/>
          </a:blip>
          <a:srcRect b="0" l="0" r="0" t="0"/>
          <a:stretch/>
        </p:blipFill>
        <p:spPr>
          <a:xfrm>
            <a:off x="1227221" y="3372288"/>
            <a:ext cx="1424538" cy="1193533"/>
          </a:xfrm>
          <a:prstGeom prst="rect">
            <a:avLst/>
          </a:prstGeom>
          <a:noFill/>
          <a:ln>
            <a:noFill/>
          </a:ln>
        </p:spPr>
      </p:pic>
      <p:sp>
        <p:nvSpPr>
          <p:cNvPr id="243" name="Google Shape;243;p15"/>
          <p:cNvSpPr txBox="1"/>
          <p:nvPr/>
        </p:nvSpPr>
        <p:spPr>
          <a:xfrm>
            <a:off x="945682" y="4557455"/>
            <a:ext cx="22726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Data pre-processing</a:t>
            </a:r>
            <a:endParaRPr sz="2000">
              <a:solidFill>
                <a:schemeClr val="dk1"/>
              </a:solidFill>
              <a:latin typeface="Times New Roman"/>
              <a:ea typeface="Times New Roman"/>
              <a:cs typeface="Times New Roman"/>
              <a:sym typeface="Times New Roman"/>
            </a:endParaRPr>
          </a:p>
        </p:txBody>
      </p:sp>
      <p:cxnSp>
        <p:nvCxnSpPr>
          <p:cNvPr id="244" name="Google Shape;244;p15"/>
          <p:cNvCxnSpPr/>
          <p:nvPr/>
        </p:nvCxnSpPr>
        <p:spPr>
          <a:xfrm>
            <a:off x="2521818" y="3983002"/>
            <a:ext cx="1058779" cy="0"/>
          </a:xfrm>
          <a:prstGeom prst="straightConnector1">
            <a:avLst/>
          </a:prstGeom>
          <a:noFill/>
          <a:ln cap="flat" cmpd="sng" w="10000">
            <a:solidFill>
              <a:schemeClr val="accent1"/>
            </a:solidFill>
            <a:prstDash val="solid"/>
            <a:round/>
            <a:headEnd len="sm" w="sm" type="none"/>
            <a:tailEnd len="med" w="med" type="triangle"/>
          </a:ln>
        </p:spPr>
      </p:cxnSp>
      <p:pic>
        <p:nvPicPr>
          <p:cNvPr id="245" name="Google Shape;245;p15"/>
          <p:cNvPicPr preferRelativeResize="0"/>
          <p:nvPr/>
        </p:nvPicPr>
        <p:blipFill rotWithShape="1">
          <a:blip r:embed="rId5">
            <a:alphaModFix/>
          </a:blip>
          <a:srcRect b="0" l="0" r="0" t="0"/>
          <a:stretch/>
        </p:blipFill>
        <p:spPr>
          <a:xfrm>
            <a:off x="3657599" y="3568251"/>
            <a:ext cx="1376414" cy="829502"/>
          </a:xfrm>
          <a:prstGeom prst="rect">
            <a:avLst/>
          </a:prstGeom>
          <a:noFill/>
          <a:ln>
            <a:noFill/>
          </a:ln>
        </p:spPr>
      </p:pic>
      <p:sp>
        <p:nvSpPr>
          <p:cNvPr id="246" name="Google Shape;246;p15"/>
          <p:cNvSpPr txBox="1"/>
          <p:nvPr/>
        </p:nvSpPr>
        <p:spPr>
          <a:xfrm>
            <a:off x="3580597" y="4443171"/>
            <a:ext cx="189617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Splitting sample</a:t>
            </a:r>
            <a:endParaRPr sz="2000">
              <a:solidFill>
                <a:schemeClr val="dk1"/>
              </a:solidFill>
              <a:latin typeface="Times New Roman"/>
              <a:ea typeface="Times New Roman"/>
              <a:cs typeface="Times New Roman"/>
              <a:sym typeface="Times New Roman"/>
            </a:endParaRPr>
          </a:p>
        </p:txBody>
      </p:sp>
      <p:pic>
        <p:nvPicPr>
          <p:cNvPr id="247" name="Google Shape;247;p15"/>
          <p:cNvPicPr preferRelativeResize="0"/>
          <p:nvPr/>
        </p:nvPicPr>
        <p:blipFill rotWithShape="1">
          <a:blip r:embed="rId6">
            <a:alphaModFix/>
          </a:blip>
          <a:srcRect b="0" l="0" r="0" t="0"/>
          <a:stretch/>
        </p:blipFill>
        <p:spPr>
          <a:xfrm>
            <a:off x="6001350" y="5334272"/>
            <a:ext cx="1183909" cy="789271"/>
          </a:xfrm>
          <a:prstGeom prst="rect">
            <a:avLst/>
          </a:prstGeom>
          <a:noFill/>
          <a:ln>
            <a:noFill/>
          </a:ln>
        </p:spPr>
      </p:pic>
      <p:cxnSp>
        <p:nvCxnSpPr>
          <p:cNvPr id="248" name="Google Shape;248;p15"/>
          <p:cNvCxnSpPr/>
          <p:nvPr/>
        </p:nvCxnSpPr>
        <p:spPr>
          <a:xfrm>
            <a:off x="4523874" y="4857922"/>
            <a:ext cx="1063591" cy="530551"/>
          </a:xfrm>
          <a:prstGeom prst="straightConnector1">
            <a:avLst/>
          </a:prstGeom>
          <a:noFill/>
          <a:ln cap="flat" cmpd="sng" w="10000">
            <a:solidFill>
              <a:schemeClr val="accent1"/>
            </a:solidFill>
            <a:prstDash val="solid"/>
            <a:round/>
            <a:headEnd len="sm" w="sm" type="none"/>
            <a:tailEnd len="med" w="med" type="triangle"/>
          </a:ln>
        </p:spPr>
      </p:cxnSp>
      <p:sp>
        <p:nvSpPr>
          <p:cNvPr id="249" name="Google Shape;249;p15"/>
          <p:cNvSpPr txBox="1"/>
          <p:nvPr/>
        </p:nvSpPr>
        <p:spPr>
          <a:xfrm>
            <a:off x="6145728" y="6099630"/>
            <a:ext cx="10395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Testing</a:t>
            </a:r>
            <a:endParaRPr sz="1800">
              <a:solidFill>
                <a:schemeClr val="dk1"/>
              </a:solidFill>
              <a:latin typeface="Twentieth Century"/>
              <a:ea typeface="Twentieth Century"/>
              <a:cs typeface="Twentieth Century"/>
              <a:sym typeface="Twentieth Century"/>
            </a:endParaRPr>
          </a:p>
        </p:txBody>
      </p:sp>
      <p:cxnSp>
        <p:nvCxnSpPr>
          <p:cNvPr id="250" name="Google Shape;250;p15"/>
          <p:cNvCxnSpPr/>
          <p:nvPr/>
        </p:nvCxnSpPr>
        <p:spPr>
          <a:xfrm flipH="1" rot="10800000">
            <a:off x="4523874" y="2310063"/>
            <a:ext cx="880711" cy="1118937"/>
          </a:xfrm>
          <a:prstGeom prst="straightConnector1">
            <a:avLst/>
          </a:prstGeom>
          <a:noFill/>
          <a:ln cap="flat" cmpd="sng" w="10000">
            <a:solidFill>
              <a:schemeClr val="accent1"/>
            </a:solidFill>
            <a:prstDash val="solid"/>
            <a:round/>
            <a:headEnd len="sm" w="sm" type="none"/>
            <a:tailEnd len="med" w="med" type="triangle"/>
          </a:ln>
        </p:spPr>
      </p:cxnSp>
      <p:pic>
        <p:nvPicPr>
          <p:cNvPr id="251" name="Google Shape;251;p15"/>
          <p:cNvPicPr preferRelativeResize="0"/>
          <p:nvPr/>
        </p:nvPicPr>
        <p:blipFill rotWithShape="1">
          <a:blip r:embed="rId7">
            <a:alphaModFix/>
          </a:blip>
          <a:srcRect b="0" l="0" r="0" t="0"/>
          <a:stretch/>
        </p:blipFill>
        <p:spPr>
          <a:xfrm>
            <a:off x="5705374" y="1242031"/>
            <a:ext cx="1309035" cy="768451"/>
          </a:xfrm>
          <a:prstGeom prst="rect">
            <a:avLst/>
          </a:prstGeom>
          <a:noFill/>
          <a:ln>
            <a:noFill/>
          </a:ln>
        </p:spPr>
      </p:pic>
      <p:sp>
        <p:nvSpPr>
          <p:cNvPr id="252" name="Google Shape;252;p15"/>
          <p:cNvSpPr txBox="1"/>
          <p:nvPr/>
        </p:nvSpPr>
        <p:spPr>
          <a:xfrm>
            <a:off x="5890662" y="1999285"/>
            <a:ext cx="118390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Training</a:t>
            </a:r>
            <a:endParaRPr sz="2000">
              <a:solidFill>
                <a:schemeClr val="dk1"/>
              </a:solidFill>
              <a:latin typeface="Times New Roman"/>
              <a:ea typeface="Times New Roman"/>
              <a:cs typeface="Times New Roman"/>
              <a:sym typeface="Times New Roman"/>
            </a:endParaRPr>
          </a:p>
        </p:txBody>
      </p:sp>
      <p:cxnSp>
        <p:nvCxnSpPr>
          <p:cNvPr id="253" name="Google Shape;253;p15"/>
          <p:cNvCxnSpPr/>
          <p:nvPr/>
        </p:nvCxnSpPr>
        <p:spPr>
          <a:xfrm>
            <a:off x="6359891" y="2310063"/>
            <a:ext cx="0" cy="404261"/>
          </a:xfrm>
          <a:prstGeom prst="straightConnector1">
            <a:avLst/>
          </a:prstGeom>
          <a:noFill/>
          <a:ln cap="flat" cmpd="sng" w="10000">
            <a:solidFill>
              <a:schemeClr val="accent1"/>
            </a:solidFill>
            <a:prstDash val="solid"/>
            <a:round/>
            <a:headEnd len="sm" w="sm" type="none"/>
            <a:tailEnd len="med" w="med" type="triangle"/>
          </a:ln>
        </p:spPr>
      </p:cxnSp>
      <p:cxnSp>
        <p:nvCxnSpPr>
          <p:cNvPr id="254" name="Google Shape;254;p15"/>
          <p:cNvCxnSpPr/>
          <p:nvPr/>
        </p:nvCxnSpPr>
        <p:spPr>
          <a:xfrm rot="10800000">
            <a:off x="6570448" y="4857922"/>
            <a:ext cx="0" cy="407484"/>
          </a:xfrm>
          <a:prstGeom prst="straightConnector1">
            <a:avLst/>
          </a:prstGeom>
          <a:noFill/>
          <a:ln cap="flat" cmpd="sng" w="10000">
            <a:solidFill>
              <a:schemeClr val="accent1"/>
            </a:solidFill>
            <a:prstDash val="solid"/>
            <a:round/>
            <a:headEnd len="sm" w="sm" type="none"/>
            <a:tailEnd len="med" w="med" type="triangle"/>
          </a:ln>
        </p:spPr>
      </p:cxnSp>
      <p:pic>
        <p:nvPicPr>
          <p:cNvPr id="255" name="Google Shape;255;p15"/>
          <p:cNvPicPr preferRelativeResize="0"/>
          <p:nvPr/>
        </p:nvPicPr>
        <p:blipFill rotWithShape="1">
          <a:blip r:embed="rId8">
            <a:alphaModFix/>
          </a:blip>
          <a:srcRect b="0" l="0" r="0" t="0"/>
          <a:stretch/>
        </p:blipFill>
        <p:spPr>
          <a:xfrm>
            <a:off x="5777566" y="2917830"/>
            <a:ext cx="1335506" cy="1058933"/>
          </a:xfrm>
          <a:prstGeom prst="rect">
            <a:avLst/>
          </a:prstGeom>
          <a:noFill/>
          <a:ln>
            <a:noFill/>
          </a:ln>
        </p:spPr>
      </p:pic>
      <p:sp>
        <p:nvSpPr>
          <p:cNvPr id="256" name="Google Shape;256;p15"/>
          <p:cNvSpPr txBox="1"/>
          <p:nvPr/>
        </p:nvSpPr>
        <p:spPr>
          <a:xfrm>
            <a:off x="5647623" y="3978334"/>
            <a:ext cx="204780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Machine learning</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Algorithm</a:t>
            </a:r>
            <a:endParaRPr sz="2000">
              <a:solidFill>
                <a:schemeClr val="dk1"/>
              </a:solidFill>
              <a:latin typeface="Times New Roman"/>
              <a:ea typeface="Times New Roman"/>
              <a:cs typeface="Times New Roman"/>
              <a:sym typeface="Times New Roman"/>
            </a:endParaRPr>
          </a:p>
        </p:txBody>
      </p:sp>
      <p:cxnSp>
        <p:nvCxnSpPr>
          <p:cNvPr id="257" name="Google Shape;257;p15"/>
          <p:cNvCxnSpPr/>
          <p:nvPr/>
        </p:nvCxnSpPr>
        <p:spPr>
          <a:xfrm flipH="1" rot="10800000">
            <a:off x="7113072" y="2010482"/>
            <a:ext cx="1188712" cy="1289827"/>
          </a:xfrm>
          <a:prstGeom prst="straightConnector1">
            <a:avLst/>
          </a:prstGeom>
          <a:noFill/>
          <a:ln cap="flat" cmpd="sng" w="10000">
            <a:solidFill>
              <a:schemeClr val="accent1"/>
            </a:solidFill>
            <a:prstDash val="solid"/>
            <a:round/>
            <a:headEnd len="sm" w="sm" type="none"/>
            <a:tailEnd len="med" w="med" type="triangle"/>
          </a:ln>
        </p:spPr>
      </p:cxnSp>
      <p:pic>
        <p:nvPicPr>
          <p:cNvPr id="258" name="Google Shape;258;p15"/>
          <p:cNvPicPr preferRelativeResize="0"/>
          <p:nvPr/>
        </p:nvPicPr>
        <p:blipFill rotWithShape="1">
          <a:blip r:embed="rId9">
            <a:alphaModFix/>
          </a:blip>
          <a:srcRect b="0" l="0" r="0" t="0"/>
          <a:stretch/>
        </p:blipFill>
        <p:spPr>
          <a:xfrm>
            <a:off x="8448578" y="1271016"/>
            <a:ext cx="1183910" cy="789271"/>
          </a:xfrm>
          <a:prstGeom prst="rect">
            <a:avLst/>
          </a:prstGeom>
          <a:noFill/>
          <a:ln>
            <a:noFill/>
          </a:ln>
        </p:spPr>
      </p:pic>
      <p:sp>
        <p:nvSpPr>
          <p:cNvPr id="259" name="Google Shape;259;p15"/>
          <p:cNvSpPr txBox="1"/>
          <p:nvPr/>
        </p:nvSpPr>
        <p:spPr>
          <a:xfrm>
            <a:off x="8518373" y="2049779"/>
            <a:ext cx="13823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Evaluation</a:t>
            </a:r>
            <a:endParaRPr sz="2000">
              <a:solidFill>
                <a:schemeClr val="dk1"/>
              </a:solidFill>
              <a:latin typeface="Times New Roman"/>
              <a:ea typeface="Times New Roman"/>
              <a:cs typeface="Times New Roman"/>
              <a:sym typeface="Times New Roman"/>
            </a:endParaRPr>
          </a:p>
        </p:txBody>
      </p:sp>
      <p:cxnSp>
        <p:nvCxnSpPr>
          <p:cNvPr id="260" name="Google Shape;260;p15"/>
          <p:cNvCxnSpPr/>
          <p:nvPr/>
        </p:nvCxnSpPr>
        <p:spPr>
          <a:xfrm flipH="1">
            <a:off x="9059791" y="2400284"/>
            <a:ext cx="1" cy="498719"/>
          </a:xfrm>
          <a:prstGeom prst="straightConnector1">
            <a:avLst/>
          </a:prstGeom>
          <a:noFill/>
          <a:ln cap="flat" cmpd="sng" w="10000">
            <a:solidFill>
              <a:schemeClr val="accent1"/>
            </a:solidFill>
            <a:prstDash val="solid"/>
            <a:round/>
            <a:headEnd len="sm" w="sm" type="none"/>
            <a:tailEnd len="med" w="med" type="triangle"/>
          </a:ln>
        </p:spPr>
      </p:cxnSp>
      <p:pic>
        <p:nvPicPr>
          <p:cNvPr id="261" name="Google Shape;261;p15"/>
          <p:cNvPicPr preferRelativeResize="0"/>
          <p:nvPr/>
        </p:nvPicPr>
        <p:blipFill rotWithShape="1">
          <a:blip r:embed="rId10">
            <a:alphaModFix/>
          </a:blip>
          <a:srcRect b="0" l="0" r="0" t="0"/>
          <a:stretch/>
        </p:blipFill>
        <p:spPr>
          <a:xfrm>
            <a:off x="8416106" y="3015654"/>
            <a:ext cx="1363176" cy="1058933"/>
          </a:xfrm>
          <a:prstGeom prst="rect">
            <a:avLst/>
          </a:prstGeom>
          <a:noFill/>
          <a:ln>
            <a:noFill/>
          </a:ln>
        </p:spPr>
      </p:pic>
      <p:sp>
        <p:nvSpPr>
          <p:cNvPr id="262" name="Google Shape;262;p15"/>
          <p:cNvSpPr txBox="1"/>
          <p:nvPr/>
        </p:nvSpPr>
        <p:spPr>
          <a:xfrm>
            <a:off x="8482455" y="3976763"/>
            <a:ext cx="160261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Web scraping</a:t>
            </a:r>
            <a:endParaRPr sz="2000">
              <a:solidFill>
                <a:schemeClr val="dk1"/>
              </a:solidFill>
              <a:latin typeface="Times New Roman"/>
              <a:ea typeface="Times New Roman"/>
              <a:cs typeface="Times New Roman"/>
              <a:sym typeface="Times New Roman"/>
            </a:endParaRPr>
          </a:p>
        </p:txBody>
      </p:sp>
      <p:cxnSp>
        <p:nvCxnSpPr>
          <p:cNvPr id="263" name="Google Shape;263;p15"/>
          <p:cNvCxnSpPr/>
          <p:nvPr/>
        </p:nvCxnSpPr>
        <p:spPr>
          <a:xfrm flipH="1">
            <a:off x="9174112" y="4375904"/>
            <a:ext cx="1" cy="550884"/>
          </a:xfrm>
          <a:prstGeom prst="straightConnector1">
            <a:avLst/>
          </a:prstGeom>
          <a:noFill/>
          <a:ln cap="flat" cmpd="sng" w="10000">
            <a:solidFill>
              <a:schemeClr val="accent1"/>
            </a:solidFill>
            <a:prstDash val="solid"/>
            <a:round/>
            <a:headEnd len="sm" w="sm" type="none"/>
            <a:tailEnd len="med" w="med" type="triangle"/>
          </a:ln>
        </p:spPr>
      </p:cxnSp>
      <p:pic>
        <p:nvPicPr>
          <p:cNvPr id="264" name="Google Shape;264;p15"/>
          <p:cNvPicPr preferRelativeResize="0"/>
          <p:nvPr/>
        </p:nvPicPr>
        <p:blipFill rotWithShape="1">
          <a:blip r:embed="rId11">
            <a:alphaModFix/>
          </a:blip>
          <a:srcRect b="0" l="0" r="0" t="0"/>
          <a:stretch/>
        </p:blipFill>
        <p:spPr>
          <a:xfrm>
            <a:off x="8447482" y="4964851"/>
            <a:ext cx="1453259" cy="962186"/>
          </a:xfrm>
          <a:prstGeom prst="rect">
            <a:avLst/>
          </a:prstGeom>
          <a:noFill/>
          <a:ln>
            <a:noFill/>
          </a:ln>
        </p:spPr>
      </p:pic>
      <p:sp>
        <p:nvSpPr>
          <p:cNvPr id="265" name="Google Shape;265;p15"/>
          <p:cNvSpPr txBox="1"/>
          <p:nvPr/>
        </p:nvSpPr>
        <p:spPr>
          <a:xfrm>
            <a:off x="8490781" y="5990794"/>
            <a:ext cx="159428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Final Bitcoin</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Prediction </a:t>
            </a:r>
            <a:endParaRPr sz="2000">
              <a:solidFill>
                <a:schemeClr val="dk1"/>
              </a:solidFill>
              <a:latin typeface="Times New Roman"/>
              <a:ea typeface="Times New Roman"/>
              <a:cs typeface="Times New Roman"/>
              <a:sym typeface="Times New Roman"/>
            </a:endParaRPr>
          </a:p>
        </p:txBody>
      </p:sp>
      <p:sp>
        <p:nvSpPr>
          <p:cNvPr id="266" name="Google Shape;266;p15"/>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descr="F:\Machine Learning Projects all\Machine Learning 2022-2023\Documents\diabetic retinopathy\14ab68a0e77e0c4be5af2237e3afb469.jpg" id="271" name="Google Shape;271;p16"/>
          <p:cNvPicPr preferRelativeResize="0"/>
          <p:nvPr/>
        </p:nvPicPr>
        <p:blipFill rotWithShape="1">
          <a:blip r:embed="rId3">
            <a:alphaModFix/>
          </a:blip>
          <a:srcRect b="0" l="0" r="0" t="0"/>
          <a:stretch/>
        </p:blipFill>
        <p:spPr>
          <a:xfrm>
            <a:off x="2228487" y="161925"/>
            <a:ext cx="7143751" cy="6696075"/>
          </a:xfrm>
          <a:prstGeom prst="rect">
            <a:avLst/>
          </a:prstGeom>
          <a:noFill/>
          <a:ln>
            <a:noFill/>
          </a:ln>
        </p:spPr>
      </p:pic>
      <p:sp>
        <p:nvSpPr>
          <p:cNvPr id="272" name="Google Shape;272;p16"/>
          <p:cNvSpPr txBox="1"/>
          <p:nvPr/>
        </p:nvSpPr>
        <p:spPr>
          <a:xfrm>
            <a:off x="0" y="161925"/>
            <a:ext cx="308283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Use Case Diagram</a:t>
            </a:r>
            <a:endParaRPr b="1" sz="2800">
              <a:solidFill>
                <a:schemeClr val="dk1"/>
              </a:solidFill>
              <a:latin typeface="Twentieth Century"/>
              <a:ea typeface="Twentieth Century"/>
              <a:cs typeface="Twentieth Century"/>
              <a:sym typeface="Twentieth Century"/>
            </a:endParaRPr>
          </a:p>
        </p:txBody>
      </p:sp>
      <p:sp>
        <p:nvSpPr>
          <p:cNvPr id="273" name="Google Shape;273;p16"/>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13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7"/>
          <p:cNvSpPr/>
          <p:nvPr/>
        </p:nvSpPr>
        <p:spPr>
          <a:xfrm>
            <a:off x="666207" y="1593670"/>
            <a:ext cx="10463348" cy="37240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DATA COLLECTION:</a:t>
            </a:r>
            <a:endParaRPr/>
          </a:p>
          <a:p>
            <a:pPr indent="-203200" lvl="0" marL="0" marR="0" rtl="0" algn="l">
              <a:spcBef>
                <a:spcPts val="0"/>
              </a:spcBef>
              <a:spcAft>
                <a:spcPts val="0"/>
              </a:spcAft>
              <a:buClr>
                <a:schemeClr val="dk1"/>
              </a:buClr>
              <a:buSzPts val="3200"/>
              <a:buFont typeface="Arial"/>
              <a:buChar char="•"/>
            </a:pPr>
            <a:r>
              <a:rPr b="1" lang="en-US" sz="3200">
                <a:solidFill>
                  <a:schemeClr val="dk1"/>
                </a:solidFill>
                <a:latin typeface="Times New Roman"/>
                <a:ea typeface="Times New Roman"/>
                <a:cs typeface="Times New Roman"/>
                <a:sym typeface="Times New Roman"/>
              </a:rPr>
              <a:t>bitfinex</a:t>
            </a:r>
            <a:endParaRPr b="1"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200">
              <a:solidFill>
                <a:schemeClr val="dk1"/>
              </a:solidFill>
              <a:latin typeface="Twentieth Century"/>
              <a:ea typeface="Twentieth Century"/>
              <a:cs typeface="Twentieth Century"/>
              <a:sym typeface="Twentieth Century"/>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OPEN PRICE: The open represents the first price traded during the candlestick. </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HIGH PRICE: The high is the highest price traded during the candlestick. </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LOW: The low shows the lowest price traded during the candlestick. </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CLOSE: The close is the last price traded during the candlestick. </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Volume (BTC): Volume, in BTC traded in the stock market during a given measurement interval. </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Volume (Currency): Volume, in USD, traded on stock market during a given measurement interval. </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Weighted Price: Measure of the average price</a:t>
            </a:r>
            <a:endParaRPr sz="2000">
              <a:solidFill>
                <a:schemeClr val="dk1"/>
              </a:solidFill>
              <a:latin typeface="Times New Roman"/>
              <a:ea typeface="Times New Roman"/>
              <a:cs typeface="Times New Roman"/>
              <a:sym typeface="Times New Roman"/>
            </a:endParaRPr>
          </a:p>
        </p:txBody>
      </p:sp>
      <p:sp>
        <p:nvSpPr>
          <p:cNvPr id="279" name="Google Shape;279;p17"/>
          <p:cNvSpPr txBox="1"/>
          <p:nvPr/>
        </p:nvSpPr>
        <p:spPr>
          <a:xfrm>
            <a:off x="4241176" y="210216"/>
            <a:ext cx="25186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7030A0"/>
                </a:solidFill>
                <a:latin typeface="Times New Roman"/>
                <a:ea typeface="Times New Roman"/>
                <a:cs typeface="Times New Roman"/>
                <a:sym typeface="Times New Roman"/>
              </a:rPr>
              <a:t>MODULES</a:t>
            </a:r>
            <a:endParaRPr b="1" sz="3600">
              <a:solidFill>
                <a:schemeClr val="dk1"/>
              </a:solidFill>
              <a:latin typeface="Twentieth Century"/>
              <a:ea typeface="Twentieth Century"/>
              <a:cs typeface="Twentieth Century"/>
              <a:sym typeface="Twentieth Century"/>
            </a:endParaRPr>
          </a:p>
        </p:txBody>
      </p:sp>
      <p:sp>
        <p:nvSpPr>
          <p:cNvPr id="280" name="Google Shape;280;p17"/>
          <p:cNvSpPr txBox="1"/>
          <p:nvPr>
            <p:ph idx="11" type="ftr"/>
          </p:nvPr>
        </p:nvSpPr>
        <p:spPr>
          <a:xfrm>
            <a:off x="1069433" y="6386173"/>
            <a:ext cx="9136023" cy="356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14</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txBox="1"/>
          <p:nvPr>
            <p:ph idx="11" type="ftr"/>
          </p:nvPr>
        </p:nvSpPr>
        <p:spPr>
          <a:xfrm>
            <a:off x="1069433" y="6386173"/>
            <a:ext cx="9136023" cy="356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15</a:t>
            </a:r>
            <a:endParaRPr sz="2000"/>
          </a:p>
        </p:txBody>
      </p:sp>
      <p:sp>
        <p:nvSpPr>
          <p:cNvPr id="286" name="Google Shape;286;p18"/>
          <p:cNvSpPr txBox="1"/>
          <p:nvPr/>
        </p:nvSpPr>
        <p:spPr>
          <a:xfrm>
            <a:off x="4007260" y="317760"/>
            <a:ext cx="25186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7030A0"/>
                </a:solidFill>
                <a:latin typeface="Times New Roman"/>
                <a:ea typeface="Times New Roman"/>
                <a:cs typeface="Times New Roman"/>
                <a:sym typeface="Times New Roman"/>
              </a:rPr>
              <a:t>MODULES</a:t>
            </a:r>
            <a:endParaRPr b="1" sz="3600">
              <a:solidFill>
                <a:schemeClr val="dk1"/>
              </a:solidFill>
              <a:latin typeface="Twentieth Century"/>
              <a:ea typeface="Twentieth Century"/>
              <a:cs typeface="Twentieth Century"/>
              <a:sym typeface="Twentieth Century"/>
            </a:endParaRPr>
          </a:p>
        </p:txBody>
      </p:sp>
      <p:sp>
        <p:nvSpPr>
          <p:cNvPr id="287" name="Google Shape;287;p18"/>
          <p:cNvSpPr/>
          <p:nvPr/>
        </p:nvSpPr>
        <p:spPr>
          <a:xfrm>
            <a:off x="666207" y="1593671"/>
            <a:ext cx="10463348"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Data Preprocessing:</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Remove unwanted columns</a:t>
            </a:r>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Check nan values.</a:t>
            </a:r>
            <a:endParaRPr/>
          </a:p>
          <a:p>
            <a:pPr indent="0" lvl="0" marL="0" marR="0" rtl="0" algn="l">
              <a:spcBef>
                <a:spcPts val="0"/>
              </a:spcBef>
              <a:spcAft>
                <a:spcPts val="0"/>
              </a:spcAft>
              <a:buNone/>
            </a:pPr>
            <a:r>
              <a:t/>
            </a:r>
            <a:endParaRPr b="1" sz="3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txBox="1"/>
          <p:nvPr>
            <p:ph idx="11" type="ftr"/>
          </p:nvPr>
        </p:nvSpPr>
        <p:spPr>
          <a:xfrm>
            <a:off x="1069433" y="6386173"/>
            <a:ext cx="9136023" cy="356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16</a:t>
            </a:r>
            <a:endParaRPr sz="2000"/>
          </a:p>
        </p:txBody>
      </p:sp>
      <p:sp>
        <p:nvSpPr>
          <p:cNvPr id="293" name="Google Shape;293;p19"/>
          <p:cNvSpPr txBox="1"/>
          <p:nvPr/>
        </p:nvSpPr>
        <p:spPr>
          <a:xfrm>
            <a:off x="4698377" y="222067"/>
            <a:ext cx="25186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7030A0"/>
                </a:solidFill>
                <a:latin typeface="Times New Roman"/>
                <a:ea typeface="Times New Roman"/>
                <a:cs typeface="Times New Roman"/>
                <a:sym typeface="Times New Roman"/>
              </a:rPr>
              <a:t>MODULES</a:t>
            </a:r>
            <a:endParaRPr b="1" sz="3600">
              <a:solidFill>
                <a:schemeClr val="dk1"/>
              </a:solidFill>
              <a:latin typeface="Twentieth Century"/>
              <a:ea typeface="Twentieth Century"/>
              <a:cs typeface="Twentieth Century"/>
              <a:sym typeface="Twentieth Century"/>
            </a:endParaRPr>
          </a:p>
        </p:txBody>
      </p:sp>
      <p:sp>
        <p:nvSpPr>
          <p:cNvPr id="294" name="Google Shape;294;p19"/>
          <p:cNvSpPr txBox="1"/>
          <p:nvPr/>
        </p:nvSpPr>
        <p:spPr>
          <a:xfrm>
            <a:off x="1254033" y="1515292"/>
            <a:ext cx="10306595"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Training – random Forest/linear regression – grid search method:-</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Now we will fit the Random forest algorithm to the training set. To fit it, we will import the RandomForestClassifier class from the sklearn.ensemble library.</a:t>
            </a:r>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Grid search is a process that searches exhaustively through a manually specified subset of the hyperparameter space of the targeted algorithm. Random search, on the other hand, selects a value for each hyperparameter independently using a probability distribution.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p:nvPr/>
        </p:nvSpPr>
        <p:spPr>
          <a:xfrm>
            <a:off x="4774780" y="426707"/>
            <a:ext cx="268983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7030A0"/>
                </a:solidFill>
                <a:latin typeface="Times New Roman"/>
                <a:ea typeface="Times New Roman"/>
                <a:cs typeface="Times New Roman"/>
                <a:sym typeface="Times New Roman"/>
              </a:rPr>
              <a:t>Introduction</a:t>
            </a:r>
            <a:endParaRPr sz="3600">
              <a:solidFill>
                <a:schemeClr val="dk1"/>
              </a:solidFill>
              <a:latin typeface="Twentieth Century"/>
              <a:ea typeface="Twentieth Century"/>
              <a:cs typeface="Twentieth Century"/>
              <a:sym typeface="Twentieth Century"/>
            </a:endParaRPr>
          </a:p>
        </p:txBody>
      </p:sp>
      <p:sp>
        <p:nvSpPr>
          <p:cNvPr id="121" name="Google Shape;121;p2"/>
          <p:cNvSpPr/>
          <p:nvPr/>
        </p:nvSpPr>
        <p:spPr>
          <a:xfrm>
            <a:off x="701749" y="1430170"/>
            <a:ext cx="10738884" cy="440120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Bitcoin is a cryptographic money which is utilized worldwide for advanced installment or basically for speculation purposes.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Bitcoin is decentralized for example it isn't possessed by anybody. </a:t>
            </a:r>
            <a:endParaRPr sz="2000">
              <a:solidFill>
                <a:schemeClr val="dk1"/>
              </a:solidFill>
              <a:latin typeface="Times New Roman"/>
              <a:ea typeface="Times New Roman"/>
              <a:cs typeface="Times New Roman"/>
              <a:sym typeface="Times New Roman"/>
            </a:endParaRPr>
          </a:p>
          <a:p>
            <a:pPr indent="-158750" lvl="0" marL="28575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Bitcoins are put away in an advanced wallet which is essentially similar to a virtual financial balance. The record of the considerable number of exchanges, the timestamp information is put away in a spot called Block chain. Each record in a block chain is known as a square. Each square contains a pointer to a past square of information.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information on block chain is scrambled. During exchanges the client's name isn't uncovered, however just their wallet ID is made open. The Bitcoin's worth fluctuates simply like a stock though in an unexpected way. There are various calculations utilized on financial exchange information for value forecast. Notwithstanding, the parameters influencing Bitcoin are extraordinary. </a:t>
            </a:r>
            <a:endParaRPr sz="2000">
              <a:solidFill>
                <a:schemeClr val="dk1"/>
              </a:solidFill>
              <a:latin typeface="Times New Roman"/>
              <a:ea typeface="Times New Roman"/>
              <a:cs typeface="Times New Roman"/>
              <a:sym typeface="Times New Roman"/>
            </a:endParaRPr>
          </a:p>
        </p:txBody>
      </p:sp>
      <p:sp>
        <p:nvSpPr>
          <p:cNvPr id="122" name="Google Shape;122;p2"/>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idx="11" type="ftr"/>
          </p:nvPr>
        </p:nvSpPr>
        <p:spPr>
          <a:xfrm>
            <a:off x="1069433" y="6386173"/>
            <a:ext cx="9136023" cy="356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2000"/>
          </a:p>
        </p:txBody>
      </p:sp>
      <p:sp>
        <p:nvSpPr>
          <p:cNvPr id="300" name="Google Shape;300;p20"/>
          <p:cNvSpPr txBox="1"/>
          <p:nvPr/>
        </p:nvSpPr>
        <p:spPr>
          <a:xfrm>
            <a:off x="1184813" y="6488669"/>
            <a:ext cx="108796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DEPARTMENT OF COMPUTER SCIENCE AND ENGINEERING                                                                                                2</a:t>
            </a:r>
            <a:endParaRPr/>
          </a:p>
        </p:txBody>
      </p:sp>
      <p:sp>
        <p:nvSpPr>
          <p:cNvPr id="301" name="Google Shape;301;p20"/>
          <p:cNvSpPr txBox="1"/>
          <p:nvPr/>
        </p:nvSpPr>
        <p:spPr>
          <a:xfrm>
            <a:off x="4289858" y="160338"/>
            <a:ext cx="25186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7030A0"/>
                </a:solidFill>
                <a:latin typeface="Times New Roman"/>
                <a:ea typeface="Times New Roman"/>
                <a:cs typeface="Times New Roman"/>
                <a:sym typeface="Times New Roman"/>
              </a:rPr>
              <a:t>MODULES</a:t>
            </a:r>
            <a:endParaRPr b="1" sz="3600">
              <a:solidFill>
                <a:schemeClr val="dk1"/>
              </a:solidFill>
              <a:latin typeface="Twentieth Century"/>
              <a:ea typeface="Twentieth Century"/>
              <a:cs typeface="Twentieth Century"/>
              <a:sym typeface="Twentieth Century"/>
            </a:endParaRPr>
          </a:p>
        </p:txBody>
      </p:sp>
      <p:sp>
        <p:nvSpPr>
          <p:cNvPr id="302" name="Google Shape;302;p20"/>
          <p:cNvSpPr/>
          <p:nvPr/>
        </p:nvSpPr>
        <p:spPr>
          <a:xfrm>
            <a:off x="378823" y="2299063"/>
            <a:ext cx="10398035"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RMSE (Root Mean Square Error) - </a:t>
            </a:r>
            <a:r>
              <a:rPr lang="en-US" sz="2400">
                <a:solidFill>
                  <a:schemeClr val="dk1"/>
                </a:solidFill>
                <a:latin typeface="Twentieth Century"/>
                <a:ea typeface="Twentieth Century"/>
                <a:cs typeface="Twentieth Century"/>
                <a:sym typeface="Twentieth Century"/>
              </a:rPr>
              <a:t>Root mean square error (RMSE) is a frequently used measure of the differences between values (sample or population values) predicted by a model or an estimator and the values observed. </a:t>
            </a:r>
            <a:endParaRPr/>
          </a:p>
          <a:p>
            <a:pPr indent="0" lvl="0" marL="0" marR="0" rtl="0" algn="l">
              <a:spcBef>
                <a:spcPts val="0"/>
              </a:spcBef>
              <a:spcAft>
                <a:spcPts val="0"/>
              </a:spcAft>
              <a:buNone/>
            </a:pPr>
            <a:r>
              <a:t/>
            </a:r>
            <a:endParaRPr sz="24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r (Pearson’s Correlation Coefficient) </a:t>
            </a:r>
            <a:r>
              <a:rPr lang="en-US" sz="2400">
                <a:solidFill>
                  <a:schemeClr val="dk1"/>
                </a:solidFill>
                <a:latin typeface="Twentieth Century"/>
                <a:ea typeface="Twentieth Century"/>
                <a:cs typeface="Twentieth Century"/>
                <a:sym typeface="Twentieth Century"/>
              </a:rPr>
              <a:t>The Pearson’s correlation coefficient depicts the linear association between two variables. It helps to figure if two sets of data move in the same direction. </a:t>
            </a:r>
            <a:endParaRPr sz="2400">
              <a:solidFill>
                <a:schemeClr val="dk1"/>
              </a:solidFill>
              <a:latin typeface="Twentieth Century"/>
              <a:ea typeface="Twentieth Century"/>
              <a:cs typeface="Twentieth Century"/>
              <a:sym typeface="Twentieth Century"/>
            </a:endParaRPr>
          </a:p>
        </p:txBody>
      </p:sp>
      <p:sp>
        <p:nvSpPr>
          <p:cNvPr id="303" name="Google Shape;303;p20"/>
          <p:cNvSpPr txBox="1"/>
          <p:nvPr/>
        </p:nvSpPr>
        <p:spPr>
          <a:xfrm>
            <a:off x="339636" y="927465"/>
            <a:ext cx="97710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wentieth Century"/>
                <a:ea typeface="Twentieth Century"/>
                <a:cs typeface="Twentieth Century"/>
                <a:sym typeface="Twentieth Century"/>
              </a:rPr>
              <a:t>Performance evaluation- testing</a:t>
            </a:r>
            <a:endParaRPr b="1" sz="3600">
              <a:solidFill>
                <a:schemeClr val="dk1"/>
              </a:solidFill>
              <a:latin typeface="Twentieth Century"/>
              <a:ea typeface="Twentieth Century"/>
              <a:cs typeface="Twentieth Century"/>
              <a:sym typeface="Twentieth Century"/>
            </a:endParaRPr>
          </a:p>
        </p:txBody>
      </p:sp>
      <p:sp>
        <p:nvSpPr>
          <p:cNvPr descr="Root-Mean-Square Error in R Programming - GeeksforGeeks" id="304" name="Google Shape;304;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descr="What does RMSE really mean?. Root Mean Square Error (RMSE) is a… | by James  Moody | Towards Data Science" id="305" name="Google Shape;305;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pic>
        <p:nvPicPr>
          <p:cNvPr descr="F:\Machine Learning Projects all\Machine Learning 2022-2023\Documents\bitcoin\download.jpeg" id="306" name="Google Shape;306;p20"/>
          <p:cNvPicPr preferRelativeResize="0"/>
          <p:nvPr/>
        </p:nvPicPr>
        <p:blipFill rotWithShape="1">
          <a:blip r:embed="rId3">
            <a:alphaModFix/>
          </a:blip>
          <a:srcRect b="0" l="0" r="0" t="0"/>
          <a:stretch/>
        </p:blipFill>
        <p:spPr>
          <a:xfrm>
            <a:off x="1843952" y="4919481"/>
            <a:ext cx="3705225" cy="1238250"/>
          </a:xfrm>
          <a:prstGeom prst="rect">
            <a:avLst/>
          </a:prstGeom>
          <a:noFill/>
          <a:ln>
            <a:noFill/>
          </a:ln>
        </p:spPr>
      </p:pic>
      <p:pic>
        <p:nvPicPr>
          <p:cNvPr descr="F:\Machine Learning Projects all\Machine Learning 2022-2023\Documents\bitcoin\download (1).jpeg" id="307" name="Google Shape;307;p20"/>
          <p:cNvPicPr preferRelativeResize="0"/>
          <p:nvPr/>
        </p:nvPicPr>
        <p:blipFill rotWithShape="1">
          <a:blip r:embed="rId4">
            <a:alphaModFix/>
          </a:blip>
          <a:srcRect b="0" l="0" r="0" t="0"/>
          <a:stretch/>
        </p:blipFill>
        <p:spPr>
          <a:xfrm>
            <a:off x="6590666" y="4816430"/>
            <a:ext cx="3486151" cy="1314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1"/>
          <p:cNvSpPr txBox="1"/>
          <p:nvPr>
            <p:ph idx="11" type="ftr"/>
          </p:nvPr>
        </p:nvSpPr>
        <p:spPr>
          <a:xfrm>
            <a:off x="1069433" y="6386173"/>
            <a:ext cx="9136023" cy="356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2000"/>
          </a:p>
        </p:txBody>
      </p:sp>
      <p:sp>
        <p:nvSpPr>
          <p:cNvPr id="313" name="Google Shape;313;p21"/>
          <p:cNvSpPr txBox="1"/>
          <p:nvPr/>
        </p:nvSpPr>
        <p:spPr>
          <a:xfrm>
            <a:off x="4060423" y="210218"/>
            <a:ext cx="25186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7030A0"/>
                </a:solidFill>
                <a:latin typeface="Times New Roman"/>
                <a:ea typeface="Times New Roman"/>
                <a:cs typeface="Times New Roman"/>
                <a:sym typeface="Times New Roman"/>
              </a:rPr>
              <a:t>MODULES</a:t>
            </a:r>
            <a:endParaRPr b="1" sz="3600">
              <a:solidFill>
                <a:schemeClr val="dk1"/>
              </a:solidFill>
              <a:latin typeface="Twentieth Century"/>
              <a:ea typeface="Twentieth Century"/>
              <a:cs typeface="Twentieth Century"/>
              <a:sym typeface="Twentieth Century"/>
            </a:endParaRPr>
          </a:p>
        </p:txBody>
      </p:sp>
      <p:sp>
        <p:nvSpPr>
          <p:cNvPr id="314" name="Google Shape;314;p21"/>
          <p:cNvSpPr txBox="1"/>
          <p:nvPr/>
        </p:nvSpPr>
        <p:spPr>
          <a:xfrm>
            <a:off x="548642" y="1071155"/>
            <a:ext cx="9705703" cy="44627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wentieth Century"/>
                <a:ea typeface="Twentieth Century"/>
                <a:cs typeface="Twentieth Century"/>
                <a:sym typeface="Twentieth Century"/>
              </a:rPr>
              <a:t>Web scraping: Steps involved in web scraping:</a:t>
            </a:r>
            <a:endParaRPr/>
          </a:p>
          <a:p>
            <a:pPr indent="0" lvl="0" marL="0" marR="0" rtl="0" algn="l">
              <a:spcBef>
                <a:spcPts val="0"/>
              </a:spcBef>
              <a:spcAft>
                <a:spcPts val="0"/>
              </a:spcAft>
              <a:buNone/>
            </a:pPr>
            <a:r>
              <a:t/>
            </a:r>
            <a:endParaRPr sz="3200">
              <a:solidFill>
                <a:schemeClr val="dk1"/>
              </a:solidFill>
              <a:latin typeface="Twentieth Century"/>
              <a:ea typeface="Twentieth Century"/>
              <a:cs typeface="Twentieth Century"/>
              <a:sym typeface="Twentieth Century"/>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Send an HTTP request to the URL of the webpage you want to access. The server responds to the request by returning the HTML content of the webpage. For this task, we will use a third-party HTTP library for python-requests.</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Once we have accessed the HTML content, we are left with the task of parsing the data. Since most of the HTML data is nested, we cannot extract data simply through string processing. One needs a parser which can create a nested/tree structure of the HTML data. There are many HTML parser libraries available but the most advanced one is html5lib.</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Now, all we need to do is navigating and searching the parse tree that we created, i.e. tree traversal. For this task, we will be using another third-party python library, Beautiful Soup. It is a Python library for pulling data out of HTML and XML files.</a:t>
            </a:r>
            <a:endParaRPr/>
          </a:p>
          <a:p>
            <a:pPr indent="0" lvl="0" marL="0" marR="0" rtl="0" algn="l">
              <a:spcBef>
                <a:spcPts val="0"/>
              </a:spcBef>
              <a:spcAft>
                <a:spcPts val="0"/>
              </a:spcAft>
              <a:buNone/>
            </a:pPr>
            <a:r>
              <a:t/>
            </a:r>
            <a:endParaRPr b="1"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2"/>
          <p:cNvSpPr txBox="1"/>
          <p:nvPr>
            <p:ph idx="11" type="ftr"/>
          </p:nvPr>
        </p:nvSpPr>
        <p:spPr>
          <a:xfrm>
            <a:off x="1069433" y="6386173"/>
            <a:ext cx="9136023" cy="356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2000"/>
          </a:p>
        </p:txBody>
      </p:sp>
      <p:sp>
        <p:nvSpPr>
          <p:cNvPr id="320" name="Google Shape;320;p22"/>
          <p:cNvSpPr txBox="1"/>
          <p:nvPr/>
        </p:nvSpPr>
        <p:spPr>
          <a:xfrm>
            <a:off x="4071056" y="222067"/>
            <a:ext cx="25186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7030A0"/>
                </a:solidFill>
                <a:latin typeface="Times New Roman"/>
                <a:ea typeface="Times New Roman"/>
                <a:cs typeface="Times New Roman"/>
                <a:sym typeface="Times New Roman"/>
              </a:rPr>
              <a:t>MODULES</a:t>
            </a:r>
            <a:endParaRPr b="1" sz="3600">
              <a:solidFill>
                <a:schemeClr val="dk1"/>
              </a:solidFill>
              <a:latin typeface="Twentieth Century"/>
              <a:ea typeface="Twentieth Century"/>
              <a:cs typeface="Twentieth Century"/>
              <a:sym typeface="Twentieth Century"/>
            </a:endParaRPr>
          </a:p>
        </p:txBody>
      </p:sp>
      <p:sp>
        <p:nvSpPr>
          <p:cNvPr id="321" name="Google Shape;321;p22"/>
          <p:cNvSpPr/>
          <p:nvPr/>
        </p:nvSpPr>
        <p:spPr>
          <a:xfrm>
            <a:off x="692331" y="2142317"/>
            <a:ext cx="10071463" cy="3785652"/>
          </a:xfrm>
          <a:prstGeom prst="rect">
            <a:avLst/>
          </a:prstGeom>
          <a:noFill/>
          <a:ln>
            <a:noFill/>
          </a:ln>
        </p:spPr>
        <p:txBody>
          <a:bodyPr anchorCtr="0" anchor="t" bIns="45700" lIns="91425" spcFirstLastPara="1" rIns="91425" wrap="square" tIns="45700">
            <a:spAutoFit/>
          </a:bodyPr>
          <a:lstStyle/>
          <a:p>
            <a:pPr indent="-127000" lvl="0" marL="0" marR="0" rtl="0" algn="l">
              <a:lnSpc>
                <a:spcPct val="150000"/>
              </a:lnSpc>
              <a:spcBef>
                <a:spcPts val="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A Web Application Framework or a simply a Web Framework represents a collection of libraries and modules that enable web application developers to write applications without worrying about low-level details such as protocol, thread management, and so on.</a:t>
            </a:r>
            <a:endParaRPr/>
          </a:p>
          <a:p>
            <a:pPr indent="-127000" lvl="0" marL="0" marR="0" rtl="0" algn="l">
              <a:lnSpc>
                <a:spcPct val="150000"/>
              </a:lnSpc>
              <a:spcBef>
                <a:spcPts val="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Flask is a web application framework written in Python.</a:t>
            </a:r>
            <a:endParaRPr/>
          </a:p>
          <a:p>
            <a:pPr indent="0" lvl="0" marL="0" marR="0" rtl="0" algn="l">
              <a:lnSpc>
                <a:spcPct val="150000"/>
              </a:lnSpc>
              <a:spcBef>
                <a:spcPts val="0"/>
              </a:spcBef>
              <a:spcAft>
                <a:spcPts val="0"/>
              </a:spcAft>
              <a:buClr>
                <a:schemeClr val="dk1"/>
              </a:buClr>
              <a:buSzPts val="2000"/>
              <a:buFont typeface="Arial"/>
              <a:buNone/>
            </a:pPr>
            <a:r>
              <a:t/>
            </a:r>
            <a:endParaRPr sz="2000">
              <a:solidFill>
                <a:schemeClr val="dk1"/>
              </a:solidFill>
              <a:latin typeface="Twentieth Century"/>
              <a:ea typeface="Twentieth Century"/>
              <a:cs typeface="Twentieth Century"/>
              <a:sym typeface="Twentieth Century"/>
            </a:endParaRPr>
          </a:p>
          <a:p>
            <a:pPr indent="0" lvl="0" marL="0" marR="0" rtl="0" algn="l">
              <a:lnSpc>
                <a:spcPct val="150000"/>
              </a:lnSpc>
              <a:spcBef>
                <a:spcPts val="0"/>
              </a:spcBef>
              <a:spcAft>
                <a:spcPts val="0"/>
              </a:spcAft>
              <a:buClr>
                <a:schemeClr val="dk1"/>
              </a:buClr>
              <a:buSzPts val="2000"/>
              <a:buFont typeface="Arial"/>
              <a:buNone/>
            </a:pPr>
            <a:r>
              <a:t/>
            </a:r>
            <a:endParaRPr sz="2000">
              <a:solidFill>
                <a:schemeClr val="dk1"/>
              </a:solidFill>
              <a:latin typeface="Twentieth Century"/>
              <a:ea typeface="Twentieth Century"/>
              <a:cs typeface="Twentieth Century"/>
              <a:sym typeface="Twentieth Century"/>
            </a:endParaRPr>
          </a:p>
          <a:p>
            <a:pPr indent="-127000" lvl="0" marL="0" marR="0" rtl="0" algn="l">
              <a:lnSpc>
                <a:spcPct val="150000"/>
              </a:lnSpc>
              <a:spcBef>
                <a:spcPts val="0"/>
              </a:spcBef>
              <a:spcAft>
                <a:spcPts val="0"/>
              </a:spcAft>
              <a:buClr>
                <a:schemeClr val="dk1"/>
              </a:buClr>
              <a:buSzPts val="2000"/>
              <a:buFont typeface="Arial"/>
              <a:buChar char="•"/>
            </a:pPr>
            <a:r>
              <a:rPr lang="en-US" sz="2000">
                <a:solidFill>
                  <a:schemeClr val="dk1"/>
                </a:solidFill>
                <a:latin typeface="Twentieth Century"/>
                <a:ea typeface="Twentieth Century"/>
                <a:cs typeface="Twentieth Century"/>
                <a:sym typeface="Twentieth Century"/>
              </a:rPr>
              <a:t>Prediction is in webpage , it consider the current price from bioinformatics and calculate the future price</a:t>
            </a:r>
            <a:endParaRPr sz="2000">
              <a:solidFill>
                <a:schemeClr val="dk1"/>
              </a:solidFill>
              <a:latin typeface="Twentieth Century"/>
              <a:ea typeface="Twentieth Century"/>
              <a:cs typeface="Twentieth Century"/>
              <a:sym typeface="Twentieth Century"/>
            </a:endParaRPr>
          </a:p>
        </p:txBody>
      </p:sp>
      <p:sp>
        <p:nvSpPr>
          <p:cNvPr id="322" name="Google Shape;322;p22"/>
          <p:cNvSpPr txBox="1"/>
          <p:nvPr/>
        </p:nvSpPr>
        <p:spPr>
          <a:xfrm>
            <a:off x="701034" y="857798"/>
            <a:ext cx="34789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wentieth Century"/>
                <a:ea typeface="Twentieth Century"/>
                <a:cs typeface="Twentieth Century"/>
                <a:sym typeface="Twentieth Century"/>
              </a:rPr>
              <a:t>Flask Framework</a:t>
            </a:r>
            <a:endParaRPr b="1" sz="36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ph idx="11" type="ftr"/>
          </p:nvPr>
        </p:nvSpPr>
        <p:spPr>
          <a:xfrm>
            <a:off x="6065873" y="6226942"/>
            <a:ext cx="41467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20</a:t>
            </a:r>
            <a:endParaRPr/>
          </a:p>
        </p:txBody>
      </p:sp>
      <p:sp>
        <p:nvSpPr>
          <p:cNvPr id="328" name="Google Shape;328;p23"/>
          <p:cNvSpPr/>
          <p:nvPr/>
        </p:nvSpPr>
        <p:spPr>
          <a:xfrm>
            <a:off x="3559477" y="522399"/>
            <a:ext cx="59809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Software and Hardware Requirement</a:t>
            </a:r>
            <a:endParaRPr b="1" sz="2800">
              <a:solidFill>
                <a:schemeClr val="dk1"/>
              </a:solidFill>
              <a:latin typeface="Twentieth Century"/>
              <a:ea typeface="Twentieth Century"/>
              <a:cs typeface="Twentieth Century"/>
              <a:sym typeface="Twentieth Century"/>
            </a:endParaRPr>
          </a:p>
        </p:txBody>
      </p:sp>
      <p:sp>
        <p:nvSpPr>
          <p:cNvPr id="329" name="Google Shape;329;p23"/>
          <p:cNvSpPr/>
          <p:nvPr/>
        </p:nvSpPr>
        <p:spPr>
          <a:xfrm>
            <a:off x="1839433" y="1531089"/>
            <a:ext cx="9282223" cy="26961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HARDWARE:</a:t>
            </a:r>
            <a:endParaRPr b="1" sz="1800">
              <a:solidFill>
                <a:schemeClr val="dk1"/>
              </a:solidFill>
              <a:latin typeface="Times New Roman"/>
              <a:ea typeface="Times New Roman"/>
              <a:cs typeface="Times New Roman"/>
              <a:sym typeface="Times New Roman"/>
            </a:endParaRPr>
          </a:p>
          <a:p>
            <a:pPr indent="-273050" lvl="0" marL="273050" marR="0" rtl="0" algn="just">
              <a:spcBef>
                <a:spcPts val="360"/>
              </a:spcBef>
              <a:spcAft>
                <a:spcPts val="0"/>
              </a:spcAft>
              <a:buClr>
                <a:schemeClr val="dk1"/>
              </a:buClr>
              <a:buSzPts val="1710"/>
              <a:buFont typeface="Noto Sans Symbols"/>
              <a:buChar char="⚫"/>
            </a:pPr>
            <a:r>
              <a:rPr lang="en-US" sz="1800">
                <a:solidFill>
                  <a:schemeClr val="dk1"/>
                </a:solidFill>
                <a:latin typeface="Times New Roman"/>
                <a:ea typeface="Times New Roman"/>
                <a:cs typeface="Times New Roman"/>
                <a:sym typeface="Times New Roman"/>
              </a:rPr>
              <a:t> I7 INTEL</a:t>
            </a:r>
            <a:endParaRPr sz="1800">
              <a:solidFill>
                <a:schemeClr val="dk1"/>
              </a:solidFill>
              <a:latin typeface="Times New Roman"/>
              <a:ea typeface="Times New Roman"/>
              <a:cs typeface="Times New Roman"/>
              <a:sym typeface="Times New Roman"/>
            </a:endParaRPr>
          </a:p>
          <a:p>
            <a:pPr indent="-273050" lvl="0" marL="273050" marR="0" rtl="0" algn="just">
              <a:spcBef>
                <a:spcPts val="360"/>
              </a:spcBef>
              <a:spcAft>
                <a:spcPts val="0"/>
              </a:spcAft>
              <a:buClr>
                <a:schemeClr val="dk1"/>
              </a:buClr>
              <a:buSzPts val="1710"/>
              <a:buFont typeface="Noto Sans Symbols"/>
              <a:buChar char="⚫"/>
            </a:pPr>
            <a:r>
              <a:rPr lang="en-US" sz="1800">
                <a:solidFill>
                  <a:schemeClr val="dk1"/>
                </a:solidFill>
                <a:latin typeface="Times New Roman"/>
                <a:ea typeface="Times New Roman"/>
                <a:cs typeface="Times New Roman"/>
                <a:sym typeface="Times New Roman"/>
              </a:rPr>
              <a:t> MORE THAN 8 GB RAM</a:t>
            </a:r>
            <a:endParaRPr sz="1800">
              <a:solidFill>
                <a:schemeClr val="dk1"/>
              </a:solidFill>
              <a:latin typeface="Times New Roman"/>
              <a:ea typeface="Times New Roman"/>
              <a:cs typeface="Times New Roman"/>
              <a:sym typeface="Times New Roman"/>
            </a:endParaRPr>
          </a:p>
          <a:p>
            <a:pPr indent="-273050" lvl="0" marL="273050" marR="0" rtl="0" algn="just">
              <a:spcBef>
                <a:spcPts val="360"/>
              </a:spcBef>
              <a:spcAft>
                <a:spcPts val="0"/>
              </a:spcAft>
              <a:buClr>
                <a:schemeClr val="dk1"/>
              </a:buClr>
              <a:buSzPts val="1710"/>
              <a:buFont typeface="Noto Sans Symbols"/>
              <a:buChar char="⚫"/>
            </a:pPr>
            <a:r>
              <a:rPr lang="en-US" sz="1800">
                <a:solidFill>
                  <a:schemeClr val="dk1"/>
                </a:solidFill>
                <a:latin typeface="Times New Roman"/>
                <a:ea typeface="Times New Roman"/>
                <a:cs typeface="Times New Roman"/>
                <a:sym typeface="Times New Roman"/>
              </a:rPr>
              <a:t>STORAGE 1Tb</a:t>
            </a:r>
            <a:endParaRPr sz="1800">
              <a:solidFill>
                <a:schemeClr val="dk1"/>
              </a:solidFill>
              <a:latin typeface="Times New Roman"/>
              <a:ea typeface="Times New Roman"/>
              <a:cs typeface="Times New Roman"/>
              <a:sym typeface="Times New Roman"/>
            </a:endParaRPr>
          </a:p>
          <a:p>
            <a:pPr indent="-164465" lvl="0" marL="273050" marR="0" rtl="0" algn="just">
              <a:spcBef>
                <a:spcPts val="360"/>
              </a:spcBef>
              <a:spcAft>
                <a:spcPts val="0"/>
              </a:spcAft>
              <a:buClr>
                <a:schemeClr val="dk1"/>
              </a:buClr>
              <a:buSzPts val="1710"/>
              <a:buFont typeface="Noto Sans Symbols"/>
              <a:buNone/>
            </a:pPr>
            <a:r>
              <a:t/>
            </a:r>
            <a:endParaRPr sz="1800">
              <a:solidFill>
                <a:schemeClr val="dk1"/>
              </a:solidFill>
              <a:latin typeface="Times New Roman"/>
              <a:ea typeface="Times New Roman"/>
              <a:cs typeface="Times New Roman"/>
              <a:sym typeface="Times New Roman"/>
            </a:endParaRPr>
          </a:p>
          <a:p>
            <a:pPr indent="0" lvl="0" marL="0" marR="0" rtl="0" algn="just">
              <a:spcBef>
                <a:spcPts val="360"/>
              </a:spcBef>
              <a:spcAft>
                <a:spcPts val="0"/>
              </a:spcAft>
              <a:buNone/>
            </a:pPr>
            <a:r>
              <a:rPr b="1" lang="en-US" sz="1800">
                <a:solidFill>
                  <a:schemeClr val="dk1"/>
                </a:solidFill>
                <a:latin typeface="Times New Roman"/>
                <a:ea typeface="Times New Roman"/>
                <a:cs typeface="Times New Roman"/>
                <a:sym typeface="Times New Roman"/>
              </a:rPr>
              <a:t>SOFTWARE:</a:t>
            </a:r>
            <a:endParaRPr b="1" sz="1800">
              <a:solidFill>
                <a:schemeClr val="dk1"/>
              </a:solidFill>
              <a:latin typeface="Times New Roman"/>
              <a:ea typeface="Times New Roman"/>
              <a:cs typeface="Times New Roman"/>
              <a:sym typeface="Times New Roman"/>
            </a:endParaRPr>
          </a:p>
          <a:p>
            <a:pPr indent="-273050" lvl="0" marL="273050" marR="0" rtl="0" algn="just">
              <a:spcBef>
                <a:spcPts val="360"/>
              </a:spcBef>
              <a:spcAft>
                <a:spcPts val="0"/>
              </a:spcAft>
              <a:buClr>
                <a:schemeClr val="dk1"/>
              </a:buClr>
              <a:buSzPts val="1710"/>
              <a:buFont typeface="Noto Sans Symbols"/>
              <a:buChar char="⚫"/>
            </a:pPr>
            <a:r>
              <a:rPr lang="en-US" sz="1800">
                <a:solidFill>
                  <a:schemeClr val="dk1"/>
                </a:solidFill>
                <a:latin typeface="Times New Roman"/>
                <a:ea typeface="Times New Roman"/>
                <a:cs typeface="Times New Roman"/>
                <a:sym typeface="Times New Roman"/>
              </a:rPr>
              <a:t>OS: WINDOWS OR LINUX</a:t>
            </a:r>
            <a:endParaRPr sz="1800">
              <a:solidFill>
                <a:schemeClr val="dk1"/>
              </a:solidFill>
              <a:latin typeface="Times New Roman"/>
              <a:ea typeface="Times New Roman"/>
              <a:cs typeface="Times New Roman"/>
              <a:sym typeface="Times New Roman"/>
            </a:endParaRPr>
          </a:p>
          <a:p>
            <a:pPr indent="-273050" lvl="0" marL="273050" marR="0" rtl="0" algn="just">
              <a:spcBef>
                <a:spcPts val="360"/>
              </a:spcBef>
              <a:spcAft>
                <a:spcPts val="0"/>
              </a:spcAft>
              <a:buClr>
                <a:schemeClr val="dk1"/>
              </a:buClr>
              <a:buSzPts val="1710"/>
              <a:buFont typeface="Noto Sans Symbols"/>
              <a:buChar char="⚫"/>
            </a:pPr>
            <a:r>
              <a:rPr lang="en-US" sz="1800">
                <a:solidFill>
                  <a:schemeClr val="dk1"/>
                </a:solidFill>
                <a:latin typeface="Times New Roman"/>
                <a:ea typeface="Times New Roman"/>
                <a:cs typeface="Times New Roman"/>
                <a:sym typeface="Times New Roman"/>
              </a:rPr>
              <a:t>TOOL: PYTHON AND R LAN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4"/>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335" name="Google Shape;335;p24"/>
          <p:cNvSpPr/>
          <p:nvPr/>
        </p:nvSpPr>
        <p:spPr>
          <a:xfrm>
            <a:off x="4303918" y="362911"/>
            <a:ext cx="344190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Future Enhancement</a:t>
            </a:r>
            <a:endParaRPr b="1" sz="2800">
              <a:solidFill>
                <a:schemeClr val="dk1"/>
              </a:solidFill>
              <a:latin typeface="Twentieth Century"/>
              <a:ea typeface="Twentieth Century"/>
              <a:cs typeface="Twentieth Century"/>
              <a:sym typeface="Twentieth Century"/>
            </a:endParaRPr>
          </a:p>
        </p:txBody>
      </p:sp>
      <p:sp>
        <p:nvSpPr>
          <p:cNvPr id="336" name="Google Shape;336;p24"/>
          <p:cNvSpPr/>
          <p:nvPr/>
        </p:nvSpPr>
        <p:spPr>
          <a:xfrm>
            <a:off x="1679945" y="1505397"/>
            <a:ext cx="8112642"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Generative Models</a:t>
            </a:r>
            <a:r>
              <a:rPr lang="en-US" sz="2000">
                <a:solidFill>
                  <a:schemeClr val="dk1"/>
                </a:solidFill>
                <a:latin typeface="Times New Roman"/>
                <a:ea typeface="Times New Roman"/>
                <a:cs typeface="Times New Roman"/>
                <a:sym typeface="Times New Roman"/>
              </a:rPr>
              <a:t> Investigating the potential of generative adversarial networks (GANs) or variational autoencoders (VAEs) for generating synthetic data to augment limited historical datasets could enhance the robustness of forecasting models.</a:t>
            </a:r>
            <a:endParaRPr sz="2000">
              <a:solidFill>
                <a:schemeClr val="dk1"/>
              </a:solidFill>
              <a:latin typeface="Times New Roman"/>
              <a:ea typeface="Times New Roman"/>
              <a:cs typeface="Times New Roman"/>
              <a:sym typeface="Times New Roman"/>
            </a:endParaRPr>
          </a:p>
        </p:txBody>
      </p:sp>
      <p:sp>
        <p:nvSpPr>
          <p:cNvPr id="337" name="Google Shape;337;p24"/>
          <p:cNvSpPr/>
          <p:nvPr/>
        </p:nvSpPr>
        <p:spPr>
          <a:xfrm>
            <a:off x="1807535" y="3168801"/>
            <a:ext cx="733646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Long Term Role </a:t>
            </a:r>
            <a:r>
              <a:rPr lang="en-US" sz="1800">
                <a:solidFill>
                  <a:schemeClr val="dk1"/>
                </a:solidFill>
                <a:latin typeface="Times New Roman"/>
                <a:ea typeface="Times New Roman"/>
                <a:cs typeface="Times New Roman"/>
                <a:sym typeface="Times New Roman"/>
              </a:rPr>
              <a:t>If the dataset contains several data it is possible to make this project helpful for long-term investors also. Because of its accuracy it will be helpful for long-term investors.</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5"/>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343" name="Google Shape;343;p25"/>
          <p:cNvSpPr/>
          <p:nvPr/>
        </p:nvSpPr>
        <p:spPr>
          <a:xfrm>
            <a:off x="5091557" y="192790"/>
            <a:ext cx="19014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Conclusion</a:t>
            </a:r>
            <a:endParaRPr b="1" sz="2800">
              <a:solidFill>
                <a:schemeClr val="dk1"/>
              </a:solidFill>
              <a:latin typeface="Twentieth Century"/>
              <a:ea typeface="Twentieth Century"/>
              <a:cs typeface="Twentieth Century"/>
              <a:sym typeface="Twentieth Century"/>
            </a:endParaRPr>
          </a:p>
        </p:txBody>
      </p:sp>
      <p:sp>
        <p:nvSpPr>
          <p:cNvPr id="344" name="Google Shape;344;p25"/>
          <p:cNvSpPr/>
          <p:nvPr/>
        </p:nvSpPr>
        <p:spPr>
          <a:xfrm>
            <a:off x="1385237" y="1382279"/>
            <a:ext cx="9314121"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Based on the project's findings, it is evident that Bitcoin's price is influenced by various factors. The proposed predictive model, which incorporates multiple parameters, was able to accurately forecast Bitcoin's closing price for the following day. The model can be helpful for investors and traders looking to make informed decisions about buying or selling Bitcoin.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350" name="Google Shape;350;p26"/>
          <p:cNvSpPr/>
          <p:nvPr/>
        </p:nvSpPr>
        <p:spPr>
          <a:xfrm>
            <a:off x="5002055" y="299116"/>
            <a:ext cx="171066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Reference</a:t>
            </a:r>
            <a:endParaRPr b="1" sz="2800">
              <a:solidFill>
                <a:schemeClr val="dk1"/>
              </a:solidFill>
              <a:latin typeface="Twentieth Century"/>
              <a:ea typeface="Twentieth Century"/>
              <a:cs typeface="Twentieth Century"/>
              <a:sym typeface="Twentieth Century"/>
            </a:endParaRPr>
          </a:p>
        </p:txBody>
      </p:sp>
      <p:sp>
        <p:nvSpPr>
          <p:cNvPr id="351" name="Google Shape;351;p26"/>
          <p:cNvSpPr/>
          <p:nvPr/>
        </p:nvSpPr>
        <p:spPr>
          <a:xfrm>
            <a:off x="1020726" y="1020426"/>
            <a:ext cx="10175358" cy="4708981"/>
          </a:xfrm>
          <a:prstGeom prst="rect">
            <a:avLst/>
          </a:prstGeom>
          <a:noFill/>
          <a:ln>
            <a:noFill/>
          </a:ln>
        </p:spPr>
        <p:txBody>
          <a:bodyPr anchorCtr="0" anchor="t" bIns="45700" lIns="91425" spcFirstLastPara="1" rIns="91425" wrap="square" tIns="45700">
            <a:spAutoFit/>
          </a:bodyPr>
          <a:lstStyle/>
          <a:p>
            <a:pPr indent="-514350" lvl="0" marL="514350" marR="0" rtl="0" algn="just">
              <a:lnSpc>
                <a:spcPct val="15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Time-series forecasting of Bitcoin prices using high-dimensional features: a machine learning approachMohammedMudassir1 Shada Bennbaia1Devrim Una lMohammad Hammoudeh  16 June 2020Springer-Verlag London Ltd., part of Springer Nature 2020.</a:t>
            </a:r>
            <a:endParaRPr sz="2000">
              <a:solidFill>
                <a:schemeClr val="dk1"/>
              </a:solidFill>
              <a:latin typeface="Times New Roman"/>
              <a:ea typeface="Times New Roman"/>
              <a:cs typeface="Times New Roman"/>
              <a:sym typeface="Times New Roman"/>
            </a:endParaRPr>
          </a:p>
          <a:p>
            <a:pPr indent="-514350" lvl="0" marL="514350" marR="0" rtl="0" algn="l">
              <a:lnSpc>
                <a:spcPct val="15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Project Based Learning: Predicting Bitcoin Prices using Deep Learning‖ S. Yogeshwaran ; PiyushMaheshwari; ManinderJeet Kaur ; Amity University Dubai Dubai, UAE; IEEE 2019</a:t>
            </a:r>
            <a:endParaRPr/>
          </a:p>
          <a:p>
            <a:pPr indent="-514350" lvl="0" marL="514350" marR="0" rtl="0" algn="l">
              <a:lnSpc>
                <a:spcPct val="15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Predicting the Price of Bitcoin Using MachineLearning‖ Sean McNally ; Jason Roche ; Simon Caton; Ireland, Dublin , IEEE 2018 </a:t>
            </a:r>
            <a:endParaRPr/>
          </a:p>
          <a:p>
            <a:pPr indent="-514350" lvl="0" marL="514350" marR="0" rtl="0" algn="l">
              <a:lnSpc>
                <a:spcPct val="150000"/>
              </a:lnSpc>
              <a:spcBef>
                <a:spcPts val="0"/>
              </a:spcBef>
              <a:spcAft>
                <a:spcPts val="0"/>
              </a:spcAft>
              <a:buClr>
                <a:schemeClr val="dk1"/>
              </a:buClr>
              <a:buSzPts val="2000"/>
              <a:buFont typeface="Twentieth Century"/>
              <a:buAutoNum type="arabicPeriod"/>
            </a:pPr>
            <a:r>
              <a:rPr lang="en-US" sz="2000">
                <a:solidFill>
                  <a:schemeClr val="dk1"/>
                </a:solidFill>
                <a:latin typeface="Times New Roman"/>
                <a:ea typeface="Times New Roman"/>
                <a:cs typeface="Times New Roman"/>
                <a:sym typeface="Times New Roman"/>
              </a:rPr>
              <a:t>Farokhmanesh, F., &amp;Sadeghi, M. T. (2019). Deep Feature Selection using an Enhanced Sparse Group Lasso Algorithm. 2019 27th Iranian Conference on Electrical Engineering (ICEE).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128" name="Google Shape;128;p3"/>
          <p:cNvSpPr/>
          <p:nvPr/>
        </p:nvSpPr>
        <p:spPr>
          <a:xfrm>
            <a:off x="3650069" y="182157"/>
            <a:ext cx="50337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Sustainable Development Goals</a:t>
            </a:r>
            <a:endParaRPr sz="2800">
              <a:solidFill>
                <a:schemeClr val="dk1"/>
              </a:solidFill>
              <a:latin typeface="Twentieth Century"/>
              <a:ea typeface="Twentieth Century"/>
              <a:cs typeface="Twentieth Century"/>
              <a:sym typeface="Twentieth Century"/>
            </a:endParaRPr>
          </a:p>
        </p:txBody>
      </p:sp>
      <p:sp>
        <p:nvSpPr>
          <p:cNvPr id="129" name="Google Shape;129;p3"/>
          <p:cNvSpPr/>
          <p:nvPr/>
        </p:nvSpPr>
        <p:spPr>
          <a:xfrm>
            <a:off x="1967083" y="1469663"/>
            <a:ext cx="839972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1. </a:t>
            </a:r>
            <a:r>
              <a:rPr b="1" lang="en-US" sz="1800">
                <a:solidFill>
                  <a:schemeClr val="dk1"/>
                </a:solidFill>
                <a:latin typeface="Twentieth Century"/>
                <a:ea typeface="Twentieth Century"/>
                <a:cs typeface="Twentieth Century"/>
                <a:sym typeface="Twentieth Century"/>
              </a:rPr>
              <a:t>SDG 9 </a:t>
            </a:r>
            <a:r>
              <a:rPr lang="en-US" sz="1800">
                <a:solidFill>
                  <a:schemeClr val="dk1"/>
                </a:solidFill>
                <a:latin typeface="Twentieth Century"/>
                <a:ea typeface="Twentieth Century"/>
                <a:cs typeface="Twentieth Century"/>
                <a:sym typeface="Twentieth Century"/>
              </a:rPr>
              <a:t>- Industry, Innovation, and Infrastructure**: By leveraging AI technology to predict Bitcoin prices, the research contributes to advancing innovation in financial technology (FinTech) and strengthening infrastructure for digital payments and investments.</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2. </a:t>
            </a:r>
            <a:r>
              <a:rPr b="1" lang="en-US" sz="1800">
                <a:solidFill>
                  <a:schemeClr val="dk1"/>
                </a:solidFill>
                <a:latin typeface="Twentieth Century"/>
                <a:ea typeface="Twentieth Century"/>
                <a:cs typeface="Twentieth Century"/>
                <a:sym typeface="Twentieth Century"/>
              </a:rPr>
              <a:t>SDG 8 </a:t>
            </a:r>
            <a:r>
              <a:rPr lang="en-US" sz="1800">
                <a:solidFill>
                  <a:schemeClr val="dk1"/>
                </a:solidFill>
                <a:latin typeface="Twentieth Century"/>
                <a:ea typeface="Twentieth Century"/>
                <a:cs typeface="Twentieth Century"/>
                <a:sym typeface="Twentieth Century"/>
              </a:rPr>
              <a:t>- Decent Work and Economic Growth**: Accurate predictions of Bitcoin prices can facilitate better investment decisions, potentially leading to economic growth and creating opportunities for decent work in the financial sector.</a:t>
            </a:r>
            <a:endParaRPr/>
          </a:p>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3. </a:t>
            </a:r>
            <a:r>
              <a:rPr b="1" lang="en-US" sz="1800">
                <a:solidFill>
                  <a:schemeClr val="dk1"/>
                </a:solidFill>
                <a:latin typeface="Twentieth Century"/>
                <a:ea typeface="Twentieth Century"/>
                <a:cs typeface="Twentieth Century"/>
                <a:sym typeface="Twentieth Century"/>
              </a:rPr>
              <a:t>SDG 11 </a:t>
            </a:r>
            <a:r>
              <a:rPr lang="en-US" sz="1800">
                <a:solidFill>
                  <a:schemeClr val="dk1"/>
                </a:solidFill>
                <a:latin typeface="Twentieth Century"/>
                <a:ea typeface="Twentieth Century"/>
                <a:cs typeface="Twentieth Century"/>
                <a:sym typeface="Twentieth Century"/>
              </a:rPr>
              <a:t>- Sustainable Cities and Communities**: The research aligns with SDG 11 by promoting sustainable development in the digital economy and fostering resilient and inclusive cities through advancements in financial technologies.</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p:nvPr/>
        </p:nvSpPr>
        <p:spPr>
          <a:xfrm>
            <a:off x="4612274" y="267218"/>
            <a:ext cx="381700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Objective of the Project</a:t>
            </a:r>
            <a:endParaRPr sz="2800">
              <a:solidFill>
                <a:schemeClr val="dk1"/>
              </a:solidFill>
              <a:latin typeface="Twentieth Century"/>
              <a:ea typeface="Twentieth Century"/>
              <a:cs typeface="Twentieth Century"/>
              <a:sym typeface="Twentieth Century"/>
            </a:endParaRPr>
          </a:p>
        </p:txBody>
      </p:sp>
      <p:sp>
        <p:nvSpPr>
          <p:cNvPr id="135" name="Google Shape;135;p4"/>
          <p:cNvSpPr/>
          <p:nvPr/>
        </p:nvSpPr>
        <p:spPr>
          <a:xfrm>
            <a:off x="1477924" y="1499192"/>
            <a:ext cx="9346019" cy="224676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objective of Bitcoin price prediction using machine learning (ML) algorithms is to make accurate forecasts of the future price movements of Bitcoin based on historical price data .</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main goal is to develop a model that can predict Bitcoin prices with high accuracy, enabling traders, investors, and other stakeholders to make informed decisions about buying or selling Bitcoin.</a:t>
            </a:r>
            <a:endParaRPr sz="2000">
              <a:solidFill>
                <a:schemeClr val="dk1"/>
              </a:solidFill>
              <a:latin typeface="Times New Roman"/>
              <a:ea typeface="Times New Roman"/>
              <a:cs typeface="Times New Roman"/>
              <a:sym typeface="Times New Roman"/>
            </a:endParaRPr>
          </a:p>
        </p:txBody>
      </p:sp>
      <p:sp>
        <p:nvSpPr>
          <p:cNvPr id="136" name="Google Shape;136;p4"/>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p:nvPr/>
        </p:nvSpPr>
        <p:spPr>
          <a:xfrm>
            <a:off x="5399083" y="162295"/>
            <a:ext cx="152157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Abstract</a:t>
            </a:r>
            <a:endParaRPr/>
          </a:p>
        </p:txBody>
      </p:sp>
      <p:sp>
        <p:nvSpPr>
          <p:cNvPr id="142" name="Google Shape;142;p5"/>
          <p:cNvSpPr/>
          <p:nvPr/>
        </p:nvSpPr>
        <p:spPr>
          <a:xfrm>
            <a:off x="1318437" y="685515"/>
            <a:ext cx="9558670" cy="585083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20000"/>
              </a:lnSpc>
              <a:spcBef>
                <a:spcPts val="0"/>
              </a:spcBef>
              <a:spcAft>
                <a:spcPts val="0"/>
              </a:spcAft>
              <a:buClr>
                <a:schemeClr val="dk1"/>
              </a:buClr>
              <a:buSzPts val="1900"/>
              <a:buFont typeface="Arial"/>
              <a:buChar char="•"/>
            </a:pPr>
            <a:r>
              <a:rPr lang="en-US" sz="2000">
                <a:solidFill>
                  <a:schemeClr val="dk1"/>
                </a:solidFill>
                <a:latin typeface="Times New Roman"/>
                <a:ea typeface="Times New Roman"/>
                <a:cs typeface="Times New Roman"/>
                <a:sym typeface="Times New Roman"/>
              </a:rPr>
              <a:t>Bitcoin, the ruler of cryptocurrency plays an important role in blockchain technology. - In this project, we proposed to predict the Bitcoin price accurately taking into consideration various parameters that affect the Bitcoin value. </a:t>
            </a:r>
            <a:endParaRPr/>
          </a:p>
          <a:p>
            <a:pPr indent="-342900" lvl="0" marL="342900" marR="0" rtl="0" algn="just">
              <a:lnSpc>
                <a:spcPct val="120000"/>
              </a:lnSpc>
              <a:spcBef>
                <a:spcPts val="400"/>
              </a:spcBef>
              <a:spcAft>
                <a:spcPts val="0"/>
              </a:spcAft>
              <a:buClr>
                <a:schemeClr val="dk1"/>
              </a:buClr>
              <a:buSzPts val="1900"/>
              <a:buFont typeface="Arial"/>
              <a:buChar char="•"/>
            </a:pPr>
            <a:r>
              <a:rPr lang="en-US" sz="2000">
                <a:solidFill>
                  <a:schemeClr val="dk1"/>
                </a:solidFill>
                <a:latin typeface="Times New Roman"/>
                <a:ea typeface="Times New Roman"/>
                <a:cs typeface="Times New Roman"/>
                <a:sym typeface="Times New Roman"/>
              </a:rPr>
              <a:t>we aim to understand and find daily trends in the Bitcoin market while gaining insight into optimal features surrounding Bitcoin price. Our data set consists of various features relating to the Bitcoin price and payment network over the course of every years, recorded daily.</a:t>
            </a:r>
            <a:endParaRPr/>
          </a:p>
          <a:p>
            <a:pPr indent="-342900" lvl="0" marL="342900" marR="0" rtl="0" algn="just">
              <a:lnSpc>
                <a:spcPct val="120000"/>
              </a:lnSpc>
              <a:spcBef>
                <a:spcPts val="400"/>
              </a:spcBef>
              <a:spcAft>
                <a:spcPts val="0"/>
              </a:spcAft>
              <a:buClr>
                <a:schemeClr val="dk1"/>
              </a:buClr>
              <a:buSzPts val="1900"/>
              <a:buFont typeface="Arial"/>
              <a:buChar char="•"/>
            </a:pPr>
            <a:r>
              <a:rPr lang="en-US" sz="2000">
                <a:solidFill>
                  <a:schemeClr val="dk1"/>
                </a:solidFill>
                <a:latin typeface="Times New Roman"/>
                <a:ea typeface="Times New Roman"/>
                <a:cs typeface="Times New Roman"/>
                <a:sym typeface="Times New Roman"/>
              </a:rPr>
              <a:t>Features such as the opening price, highest price, lowest price, closing price, volume of Bitcoin, volume of currencies, and weighted price were taken into consideration so as to predict the closing price of the next day. </a:t>
            </a:r>
            <a:endParaRPr sz="2000">
              <a:solidFill>
                <a:schemeClr val="dk1"/>
              </a:solidFill>
              <a:latin typeface="Times New Roman"/>
              <a:ea typeface="Times New Roman"/>
              <a:cs typeface="Times New Roman"/>
              <a:sym typeface="Times New Roman"/>
            </a:endParaRPr>
          </a:p>
          <a:p>
            <a:pPr indent="-342900" lvl="0" marL="342900" marR="0" rtl="0" algn="just">
              <a:lnSpc>
                <a:spcPct val="120000"/>
              </a:lnSpc>
              <a:spcBef>
                <a:spcPts val="400"/>
              </a:spcBef>
              <a:spcAft>
                <a:spcPts val="0"/>
              </a:spcAft>
              <a:buClr>
                <a:schemeClr val="dk1"/>
              </a:buClr>
              <a:buSzPts val="1900"/>
              <a:buFont typeface="Arial"/>
              <a:buChar char="•"/>
            </a:pPr>
            <a:r>
              <a:rPr lang="en-US" sz="2000">
                <a:solidFill>
                  <a:schemeClr val="dk1"/>
                </a:solidFill>
                <a:latin typeface="Times New Roman"/>
                <a:ea typeface="Times New Roman"/>
                <a:cs typeface="Times New Roman"/>
                <a:sym typeface="Times New Roman"/>
              </a:rPr>
              <a:t>Random forest model designed and implemented on scikit learn frameworks to build predictive analysis and evaluated them by computing various measures such as the RMSE (root mean square error) and r (Pearson's correlation coefficient) on test data. </a:t>
            </a:r>
            <a:endParaRPr sz="2000">
              <a:solidFill>
                <a:schemeClr val="dk1"/>
              </a:solidFill>
              <a:latin typeface="Times New Roman"/>
              <a:ea typeface="Times New Roman"/>
              <a:cs typeface="Times New Roman"/>
              <a:sym typeface="Times New Roman"/>
            </a:endParaRPr>
          </a:p>
          <a:p>
            <a:pPr indent="-342900" lvl="0" marL="342900" marR="0" rtl="0" algn="just">
              <a:lnSpc>
                <a:spcPct val="120000"/>
              </a:lnSpc>
              <a:spcBef>
                <a:spcPts val="400"/>
              </a:spcBef>
              <a:spcAft>
                <a:spcPts val="0"/>
              </a:spcAft>
              <a:buClr>
                <a:schemeClr val="dk1"/>
              </a:buClr>
              <a:buSzPts val="1900"/>
              <a:buFont typeface="Arial"/>
              <a:buChar char="•"/>
            </a:pPr>
            <a:r>
              <a:rPr lang="en-US" sz="2000">
                <a:solidFill>
                  <a:schemeClr val="dk1"/>
                </a:solidFill>
                <a:latin typeface="Times New Roman"/>
                <a:ea typeface="Times New Roman"/>
                <a:cs typeface="Times New Roman"/>
                <a:sym typeface="Times New Roman"/>
              </a:rPr>
              <a:t>Flask framework was used to make prediction in webpages and  BeautifulSoup  is used to scrap the data </a:t>
            </a:r>
            <a:endParaRPr sz="2000">
              <a:solidFill>
                <a:schemeClr val="dk1"/>
              </a:solidFill>
              <a:latin typeface="Twentieth Century"/>
              <a:ea typeface="Twentieth Century"/>
              <a:cs typeface="Twentieth Century"/>
              <a:sym typeface="Twentieth Century"/>
            </a:endParaRPr>
          </a:p>
        </p:txBody>
      </p:sp>
      <p:sp>
        <p:nvSpPr>
          <p:cNvPr id="143" name="Google Shape;143;p5"/>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p:nvPr/>
        </p:nvSpPr>
        <p:spPr>
          <a:xfrm>
            <a:off x="4723958" y="883906"/>
            <a:ext cx="314214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Problem Statement</a:t>
            </a:r>
            <a:endParaRPr sz="2800">
              <a:solidFill>
                <a:schemeClr val="dk1"/>
              </a:solidFill>
              <a:latin typeface="Twentieth Century"/>
              <a:ea typeface="Twentieth Century"/>
              <a:cs typeface="Twentieth Century"/>
              <a:sym typeface="Twentieth Century"/>
            </a:endParaRPr>
          </a:p>
        </p:txBody>
      </p:sp>
      <p:sp>
        <p:nvSpPr>
          <p:cNvPr id="149" name="Google Shape;149;p6"/>
          <p:cNvSpPr/>
          <p:nvPr/>
        </p:nvSpPr>
        <p:spPr>
          <a:xfrm>
            <a:off x="1477925" y="1998391"/>
            <a:ext cx="9399181" cy="286232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challenge in Bitcoin price prediction using ml is to develop a model that can effectively capture the complex and non-linear relationships between the input features and Bitcoin prices.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High computational resources and a large amount of training data to achieve accurate results.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Unpredictable nature of the cryptocurrency market makes it difficult to develop a model that can provide reliable predictions. </a:t>
            </a:r>
            <a:endParaRPr sz="2000">
              <a:solidFill>
                <a:schemeClr val="dk1"/>
              </a:solidFill>
              <a:latin typeface="Times New Roman"/>
              <a:ea typeface="Times New Roman"/>
              <a:cs typeface="Times New Roman"/>
              <a:sym typeface="Times New Roman"/>
            </a:endParaRPr>
          </a:p>
        </p:txBody>
      </p:sp>
      <p:sp>
        <p:nvSpPr>
          <p:cNvPr id="150" name="Google Shape;150;p6"/>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idx="11" type="ftr"/>
          </p:nvPr>
        </p:nvSpPr>
        <p:spPr>
          <a:xfrm>
            <a:off x="812801" y="6248207"/>
            <a:ext cx="72281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t/>
            </a:r>
            <a:endParaRPr/>
          </a:p>
        </p:txBody>
      </p:sp>
      <p:sp>
        <p:nvSpPr>
          <p:cNvPr id="156" name="Google Shape;156;p7"/>
          <p:cNvSpPr/>
          <p:nvPr/>
        </p:nvSpPr>
        <p:spPr>
          <a:xfrm>
            <a:off x="4904711" y="0"/>
            <a:ext cx="178125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7030A0"/>
                </a:solidFill>
                <a:latin typeface="Times New Roman"/>
                <a:ea typeface="Times New Roman"/>
                <a:cs typeface="Times New Roman"/>
                <a:sym typeface="Times New Roman"/>
              </a:rPr>
              <a:t>Algorithm</a:t>
            </a:r>
            <a:endParaRPr sz="2800">
              <a:solidFill>
                <a:schemeClr val="dk1"/>
              </a:solidFill>
              <a:latin typeface="Twentieth Century"/>
              <a:ea typeface="Twentieth Century"/>
              <a:cs typeface="Twentieth Century"/>
              <a:sym typeface="Twentieth Century"/>
            </a:endParaRPr>
          </a:p>
        </p:txBody>
      </p:sp>
      <p:sp>
        <p:nvSpPr>
          <p:cNvPr id="157" name="Google Shape;157;p7"/>
          <p:cNvSpPr/>
          <p:nvPr/>
        </p:nvSpPr>
        <p:spPr>
          <a:xfrm>
            <a:off x="869793" y="908538"/>
            <a:ext cx="10953612"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RANDOM FOREST</a:t>
            </a:r>
            <a:r>
              <a:rPr lang="en-US" sz="2000">
                <a:solidFill>
                  <a:schemeClr val="dk1"/>
                </a:solidFill>
                <a:latin typeface="Twentieth Century"/>
                <a:ea typeface="Twentieth Century"/>
                <a:cs typeface="Twentieth Century"/>
                <a:sym typeface="Twentieth Century"/>
              </a:rPr>
              <a:t> A supervised machine learning approach for classification and regression issues is called Random Forest. It constructs a decision tree from several samples, using the majority vote for classification and the average in the case of regression.   The purpose of training the random forest model is to forecast the closing price for the following day. The most basic definition of random forest is a collection of decision trees that are employed in regression and classification tasks. Once established, a decision tree classifies an unlabeled point by means of voting; the label or value that receives the greatest number of votes is carried by the random forest.</a:t>
            </a:r>
            <a:endParaRPr sz="20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pic>
        <p:nvPicPr>
          <p:cNvPr id="158" name="Google Shape;158;p7"/>
          <p:cNvPicPr preferRelativeResize="0"/>
          <p:nvPr/>
        </p:nvPicPr>
        <p:blipFill rotWithShape="1">
          <a:blip r:embed="rId3">
            <a:alphaModFix/>
          </a:blip>
          <a:srcRect b="0" l="0" r="0" t="0"/>
          <a:stretch/>
        </p:blipFill>
        <p:spPr>
          <a:xfrm>
            <a:off x="2934585" y="3083443"/>
            <a:ext cx="6953693" cy="31047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8"/>
          <p:cNvSpPr txBox="1"/>
          <p:nvPr>
            <p:ph type="title"/>
          </p:nvPr>
        </p:nvSpPr>
        <p:spPr>
          <a:xfrm>
            <a:off x="4548963" y="127590"/>
            <a:ext cx="3404191" cy="54226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030A0"/>
              </a:buClr>
              <a:buSzPts val="2800"/>
              <a:buFont typeface="Times New Roman"/>
              <a:buNone/>
            </a:pPr>
            <a:r>
              <a:rPr b="1" lang="en-US" sz="2800">
                <a:solidFill>
                  <a:srgbClr val="7030A0"/>
                </a:solidFill>
                <a:latin typeface="Times New Roman"/>
                <a:ea typeface="Times New Roman"/>
                <a:cs typeface="Times New Roman"/>
                <a:sym typeface="Times New Roman"/>
              </a:rPr>
              <a:t>Literature Survey</a:t>
            </a:r>
            <a:endParaRPr b="1" sz="2800">
              <a:latin typeface="Times New Roman"/>
              <a:ea typeface="Times New Roman"/>
              <a:cs typeface="Times New Roman"/>
              <a:sym typeface="Times New Roman"/>
            </a:endParaRPr>
          </a:p>
        </p:txBody>
      </p:sp>
      <p:sp>
        <p:nvSpPr>
          <p:cNvPr id="164" name="Google Shape;164;p8"/>
          <p:cNvSpPr txBox="1"/>
          <p:nvPr>
            <p:ph idx="11" type="ftr"/>
          </p:nvPr>
        </p:nvSpPr>
        <p:spPr>
          <a:xfrm>
            <a:off x="1069433" y="6386173"/>
            <a:ext cx="9136023" cy="356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2000"/>
          </a:p>
        </p:txBody>
      </p:sp>
      <p:graphicFrame>
        <p:nvGraphicFramePr>
          <p:cNvPr id="165" name="Google Shape;165;p8"/>
          <p:cNvGraphicFramePr/>
          <p:nvPr/>
        </p:nvGraphicFramePr>
        <p:xfrm>
          <a:off x="838200" y="1192532"/>
          <a:ext cx="3000000" cy="3000000"/>
        </p:xfrm>
        <a:graphic>
          <a:graphicData uri="http://schemas.openxmlformats.org/drawingml/2006/table">
            <a:tbl>
              <a:tblPr bandRow="1" firstRow="1">
                <a:noFill/>
                <a:tableStyleId>{9D9CDC2C-EE72-45B2-8343-98A8ABEB4DA8}</a:tableStyleId>
              </a:tblPr>
              <a:tblGrid>
                <a:gridCol w="2898775"/>
                <a:gridCol w="2538725"/>
                <a:gridCol w="2539375"/>
                <a:gridCol w="2538725"/>
              </a:tblGrid>
              <a:tr h="1301125">
                <a:tc>
                  <a:txBody>
                    <a:bodyPr/>
                    <a:lstStyle/>
                    <a:p>
                      <a:pPr indent="0" lvl="0" marL="0" marR="0" rtl="0" algn="l">
                        <a:spcBef>
                          <a:spcPts val="0"/>
                        </a:spcBef>
                        <a:spcAft>
                          <a:spcPts val="0"/>
                        </a:spcAft>
                        <a:buClr>
                          <a:srgbClr val="000000"/>
                        </a:buClr>
                        <a:buSzPts val="1800"/>
                        <a:buFont typeface="Twentieth Century"/>
                        <a:buNone/>
                      </a:pPr>
                      <a:r>
                        <a:rPr lang="en-US" sz="1800" u="none" cap="none" strike="noStrike">
                          <a:solidFill>
                            <a:srgbClr val="000000"/>
                          </a:solidFill>
                        </a:rPr>
                        <a:t>Title with Author Name, Journal Detail, Year </a:t>
                      </a:r>
                      <a:endParaRPr sz="1800" u="none" cap="none" strike="noStrike">
                        <a:solidFill>
                          <a:srgbClr val="000000"/>
                        </a:solidFill>
                      </a:endParaRPr>
                    </a:p>
                    <a:p>
                      <a:pPr indent="0" lvl="0" marL="0" marR="0" rtl="0" algn="l">
                        <a:spcBef>
                          <a:spcPts val="0"/>
                        </a:spcBef>
                        <a:spcAft>
                          <a:spcPts val="0"/>
                        </a:spcAft>
                        <a:buClr>
                          <a:schemeClr val="dk1"/>
                        </a:buClr>
                        <a:buSzPts val="1800"/>
                        <a:buFont typeface="Twentieth Century"/>
                        <a:buNone/>
                      </a:pPr>
                      <a:r>
                        <a:t/>
                      </a:r>
                      <a:endParaRPr sz="1800" u="none" cap="none" strike="noStrike"/>
                    </a:p>
                  </a:txBody>
                  <a:tcPr marT="45725" marB="45725" marR="91450" marL="91450"/>
                </a:tc>
                <a:tc>
                  <a:txBody>
                    <a:bodyPr/>
                    <a:lstStyle/>
                    <a:p>
                      <a:pPr indent="0" lvl="0" marL="0" marR="0" rtl="0" algn="l">
                        <a:spcBef>
                          <a:spcPts val="0"/>
                        </a:spcBef>
                        <a:spcAft>
                          <a:spcPts val="0"/>
                        </a:spcAft>
                        <a:buClr>
                          <a:srgbClr val="000000"/>
                        </a:buClr>
                        <a:buSzPts val="1800"/>
                        <a:buFont typeface="Twentieth Century"/>
                        <a:buNone/>
                      </a:pPr>
                      <a:r>
                        <a:rPr lang="en-US" sz="1800" u="none" cap="none" strike="noStrike">
                          <a:solidFill>
                            <a:srgbClr val="000000"/>
                          </a:solidFill>
                        </a:rPr>
                        <a:t>Methods / Algorithm used</a:t>
                      </a:r>
                      <a:endParaRPr sz="1800" u="none" cap="none" strike="noStrike"/>
                    </a:p>
                  </a:txBody>
                  <a:tcPr marT="45725" marB="45725" marR="91450" marL="91450"/>
                </a:tc>
                <a:tc>
                  <a:txBody>
                    <a:bodyPr/>
                    <a:lstStyle/>
                    <a:p>
                      <a:pPr indent="0" lvl="0" marL="0" marR="0" rtl="0" algn="l">
                        <a:spcBef>
                          <a:spcPts val="0"/>
                        </a:spcBef>
                        <a:spcAft>
                          <a:spcPts val="0"/>
                        </a:spcAft>
                        <a:buClr>
                          <a:srgbClr val="000000"/>
                        </a:buClr>
                        <a:buSzPts val="1800"/>
                        <a:buFont typeface="Twentieth Century"/>
                        <a:buNone/>
                      </a:pPr>
                      <a:r>
                        <a:rPr lang="en-US" sz="1800" u="none" cap="none" strike="noStrike">
                          <a:solidFill>
                            <a:srgbClr val="000000"/>
                          </a:solidFill>
                        </a:rPr>
                        <a:t>Parameters Used</a:t>
                      </a:r>
                      <a:endParaRPr sz="1800" u="none" cap="none" strike="noStrike"/>
                    </a:p>
                  </a:txBody>
                  <a:tcPr marT="45725" marB="45725" marR="91450" marL="91450"/>
                </a:tc>
                <a:tc>
                  <a:txBody>
                    <a:bodyPr/>
                    <a:lstStyle/>
                    <a:p>
                      <a:pPr indent="0" lvl="0" marL="0" marR="0" rtl="0" algn="l">
                        <a:spcBef>
                          <a:spcPts val="0"/>
                        </a:spcBef>
                        <a:spcAft>
                          <a:spcPts val="0"/>
                        </a:spcAft>
                        <a:buClr>
                          <a:srgbClr val="000000"/>
                        </a:buClr>
                        <a:buSzPts val="1800"/>
                        <a:buFont typeface="Twentieth Century"/>
                        <a:buNone/>
                      </a:pPr>
                      <a:r>
                        <a:rPr lang="en-US" sz="1800" u="none" cap="none" strike="noStrike">
                          <a:solidFill>
                            <a:srgbClr val="000000"/>
                          </a:solidFill>
                        </a:rPr>
                        <a:t>Conclusion  / Drawbacks/ Future Directions </a:t>
                      </a:r>
                      <a:endParaRPr sz="1800" u="none" cap="none" strike="noStrike">
                        <a:solidFill>
                          <a:srgbClr val="000000"/>
                        </a:solidFill>
                      </a:endParaRPr>
                    </a:p>
                    <a:p>
                      <a:pPr indent="0" lvl="0" marL="0" marR="0" rtl="0" algn="l">
                        <a:spcBef>
                          <a:spcPts val="0"/>
                        </a:spcBef>
                        <a:spcAft>
                          <a:spcPts val="0"/>
                        </a:spcAft>
                        <a:buClr>
                          <a:schemeClr val="dk1"/>
                        </a:buClr>
                        <a:buSzPts val="1800"/>
                        <a:buFont typeface="Twentieth Century"/>
                        <a:buNone/>
                      </a:pPr>
                      <a:r>
                        <a:t/>
                      </a:r>
                      <a:endParaRPr sz="1800" u="none" cap="none" strike="noStrike"/>
                    </a:p>
                  </a:txBody>
                  <a:tcPr marT="45725" marB="45725" marR="91450" marL="91450"/>
                </a:tc>
              </a:tr>
              <a:tr h="2286000">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Crypto-Currency price prediction using Decision Tree and Regression </a:t>
                      </a:r>
                      <a:endParaRPr/>
                    </a:p>
                    <a:p>
                      <a:pPr indent="0" lvl="0" marL="0" marR="0" rtl="0" algn="l">
                        <a:spcBef>
                          <a:spcPts val="0"/>
                        </a:spcBef>
                        <a:spcAft>
                          <a:spcPts val="0"/>
                        </a:spcAft>
                        <a:buClr>
                          <a:schemeClr val="dk1"/>
                        </a:buClr>
                        <a:buSzPts val="1600"/>
                        <a:buFont typeface="Twentieth Century"/>
                        <a:buNone/>
                      </a:pPr>
                      <a:r>
                        <a:rPr lang="en-US" sz="1600" u="none" cap="none" strike="noStrike"/>
                        <a:t>techniques </a:t>
                      </a:r>
                      <a:endParaRPr/>
                    </a:p>
                    <a:p>
                      <a:pPr indent="0" lvl="0" marL="0" marR="0" rtl="0" algn="l">
                        <a:spcBef>
                          <a:spcPts val="0"/>
                        </a:spcBef>
                        <a:spcAft>
                          <a:spcPts val="0"/>
                        </a:spcAft>
                        <a:buClr>
                          <a:schemeClr val="dk1"/>
                        </a:buClr>
                        <a:buSzPts val="1600"/>
                        <a:buFont typeface="Twentieth Century"/>
                        <a:buNone/>
                      </a:pPr>
                      <a:r>
                        <a:rPr lang="en-US" sz="1600" u="none" cap="none" strike="noStrike"/>
                        <a:t>Karunya Rathan1</a:t>
                      </a:r>
                      <a:endParaRPr/>
                    </a:p>
                    <a:p>
                      <a:pPr indent="0" lvl="0" marL="0" marR="0" rtl="0" algn="l">
                        <a:spcBef>
                          <a:spcPts val="0"/>
                        </a:spcBef>
                        <a:spcAft>
                          <a:spcPts val="0"/>
                        </a:spcAft>
                        <a:buClr>
                          <a:schemeClr val="dk1"/>
                        </a:buClr>
                        <a:buSzPts val="1600"/>
                        <a:buFont typeface="Twentieth Century"/>
                        <a:buNone/>
                      </a:pPr>
                      <a:r>
                        <a:rPr lang="en-US" sz="1600" u="none" cap="none" strike="noStrike"/>
                        <a:t>, Somarouthu Venkat Sai2</a:t>
                      </a:r>
                      <a:endParaRPr/>
                    </a:p>
                    <a:p>
                      <a:pPr indent="0" lvl="0" marL="0" marR="0" rtl="0" algn="l">
                        <a:spcBef>
                          <a:spcPts val="0"/>
                        </a:spcBef>
                        <a:spcAft>
                          <a:spcPts val="0"/>
                        </a:spcAft>
                        <a:buClr>
                          <a:schemeClr val="dk1"/>
                        </a:buClr>
                        <a:buSzPts val="1600"/>
                        <a:buFont typeface="Twentieth Century"/>
                        <a:buNone/>
                      </a:pPr>
                      <a:r>
                        <a:rPr lang="en-US" sz="1600" u="none" cap="none" strike="noStrike"/>
                        <a:t>, Tubati Sai Manikanta</a:t>
                      </a:r>
                      <a:endParaRPr sz="1600" u="none" cap="none" strike="noStrike"/>
                    </a:p>
                    <a:p>
                      <a:pPr indent="0" lvl="0" marL="0" marR="0" rtl="0" algn="l">
                        <a:spcBef>
                          <a:spcPts val="0"/>
                        </a:spcBef>
                        <a:spcAft>
                          <a:spcPts val="0"/>
                        </a:spcAft>
                        <a:buClr>
                          <a:schemeClr val="dk1"/>
                        </a:buClr>
                        <a:buSzPts val="1600"/>
                        <a:buFont typeface="Twentieth Century"/>
                        <a:buNone/>
                      </a:pPr>
                      <a:r>
                        <a:rPr lang="en-US" sz="1600" u="none" cap="none" strike="noStrike"/>
                        <a:t>IEEE Xplore Part Number: CFP19J32-ART 2019</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Crypto-currency, Decision tree, Regression </a:t>
                      </a:r>
                      <a:endParaRPr/>
                    </a:p>
                    <a:p>
                      <a:pPr indent="0" lvl="0" marL="0" marR="0" rtl="0" algn="l">
                        <a:spcBef>
                          <a:spcPts val="0"/>
                        </a:spcBef>
                        <a:spcAft>
                          <a:spcPts val="0"/>
                        </a:spcAft>
                        <a:buClr>
                          <a:schemeClr val="dk1"/>
                        </a:buClr>
                        <a:buSzPts val="1600"/>
                        <a:buFont typeface="Twentieth Century"/>
                        <a:buNone/>
                      </a:pPr>
                      <a:r>
                        <a:rPr lang="en-US" sz="1600" u="none" cap="none" strike="noStrike"/>
                        <a:t>model, machine learning.</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Dataset collection from quandl.com  Dataset pre-processing </a:t>
                      </a:r>
                      <a:endParaRPr/>
                    </a:p>
                    <a:p>
                      <a:pPr indent="0" lvl="0" marL="0" marR="0" rtl="0" algn="l">
                        <a:spcBef>
                          <a:spcPts val="0"/>
                        </a:spcBef>
                        <a:spcAft>
                          <a:spcPts val="0"/>
                        </a:spcAft>
                        <a:buClr>
                          <a:schemeClr val="dk1"/>
                        </a:buClr>
                        <a:buSzPts val="1600"/>
                        <a:buFont typeface="Twentieth Century"/>
                        <a:buNone/>
                      </a:pPr>
                      <a:r>
                        <a:rPr lang="en-US" sz="1600" u="none" cap="none" strike="noStrike"/>
                        <a:t> Split dataset as train and test set </a:t>
                      </a:r>
                      <a:endParaRPr/>
                    </a:p>
                    <a:p>
                      <a:pPr indent="0" lvl="0" marL="0" marR="0" rtl="0" algn="l">
                        <a:spcBef>
                          <a:spcPts val="0"/>
                        </a:spcBef>
                        <a:spcAft>
                          <a:spcPts val="0"/>
                        </a:spcAft>
                        <a:buClr>
                          <a:schemeClr val="dk1"/>
                        </a:buClr>
                        <a:buSzPts val="1600"/>
                        <a:buFont typeface="Twentieth Century"/>
                        <a:buNone/>
                      </a:pPr>
                      <a:r>
                        <a:rPr lang="en-US" sz="1600" u="none" cap="none" strike="noStrike"/>
                        <a:t> Apply Machine learning Decision tree and linear </a:t>
                      </a:r>
                      <a:endParaRPr/>
                    </a:p>
                    <a:p>
                      <a:pPr indent="0" lvl="0" marL="0" marR="0" rtl="0" algn="l">
                        <a:spcBef>
                          <a:spcPts val="0"/>
                        </a:spcBef>
                        <a:spcAft>
                          <a:spcPts val="0"/>
                        </a:spcAft>
                        <a:buClr>
                          <a:schemeClr val="dk1"/>
                        </a:buClr>
                        <a:buSzPts val="1600"/>
                        <a:buFont typeface="Twentieth Century"/>
                        <a:buNone/>
                      </a:pPr>
                      <a:r>
                        <a:rPr lang="en-US" sz="1600" u="none" cap="none" strike="noStrike"/>
                        <a:t>regression</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 The proposed learning method </a:t>
                      </a:r>
                      <a:endParaRPr/>
                    </a:p>
                    <a:p>
                      <a:pPr indent="0" lvl="0" marL="0" marR="0" rtl="0" algn="l">
                        <a:spcBef>
                          <a:spcPts val="0"/>
                        </a:spcBef>
                        <a:spcAft>
                          <a:spcPts val="0"/>
                        </a:spcAft>
                        <a:buClr>
                          <a:schemeClr val="dk1"/>
                        </a:buClr>
                        <a:buSzPts val="1600"/>
                        <a:buFont typeface="Twentieth Century"/>
                        <a:buNone/>
                      </a:pPr>
                      <a:r>
                        <a:rPr lang="en-US" sz="1600" u="none" cap="none" strike="noStrike"/>
                        <a:t>suggest the best algorithm to choose and adopt for crypto </a:t>
                      </a:r>
                      <a:endParaRPr/>
                    </a:p>
                    <a:p>
                      <a:pPr indent="0" lvl="0" marL="0" marR="0" rtl="0" algn="l">
                        <a:spcBef>
                          <a:spcPts val="0"/>
                        </a:spcBef>
                        <a:spcAft>
                          <a:spcPts val="0"/>
                        </a:spcAft>
                        <a:buClr>
                          <a:schemeClr val="dk1"/>
                        </a:buClr>
                        <a:buSzPts val="1600"/>
                        <a:buFont typeface="Twentieth Century"/>
                        <a:buNone/>
                      </a:pPr>
                      <a:r>
                        <a:rPr lang="en-US" sz="1600" u="none" cap="none" strike="noStrike"/>
                        <a:t>currency prediction problem</a:t>
                      </a:r>
                      <a:endParaRPr sz="1600" u="none" cap="none" strike="noStrike">
                        <a:latin typeface="Times New Roman"/>
                        <a:ea typeface="Times New Roman"/>
                        <a:cs typeface="Times New Roman"/>
                        <a:sym typeface="Times New Roman"/>
                      </a:endParaRPr>
                    </a:p>
                  </a:txBody>
                  <a:tcPr marT="45725" marB="45725" marR="91450" marL="91450"/>
                </a:tc>
              </a:tr>
              <a:tr h="1695450">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Prediction of Bitcoin Prices with Machine Learning </a:t>
                      </a:r>
                      <a:endParaRPr/>
                    </a:p>
                    <a:p>
                      <a:pPr indent="0" lvl="0" marL="0" marR="0" rtl="0" algn="l">
                        <a:spcBef>
                          <a:spcPts val="0"/>
                        </a:spcBef>
                        <a:spcAft>
                          <a:spcPts val="0"/>
                        </a:spcAft>
                        <a:buClr>
                          <a:schemeClr val="dk1"/>
                        </a:buClr>
                        <a:buSzPts val="1600"/>
                        <a:buFont typeface="Twentieth Century"/>
                        <a:buNone/>
                      </a:pPr>
                      <a:r>
                        <a:rPr lang="en-US" sz="1600" u="none" cap="none" strike="noStrike"/>
                        <a:t>Methods using Time Series Data Zonguldak, Türkiye 2018 IEEE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wentieth Century"/>
                        <a:buNone/>
                      </a:pPr>
                      <a:r>
                        <a:rPr lang="en-US" sz="1800" u="none" cap="none" strike="noStrike"/>
                        <a:t> </a:t>
                      </a:r>
                      <a:r>
                        <a:rPr lang="en-US" sz="1600" u="none" cap="none" strike="noStrike"/>
                        <a:t>Price Prediction; Support </a:t>
                      </a:r>
                      <a:endParaRPr/>
                    </a:p>
                    <a:p>
                      <a:pPr indent="0" lvl="0" marL="0" marR="0" rtl="0" algn="l">
                        <a:spcBef>
                          <a:spcPts val="0"/>
                        </a:spcBef>
                        <a:spcAft>
                          <a:spcPts val="0"/>
                        </a:spcAft>
                        <a:buClr>
                          <a:schemeClr val="dk1"/>
                        </a:buClr>
                        <a:buSzPts val="1600"/>
                        <a:buFont typeface="Twentieth Century"/>
                        <a:buNone/>
                      </a:pPr>
                      <a:r>
                        <a:rPr lang="en-US" sz="1600" u="none" cap="none" strike="noStrike"/>
                        <a:t>Vector Machine (SVM), Machine Learning</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some distance function d(x,y), where x,y are scenarios composed Number of features, such that x={x1,…,xN}, y={y1,…,yN} .</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800"/>
                        <a:buFont typeface="Twentieth Century"/>
                        <a:buNone/>
                      </a:pPr>
                      <a:r>
                        <a:rPr lang="en-US" sz="1800" u="none" cap="none" strike="noStrike"/>
                        <a:t> e lines decreases issues originating from the scourge of dimensionality</a:t>
                      </a:r>
                      <a:endParaRPr sz="1800" u="none" cap="none" strike="noStrike"/>
                    </a:p>
                  </a:txBody>
                  <a:tcPr marT="45725" marB="45725" marR="91450" marL="91450"/>
                </a:tc>
              </a:tr>
            </a:tbl>
          </a:graphicData>
        </a:graphic>
      </p:graphicFrame>
      <p:sp>
        <p:nvSpPr>
          <p:cNvPr id="166" name="Google Shape;166;p8"/>
          <p:cNvSpPr txBox="1"/>
          <p:nvPr/>
        </p:nvSpPr>
        <p:spPr>
          <a:xfrm>
            <a:off x="1184813" y="6488669"/>
            <a:ext cx="108796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DEPARTMENT OF COMPUTER SCIENCE AN56D ENGINEERING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9"/>
          <p:cNvSpPr txBox="1"/>
          <p:nvPr>
            <p:ph type="title"/>
          </p:nvPr>
        </p:nvSpPr>
        <p:spPr>
          <a:xfrm>
            <a:off x="4226886" y="178762"/>
            <a:ext cx="3194640" cy="883051"/>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7030A0"/>
              </a:buClr>
              <a:buSzPts val="2800"/>
              <a:buFont typeface="Times New Roman"/>
              <a:buNone/>
            </a:pPr>
            <a:r>
              <a:rPr b="1" lang="en-US" sz="2800">
                <a:solidFill>
                  <a:srgbClr val="7030A0"/>
                </a:solidFill>
                <a:latin typeface="Times New Roman"/>
                <a:ea typeface="Times New Roman"/>
                <a:cs typeface="Times New Roman"/>
                <a:sym typeface="Times New Roman"/>
              </a:rPr>
              <a:t>Literature Survey</a:t>
            </a:r>
            <a:endParaRPr sz="2800"/>
          </a:p>
        </p:txBody>
      </p:sp>
      <p:sp>
        <p:nvSpPr>
          <p:cNvPr id="172" name="Google Shape;172;p9"/>
          <p:cNvSpPr txBox="1"/>
          <p:nvPr>
            <p:ph idx="11" type="ftr"/>
          </p:nvPr>
        </p:nvSpPr>
        <p:spPr>
          <a:xfrm>
            <a:off x="1069433" y="6386173"/>
            <a:ext cx="9136023" cy="35638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2000"/>
          </a:p>
        </p:txBody>
      </p:sp>
      <p:graphicFrame>
        <p:nvGraphicFramePr>
          <p:cNvPr id="173" name="Google Shape;173;p9"/>
          <p:cNvGraphicFramePr/>
          <p:nvPr/>
        </p:nvGraphicFramePr>
        <p:xfrm>
          <a:off x="720739" y="981710"/>
          <a:ext cx="3000000" cy="3000000"/>
        </p:xfrm>
        <a:graphic>
          <a:graphicData uri="http://schemas.openxmlformats.org/drawingml/2006/table">
            <a:tbl>
              <a:tblPr bandRow="1" firstRow="1">
                <a:noFill/>
                <a:tableStyleId>{9D9CDC2C-EE72-45B2-8343-98A8ABEB4DA8}</a:tableStyleId>
              </a:tblPr>
              <a:tblGrid>
                <a:gridCol w="2892475"/>
                <a:gridCol w="2416125"/>
                <a:gridCol w="2578100"/>
                <a:gridCol w="2628900"/>
              </a:tblGrid>
              <a:tr h="933825">
                <a:tc>
                  <a:txBody>
                    <a:bodyPr/>
                    <a:lstStyle/>
                    <a:p>
                      <a:pPr indent="0" lvl="0" marL="0" marR="0" rtl="0" algn="l">
                        <a:spcBef>
                          <a:spcPts val="0"/>
                        </a:spcBef>
                        <a:spcAft>
                          <a:spcPts val="0"/>
                        </a:spcAft>
                        <a:buClr>
                          <a:srgbClr val="000000"/>
                        </a:buClr>
                        <a:buSzPts val="1800"/>
                        <a:buFont typeface="Twentieth Century"/>
                        <a:buNone/>
                      </a:pPr>
                      <a:r>
                        <a:rPr lang="en-US" sz="1800" u="none" cap="none" strike="noStrike">
                          <a:solidFill>
                            <a:srgbClr val="000000"/>
                          </a:solidFill>
                        </a:rPr>
                        <a:t>Title with Author Name, Journal Detail, Year </a:t>
                      </a:r>
                      <a:endParaRPr sz="1800" u="none" cap="none" strike="noStrike">
                        <a:solidFill>
                          <a:srgbClr val="000000"/>
                        </a:solidFill>
                      </a:endParaRPr>
                    </a:p>
                    <a:p>
                      <a:pPr indent="0" lvl="0" marL="0" marR="0" rtl="0" algn="l">
                        <a:spcBef>
                          <a:spcPts val="0"/>
                        </a:spcBef>
                        <a:spcAft>
                          <a:spcPts val="0"/>
                        </a:spcAft>
                        <a:buClr>
                          <a:schemeClr val="dk1"/>
                        </a:buClr>
                        <a:buSzPts val="1800"/>
                        <a:buFont typeface="Twentieth Century"/>
                        <a:buNone/>
                      </a:pPr>
                      <a:r>
                        <a:t/>
                      </a:r>
                      <a:endParaRPr sz="1800" u="none" cap="none" strike="noStrike"/>
                    </a:p>
                  </a:txBody>
                  <a:tcPr marT="45725" marB="45725" marR="91450" marL="91450"/>
                </a:tc>
                <a:tc>
                  <a:txBody>
                    <a:bodyPr/>
                    <a:lstStyle/>
                    <a:p>
                      <a:pPr indent="0" lvl="0" marL="0" marR="0" rtl="0" algn="l">
                        <a:spcBef>
                          <a:spcPts val="0"/>
                        </a:spcBef>
                        <a:spcAft>
                          <a:spcPts val="0"/>
                        </a:spcAft>
                        <a:buClr>
                          <a:srgbClr val="000000"/>
                        </a:buClr>
                        <a:buSzPts val="1800"/>
                        <a:buFont typeface="Twentieth Century"/>
                        <a:buNone/>
                      </a:pPr>
                      <a:r>
                        <a:rPr lang="en-US" sz="1800" u="none" cap="none" strike="noStrike">
                          <a:solidFill>
                            <a:srgbClr val="000000"/>
                          </a:solidFill>
                        </a:rPr>
                        <a:t>Methods / Algorithm used</a:t>
                      </a:r>
                      <a:endParaRPr sz="1800" u="none" cap="none" strike="noStrike"/>
                    </a:p>
                    <a:p>
                      <a:pPr indent="0" lvl="0" marL="0" marR="0" rtl="0" algn="l">
                        <a:spcBef>
                          <a:spcPts val="0"/>
                        </a:spcBef>
                        <a:spcAft>
                          <a:spcPts val="0"/>
                        </a:spcAft>
                        <a:buClr>
                          <a:schemeClr val="dk1"/>
                        </a:buClr>
                        <a:buSzPts val="1800"/>
                        <a:buFont typeface="Twentieth Century"/>
                        <a:buNone/>
                      </a:pPr>
                      <a:r>
                        <a:t/>
                      </a:r>
                      <a:endParaRPr sz="1800" u="none" cap="none" strike="noStrike"/>
                    </a:p>
                  </a:txBody>
                  <a:tcPr marT="45725" marB="45725" marR="91450" marL="91450"/>
                </a:tc>
                <a:tc>
                  <a:txBody>
                    <a:bodyPr/>
                    <a:lstStyle/>
                    <a:p>
                      <a:pPr indent="0" lvl="0" marL="0" marR="0" rtl="0" algn="l">
                        <a:spcBef>
                          <a:spcPts val="0"/>
                        </a:spcBef>
                        <a:spcAft>
                          <a:spcPts val="0"/>
                        </a:spcAft>
                        <a:buClr>
                          <a:srgbClr val="000000"/>
                        </a:buClr>
                        <a:buSzPts val="1800"/>
                        <a:buFont typeface="Twentieth Century"/>
                        <a:buNone/>
                      </a:pPr>
                      <a:r>
                        <a:rPr lang="en-US" sz="1800" u="none" cap="none" strike="noStrike">
                          <a:solidFill>
                            <a:srgbClr val="000000"/>
                          </a:solidFill>
                        </a:rPr>
                        <a:t>Parameters Used</a:t>
                      </a:r>
                      <a:endParaRPr sz="1800" u="none" cap="none" strike="noStrike"/>
                    </a:p>
                  </a:txBody>
                  <a:tcPr marT="45725" marB="45725" marR="91450" marL="91450"/>
                </a:tc>
                <a:tc>
                  <a:txBody>
                    <a:bodyPr/>
                    <a:lstStyle/>
                    <a:p>
                      <a:pPr indent="0" lvl="0" marL="0" marR="0" rtl="0" algn="l">
                        <a:spcBef>
                          <a:spcPts val="0"/>
                        </a:spcBef>
                        <a:spcAft>
                          <a:spcPts val="0"/>
                        </a:spcAft>
                        <a:buClr>
                          <a:srgbClr val="000000"/>
                        </a:buClr>
                        <a:buSzPts val="1800"/>
                        <a:buFont typeface="Twentieth Century"/>
                        <a:buNone/>
                      </a:pPr>
                      <a:r>
                        <a:rPr lang="en-US" sz="1800" u="none" cap="none" strike="noStrike">
                          <a:solidFill>
                            <a:srgbClr val="000000"/>
                          </a:solidFill>
                        </a:rPr>
                        <a:t>Conclusion  / Drawbacks/ Future Directions</a:t>
                      </a:r>
                      <a:endParaRPr sz="1800" u="none" cap="none" strike="noStrike"/>
                    </a:p>
                  </a:txBody>
                  <a:tcPr marT="45725" marB="45725" marR="91450" marL="91450"/>
                </a:tc>
              </a:tr>
              <a:tr h="1874900">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Real-Time Prediction of BITCOIN Price using Machine </a:t>
                      </a:r>
                      <a:endParaRPr/>
                    </a:p>
                    <a:p>
                      <a:pPr indent="0" lvl="0" marL="0" marR="0" rtl="0" algn="l">
                        <a:spcBef>
                          <a:spcPts val="0"/>
                        </a:spcBef>
                        <a:spcAft>
                          <a:spcPts val="0"/>
                        </a:spcAft>
                        <a:buClr>
                          <a:schemeClr val="dk1"/>
                        </a:buClr>
                        <a:buSzPts val="1600"/>
                        <a:buFont typeface="Twentieth Century"/>
                        <a:buNone/>
                      </a:pPr>
                      <a:r>
                        <a:rPr lang="en-US" sz="1600" u="none" cap="none" strike="noStrike"/>
                        <a:t>Learning Techniques and Public Sentiment AnalysisS M Rajua Ali Mohammad Tarif</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Machine Learning; Sentiment Analysis; Tweet.</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Sentiment Analysis,</a:t>
                      </a:r>
                      <a:endParaRPr/>
                    </a:p>
                    <a:p>
                      <a:pPr indent="0" lvl="0" marL="0" marR="0" rtl="0" algn="l">
                        <a:spcBef>
                          <a:spcPts val="0"/>
                        </a:spcBef>
                        <a:spcAft>
                          <a:spcPts val="0"/>
                        </a:spcAft>
                        <a:buClr>
                          <a:schemeClr val="dk1"/>
                        </a:buClr>
                        <a:buSzPts val="1600"/>
                        <a:buFont typeface="Twentieth Century"/>
                        <a:buNone/>
                      </a:pPr>
                      <a:r>
                        <a:rPr lang="en-US" sz="1600" u="none" cap="none" strike="noStrike"/>
                        <a:t>Data Collection Preprocessing</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the current sentiments can be combined with the prediction of the </a:t>
                      </a:r>
                      <a:endParaRPr/>
                    </a:p>
                    <a:p>
                      <a:pPr indent="0" lvl="0" marL="0" marR="0" rtl="0" algn="l">
                        <a:spcBef>
                          <a:spcPts val="0"/>
                        </a:spcBef>
                        <a:spcAft>
                          <a:spcPts val="0"/>
                        </a:spcAft>
                        <a:buClr>
                          <a:schemeClr val="dk1"/>
                        </a:buClr>
                        <a:buSzPts val="1600"/>
                        <a:buFont typeface="Twentieth Century"/>
                        <a:buNone/>
                      </a:pPr>
                      <a:r>
                        <a:rPr lang="en-US" sz="1600" u="none" cap="none" strike="noStrike"/>
                        <a:t>LSTM model to influence the decision of an autonomous trading assistant to buy or sell Bitcoins</a:t>
                      </a:r>
                      <a:endParaRPr sz="1600" u="none" cap="none" strike="noStrike"/>
                    </a:p>
                  </a:txBody>
                  <a:tcPr marT="45725" marB="45725" marR="91450" marL="91450"/>
                </a:tc>
              </a:tr>
              <a:tr h="2770150">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Time-series forecasting of Bitcoin prices using high-dimensional</a:t>
                      </a:r>
                      <a:endParaRPr/>
                    </a:p>
                    <a:p>
                      <a:pPr indent="0" lvl="0" marL="0" marR="0" rtl="0" algn="l">
                        <a:spcBef>
                          <a:spcPts val="0"/>
                        </a:spcBef>
                        <a:spcAft>
                          <a:spcPts val="0"/>
                        </a:spcAft>
                        <a:buClr>
                          <a:schemeClr val="dk1"/>
                        </a:buClr>
                        <a:buSzPts val="1600"/>
                        <a:buFont typeface="Twentieth Century"/>
                        <a:buNone/>
                      </a:pPr>
                      <a:r>
                        <a:rPr lang="en-US" sz="1600" u="none" cap="none" strike="noStrike"/>
                        <a:t>features: a machine learning approach</a:t>
                      </a:r>
                      <a:endParaRPr/>
                    </a:p>
                    <a:p>
                      <a:pPr indent="0" lvl="0" marL="0" marR="0" rtl="0" algn="l">
                        <a:spcBef>
                          <a:spcPts val="0"/>
                        </a:spcBef>
                        <a:spcAft>
                          <a:spcPts val="0"/>
                        </a:spcAft>
                        <a:buClr>
                          <a:schemeClr val="dk1"/>
                        </a:buClr>
                        <a:buSzPts val="1600"/>
                        <a:buFont typeface="Twentieth Century"/>
                        <a:buNone/>
                      </a:pPr>
                      <a:r>
                        <a:rPr lang="en-US" sz="1600" u="none" cap="none" strike="noStrike"/>
                        <a:t>Mohammed Mudassir1  Shada Bennbaia1Devrim UnalMohammadHammoudeh  16 June 2020Springer-Verlag London Ltd., part of Springer Nature 2020</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Time-series forecasting Deep learning _x0002_ Machine learning _x0002_ Blockchain</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Data Fusion in the era od Data science</a:t>
                      </a:r>
                      <a:endParaRPr sz="16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Clr>
                          <a:schemeClr val="dk1"/>
                        </a:buClr>
                        <a:buSzPts val="1600"/>
                        <a:buFont typeface="Twentieth Century"/>
                        <a:buNone/>
                      </a:pPr>
                      <a:r>
                        <a:rPr lang="en-US" sz="1600" u="none" cap="none" strike="noStrike"/>
                        <a:t>results show an improvement over the latest literature in</a:t>
                      </a:r>
                      <a:endParaRPr/>
                    </a:p>
                    <a:p>
                      <a:pPr indent="0" lvl="0" marL="0" marR="0" rtl="0" algn="l">
                        <a:spcBef>
                          <a:spcPts val="0"/>
                        </a:spcBef>
                        <a:spcAft>
                          <a:spcPts val="0"/>
                        </a:spcAft>
                        <a:buClr>
                          <a:schemeClr val="dk1"/>
                        </a:buClr>
                        <a:buSzPts val="1600"/>
                        <a:buFont typeface="Twentieth Century"/>
                        <a:buNone/>
                      </a:pPr>
                      <a:r>
                        <a:rPr lang="en-US" sz="1600" u="none" cap="none" strike="noStrike"/>
                        <a:t>daily closing price forecast and price increase/decrease</a:t>
                      </a:r>
                      <a:endParaRPr/>
                    </a:p>
                    <a:p>
                      <a:pPr indent="0" lvl="0" marL="0" marR="0" rtl="0" algn="l">
                        <a:spcBef>
                          <a:spcPts val="0"/>
                        </a:spcBef>
                        <a:spcAft>
                          <a:spcPts val="0"/>
                        </a:spcAft>
                        <a:buClr>
                          <a:schemeClr val="dk1"/>
                        </a:buClr>
                        <a:buSzPts val="1600"/>
                        <a:buFont typeface="Twentieth Century"/>
                        <a:buNone/>
                      </a:pPr>
                      <a:r>
                        <a:rPr lang="en-US" sz="1600" u="none" cap="none" strike="noStrike"/>
                        <a:t>forecasting</a:t>
                      </a:r>
                      <a:endParaRPr sz="16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74" name="Google Shape;174;p9"/>
          <p:cNvSpPr txBox="1"/>
          <p:nvPr/>
        </p:nvSpPr>
        <p:spPr>
          <a:xfrm>
            <a:off x="1184813" y="6488669"/>
            <a:ext cx="108796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DEPARTMENT OF COMPUTER SCIENCE AND ENGINEERING                                                                                                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2022-04-12T07:49:00Z</dcterms:created>
  <dc:creator>BeninSowmi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61A5416AB9D9437782BC9EC11DF507A3</vt:lpwstr>
  </property>
  <property fmtid="{D5CDD505-2E9C-101B-9397-08002B2CF9AE}" pid="3" name="KSOProductBuildVer">
    <vt:lpwstr>1033-11.2.0.11380</vt:lpwstr>
  </property>
</Properties>
</file>