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257" r:id="rId4"/>
    <p:sldId id="269" r:id="rId5"/>
    <p:sldId id="270" r:id="rId6"/>
    <p:sldId id="271" r:id="rId7"/>
    <p:sldId id="262" r:id="rId8"/>
    <p:sldId id="261" r:id="rId9"/>
    <p:sldId id="260" r:id="rId10"/>
    <p:sldId id="259" r:id="rId11"/>
    <p:sldId id="267" r:id="rId12"/>
    <p:sldId id="274" r:id="rId13"/>
    <p:sldId id="275" r:id="rId14"/>
    <p:sldId id="276" r:id="rId15"/>
    <p:sldId id="277" r:id="rId16"/>
    <p:sldId id="278" r:id="rId17"/>
    <p:sldId id="279" r:id="rId18"/>
    <p:sldId id="280" r:id="rId19"/>
    <p:sldId id="281" r:id="rId20"/>
    <p:sldId id="282" r:id="rId21"/>
    <p:sldId id="284" r:id="rId22"/>
    <p:sldId id="285" r:id="rId23"/>
    <p:sldId id="286" r:id="rId24"/>
    <p:sldId id="287" r:id="rId25"/>
    <p:sldId id="265" r:id="rId26"/>
    <p:sldId id="290" r:id="rId27"/>
    <p:sldId id="288" r:id="rId28"/>
    <p:sldId id="292" r:id="rId29"/>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7A38FCC-853A-4878-B25F-C66C5B78774E}" type="datetimeFigureOut">
              <a:rPr lang="en-IN" smtClean="0"/>
              <a:t>24-03-2024</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4B7F2A7-9EB8-42F4-9443-D2029765FD5E}" type="slidenum">
              <a:rPr lang="en-IN" smtClean="0"/>
              <a:t>‹#›</a:t>
            </a:fld>
            <a:endParaRPr lang="en-IN"/>
          </a:p>
        </p:txBody>
      </p:sp>
    </p:spTree>
    <p:extLst>
      <p:ext uri="{BB962C8B-B14F-4D97-AF65-F5344CB8AC3E}">
        <p14:creationId xmlns:p14="http://schemas.microsoft.com/office/powerpoint/2010/main" val="101698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80288" y="4851606"/>
            <a:ext cx="6242304" cy="3969498"/>
          </a:xfrm>
          <a:prstGeom prst="rect">
            <a:avLst/>
          </a:prstGeom>
          <a:noFill/>
          <a:ln>
            <a:noFill/>
          </a:ln>
        </p:spPr>
        <p:txBody>
          <a:bodyPr spcFirstLastPara="1" wrap="square" lIns="102163" tIns="51067" rIns="102163" bIns="51067" anchor="t" anchorCtr="0">
            <a:noAutofit/>
          </a:bodyPr>
          <a:lstStyle/>
          <a:p>
            <a:endParaRPr/>
          </a:p>
        </p:txBody>
      </p:sp>
      <p:sp>
        <p:nvSpPr>
          <p:cNvPr id="86" name="Google Shape;86;p1:notes"/>
          <p:cNvSpPr>
            <a:spLocks noGrp="1" noRot="1" noChangeAspect="1"/>
          </p:cNvSpPr>
          <p:nvPr>
            <p:ph type="sldImg" idx="2"/>
          </p:nvPr>
        </p:nvSpPr>
        <p:spPr>
          <a:xfrm>
            <a:off x="1633538" y="1260475"/>
            <a:ext cx="4535487" cy="34020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780288" y="4851606"/>
            <a:ext cx="6242304" cy="3969498"/>
          </a:xfrm>
          <a:prstGeom prst="rect">
            <a:avLst/>
          </a:prstGeom>
          <a:noFill/>
          <a:ln>
            <a:noFill/>
          </a:ln>
        </p:spPr>
        <p:txBody>
          <a:bodyPr spcFirstLastPara="1" wrap="square" lIns="102163" tIns="51067" rIns="102163" bIns="51067" anchor="t" anchorCtr="0">
            <a:noAutofit/>
          </a:bodyPr>
          <a:lstStyle/>
          <a:p>
            <a:endParaRPr/>
          </a:p>
        </p:txBody>
      </p:sp>
      <p:sp>
        <p:nvSpPr>
          <p:cNvPr id="100" name="Google Shape;100;p2:notes"/>
          <p:cNvSpPr>
            <a:spLocks noGrp="1" noRot="1" noChangeAspect="1"/>
          </p:cNvSpPr>
          <p:nvPr>
            <p:ph type="sldImg" idx="2"/>
          </p:nvPr>
        </p:nvSpPr>
        <p:spPr>
          <a:xfrm>
            <a:off x="1633538" y="1260475"/>
            <a:ext cx="4535487" cy="34020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780288" y="4851606"/>
            <a:ext cx="6242304" cy="3969498"/>
          </a:xfrm>
          <a:prstGeom prst="rect">
            <a:avLst/>
          </a:prstGeom>
          <a:noFill/>
          <a:ln>
            <a:noFill/>
          </a:ln>
        </p:spPr>
        <p:txBody>
          <a:bodyPr spcFirstLastPara="1" wrap="square" lIns="102163" tIns="51067" rIns="102163" bIns="51067" anchor="t" anchorCtr="0">
            <a:noAutofit/>
          </a:bodyPr>
          <a:lstStyle/>
          <a:p>
            <a:endParaRPr/>
          </a:p>
        </p:txBody>
      </p:sp>
      <p:sp>
        <p:nvSpPr>
          <p:cNvPr id="140" name="Google Shape;140;p7:notes"/>
          <p:cNvSpPr>
            <a:spLocks noGrp="1" noRot="1" noChangeAspect="1"/>
          </p:cNvSpPr>
          <p:nvPr>
            <p:ph type="sldImg" idx="2"/>
          </p:nvPr>
        </p:nvSpPr>
        <p:spPr>
          <a:xfrm>
            <a:off x="1633538" y="1260475"/>
            <a:ext cx="4535487" cy="34020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780288" y="4851606"/>
            <a:ext cx="6242304" cy="3969498"/>
          </a:xfrm>
          <a:prstGeom prst="rect">
            <a:avLst/>
          </a:prstGeom>
          <a:noFill/>
          <a:ln>
            <a:noFill/>
          </a:ln>
        </p:spPr>
        <p:txBody>
          <a:bodyPr spcFirstLastPara="1" wrap="square" lIns="102163" tIns="51067" rIns="102163" bIns="51067" anchor="t" anchorCtr="0">
            <a:noAutofit/>
          </a:bodyPr>
          <a:lstStyle/>
          <a:p>
            <a:endParaRPr/>
          </a:p>
        </p:txBody>
      </p:sp>
      <p:sp>
        <p:nvSpPr>
          <p:cNvPr id="148" name="Google Shape;148;p8:notes"/>
          <p:cNvSpPr>
            <a:spLocks noGrp="1" noRot="1" noChangeAspect="1"/>
          </p:cNvSpPr>
          <p:nvPr>
            <p:ph type="sldImg" idx="2"/>
          </p:nvPr>
        </p:nvSpPr>
        <p:spPr>
          <a:xfrm>
            <a:off x="1633538" y="1260475"/>
            <a:ext cx="4535487" cy="34020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780288" y="4851606"/>
            <a:ext cx="6242304" cy="3969498"/>
          </a:xfrm>
          <a:prstGeom prst="rect">
            <a:avLst/>
          </a:prstGeom>
          <a:noFill/>
          <a:ln>
            <a:noFill/>
          </a:ln>
        </p:spPr>
        <p:txBody>
          <a:bodyPr spcFirstLastPara="1" wrap="square" lIns="102163" tIns="51067" rIns="102163" bIns="51067" anchor="t" anchorCtr="0">
            <a:noAutofit/>
          </a:bodyPr>
          <a:lstStyle/>
          <a:p>
            <a:endParaRPr/>
          </a:p>
        </p:txBody>
      </p:sp>
      <p:sp>
        <p:nvSpPr>
          <p:cNvPr id="148" name="Google Shape;148;p8:notes"/>
          <p:cNvSpPr>
            <a:spLocks noGrp="1" noRot="1" noChangeAspect="1"/>
          </p:cNvSpPr>
          <p:nvPr>
            <p:ph type="sldImg" idx="2"/>
          </p:nvPr>
        </p:nvSpPr>
        <p:spPr>
          <a:xfrm>
            <a:off x="1633538" y="1260475"/>
            <a:ext cx="4535487" cy="34020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5"/>
          <p:cNvSpPr>
            <a:spLocks noGrp="1"/>
          </p:cNvSpPr>
          <p:nvPr>
            <p:ph type="pic" idx="2"/>
          </p:nvPr>
        </p:nvSpPr>
        <p:spPr>
          <a:xfrm>
            <a:off x="3887391" y="987426"/>
            <a:ext cx="4629150" cy="4873625"/>
          </a:xfrm>
          <a:prstGeom prst="rect">
            <a:avLst/>
          </a:prstGeom>
          <a:noFill/>
          <a:ln>
            <a:noFill/>
          </a:ln>
        </p:spPr>
      </p:sp>
      <p:sp>
        <p:nvSpPr>
          <p:cNvPr id="68" name="Google Shape;68;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2531520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98013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38295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99994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9869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43000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5339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58989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4179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864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1043501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5643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24-03-2024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24-03-2024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321648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hsph.harvard.edu/nutritionsource/sustainability/food-"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hyperlink" Target="https://www.lawinsider.com/dictionary/excess-food#%3A~%3Atext%3DExcess%20food%20means%20any%20remaining%2Cstudents%20during%20a%20school%20day" TargetMode="External"/><Relationship Id="rId5" Type="http://schemas.openxmlformats.org/officeDocument/2006/relationships/hyperlink" Target="https://www.lawinsider.com/dictionary/excess-" TargetMode="External"/><Relationship Id="rId4" Type="http://schemas.openxmlformats.org/officeDocument/2006/relationships/hyperlink" Target="https://www.hsph.harvard.edu/nutritionsource/sustainability/food-waste/"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srcRect/>
          <a:stretch>
            <a:fillRect/>
          </a:stretch>
        </p:blipFill>
        <p:spPr>
          <a:xfrm>
            <a:off x="108244" y="128368"/>
            <a:ext cx="1452640" cy="1455124"/>
          </a:xfrm>
          <a:prstGeom prst="rect">
            <a:avLst/>
          </a:prstGeom>
          <a:noFill/>
          <a:ln>
            <a:noFill/>
          </a:ln>
        </p:spPr>
      </p:pic>
      <p:pic>
        <p:nvPicPr>
          <p:cNvPr id="89" name="Google Shape;89;p1" descr="Anna University - Wikipedia"/>
          <p:cNvPicPr preferRelativeResize="0"/>
          <p:nvPr/>
        </p:nvPicPr>
        <p:blipFill rotWithShape="1">
          <a:blip r:embed="rId4"/>
          <a:srcRect/>
          <a:stretch>
            <a:fillRect/>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 </a:t>
            </a:r>
            <a:endParaRPr sz="2200" b="1" i="0" u="none" strike="noStrike" cap="none">
              <a:solidFill>
                <a:srgbClr val="C00000"/>
              </a:solidFill>
              <a:latin typeface="Calibri" panose="020F0502020204030204"/>
              <a:ea typeface="Calibri" panose="020F0502020204030204"/>
              <a:cs typeface="Calibri" panose="020F0502020204030204"/>
              <a:sym typeface="Calibri" panose="020F0502020204030204"/>
            </a:endParaRPr>
          </a:p>
        </p:txBody>
      </p:sp>
      <p:sp>
        <p:nvSpPr>
          <p:cNvPr id="91" name="Google Shape;91;p1"/>
          <p:cNvSpPr txBox="1"/>
          <p:nvPr/>
        </p:nvSpPr>
        <p:spPr>
          <a:xfrm>
            <a:off x="1229473" y="2381329"/>
            <a:ext cx="6650897"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dirty="0">
                <a:solidFill>
                  <a:schemeClr val="dk1"/>
                </a:solidFill>
                <a:latin typeface="Times New Roman" panose="02020603050405020304"/>
                <a:cs typeface="Times New Roman" panose="02020603050405020304"/>
              </a:rPr>
              <a:t>Make it natural: Application for Managing Food waste and Excess food and plants in homes: A step to Minimize Food wastage</a:t>
            </a:r>
            <a:endParaRPr lang="en-US" sz="2400" b="1" dirty="0">
              <a:solidFill>
                <a:schemeClr val="dk1"/>
              </a:solidFill>
              <a:latin typeface="Times New Roman" panose="02020603050405020304"/>
              <a:cs typeface="Times New Roman" panose="02020603050405020304"/>
              <a:sym typeface="Times New Roman" panose="02020603050405020304"/>
            </a:endParaRPr>
          </a:p>
        </p:txBody>
      </p:sp>
      <p:sp>
        <p:nvSpPr>
          <p:cNvPr id="92" name="Google Shape;92;p1"/>
          <p:cNvSpPr txBox="1"/>
          <p:nvPr/>
        </p:nvSpPr>
        <p:spPr>
          <a:xfrm>
            <a:off x="877407" y="5463912"/>
            <a:ext cx="393872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1" dirty="0">
                <a:latin typeface="Times New Roman" panose="02020603050405020304"/>
                <a:cs typeface="Times New Roman" panose="02020603050405020304"/>
              </a:rPr>
              <a:t>Mrs. S.T. </a:t>
            </a:r>
            <a:r>
              <a:rPr lang="en-IN" sz="1800" b="1" dirty="0" err="1">
                <a:latin typeface="Times New Roman" panose="02020603050405020304"/>
                <a:cs typeface="Times New Roman" panose="02020603050405020304"/>
              </a:rPr>
              <a:t>Santhana</a:t>
            </a:r>
            <a:r>
              <a:rPr lang="en-IN" sz="1800" b="1" dirty="0">
                <a:latin typeface="Times New Roman" panose="02020603050405020304"/>
                <a:cs typeface="Times New Roman" panose="02020603050405020304"/>
              </a:rPr>
              <a:t> Lakshmi Associate Professor, </a:t>
            </a:r>
            <a:r>
              <a:rPr lang="en-IN" sz="1800" b="1" dirty="0" err="1">
                <a:latin typeface="Times New Roman" panose="02020603050405020304"/>
                <a:cs typeface="Times New Roman" panose="02020603050405020304"/>
              </a:rPr>
              <a:t>M.Tech</a:t>
            </a:r>
            <a:r>
              <a:rPr lang="en-IN" sz="1800" b="1" dirty="0">
                <a:latin typeface="Times New Roman" panose="02020603050405020304"/>
                <a:cs typeface="Times New Roman" panose="02020603050405020304"/>
              </a:rPr>
              <a:t> (PhD)</a:t>
            </a: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1"/>
          <p:cNvSpPr txBox="1"/>
          <p:nvPr/>
        </p:nvSpPr>
        <p:spPr>
          <a:xfrm>
            <a:off x="2083981" y="3968319"/>
            <a:ext cx="4802820" cy="1269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920"/>
              </a:spcBef>
              <a:spcAft>
                <a:spcPts val="0"/>
              </a:spcAft>
              <a:buNone/>
            </a:pPr>
            <a:r>
              <a:rPr lang="en-US" sz="18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DHEVESH BC  / 211420104065</a:t>
            </a:r>
            <a:endParaRPr dirty="0"/>
          </a:p>
          <a:p>
            <a:pPr marL="0" marR="0" lvl="0" indent="0" algn="ctr" rtl="0">
              <a:lnSpc>
                <a:spcPct val="100000"/>
              </a:lnSpc>
              <a:spcBef>
                <a:spcPts val="920"/>
              </a:spcBef>
              <a:spcAft>
                <a:spcPts val="0"/>
              </a:spcAft>
              <a:buNone/>
            </a:pPr>
            <a:r>
              <a:rPr lang="en-US" sz="18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DINESH KUMAR MP  / 211420104068 </a:t>
            </a:r>
          </a:p>
          <a:p>
            <a:pPr marL="0" marR="0" lvl="0" indent="0" algn="ctr" rtl="0">
              <a:lnSpc>
                <a:spcPct val="100000"/>
              </a:lnSpc>
              <a:spcBef>
                <a:spcPts val="920"/>
              </a:spcBef>
              <a:spcAft>
                <a:spcPts val="0"/>
              </a:spcAft>
              <a:buNone/>
            </a:pPr>
            <a:r>
              <a:rPr lang="en-US" sz="18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LOKESH BHARATHWAJ T</a:t>
            </a:r>
            <a:r>
              <a:rPr lang="en-US" sz="1800" b="1" dirty="0">
                <a:latin typeface="Times New Roman" panose="02020603050405020304"/>
                <a:ea typeface="Times New Roman" panose="02020603050405020304"/>
                <a:cs typeface="Times New Roman" panose="02020603050405020304"/>
                <a:sym typeface="Times New Roman" panose="02020603050405020304"/>
              </a:rPr>
              <a:t>/</a:t>
            </a:r>
            <a:r>
              <a:rPr lang="en-US" sz="18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211420104149   </a:t>
            </a:r>
            <a:endParaRPr dirty="0"/>
          </a:p>
        </p:txBody>
      </p:sp>
      <p:sp>
        <p:nvSpPr>
          <p:cNvPr id="94" name="Google Shape;94;p1"/>
          <p:cNvSpPr txBox="1"/>
          <p:nvPr/>
        </p:nvSpPr>
        <p:spPr>
          <a:xfrm>
            <a:off x="5015884" y="5452962"/>
            <a:ext cx="354219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Dr. N. </a:t>
            </a:r>
            <a:r>
              <a:rPr lang="en-US" sz="18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Pughazendi</a:t>
            </a: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Narayanan, M.E, PhD</a:t>
            </a:r>
            <a:endParaRPr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5" name="Google Shape;95;p1"/>
          <p:cNvPicPr preferRelativeResize="0"/>
          <p:nvPr/>
        </p:nvPicPr>
        <p:blipFill rotWithShape="1">
          <a:blip r:embed="rId5"/>
          <a:srcRect/>
          <a:stretch>
            <a:fillRect/>
          </a:stretch>
        </p:blipFill>
        <p:spPr>
          <a:xfrm>
            <a:off x="1297351" y="128368"/>
            <a:ext cx="6285765" cy="1522578"/>
          </a:xfrm>
          <a:prstGeom prst="rect">
            <a:avLst/>
          </a:prstGeom>
          <a:noFill/>
          <a:ln>
            <a:noFill/>
          </a:ln>
        </p:spPr>
      </p:pic>
      <p:sp>
        <p:nvSpPr>
          <p:cNvPr id="97" name="Google Shape;97;p1"/>
          <p:cNvSpPr txBox="1">
            <a:spLocks noGrp="1"/>
          </p:cNvSpPr>
          <p:nvPr>
            <p:ph type="sldNum" idx="12"/>
          </p:nvPr>
        </p:nvSpPr>
        <p:spPr>
          <a:xfrm>
            <a:off x="6457949" y="6356351"/>
            <a:ext cx="23142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400" b="1">
                <a:solidFill>
                  <a:schemeClr val="dk1"/>
                </a:solidFill>
              </a:rPr>
              <a:t>1</a:t>
            </a:fld>
            <a:endParaRPr sz="1400" b="1" dirty="0">
              <a:solidFill>
                <a:schemeClr val="dk1"/>
              </a:solidFill>
            </a:endParaRPr>
          </a:p>
        </p:txBody>
      </p:sp>
      <p:sp>
        <p:nvSpPr>
          <p:cNvPr id="2" name="TextBox 1">
            <a:extLst>
              <a:ext uri="{FF2B5EF4-FFF2-40B4-BE49-F238E27FC236}">
                <a16:creationId xmlns:a16="http://schemas.microsoft.com/office/drawing/2014/main" id="{F1290B16-B228-8465-C1BE-990B56CFBBFA}"/>
              </a:ext>
            </a:extLst>
          </p:cNvPr>
          <p:cNvSpPr txBox="1"/>
          <p:nvPr/>
        </p:nvSpPr>
        <p:spPr>
          <a:xfrm>
            <a:off x="6710265" y="3612056"/>
            <a:ext cx="2374368" cy="369332"/>
          </a:xfrm>
          <a:prstGeom prst="rect">
            <a:avLst/>
          </a:prstGeom>
          <a:noFill/>
        </p:spPr>
        <p:txBody>
          <a:bodyPr wrap="none" rtlCol="0">
            <a:spAutoFit/>
          </a:bodyPr>
          <a:lstStyle/>
          <a:p>
            <a:r>
              <a:rPr lang="en-IN" dirty="0"/>
              <a:t>SDG no: 2,12,13,15&amp;17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28B21-D75E-C15C-530A-FEF17C35C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0B378-7AEC-A460-C984-4BA79582B7BB}"/>
              </a:ext>
            </a:extLst>
          </p:cNvPr>
          <p:cNvSpPr>
            <a:spLocks noGrp="1"/>
          </p:cNvSpPr>
          <p:nvPr>
            <p:ph type="title"/>
          </p:nvPr>
        </p:nvSpPr>
        <p:spPr>
          <a:xfrm>
            <a:off x="628650" y="165991"/>
            <a:ext cx="7886700" cy="530258"/>
          </a:xfrm>
        </p:spPr>
        <p:txBody>
          <a:bodyPr>
            <a:normAutofit fontScale="90000"/>
          </a:bodyPr>
          <a:lstStyle/>
          <a:p>
            <a:pPr algn="ctr"/>
            <a:r>
              <a:rPr lang="en-IN" b="1" dirty="0">
                <a:solidFill>
                  <a:srgbClr val="7030A0"/>
                </a:solidFill>
                <a:latin typeface="Times New Roman" panose="02020603050405020304"/>
                <a:cs typeface="Times New Roman" panose="02020603050405020304"/>
              </a:rPr>
              <a:t>System Implementation</a:t>
            </a:r>
            <a:endParaRPr lang="en-IN" dirty="0">
              <a:solidFill>
                <a:srgbClr val="C00000"/>
              </a:solidFill>
              <a:latin typeface="+mn-lt"/>
            </a:endParaRPr>
          </a:p>
        </p:txBody>
      </p:sp>
      <p:sp>
        <p:nvSpPr>
          <p:cNvPr id="3" name="Text Placeholder 2">
            <a:extLst>
              <a:ext uri="{FF2B5EF4-FFF2-40B4-BE49-F238E27FC236}">
                <a16:creationId xmlns:a16="http://schemas.microsoft.com/office/drawing/2014/main" id="{F722B6F9-EDD5-76DC-1102-57D58C4F098C}"/>
              </a:ext>
            </a:extLst>
          </p:cNvPr>
          <p:cNvSpPr txBox="1">
            <a:spLocks/>
          </p:cNvSpPr>
          <p:nvPr/>
        </p:nvSpPr>
        <p:spPr>
          <a:xfrm>
            <a:off x="933451" y="875502"/>
            <a:ext cx="7775119" cy="566681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indent="-457200">
              <a:spcBef>
                <a:spcPts val="655"/>
              </a:spcBef>
              <a:buSzPct val="100000"/>
              <a:buFont typeface="Wingdings" panose="05000000000000000000" pitchFamily="2" charset="2"/>
              <a:buChar char="Ø"/>
              <a:tabLst>
                <a:tab pos="915035" algn="l"/>
              </a:tabLst>
            </a:pPr>
            <a:r>
              <a:rPr lang="en-IN" sz="2800" b="1">
                <a:latin typeface="Times New Roman" panose="02020603050405020304" pitchFamily="18" charset="0"/>
              </a:rPr>
              <a:t>Android Studio</a:t>
            </a:r>
          </a:p>
          <a:p>
            <a:pPr marL="1882775" lvl="2" indent="-457200">
              <a:spcBef>
                <a:spcPts val="655"/>
              </a:spcBef>
              <a:buSzPct val="100000"/>
              <a:tabLst>
                <a:tab pos="915035" algn="l"/>
              </a:tabLst>
            </a:pPr>
            <a:r>
              <a:rPr lang="en-IN" sz="2800" b="1">
                <a:latin typeface="Times New Roman" panose="02020603050405020304" pitchFamily="18" charset="0"/>
              </a:rPr>
              <a:t>XML(Frontend-App)</a:t>
            </a:r>
          </a:p>
          <a:p>
            <a:pPr marL="1882775" lvl="2" indent="-457200">
              <a:spcBef>
                <a:spcPts val="655"/>
              </a:spcBef>
              <a:buSzPct val="100000"/>
              <a:tabLst>
                <a:tab pos="915035" algn="l"/>
              </a:tabLst>
            </a:pPr>
            <a:r>
              <a:rPr lang="en-IN" sz="2800" b="1">
                <a:latin typeface="Times New Roman" panose="02020603050405020304" pitchFamily="18" charset="0"/>
              </a:rPr>
              <a:t>Java(Backend-App)</a:t>
            </a:r>
          </a:p>
          <a:p>
            <a:pPr lvl="2" indent="-457200">
              <a:spcBef>
                <a:spcPts val="655"/>
              </a:spcBef>
              <a:buSzPct val="100000"/>
              <a:buFont typeface="Wingdings" panose="05000000000000000000" pitchFamily="2" charset="2"/>
              <a:buChar char="Ø"/>
              <a:tabLst>
                <a:tab pos="915035" algn="l"/>
              </a:tabLst>
            </a:pPr>
            <a:r>
              <a:rPr lang="en-IN" sz="2800" b="1">
                <a:latin typeface="Times New Roman" panose="02020603050405020304" pitchFamily="18" charset="0"/>
              </a:rPr>
              <a:t>Firebase Console</a:t>
            </a:r>
          </a:p>
          <a:p>
            <a:pPr marL="1893570" lvl="2" indent="-457200">
              <a:spcBef>
                <a:spcPts val="655"/>
              </a:spcBef>
              <a:buSzPct val="100000"/>
              <a:tabLst>
                <a:tab pos="915035" algn="l"/>
              </a:tabLst>
            </a:pPr>
            <a:r>
              <a:rPr lang="en-IN" sz="2800" b="1">
                <a:latin typeface="Times New Roman" panose="02020603050405020304" pitchFamily="18" charset="0"/>
              </a:rPr>
              <a:t>Stores user’s credentials</a:t>
            </a:r>
          </a:p>
          <a:p>
            <a:pPr marL="1893570" lvl="2" indent="-457200">
              <a:spcBef>
                <a:spcPts val="655"/>
              </a:spcBef>
              <a:buSzPct val="100000"/>
              <a:tabLst>
                <a:tab pos="915035" algn="l"/>
              </a:tabLst>
            </a:pPr>
            <a:r>
              <a:rPr lang="en-IN" sz="2800" b="1">
                <a:latin typeface="Times New Roman" panose="02020603050405020304" pitchFamily="18" charset="0"/>
              </a:rPr>
              <a:t>Stores images and bills</a:t>
            </a:r>
          </a:p>
          <a:p>
            <a:pPr lvl="2" indent="-457200">
              <a:spcBef>
                <a:spcPts val="655"/>
              </a:spcBef>
              <a:buSzPct val="100000"/>
              <a:buFont typeface="Wingdings" panose="05000000000000000000" pitchFamily="2" charset="2"/>
              <a:buChar char="Ø"/>
              <a:tabLst>
                <a:tab pos="915035" algn="l"/>
              </a:tabLst>
            </a:pPr>
            <a:r>
              <a:rPr lang="en-IN" sz="2800" b="1">
                <a:latin typeface="Times New Roman" panose="02020603050405020304" pitchFamily="18" charset="0"/>
              </a:rPr>
              <a:t>Google console</a:t>
            </a:r>
          </a:p>
          <a:p>
            <a:pPr marL="1828800" lvl="2" indent="-457200">
              <a:spcBef>
                <a:spcPts val="655"/>
              </a:spcBef>
              <a:buSzPct val="100000"/>
              <a:tabLst>
                <a:tab pos="915035" algn="l"/>
              </a:tabLst>
            </a:pPr>
            <a:r>
              <a:rPr lang="en-IN" sz="2800" b="1">
                <a:latin typeface="Times New Roman" panose="02020603050405020304" pitchFamily="18" charset="0"/>
              </a:rPr>
              <a:t>Gives access to map </a:t>
            </a:r>
          </a:p>
          <a:p>
            <a:pPr marL="1806575" lvl="2" indent="-457200">
              <a:spcBef>
                <a:spcPts val="655"/>
              </a:spcBef>
              <a:buSzPct val="100000"/>
              <a:tabLst>
                <a:tab pos="915035" algn="l"/>
              </a:tabLst>
            </a:pPr>
            <a:r>
              <a:rPr lang="en-IN" sz="2800" b="1">
                <a:latin typeface="Times New Roman" panose="02020603050405020304" pitchFamily="18" charset="0"/>
              </a:rPr>
              <a:t>Finds current location</a:t>
            </a:r>
          </a:p>
          <a:p>
            <a:pPr marL="1349375" lvl="2" indent="-457200">
              <a:spcBef>
                <a:spcPts val="655"/>
              </a:spcBef>
              <a:buSzPct val="100000"/>
              <a:buFont typeface="Wingdings" panose="05000000000000000000" pitchFamily="2" charset="2"/>
              <a:buChar char="Ø"/>
              <a:tabLst>
                <a:tab pos="915035" algn="l"/>
              </a:tabLst>
            </a:pPr>
            <a:r>
              <a:rPr lang="en-IN" sz="2800" b="1">
                <a:latin typeface="Times New Roman" panose="02020603050405020304" pitchFamily="18" charset="0"/>
              </a:rPr>
              <a:t>Google Services</a:t>
            </a:r>
          </a:p>
          <a:p>
            <a:pPr marL="1806575" lvl="2" indent="-457200">
              <a:spcBef>
                <a:spcPts val="655"/>
              </a:spcBef>
              <a:buSzPct val="100000"/>
              <a:tabLst>
                <a:tab pos="915035" algn="l"/>
              </a:tabLst>
            </a:pPr>
            <a:r>
              <a:rPr lang="en-IN" sz="2800" b="1">
                <a:latin typeface="Times New Roman" panose="02020603050405020304" pitchFamily="18" charset="0"/>
              </a:rPr>
              <a:t>Gmail (Apply for agent job)</a:t>
            </a:r>
          </a:p>
          <a:p>
            <a:pPr marL="1806575" lvl="2" indent="-457200">
              <a:spcBef>
                <a:spcPts val="655"/>
              </a:spcBef>
              <a:buSzPct val="100000"/>
              <a:tabLst>
                <a:tab pos="915035" algn="l"/>
              </a:tabLst>
            </a:pPr>
            <a:r>
              <a:rPr lang="en-IN" sz="2800" b="1">
                <a:latin typeface="Times New Roman" panose="02020603050405020304" pitchFamily="18" charset="0"/>
              </a:rPr>
              <a:t>Google pay (Payment) </a:t>
            </a:r>
          </a:p>
          <a:p>
            <a:pPr lvl="2" indent="-457200">
              <a:spcBef>
                <a:spcPts val="655"/>
              </a:spcBef>
              <a:buSzPct val="100000"/>
              <a:buFont typeface="Wingdings" panose="05000000000000000000" pitchFamily="2" charset="2"/>
              <a:buChar char="Ø"/>
              <a:tabLst>
                <a:tab pos="915035" algn="l"/>
              </a:tabLst>
            </a:pPr>
            <a:r>
              <a:rPr lang="en-IN" sz="2800" b="1">
                <a:latin typeface="Times New Roman" panose="02020603050405020304" pitchFamily="18" charset="0"/>
              </a:rPr>
              <a:t>WA business</a:t>
            </a:r>
          </a:p>
          <a:p>
            <a:pPr marL="1828800" lvl="2" indent="-457200">
              <a:spcBef>
                <a:spcPts val="655"/>
              </a:spcBef>
              <a:buSzPct val="100000"/>
              <a:tabLst>
                <a:tab pos="915035" algn="l"/>
              </a:tabLst>
            </a:pPr>
            <a:r>
              <a:rPr lang="en-IN" sz="2800" b="1">
                <a:latin typeface="Times New Roman" panose="02020603050405020304" pitchFamily="18" charset="0"/>
              </a:rPr>
              <a:t>Customer-Administrator interaction</a:t>
            </a:r>
          </a:p>
          <a:p>
            <a:pPr marL="1806575" lvl="2" indent="-457200">
              <a:spcBef>
                <a:spcPts val="655"/>
              </a:spcBef>
              <a:buSzPct val="100000"/>
              <a:tabLst>
                <a:tab pos="915035" algn="l"/>
              </a:tabLst>
            </a:pPr>
            <a:r>
              <a:rPr lang="en-IN" sz="2800" b="1">
                <a:latin typeface="Times New Roman" panose="02020603050405020304" pitchFamily="18" charset="0"/>
              </a:rPr>
              <a:t>Contact Agent (Delivery service)</a:t>
            </a:r>
          </a:p>
          <a:p>
            <a:pPr lvl="2" indent="-457200">
              <a:spcBef>
                <a:spcPts val="655"/>
              </a:spcBef>
              <a:buSzPct val="100000"/>
              <a:buFont typeface="Wingdings" panose="05000000000000000000" pitchFamily="2" charset="2"/>
              <a:buChar char="Ø"/>
              <a:tabLst>
                <a:tab pos="915035" algn="l"/>
              </a:tabLst>
            </a:pPr>
            <a:r>
              <a:rPr lang="en-IN" sz="2800" b="1">
                <a:latin typeface="Times New Roman" panose="02020603050405020304" pitchFamily="18" charset="0"/>
              </a:rPr>
              <a:t>Visual studio code</a:t>
            </a:r>
          </a:p>
          <a:p>
            <a:pPr marL="1806575" lvl="2" indent="-457200">
              <a:spcBef>
                <a:spcPts val="655"/>
              </a:spcBef>
              <a:buSzPct val="100000"/>
              <a:tabLst>
                <a:tab pos="915035" algn="l"/>
              </a:tabLst>
            </a:pPr>
            <a:r>
              <a:rPr lang="en-IN" sz="2800" b="1">
                <a:latin typeface="Times New Roman" panose="02020603050405020304" pitchFamily="18" charset="0"/>
              </a:rPr>
              <a:t>HTML(Frontend-website)</a:t>
            </a:r>
          </a:p>
          <a:p>
            <a:pPr marL="1806575" lvl="2" indent="-457200">
              <a:spcBef>
                <a:spcPts val="655"/>
              </a:spcBef>
              <a:buSzPct val="100000"/>
              <a:tabLst>
                <a:tab pos="915035" algn="l"/>
              </a:tabLst>
            </a:pPr>
            <a:r>
              <a:rPr lang="en-IN" sz="2800" b="1">
                <a:latin typeface="Times New Roman" panose="02020603050405020304" pitchFamily="18" charset="0"/>
              </a:rPr>
              <a:t>CSS(Frontend-Website)</a:t>
            </a:r>
          </a:p>
          <a:p>
            <a:pPr marL="1806575" lvl="2" indent="-457200">
              <a:spcBef>
                <a:spcPts val="655"/>
              </a:spcBef>
              <a:buSzPct val="100000"/>
              <a:tabLst>
                <a:tab pos="915035" algn="l"/>
              </a:tabLst>
            </a:pPr>
            <a:r>
              <a:rPr lang="en-IN" sz="2800" b="1">
                <a:latin typeface="Times New Roman" panose="02020603050405020304" pitchFamily="18" charset="0"/>
              </a:rPr>
              <a:t>JavaScript(Backend-Website)</a:t>
            </a:r>
            <a:endParaRPr lang="en-IN" sz="2800" b="1" dirty="0">
              <a:latin typeface="Times New Roman" panose="02020603050405020304" pitchFamily="18" charset="0"/>
            </a:endParaRPr>
          </a:p>
        </p:txBody>
      </p:sp>
    </p:spTree>
    <p:extLst>
      <p:ext uri="{BB962C8B-B14F-4D97-AF65-F5344CB8AC3E}">
        <p14:creationId xmlns:p14="http://schemas.microsoft.com/office/powerpoint/2010/main" val="86106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457200"/>
            <a:ext cx="8284845" cy="860425"/>
          </a:xfrm>
        </p:spPr>
        <p:txBody>
          <a:bodyPr>
            <a:normAutofit/>
          </a:bodyPr>
          <a:lstStyle/>
          <a:p>
            <a:pPr algn="ctr"/>
            <a:r>
              <a:rPr lang="en-US" sz="5335" b="1"/>
              <a:t> </a:t>
            </a:r>
            <a:r>
              <a:rPr lang="en-US" sz="5335" b="1">
                <a:solidFill>
                  <a:srgbClr val="7030A0"/>
                </a:solidFill>
                <a:latin typeface="Times New Roman" panose="02020603050405020304" pitchFamily="18" charset="0"/>
                <a:cs typeface="Times New Roman" panose="02020603050405020304" pitchFamily="18" charset="0"/>
              </a:rPr>
              <a:t>Usecase Diagram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pic>
        <p:nvPicPr>
          <p:cNvPr id="5" name="Picture Placeholder 4" descr="1. Usecase"/>
          <p:cNvPicPr>
            <a:picLocks noGrp="1" noChangeAspect="1"/>
          </p:cNvPicPr>
          <p:nvPr>
            <p:ph type="pic" idx="2"/>
          </p:nvPr>
        </p:nvPicPr>
        <p:blipFill>
          <a:blip r:embed="rId2"/>
          <a:stretch>
            <a:fillRect/>
          </a:stretch>
        </p:blipFill>
        <p:spPr>
          <a:xfrm>
            <a:off x="459105" y="1344295"/>
            <a:ext cx="8057515" cy="50114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29920" y="457200"/>
            <a:ext cx="7410450" cy="725170"/>
          </a:xfrm>
        </p:spPr>
        <p:txBody>
          <a:bodyPr>
            <a:noAutofit/>
          </a:bodyPr>
          <a:lstStyle/>
          <a:p>
            <a:pPr algn="ctr"/>
            <a:r>
              <a:rPr lang="en-US" sz="4800" b="1">
                <a:solidFill>
                  <a:srgbClr val="7030A0"/>
                </a:solidFill>
                <a:latin typeface="Times New Roman" panose="02020603050405020304" pitchFamily="18" charset="0"/>
                <a:cs typeface="Times New Roman" panose="02020603050405020304" pitchFamily="18" charset="0"/>
              </a:rPr>
              <a:t>Class Diagram</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pic>
        <p:nvPicPr>
          <p:cNvPr id="8" name="Picture Placeholder 7" descr="2. Class"/>
          <p:cNvPicPr>
            <a:picLocks noGrp="1" noChangeAspect="1"/>
          </p:cNvPicPr>
          <p:nvPr>
            <p:ph type="pic" idx="2"/>
          </p:nvPr>
        </p:nvPicPr>
        <p:blipFill>
          <a:blip r:embed="rId2"/>
          <a:stretch>
            <a:fillRect/>
          </a:stretch>
        </p:blipFill>
        <p:spPr>
          <a:xfrm>
            <a:off x="300990" y="1182370"/>
            <a:ext cx="8582025" cy="53454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555" y="561975"/>
            <a:ext cx="7886065" cy="655320"/>
          </a:xfrm>
        </p:spPr>
        <p:txBody>
          <a:bodyPr>
            <a:noAutofit/>
          </a:bodyPr>
          <a:lstStyle/>
          <a:p>
            <a:pPr algn="ctr"/>
            <a:r>
              <a:rPr lang="en-US" sz="4800">
                <a:ln>
                  <a:solidFill>
                    <a:srgbClr val="5407A3"/>
                  </a:solidFill>
                </a:ln>
                <a:solidFill>
                  <a:srgbClr val="7030A0"/>
                </a:solidFill>
                <a:latin typeface="Times New Roman" panose="02020603050405020304" pitchFamily="18" charset="0"/>
                <a:cs typeface="Times New Roman" panose="02020603050405020304" pitchFamily="18" charset="0"/>
              </a:rPr>
              <a:t>Sequence Diagram</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pic>
        <p:nvPicPr>
          <p:cNvPr id="6" name="Picture Placeholder 5" descr="3. Sequence"/>
          <p:cNvPicPr>
            <a:picLocks noGrp="1" noChangeAspect="1"/>
          </p:cNvPicPr>
          <p:nvPr>
            <p:ph type="pic" idx="2"/>
          </p:nvPr>
        </p:nvPicPr>
        <p:blipFill>
          <a:blip r:embed="rId2"/>
          <a:stretch>
            <a:fillRect/>
          </a:stretch>
        </p:blipFill>
        <p:spPr>
          <a:xfrm>
            <a:off x="-635" y="1217930"/>
            <a:ext cx="9144635" cy="56394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457200"/>
            <a:ext cx="7886065" cy="743585"/>
          </a:xfrm>
        </p:spPr>
        <p:txBody>
          <a:bodyPr>
            <a:normAutofit fontScale="90000"/>
          </a:bodyPr>
          <a:lstStyle/>
          <a:p>
            <a:pPr algn="ctr"/>
            <a:r>
              <a:rPr lang="en-US" sz="4800" b="1">
                <a:solidFill>
                  <a:srgbClr val="7030A0"/>
                </a:solidFill>
                <a:latin typeface="Times New Roman" panose="02020603050405020304" pitchFamily="18" charset="0"/>
                <a:cs typeface="Times New Roman" panose="02020603050405020304" pitchFamily="18" charset="0"/>
              </a:rPr>
              <a:t>Collaboration Diagram</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pic>
        <p:nvPicPr>
          <p:cNvPr id="6" name="Picture Placeholder 5" descr="4. Collaboration"/>
          <p:cNvPicPr>
            <a:picLocks noGrp="1" noChangeAspect="1"/>
          </p:cNvPicPr>
          <p:nvPr>
            <p:ph type="pic" idx="2"/>
          </p:nvPr>
        </p:nvPicPr>
        <p:blipFill>
          <a:blip r:embed="rId2"/>
          <a:stretch>
            <a:fillRect/>
          </a:stretch>
        </p:blipFill>
        <p:spPr>
          <a:xfrm>
            <a:off x="630555" y="1696720"/>
            <a:ext cx="7886065" cy="50253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457200"/>
            <a:ext cx="7637145" cy="497840"/>
          </a:xfrm>
        </p:spPr>
        <p:txBody>
          <a:bodyPr>
            <a:normAutofit fontScale="90000"/>
          </a:bodyPr>
          <a:lstStyle/>
          <a:p>
            <a:pPr algn="ctr"/>
            <a:r>
              <a:rPr lang="en-US" sz="4800" b="1">
                <a:solidFill>
                  <a:srgbClr val="7030A0"/>
                </a:solidFill>
                <a:latin typeface="Times New Roman" panose="02020603050405020304" pitchFamily="18" charset="0"/>
                <a:cs typeface="Times New Roman" panose="02020603050405020304" pitchFamily="18" charset="0"/>
              </a:rPr>
              <a:t>Activity Diagram</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pic>
        <p:nvPicPr>
          <p:cNvPr id="6" name="Picture Placeholder 5" descr="5. Activity"/>
          <p:cNvPicPr>
            <a:picLocks noGrp="1" noChangeAspect="1"/>
          </p:cNvPicPr>
          <p:nvPr>
            <p:ph type="pic" idx="2"/>
          </p:nvPr>
        </p:nvPicPr>
        <p:blipFill>
          <a:blip r:embed="rId2"/>
          <a:stretch>
            <a:fillRect/>
          </a:stretch>
        </p:blipFill>
        <p:spPr>
          <a:xfrm>
            <a:off x="629920" y="955040"/>
            <a:ext cx="7886700" cy="5400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457200"/>
            <a:ext cx="7886065" cy="603250"/>
          </a:xfrm>
        </p:spPr>
        <p:txBody>
          <a:bodyPr>
            <a:noAutofit/>
          </a:bodyPr>
          <a:lstStyle/>
          <a:p>
            <a:pPr algn="ctr"/>
            <a:r>
              <a:rPr lang="en-US" sz="4800" b="1">
                <a:solidFill>
                  <a:srgbClr val="7030A0"/>
                </a:solidFill>
                <a:latin typeface="Times New Roman" panose="02020603050405020304" pitchFamily="18" charset="0"/>
                <a:cs typeface="Times New Roman" panose="02020603050405020304" pitchFamily="18" charset="0"/>
              </a:rPr>
              <a:t>State Chart Diagram</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pic>
        <p:nvPicPr>
          <p:cNvPr id="6" name="Picture Placeholder 5" descr="6. State chart"/>
          <p:cNvPicPr>
            <a:picLocks noGrp="1" noChangeAspect="1"/>
          </p:cNvPicPr>
          <p:nvPr>
            <p:ph type="pic" idx="2"/>
          </p:nvPr>
        </p:nvPicPr>
        <p:blipFill>
          <a:blip r:embed="rId2"/>
          <a:stretch>
            <a:fillRect/>
          </a:stretch>
        </p:blipFill>
        <p:spPr>
          <a:xfrm>
            <a:off x="630555" y="1059815"/>
            <a:ext cx="7886065" cy="52971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457200"/>
            <a:ext cx="7887335" cy="952500"/>
          </a:xfrm>
        </p:spPr>
        <p:txBody>
          <a:bodyPr/>
          <a:lstStyle/>
          <a:p>
            <a:pPr algn="ctr"/>
            <a:r>
              <a:rPr lang="en-US" sz="4800" b="1">
                <a:solidFill>
                  <a:srgbClr val="7030A0"/>
                </a:solidFill>
                <a:latin typeface="Times New Roman" panose="02020603050405020304" pitchFamily="18" charset="0"/>
                <a:cs typeface="Times New Roman" panose="02020603050405020304" pitchFamily="18" charset="0"/>
              </a:rPr>
              <a:t>Package Diagram</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pic>
        <p:nvPicPr>
          <p:cNvPr id="6" name="Picture Placeholder 5" descr="7. Package"/>
          <p:cNvPicPr>
            <a:picLocks noGrp="1" noChangeAspect="1"/>
          </p:cNvPicPr>
          <p:nvPr>
            <p:ph type="pic" idx="2"/>
          </p:nvPr>
        </p:nvPicPr>
        <p:blipFill>
          <a:blip r:embed="rId2"/>
          <a:stretch>
            <a:fillRect/>
          </a:stretch>
        </p:blipFill>
        <p:spPr>
          <a:xfrm>
            <a:off x="629920" y="1632585"/>
            <a:ext cx="7886700" cy="47231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457200"/>
            <a:ext cx="7886065" cy="848995"/>
          </a:xfrm>
        </p:spPr>
        <p:txBody>
          <a:bodyPr/>
          <a:lstStyle/>
          <a:p>
            <a:pPr algn="ctr"/>
            <a:r>
              <a:rPr lang="en-US" sz="4800" b="1">
                <a:solidFill>
                  <a:srgbClr val="7030A0"/>
                </a:solidFill>
                <a:latin typeface="Times New Roman" panose="02020603050405020304" pitchFamily="18" charset="0"/>
                <a:cs typeface="Times New Roman" panose="02020603050405020304" pitchFamily="18" charset="0"/>
              </a:rPr>
              <a:t>Component Diagram</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18</a:t>
            </a:fld>
            <a:endParaRPr lang="en-US"/>
          </a:p>
        </p:txBody>
      </p:sp>
      <p:pic>
        <p:nvPicPr>
          <p:cNvPr id="6" name="Picture Placeholder 5" descr="8. Component"/>
          <p:cNvPicPr>
            <a:picLocks noGrp="1" noChangeAspect="1"/>
          </p:cNvPicPr>
          <p:nvPr>
            <p:ph type="pic" idx="2"/>
          </p:nvPr>
        </p:nvPicPr>
        <p:blipFill>
          <a:blip r:embed="rId2"/>
          <a:stretch>
            <a:fillRect/>
          </a:stretch>
        </p:blipFill>
        <p:spPr>
          <a:xfrm>
            <a:off x="630555" y="1306195"/>
            <a:ext cx="7886065" cy="50507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457200"/>
            <a:ext cx="7427595" cy="725170"/>
          </a:xfrm>
        </p:spPr>
        <p:txBody>
          <a:bodyPr>
            <a:noAutofit/>
          </a:bodyPr>
          <a:lstStyle/>
          <a:p>
            <a:pPr algn="ctr"/>
            <a:r>
              <a:rPr lang="en-US" sz="4800" b="1">
                <a:solidFill>
                  <a:srgbClr val="7030A0"/>
                </a:solidFill>
                <a:latin typeface="Times New Roman" panose="02020603050405020304" pitchFamily="18" charset="0"/>
                <a:cs typeface="Times New Roman" panose="02020603050405020304" pitchFamily="18" charset="0"/>
              </a:rPr>
              <a:t>Deployment Diagram</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19</a:t>
            </a:fld>
            <a:endParaRPr lang="en-US"/>
          </a:p>
        </p:txBody>
      </p:sp>
      <p:pic>
        <p:nvPicPr>
          <p:cNvPr id="6" name="Picture Placeholder 5" descr="9. Deployment"/>
          <p:cNvPicPr>
            <a:picLocks noGrp="1" noChangeAspect="1"/>
          </p:cNvPicPr>
          <p:nvPr>
            <p:ph type="pic" idx="2"/>
          </p:nvPr>
        </p:nvPicPr>
        <p:blipFill>
          <a:blip r:embed="rId2"/>
          <a:stretch>
            <a:fillRect/>
          </a:stretch>
        </p:blipFill>
        <p:spPr>
          <a:xfrm>
            <a:off x="630555" y="1183005"/>
            <a:ext cx="7886065" cy="51739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panose="02020603050405020304"/>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Introduction</a:t>
            </a:r>
            <a:endParaRPr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400" b="1">
                <a:solidFill>
                  <a:schemeClr val="tx1"/>
                </a:solidFill>
              </a:rPr>
              <a:t>2</a:t>
            </a:fld>
            <a:endParaRPr sz="1400" b="1">
              <a:solidFill>
                <a:schemeClr val="tx1"/>
              </a:solidFill>
            </a:endParaRPr>
          </a:p>
        </p:txBody>
      </p:sp>
      <p:sp>
        <p:nvSpPr>
          <p:cNvPr id="105" name="Google Shape;105;p2"/>
          <p:cNvSpPr txBox="1">
            <a:spLocks noGrp="1"/>
          </p:cNvSpPr>
          <p:nvPr>
            <p:ph type="body" idx="1"/>
          </p:nvPr>
        </p:nvSpPr>
        <p:spPr>
          <a:xfrm>
            <a:off x="179512" y="1196752"/>
            <a:ext cx="8784976"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000">
                <a:latin typeface="Times New Roman" panose="02020603050405020304"/>
                <a:ea typeface="Times New Roman" panose="02020603050405020304"/>
                <a:cs typeface="Times New Roman" panose="02020603050405020304"/>
                <a:sym typeface="Times New Roman" panose="02020603050405020304"/>
              </a:rPr>
              <a:t>Food waste management is the process of reducing, recovering, and recycling food waste to minimize its negative impact on the environment and society.</a:t>
            </a:r>
          </a:p>
          <a:p>
            <a:pPr marL="457200" lvl="0" indent="-342900" algn="l" rtl="0">
              <a:lnSpc>
                <a:spcPct val="90000"/>
              </a:lnSpc>
              <a:spcBef>
                <a:spcPts val="1000"/>
              </a:spcBef>
              <a:spcAft>
                <a:spcPts val="0"/>
              </a:spcAft>
              <a:buClr>
                <a:schemeClr val="dk1"/>
              </a:buClr>
              <a:buSzPts val="1800"/>
              <a:buChar char="•"/>
            </a:pPr>
            <a:r>
              <a:rPr lang="en-US" sz="2000">
                <a:latin typeface="Times New Roman" panose="02020603050405020304"/>
                <a:ea typeface="Times New Roman" panose="02020603050405020304"/>
                <a:cs typeface="Times New Roman" panose="02020603050405020304"/>
                <a:sym typeface="Times New Roman" panose="02020603050405020304"/>
              </a:rPr>
              <a:t>According to the Food and Agriculture Organization (FAO) of the United Nations, one-third of all food produced globally is wasted each year, which amounts to about 1.3 billion tonnes.</a:t>
            </a:r>
          </a:p>
          <a:p>
            <a:pPr marL="457200" lvl="0" indent="-342900" algn="l" rtl="0">
              <a:lnSpc>
                <a:spcPct val="90000"/>
              </a:lnSpc>
              <a:spcBef>
                <a:spcPts val="1000"/>
              </a:spcBef>
              <a:spcAft>
                <a:spcPts val="0"/>
              </a:spcAft>
              <a:buClr>
                <a:schemeClr val="dk1"/>
              </a:buClr>
              <a:buSzPts val="18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management of food waste involves several steps, including prevention, reduction, and diversion. Prevention involves reducing the amount of food waste generated by consumers and businesses through better planning, portion control, and food storage practices. </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20" y="457200"/>
            <a:ext cx="8684895" cy="784225"/>
          </a:xfrm>
        </p:spPr>
        <p:txBody>
          <a:bodyPr>
            <a:noAutofit/>
          </a:bodyPr>
          <a:lstStyle/>
          <a:p>
            <a:pPr algn="ctr"/>
            <a:r>
              <a:rPr lang="en-US" sz="4000" b="1" dirty="0">
                <a:solidFill>
                  <a:srgbClr val="7030A0"/>
                </a:solidFill>
                <a:latin typeface="Times New Roman" panose="02020603050405020304" pitchFamily="18" charset="0"/>
                <a:cs typeface="Times New Roman" panose="02020603050405020304" pitchFamily="18" charset="0"/>
                <a:sym typeface="+mn-ea"/>
              </a:rPr>
              <a:t>Results and Discussion</a:t>
            </a:r>
            <a:endParaRPr lang="en-US" sz="4000" b="1" dirty="0">
              <a:solidFill>
                <a:srgbClr val="7030A0"/>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629920" y="1501775"/>
            <a:ext cx="7886065" cy="4748530"/>
          </a:xfrm>
        </p:spPr>
        <p:txBody>
          <a:bodyPr>
            <a:noAutofit/>
          </a:bodyPr>
          <a:lstStyle/>
          <a:p>
            <a:r>
              <a:rPr lang="en-US" sz="2400" b="1" dirty="0">
                <a:latin typeface="Times New Roman" panose="02020603050405020304" pitchFamily="18" charset="0"/>
                <a:cs typeface="Times New Roman" panose="02020603050405020304" pitchFamily="18" charset="0"/>
              </a:rPr>
              <a:t>User Registration and Login Functionality:</a:t>
            </a:r>
            <a:endParaRPr lang="en-US" sz="2000" dirty="0">
              <a:latin typeface="Times New Roman" panose="02020603050405020304" pitchFamily="18" charset="0"/>
              <a:cs typeface="Times New Roman" panose="02020603050405020304" pitchFamily="18" charset="0"/>
            </a:endParaRP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registration and login processes seem to be functioning correctly, as indicated by the successful execution of test cases.</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Both the "Register" and "Log in" buttons perform as expected, allowing users to register their credentials and subsequently log in to the system without any issues.</a:t>
            </a:r>
          </a:p>
          <a:p>
            <a:r>
              <a:rPr lang="en-US" sz="2400" b="1" dirty="0">
                <a:latin typeface="Times New Roman" panose="02020603050405020304" pitchFamily="18" charset="0"/>
                <a:cs typeface="Times New Roman" panose="02020603050405020304" pitchFamily="18" charset="0"/>
              </a:rPr>
              <a:t>Food Waste and Excess Food Activities:</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"Food waste" and "Excess food" activities appear to function properly, presenting users with the option to either "Make it yourself" or "Book an agent."</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Test cases related to these activities demonstrate successful navigation and interaction, with users being prompted appropriately based on their selections.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457200"/>
            <a:ext cx="8521065" cy="854075"/>
          </a:xfrm>
        </p:spPr>
        <p:txBody>
          <a:bodyPr>
            <a:noAutofit/>
          </a:bodyPr>
          <a:lstStyle/>
          <a:p>
            <a:pPr algn="ctr"/>
            <a:r>
              <a:rPr lang="en-US" sz="4000" b="1" dirty="0">
                <a:solidFill>
                  <a:srgbClr val="7030A0"/>
                </a:solidFill>
                <a:latin typeface="Times New Roman" panose="02020603050405020304" pitchFamily="18" charset="0"/>
                <a:cs typeface="Times New Roman" panose="02020603050405020304" pitchFamily="18" charset="0"/>
                <a:sym typeface="+mn-ea"/>
              </a:rPr>
              <a:t>Results and Discussion</a:t>
            </a:r>
          </a:p>
        </p:txBody>
      </p:sp>
      <p:sp>
        <p:nvSpPr>
          <p:cNvPr id="4" name="Text Placeholder 3"/>
          <p:cNvSpPr>
            <a:spLocks noGrp="1"/>
          </p:cNvSpPr>
          <p:nvPr>
            <p:ph type="body" idx="1"/>
          </p:nvPr>
        </p:nvSpPr>
        <p:spPr>
          <a:xfrm>
            <a:off x="629920" y="1536700"/>
            <a:ext cx="7886065" cy="4332605"/>
          </a:xfrm>
        </p:spPr>
        <p:txBody>
          <a:bodyPr/>
          <a:lstStyle/>
          <a:p>
            <a:endParaRPr lang="en-US" sz="2000" dirty="0"/>
          </a:p>
          <a:p>
            <a:r>
              <a:rPr lang="en-US" sz="2400" b="1" dirty="0">
                <a:latin typeface="Times New Roman" panose="02020603050405020304" pitchFamily="18" charset="0"/>
                <a:cs typeface="Times New Roman" panose="02020603050405020304" pitchFamily="18" charset="0"/>
              </a:rPr>
              <a:t>Booking Functionality:</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booking process, whether for making it yourself or booking an agent, seems to work smoothly according to the provided test cases.</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Actions such as uploading images, selecting quantities, and confirming bookings are successfully executed without any failures.</a:t>
            </a:r>
          </a:p>
          <a:p>
            <a:r>
              <a:rPr lang="en-US" sz="2400" b="1" dirty="0">
                <a:latin typeface="Times New Roman" panose="02020603050405020304" pitchFamily="18" charset="0"/>
                <a:cs typeface="Times New Roman" panose="02020603050405020304" pitchFamily="18" charset="0"/>
              </a:rPr>
              <a:t>Location-Based Functionality:</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effectively retrieves and utilizes the user's current location, as demonstrated by the test cases related to selecting current locations and booking activities.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65" y="457200"/>
            <a:ext cx="8590915" cy="836295"/>
          </a:xfrm>
        </p:spPr>
        <p:txBody>
          <a:bodyPr>
            <a:normAutofit/>
          </a:bodyPr>
          <a:lstStyle/>
          <a:p>
            <a:pPr algn="ctr"/>
            <a:r>
              <a:rPr lang="en-US" sz="4000" b="1" dirty="0">
                <a:solidFill>
                  <a:srgbClr val="7030A0"/>
                </a:solidFill>
                <a:latin typeface="Times New Roman" panose="02020603050405020304" pitchFamily="18" charset="0"/>
                <a:cs typeface="Times New Roman" panose="02020603050405020304" pitchFamily="18" charset="0"/>
                <a:sym typeface="+mn-ea"/>
              </a:rPr>
              <a:t>Results and Discussion</a:t>
            </a:r>
            <a:endParaRPr lang="en-US" sz="4000" dirty="0"/>
          </a:p>
        </p:txBody>
      </p:sp>
      <p:sp>
        <p:nvSpPr>
          <p:cNvPr id="4" name="Text Placeholder 3"/>
          <p:cNvSpPr>
            <a:spLocks noGrp="1"/>
          </p:cNvSpPr>
          <p:nvPr>
            <p:ph type="body" idx="1"/>
          </p:nvPr>
        </p:nvSpPr>
        <p:spPr>
          <a:xfrm>
            <a:off x="629920" y="1537335"/>
            <a:ext cx="7885430" cy="4819015"/>
          </a:xfrm>
        </p:spPr>
        <p:txBody>
          <a:bodyPr>
            <a:normAutofit/>
          </a:bodyPr>
          <a:lstStyle/>
          <a:p>
            <a:r>
              <a:rPr lang="en-US" sz="2400" b="1" dirty="0">
                <a:latin typeface="Times New Roman" panose="02020603050405020304" pitchFamily="18" charset="0"/>
                <a:cs typeface="Times New Roman" panose="02020603050405020304" pitchFamily="18" charset="0"/>
              </a:rPr>
              <a:t>Payment Method Integration:</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integration of payment methods, including Cash on Delivery and UPI, appears to be seamless, with users prompted to select their preferred payment method without encountering any issues.</a:t>
            </a:r>
          </a:p>
          <a:p>
            <a:r>
              <a:rPr lang="en-US" sz="2400" b="1" dirty="0">
                <a:latin typeface="Times New Roman" panose="02020603050405020304" pitchFamily="18" charset="0"/>
                <a:cs typeface="Times New Roman" panose="02020603050405020304" pitchFamily="18" charset="0"/>
              </a:rPr>
              <a:t>Overall System Reliability and Robustness:</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consistent passing of test cases across various functionalities suggests a high level of reliability and robustness in the system.</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Users can interact with different features and perform actions as intended, indicating a well-designed and implemented system.</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457200"/>
            <a:ext cx="8590915" cy="784225"/>
          </a:xfrm>
        </p:spPr>
        <p:txBody>
          <a:bodyPr>
            <a:normAutofit/>
          </a:bodyPr>
          <a:lstStyle/>
          <a:p>
            <a:pPr algn="ctr"/>
            <a:r>
              <a:rPr lang="en-US" sz="4000" b="1" dirty="0">
                <a:solidFill>
                  <a:srgbClr val="7030A0"/>
                </a:solidFill>
                <a:latin typeface="Times New Roman" panose="02020603050405020304" pitchFamily="18" charset="0"/>
                <a:cs typeface="Times New Roman" panose="02020603050405020304" pitchFamily="18" charset="0"/>
                <a:sym typeface="+mn-ea"/>
              </a:rPr>
              <a:t>Results and Discussion</a:t>
            </a:r>
          </a:p>
        </p:txBody>
      </p:sp>
      <p:sp>
        <p:nvSpPr>
          <p:cNvPr id="4" name="Text Placeholder 3"/>
          <p:cNvSpPr>
            <a:spLocks noGrp="1"/>
          </p:cNvSpPr>
          <p:nvPr>
            <p:ph type="body" idx="1"/>
          </p:nvPr>
        </p:nvSpPr>
        <p:spPr>
          <a:xfrm>
            <a:off x="629920" y="1397635"/>
            <a:ext cx="7886065" cy="4662170"/>
          </a:xfrm>
        </p:spPr>
        <p:txBody>
          <a:bodyPr>
            <a:normAutofit/>
          </a:bodyPr>
          <a:lstStyle/>
          <a:p>
            <a:pPr algn="just"/>
            <a:r>
              <a:rPr lang="en-US" sz="2400" b="1" dirty="0">
                <a:latin typeface="Times New Roman" panose="02020603050405020304" pitchFamily="18" charset="0"/>
                <a:cs typeface="Times New Roman" panose="02020603050405020304" pitchFamily="18" charset="0"/>
              </a:rPr>
              <a:t>User Experience Considerations:</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autofill feature for user details enhances user experience by reducing manual input requirements, contributing to a smoother interaction flow.</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use of increment and decrement buttons for quantity selection adds convenience and intuitiveness to the user interface.</a:t>
            </a:r>
          </a:p>
          <a:p>
            <a:pPr algn="just"/>
            <a:r>
              <a:rPr lang="en-US" sz="2400" b="1" dirty="0">
                <a:latin typeface="Times New Roman" panose="02020603050405020304" pitchFamily="18" charset="0"/>
                <a:cs typeface="Times New Roman" panose="02020603050405020304" pitchFamily="18" charset="0"/>
              </a:rPr>
              <a:t>Data Management and Communication:</a:t>
            </a:r>
          </a:p>
          <a:p>
            <a:pPr marL="5715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successful uploading of booking details to the database and sending booking details to the manager indicates proper data management and communication protocols in place.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sz="4000" b="1" dirty="0">
                <a:solidFill>
                  <a:srgbClr val="7030A0"/>
                </a:solidFill>
                <a:latin typeface="Times New Roman" panose="02020603050405020304" pitchFamily="18" charset="0"/>
                <a:cs typeface="Times New Roman" panose="02020603050405020304" pitchFamily="18" charset="0"/>
              </a:rPr>
              <a:t>Reference Paper/ URL</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462174" y="1101515"/>
            <a:ext cx="7806337" cy="527010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dirty="0">
                <a:solidFill>
                  <a:srgbClr val="7030A0"/>
                </a:solidFill>
                <a:latin typeface="+mn-lt"/>
              </a:rPr>
              <a:t>[1] </a:t>
            </a:r>
            <a:r>
              <a:rPr lang="en-IN" sz="2000" dirty="0">
                <a:latin typeface="+mn-lt"/>
              </a:rPr>
              <a:t>Divy Chhibber, Aditi Tripathi, Sandip Ray, “Do </a:t>
            </a:r>
            <a:r>
              <a:rPr lang="en-IN" sz="2000" dirty="0" err="1">
                <a:latin typeface="+mn-lt"/>
              </a:rPr>
              <a:t>VIR:Virtualizing</a:t>
            </a:r>
            <a:r>
              <a:rPr lang="en-IN" sz="2000" dirty="0">
                <a:latin typeface="+mn-lt"/>
              </a:rPr>
              <a:t> Food Donation Distribution </a:t>
            </a:r>
            <a:r>
              <a:rPr lang="en-IN" sz="2000" dirty="0" err="1">
                <a:latin typeface="+mn-lt"/>
              </a:rPr>
              <a:t>throughMobile</a:t>
            </a:r>
            <a:r>
              <a:rPr lang="en-IN" sz="2000" dirty="0">
                <a:latin typeface="+mn-lt"/>
              </a:rPr>
              <a:t> Application and Cloud-Based Supply </a:t>
            </a:r>
            <a:r>
              <a:rPr lang="en-IN" sz="2000" dirty="0" err="1">
                <a:latin typeface="+mn-lt"/>
              </a:rPr>
              <a:t>ChainManagement</a:t>
            </a:r>
            <a:r>
              <a:rPr lang="en-IN" sz="2000" dirty="0">
                <a:latin typeface="+mn-lt"/>
              </a:rPr>
              <a:t>”, 2021 IEEE International </a:t>
            </a:r>
            <a:r>
              <a:rPr lang="en-IN" sz="2000" dirty="0" err="1">
                <a:latin typeface="+mn-lt"/>
              </a:rPr>
              <a:t>Conferenceon</a:t>
            </a:r>
            <a:r>
              <a:rPr lang="en-IN" sz="2000" dirty="0">
                <a:latin typeface="+mn-lt"/>
              </a:rPr>
              <a:t> Consumer Electronics (ICCE).</a:t>
            </a:r>
          </a:p>
          <a:p>
            <a:endParaRPr lang="en-IN" sz="2000" dirty="0">
              <a:solidFill>
                <a:srgbClr val="7030A0"/>
              </a:solidFill>
              <a:latin typeface="+mn-lt"/>
            </a:endParaRPr>
          </a:p>
          <a:p>
            <a:r>
              <a:rPr lang="en-IN" sz="2000" dirty="0">
                <a:solidFill>
                  <a:srgbClr val="7030A0"/>
                </a:solidFill>
                <a:latin typeface="+mn-lt"/>
              </a:rPr>
              <a:t>[2] </a:t>
            </a:r>
            <a:r>
              <a:rPr lang="en-IN" sz="2000" dirty="0">
                <a:latin typeface="+mn-lt"/>
              </a:rPr>
              <a:t>Elena-Diana Ungureau-Comanit1, </a:t>
            </a:r>
            <a:r>
              <a:rPr lang="en-IN" sz="2000" dirty="0" err="1">
                <a:latin typeface="+mn-lt"/>
              </a:rPr>
              <a:t>Ersilia</a:t>
            </a:r>
            <a:r>
              <a:rPr lang="en-IN" sz="2000" dirty="0">
                <a:latin typeface="+mn-lt"/>
              </a:rPr>
              <a:t> LazarCosbuc1, </a:t>
            </a:r>
            <a:r>
              <a:rPr lang="en-IN" sz="2000" dirty="0" err="1">
                <a:latin typeface="+mn-lt"/>
              </a:rPr>
              <a:t>Petronela</a:t>
            </a:r>
            <a:r>
              <a:rPr lang="en-IN" sz="2000" dirty="0">
                <a:latin typeface="+mn-lt"/>
              </a:rPr>
              <a:t> Cozma1, Camelia Smaranda1,Maria Gavrilescu1,2, “Human Health </a:t>
            </a:r>
            <a:r>
              <a:rPr lang="en-IN" sz="2000" dirty="0" err="1">
                <a:latin typeface="+mn-lt"/>
              </a:rPr>
              <a:t>RisksConcerning</a:t>
            </a:r>
            <a:r>
              <a:rPr lang="en-IN" sz="2000" dirty="0">
                <a:latin typeface="+mn-lt"/>
              </a:rPr>
              <a:t> Food Waste Management”, Grigore </a:t>
            </a:r>
            <a:r>
              <a:rPr lang="en-IN" sz="2000" dirty="0" err="1">
                <a:latin typeface="+mn-lt"/>
              </a:rPr>
              <a:t>T.Popa</a:t>
            </a:r>
            <a:r>
              <a:rPr lang="en-IN" sz="2000" dirty="0">
                <a:latin typeface="+mn-lt"/>
              </a:rPr>
              <a:t> University of Medicine and Pharmacy, </a:t>
            </a:r>
            <a:r>
              <a:rPr lang="en-IN" sz="2000" dirty="0" err="1">
                <a:latin typeface="+mn-lt"/>
              </a:rPr>
              <a:t>WebConference</a:t>
            </a:r>
            <a:r>
              <a:rPr lang="en-IN" sz="2000" dirty="0">
                <a:latin typeface="+mn-lt"/>
              </a:rPr>
              <a:t>, Romania, October 29-30, 2020</a:t>
            </a:r>
            <a:r>
              <a:rPr lang="en-IN" sz="2000" dirty="0">
                <a:solidFill>
                  <a:srgbClr val="7030A0"/>
                </a:solidFill>
                <a:latin typeface="+mn-lt"/>
              </a:rPr>
              <a:t>.</a:t>
            </a:r>
          </a:p>
          <a:p>
            <a:endParaRPr lang="en-IN" sz="2000" dirty="0">
              <a:solidFill>
                <a:srgbClr val="7030A0"/>
              </a:solidFill>
              <a:latin typeface="+mn-lt"/>
            </a:endParaRPr>
          </a:p>
          <a:p>
            <a:r>
              <a:rPr lang="en-IN" sz="2000" dirty="0">
                <a:solidFill>
                  <a:srgbClr val="7030A0"/>
                </a:solidFill>
                <a:latin typeface="+mn-lt"/>
              </a:rPr>
              <a:t>[3] </a:t>
            </a:r>
            <a:r>
              <a:rPr lang="en-IN" sz="2000" dirty="0">
                <a:latin typeface="+mn-lt"/>
              </a:rPr>
              <a:t>Swaraj Patil, Omkar </a:t>
            </a:r>
            <a:r>
              <a:rPr lang="en-IN" sz="2000" dirty="0" err="1">
                <a:latin typeface="+mn-lt"/>
              </a:rPr>
              <a:t>Nikam</a:t>
            </a:r>
            <a:r>
              <a:rPr lang="en-IN" sz="2000" dirty="0">
                <a:latin typeface="+mn-lt"/>
              </a:rPr>
              <a:t>, </a:t>
            </a:r>
            <a:r>
              <a:rPr lang="en-IN" sz="2000" dirty="0" err="1">
                <a:latin typeface="+mn-lt"/>
              </a:rPr>
              <a:t>Suryakrishnan</a:t>
            </a:r>
            <a:r>
              <a:rPr lang="en-IN" sz="2000" dirty="0">
                <a:latin typeface="+mn-lt"/>
              </a:rPr>
              <a:t> </a:t>
            </a:r>
            <a:r>
              <a:rPr lang="en-IN" sz="2000" dirty="0" err="1">
                <a:latin typeface="+mn-lt"/>
              </a:rPr>
              <a:t>Nair,Aniket</a:t>
            </a:r>
            <a:r>
              <a:rPr lang="en-IN" sz="2000" dirty="0">
                <a:latin typeface="+mn-lt"/>
              </a:rPr>
              <a:t> Raut, Vivian Brian Lobo, “Sustainable </a:t>
            </a:r>
            <a:r>
              <a:rPr lang="en-IN" sz="2000" dirty="0" err="1">
                <a:latin typeface="+mn-lt"/>
              </a:rPr>
              <a:t>FoodWaste</a:t>
            </a:r>
            <a:r>
              <a:rPr lang="en-IN" sz="2000" dirty="0">
                <a:latin typeface="+mn-lt"/>
              </a:rPr>
              <a:t> Management and Tracking System </a:t>
            </a:r>
            <a:r>
              <a:rPr lang="en-IN" sz="2000" dirty="0" err="1">
                <a:latin typeface="+mn-lt"/>
              </a:rPr>
              <a:t>UsingBlockchain</a:t>
            </a:r>
            <a:r>
              <a:rPr lang="en-IN" sz="2000" dirty="0">
                <a:latin typeface="+mn-lt"/>
              </a:rPr>
              <a:t>”, 2023 International Conference </a:t>
            </a:r>
            <a:r>
              <a:rPr lang="en-IN" sz="2000" dirty="0" err="1">
                <a:latin typeface="+mn-lt"/>
              </a:rPr>
              <a:t>onAdvancement</a:t>
            </a:r>
            <a:r>
              <a:rPr lang="en-IN" sz="2000" dirty="0">
                <a:latin typeface="+mn-lt"/>
              </a:rPr>
              <a:t> in Computation &amp; </a:t>
            </a:r>
            <a:r>
              <a:rPr lang="en-IN" sz="2000" dirty="0" err="1">
                <a:latin typeface="+mn-lt"/>
              </a:rPr>
              <a:t>ComputerTechnologies</a:t>
            </a:r>
            <a:r>
              <a:rPr lang="en-IN" sz="2000" dirty="0">
                <a:latin typeface="+mn-lt"/>
              </a:rPr>
              <a:t> (</a:t>
            </a:r>
            <a:r>
              <a:rPr lang="en-IN" sz="2000" dirty="0" err="1">
                <a:latin typeface="+mn-lt"/>
              </a:rPr>
              <a:t>InCACCT</a:t>
            </a:r>
            <a:r>
              <a:rPr lang="en-IN" sz="2000" dirty="0">
                <a:latin typeface="+mn-lt"/>
              </a:rPr>
              <a:t>).</a:t>
            </a:r>
          </a:p>
          <a:p>
            <a:endParaRPr lang="en-IN" sz="2000" dirty="0">
              <a:solidFill>
                <a:srgbClr val="7030A0"/>
              </a:solidFill>
              <a:latin typeface="+mn-lt"/>
            </a:endParaRPr>
          </a:p>
          <a:p>
            <a:r>
              <a:rPr lang="en-IN" sz="2000" dirty="0">
                <a:solidFill>
                  <a:srgbClr val="7030A0"/>
                </a:solidFill>
                <a:latin typeface="+mn-lt"/>
              </a:rPr>
              <a:t>[4] </a:t>
            </a:r>
            <a:r>
              <a:rPr lang="en-IN" sz="2000" dirty="0">
                <a:latin typeface="+mn-lt"/>
              </a:rPr>
              <a:t>Arvind Kumar Pandey, Pratik Patel, “An </a:t>
            </a:r>
            <a:r>
              <a:rPr lang="en-IN" sz="2000" dirty="0" err="1">
                <a:latin typeface="+mn-lt"/>
              </a:rPr>
              <a:t>AndroidApplication</a:t>
            </a:r>
            <a:r>
              <a:rPr lang="en-IN" sz="2000" dirty="0">
                <a:latin typeface="+mn-lt"/>
              </a:rPr>
              <a:t> Development for Food Donation: </a:t>
            </a:r>
            <a:r>
              <a:rPr lang="en-IN" sz="2000" dirty="0" err="1">
                <a:latin typeface="+mn-lt"/>
              </a:rPr>
              <a:t>AGeographical</a:t>
            </a:r>
            <a:r>
              <a:rPr lang="en-IN" sz="2000" dirty="0">
                <a:latin typeface="+mn-lt"/>
              </a:rPr>
              <a:t> Location Based Approach”, 2023 3rdInternational Conference on Advance Computing </a:t>
            </a:r>
            <a:r>
              <a:rPr lang="en-IN" sz="2000" dirty="0" err="1">
                <a:latin typeface="+mn-lt"/>
              </a:rPr>
              <a:t>andInnovative</a:t>
            </a:r>
            <a:r>
              <a:rPr lang="en-IN" sz="2000" dirty="0">
                <a:latin typeface="+mn-lt"/>
              </a:rPr>
              <a:t> Technologies in Engineering (ICACITE).</a:t>
            </a:r>
          </a:p>
          <a:p>
            <a:endParaRPr lang="en-IN" sz="2000" dirty="0">
              <a:latin typeface="+mn-lt"/>
            </a:endParaRPr>
          </a:p>
          <a:p>
            <a:r>
              <a:rPr lang="en-IN" sz="2000" dirty="0">
                <a:solidFill>
                  <a:srgbClr val="7030A0"/>
                </a:solidFill>
                <a:latin typeface="+mn-lt"/>
              </a:rPr>
              <a:t>[5] </a:t>
            </a:r>
            <a:r>
              <a:rPr lang="en-IN" sz="2000" dirty="0" err="1">
                <a:latin typeface="+mn-lt"/>
              </a:rPr>
              <a:t>Arfandi</a:t>
            </a:r>
            <a:r>
              <a:rPr lang="en-IN" sz="2000" dirty="0">
                <a:latin typeface="+mn-lt"/>
              </a:rPr>
              <a:t> Andres, Edwin Setiawan </a:t>
            </a:r>
            <a:r>
              <a:rPr lang="en-IN" sz="2000" dirty="0" err="1">
                <a:latin typeface="+mn-lt"/>
              </a:rPr>
              <a:t>Tanjaya,Ghaniyardi</a:t>
            </a:r>
            <a:r>
              <a:rPr lang="en-IN" sz="2000" dirty="0">
                <a:latin typeface="+mn-lt"/>
              </a:rPr>
              <a:t>, Joshua Christian Sandhi, </a:t>
            </a:r>
            <a:r>
              <a:rPr lang="en-IN" sz="2000" dirty="0" err="1">
                <a:latin typeface="+mn-lt"/>
              </a:rPr>
              <a:t>Harco</a:t>
            </a:r>
            <a:r>
              <a:rPr lang="en-IN" sz="2000" dirty="0">
                <a:latin typeface="+mn-lt"/>
              </a:rPr>
              <a:t> </a:t>
            </a:r>
            <a:r>
              <a:rPr lang="en-IN" sz="2000" dirty="0" err="1">
                <a:latin typeface="+mn-lt"/>
              </a:rPr>
              <a:t>LeslieHendric</a:t>
            </a:r>
            <a:r>
              <a:rPr lang="en-IN" sz="2000" dirty="0">
                <a:latin typeface="+mn-lt"/>
              </a:rPr>
              <a:t> Spits </a:t>
            </a:r>
            <a:r>
              <a:rPr lang="en-IN" sz="2000" dirty="0" err="1">
                <a:latin typeface="+mn-lt"/>
              </a:rPr>
              <a:t>Warnars</a:t>
            </a:r>
            <a:r>
              <a:rPr lang="en-IN" sz="2000" dirty="0">
                <a:latin typeface="+mn-lt"/>
              </a:rPr>
              <a:t>, “Sharing Food </a:t>
            </a:r>
            <a:r>
              <a:rPr lang="en-IN" sz="2000" dirty="0" err="1">
                <a:latin typeface="+mn-lt"/>
              </a:rPr>
              <a:t>withFoodLifeSavr</a:t>
            </a:r>
            <a:r>
              <a:rPr lang="en-IN" sz="2000" dirty="0">
                <a:latin typeface="+mn-lt"/>
              </a:rPr>
              <a:t> Smartphone App”, 2022 </a:t>
            </a:r>
            <a:r>
              <a:rPr lang="en-IN" sz="2000" dirty="0" err="1">
                <a:latin typeface="+mn-lt"/>
              </a:rPr>
              <a:t>SecondInternational</a:t>
            </a:r>
            <a:r>
              <a:rPr lang="en-IN" sz="2000" dirty="0">
                <a:latin typeface="+mn-lt"/>
              </a:rPr>
              <a:t> Conference on Artificial </a:t>
            </a:r>
            <a:r>
              <a:rPr lang="en-IN" sz="2000" dirty="0" err="1">
                <a:latin typeface="+mn-lt"/>
              </a:rPr>
              <a:t>Intelligenceand</a:t>
            </a:r>
            <a:r>
              <a:rPr lang="en-IN" sz="2000" dirty="0">
                <a:latin typeface="+mn-lt"/>
              </a:rPr>
              <a:t> Smart Energy (ICAIS).</a:t>
            </a:r>
          </a:p>
          <a:p>
            <a:endParaRPr lang="en-IN" sz="2000" dirty="0">
              <a:latin typeface="+mn-lt"/>
            </a:endParaRPr>
          </a:p>
        </p:txBody>
      </p:sp>
    </p:spTree>
    <p:extLst>
      <p:ext uri="{BB962C8B-B14F-4D97-AF65-F5344CB8AC3E}">
        <p14:creationId xmlns:p14="http://schemas.microsoft.com/office/powerpoint/2010/main" val="3554452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35EFA-12F1-581B-CFA9-F06CED3BB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63FCAD-DAA4-B698-B1AE-4E73A10E089C}"/>
              </a:ext>
            </a:extLst>
          </p:cNvPr>
          <p:cNvSpPr>
            <a:spLocks noGrp="1"/>
          </p:cNvSpPr>
          <p:nvPr>
            <p:ph type="title"/>
          </p:nvPr>
        </p:nvSpPr>
        <p:spPr>
          <a:xfrm>
            <a:off x="628650" y="165991"/>
            <a:ext cx="7886700" cy="530258"/>
          </a:xfrm>
        </p:spPr>
        <p:txBody>
          <a:bodyPr>
            <a:normAutofit fontScale="90000"/>
          </a:bodyPr>
          <a:lstStyle/>
          <a:p>
            <a:pPr algn="ctr"/>
            <a:r>
              <a:rPr lang="en-US" sz="3600" b="1" dirty="0">
                <a:solidFill>
                  <a:srgbClr val="7030A0"/>
                </a:solidFill>
                <a:latin typeface="Times New Roman" panose="02020603050405020304" pitchFamily="18" charset="0"/>
                <a:cs typeface="Times New Roman" panose="02020603050405020304" pitchFamily="18" charset="0"/>
              </a:rPr>
              <a:t>Reference Paper/ URL</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E620D31-353A-BF26-B0BA-4753DB13F2DA}"/>
              </a:ext>
            </a:extLst>
          </p:cNvPr>
          <p:cNvSpPr txBox="1">
            <a:spLocks/>
          </p:cNvSpPr>
          <p:nvPr/>
        </p:nvSpPr>
        <p:spPr>
          <a:xfrm>
            <a:off x="462174" y="1101515"/>
            <a:ext cx="7806337" cy="527010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dirty="0">
                <a:solidFill>
                  <a:srgbClr val="7030A0"/>
                </a:solidFill>
                <a:latin typeface="+mn-lt"/>
              </a:rPr>
              <a:t>[6] </a:t>
            </a:r>
            <a:r>
              <a:rPr lang="en-IN" sz="2000" dirty="0">
                <a:latin typeface="+mn-lt"/>
              </a:rPr>
              <a:t>R. Kavitha, V </a:t>
            </a:r>
            <a:r>
              <a:rPr lang="en-IN" sz="2000" dirty="0" err="1">
                <a:latin typeface="+mn-lt"/>
              </a:rPr>
              <a:t>Nuthan</a:t>
            </a:r>
            <a:r>
              <a:rPr lang="en-IN" sz="2000" dirty="0">
                <a:latin typeface="+mn-lt"/>
              </a:rPr>
              <a:t> Prasad, </a:t>
            </a:r>
            <a:r>
              <a:rPr lang="en-IN" sz="2000" dirty="0" err="1">
                <a:latin typeface="+mn-lt"/>
              </a:rPr>
              <a:t>Dankan</a:t>
            </a:r>
            <a:r>
              <a:rPr lang="en-IN" sz="2000" dirty="0">
                <a:latin typeface="+mn-lt"/>
              </a:rPr>
              <a:t> Gowda </a:t>
            </a:r>
            <a:r>
              <a:rPr lang="en-IN" sz="2000" dirty="0" err="1">
                <a:latin typeface="+mn-lt"/>
              </a:rPr>
              <a:t>V,Umayal</a:t>
            </a:r>
            <a:r>
              <a:rPr lang="en-IN" sz="2000" dirty="0">
                <a:latin typeface="+mn-lt"/>
              </a:rPr>
              <a:t> M, </a:t>
            </a:r>
            <a:r>
              <a:rPr lang="en-IN" sz="2000" dirty="0" err="1">
                <a:latin typeface="+mn-lt"/>
              </a:rPr>
              <a:t>Subhiksha</a:t>
            </a:r>
            <a:r>
              <a:rPr lang="en-IN" sz="2000" dirty="0">
                <a:latin typeface="+mn-lt"/>
              </a:rPr>
              <a:t> K, </a:t>
            </a:r>
            <a:r>
              <a:rPr lang="en-IN" sz="2000" dirty="0" err="1">
                <a:latin typeface="+mn-lt"/>
              </a:rPr>
              <a:t>Anitha</a:t>
            </a:r>
            <a:r>
              <a:rPr lang="en-IN" sz="2000" dirty="0">
                <a:latin typeface="+mn-lt"/>
              </a:rPr>
              <a:t> K, “A </a:t>
            </a:r>
            <a:r>
              <a:rPr lang="en-IN" sz="2000" dirty="0" err="1">
                <a:latin typeface="+mn-lt"/>
              </a:rPr>
              <a:t>NovelApproach</a:t>
            </a:r>
            <a:r>
              <a:rPr lang="en-IN" sz="2000" dirty="0">
                <a:latin typeface="+mn-lt"/>
              </a:rPr>
              <a:t> for Identification and Donation of </a:t>
            </a:r>
            <a:r>
              <a:rPr lang="en-IN" sz="2000" dirty="0" err="1">
                <a:latin typeface="+mn-lt"/>
              </a:rPr>
              <a:t>SurplusFood</a:t>
            </a:r>
            <a:r>
              <a:rPr lang="en-IN" sz="2000" dirty="0">
                <a:latin typeface="+mn-lt"/>
              </a:rPr>
              <a:t> using Machine Learning-based Replate App”,2023 Second International Conference on </a:t>
            </a:r>
            <a:r>
              <a:rPr lang="en-IN" sz="2000" dirty="0" err="1">
                <a:latin typeface="+mn-lt"/>
              </a:rPr>
              <a:t>AugmentedIntelligence</a:t>
            </a:r>
            <a:r>
              <a:rPr lang="en-IN" sz="2000" dirty="0">
                <a:latin typeface="+mn-lt"/>
              </a:rPr>
              <a:t> and Sustainable Systems (ICAISS).</a:t>
            </a:r>
          </a:p>
          <a:p>
            <a:endParaRPr lang="en-IN" sz="2000" dirty="0">
              <a:solidFill>
                <a:srgbClr val="7030A0"/>
              </a:solidFill>
              <a:latin typeface="+mn-lt"/>
            </a:endParaRPr>
          </a:p>
          <a:p>
            <a:r>
              <a:rPr lang="en-IN" sz="2000" dirty="0">
                <a:solidFill>
                  <a:srgbClr val="7030A0"/>
                </a:solidFill>
                <a:latin typeface="+mn-lt"/>
              </a:rPr>
              <a:t>[7] </a:t>
            </a:r>
            <a:r>
              <a:rPr lang="en-IN" sz="2000" dirty="0">
                <a:latin typeface="+mn-lt"/>
              </a:rPr>
              <a:t>Henry Agyemang, </a:t>
            </a:r>
            <a:r>
              <a:rPr lang="en-IN" sz="2000" dirty="0" err="1">
                <a:latin typeface="+mn-lt"/>
              </a:rPr>
              <a:t>Sonith</a:t>
            </a:r>
            <a:r>
              <a:rPr lang="en-IN" sz="2000" dirty="0">
                <a:latin typeface="+mn-lt"/>
              </a:rPr>
              <a:t> Riem, Samantha </a:t>
            </a:r>
            <a:r>
              <a:rPr lang="en-IN" sz="2000" dirty="0" err="1">
                <a:latin typeface="+mn-lt"/>
              </a:rPr>
              <a:t>DiRenzo,John</a:t>
            </a:r>
            <a:r>
              <a:rPr lang="en-IN" sz="2000" dirty="0">
                <a:latin typeface="+mn-lt"/>
              </a:rPr>
              <a:t> Ring, Jonathan T. Su, “Improved Food </a:t>
            </a:r>
            <a:r>
              <a:rPr lang="en-IN" sz="2000" dirty="0" err="1">
                <a:latin typeface="+mn-lt"/>
              </a:rPr>
              <a:t>WasteProcessing</a:t>
            </a:r>
            <a:r>
              <a:rPr lang="en-IN" sz="2000" dirty="0">
                <a:latin typeface="+mn-lt"/>
              </a:rPr>
              <a:t> Through Water Removal in a </a:t>
            </a:r>
            <a:r>
              <a:rPr lang="en-IN" sz="2000" dirty="0" err="1">
                <a:latin typeface="+mn-lt"/>
              </a:rPr>
              <a:t>UniversityDining</a:t>
            </a:r>
            <a:r>
              <a:rPr lang="en-IN" sz="2000" dirty="0">
                <a:latin typeface="+mn-lt"/>
              </a:rPr>
              <a:t> Hall”, 2023 Systems and </a:t>
            </a:r>
            <a:r>
              <a:rPr lang="en-IN" sz="2000" dirty="0" err="1">
                <a:latin typeface="+mn-lt"/>
              </a:rPr>
              <a:t>InformationEngineering</a:t>
            </a:r>
            <a:r>
              <a:rPr lang="en-IN" sz="2000" dirty="0">
                <a:latin typeface="+mn-lt"/>
              </a:rPr>
              <a:t> Design Symposium (SIEDS).</a:t>
            </a:r>
          </a:p>
          <a:p>
            <a:endParaRPr lang="en-IN" sz="2000" dirty="0">
              <a:solidFill>
                <a:srgbClr val="7030A0"/>
              </a:solidFill>
              <a:latin typeface="+mn-lt"/>
            </a:endParaRPr>
          </a:p>
          <a:p>
            <a:r>
              <a:rPr lang="en-IN" sz="2000" dirty="0">
                <a:solidFill>
                  <a:srgbClr val="7030A0"/>
                </a:solidFill>
                <a:latin typeface="+mn-lt"/>
              </a:rPr>
              <a:t>[8] </a:t>
            </a:r>
            <a:r>
              <a:rPr lang="en-IN" sz="2000" dirty="0" err="1">
                <a:latin typeface="+mn-lt"/>
              </a:rPr>
              <a:t>Madushan</a:t>
            </a:r>
            <a:r>
              <a:rPr lang="en-IN" sz="2000" dirty="0">
                <a:latin typeface="+mn-lt"/>
              </a:rPr>
              <a:t> Madhava </a:t>
            </a:r>
            <a:r>
              <a:rPr lang="en-IN" sz="2000" dirty="0" err="1">
                <a:latin typeface="+mn-lt"/>
              </a:rPr>
              <a:t>Jayalath</a:t>
            </a:r>
            <a:r>
              <a:rPr lang="en-IN" sz="2000" dirty="0">
                <a:latin typeface="+mn-lt"/>
              </a:rPr>
              <a:t>, R.M. </a:t>
            </a:r>
            <a:r>
              <a:rPr lang="en-IN" sz="2000" dirty="0" err="1">
                <a:latin typeface="+mn-lt"/>
              </a:rPr>
              <a:t>ChandimaRatnayake,H</a:t>
            </a:r>
            <a:r>
              <a:rPr lang="en-IN" sz="2000" dirty="0">
                <a:latin typeface="+mn-lt"/>
              </a:rPr>
              <a:t>. Niles Perera, </a:t>
            </a:r>
            <a:r>
              <a:rPr lang="en-IN" sz="2000" dirty="0" err="1">
                <a:latin typeface="+mn-lt"/>
              </a:rPr>
              <a:t>Amila</a:t>
            </a:r>
            <a:r>
              <a:rPr lang="en-IN" sz="2000" dirty="0">
                <a:latin typeface="+mn-lt"/>
              </a:rPr>
              <a:t> </a:t>
            </a:r>
            <a:r>
              <a:rPr lang="en-IN" sz="2000" dirty="0" err="1">
                <a:latin typeface="+mn-lt"/>
              </a:rPr>
              <a:t>Thibbotuwawa</a:t>
            </a:r>
            <a:r>
              <a:rPr lang="en-IN" sz="2000" dirty="0">
                <a:latin typeface="+mn-lt"/>
              </a:rPr>
              <a:t>,“Waste Minimization and Performance </a:t>
            </a:r>
            <a:r>
              <a:rPr lang="en-IN" sz="2000" dirty="0" err="1">
                <a:latin typeface="+mn-lt"/>
              </a:rPr>
              <a:t>Improvementin</a:t>
            </a:r>
            <a:r>
              <a:rPr lang="en-IN" sz="2000" dirty="0">
                <a:latin typeface="+mn-lt"/>
              </a:rPr>
              <a:t> Vegetable Supply Chains: A Case Study from </a:t>
            </a:r>
            <a:r>
              <a:rPr lang="en-IN" sz="2000" dirty="0" err="1">
                <a:latin typeface="+mn-lt"/>
              </a:rPr>
              <a:t>aDeveloping</a:t>
            </a:r>
            <a:r>
              <a:rPr lang="en-IN" sz="2000" dirty="0">
                <a:latin typeface="+mn-lt"/>
              </a:rPr>
              <a:t> Economy”, 2023 8th </a:t>
            </a:r>
            <a:r>
              <a:rPr lang="en-IN" sz="2000" dirty="0" err="1">
                <a:latin typeface="+mn-lt"/>
              </a:rPr>
              <a:t>InternationalConference</a:t>
            </a:r>
            <a:r>
              <a:rPr lang="en-IN" sz="2000" dirty="0">
                <a:latin typeface="+mn-lt"/>
              </a:rPr>
              <a:t> on Business and Industrial.</a:t>
            </a:r>
          </a:p>
          <a:p>
            <a:endParaRPr lang="en-IN" sz="2000" dirty="0">
              <a:latin typeface="+mn-lt"/>
            </a:endParaRPr>
          </a:p>
          <a:p>
            <a:r>
              <a:rPr lang="en-IN" sz="2000" dirty="0">
                <a:solidFill>
                  <a:srgbClr val="7030A0"/>
                </a:solidFill>
                <a:latin typeface="+mn-lt"/>
              </a:rPr>
              <a:t>[9] </a:t>
            </a:r>
            <a:r>
              <a:rPr lang="en-IN" sz="2000" dirty="0">
                <a:latin typeface="+mn-lt"/>
              </a:rPr>
              <a:t>Shinta </a:t>
            </a:r>
            <a:r>
              <a:rPr lang="en-IN" sz="2000" dirty="0" err="1">
                <a:latin typeface="+mn-lt"/>
              </a:rPr>
              <a:t>Oktaviana</a:t>
            </a:r>
            <a:r>
              <a:rPr lang="en-IN" sz="2000" dirty="0">
                <a:latin typeface="+mn-lt"/>
              </a:rPr>
              <a:t> R, Diana </a:t>
            </a:r>
            <a:r>
              <a:rPr lang="en-IN" sz="2000" dirty="0" err="1">
                <a:latin typeface="+mn-lt"/>
              </a:rPr>
              <a:t>Ambarwati</a:t>
            </a:r>
            <a:r>
              <a:rPr lang="en-IN" sz="2000" dirty="0">
                <a:latin typeface="+mn-lt"/>
              </a:rPr>
              <a:t> </a:t>
            </a:r>
            <a:r>
              <a:rPr lang="en-IN" sz="2000" dirty="0" err="1">
                <a:latin typeface="+mn-lt"/>
              </a:rPr>
              <a:t>Febriani,Intan</a:t>
            </a:r>
            <a:r>
              <a:rPr lang="en-IN" sz="2000" dirty="0">
                <a:latin typeface="+mn-lt"/>
              </a:rPr>
              <a:t> </a:t>
            </a:r>
            <a:r>
              <a:rPr lang="en-IN" sz="2000" dirty="0" err="1">
                <a:latin typeface="+mn-lt"/>
              </a:rPr>
              <a:t>Yoshana</a:t>
            </a:r>
            <a:r>
              <a:rPr lang="en-IN" sz="2000" dirty="0">
                <a:latin typeface="+mn-lt"/>
              </a:rPr>
              <a:t>, LR. </a:t>
            </a:r>
            <a:r>
              <a:rPr lang="en-IN" sz="2000" dirty="0" err="1">
                <a:latin typeface="+mn-lt"/>
              </a:rPr>
              <a:t>Payanta</a:t>
            </a:r>
            <a:r>
              <a:rPr lang="en-IN" sz="2000" dirty="0">
                <a:latin typeface="+mn-lt"/>
              </a:rPr>
              <a:t>, “FoodX, a System </a:t>
            </a:r>
            <a:r>
              <a:rPr lang="en-IN" sz="2000" dirty="0" err="1">
                <a:latin typeface="+mn-lt"/>
              </a:rPr>
              <a:t>toReduce</a:t>
            </a:r>
            <a:r>
              <a:rPr lang="en-IN" sz="2000" dirty="0">
                <a:latin typeface="+mn-lt"/>
              </a:rPr>
              <a:t> Food Waste”, 2020 3rd </a:t>
            </a:r>
            <a:r>
              <a:rPr lang="en-IN" sz="2000" dirty="0" err="1">
                <a:latin typeface="+mn-lt"/>
              </a:rPr>
              <a:t>InternationalConference</a:t>
            </a:r>
            <a:r>
              <a:rPr lang="en-IN" sz="2000" dirty="0">
                <a:latin typeface="+mn-lt"/>
              </a:rPr>
              <a:t> on Computer and </a:t>
            </a:r>
            <a:r>
              <a:rPr lang="en-IN" sz="2000" dirty="0" err="1">
                <a:latin typeface="+mn-lt"/>
              </a:rPr>
              <a:t>InformaticsEngineering</a:t>
            </a:r>
            <a:r>
              <a:rPr lang="en-IN" sz="2000" dirty="0">
                <a:latin typeface="+mn-lt"/>
              </a:rPr>
              <a:t> (IC2IE).</a:t>
            </a:r>
          </a:p>
          <a:p>
            <a:endParaRPr lang="en-IN" sz="2000" dirty="0">
              <a:solidFill>
                <a:srgbClr val="7030A0"/>
              </a:solidFill>
              <a:latin typeface="+mn-lt"/>
            </a:endParaRPr>
          </a:p>
          <a:p>
            <a:r>
              <a:rPr lang="en-IN" sz="2000" dirty="0">
                <a:solidFill>
                  <a:srgbClr val="7030A0"/>
                </a:solidFill>
                <a:latin typeface="+mn-lt"/>
              </a:rPr>
              <a:t>[10] </a:t>
            </a:r>
            <a:r>
              <a:rPr lang="en-IN" sz="2000" dirty="0" err="1">
                <a:latin typeface="+mn-lt"/>
              </a:rPr>
              <a:t>Katakam</a:t>
            </a:r>
            <a:r>
              <a:rPr lang="en-IN" sz="2000" dirty="0">
                <a:latin typeface="+mn-lt"/>
              </a:rPr>
              <a:t> </a:t>
            </a:r>
            <a:r>
              <a:rPr lang="en-IN" sz="2000" dirty="0" err="1">
                <a:latin typeface="+mn-lt"/>
              </a:rPr>
              <a:t>Sudheepa</a:t>
            </a:r>
            <a:r>
              <a:rPr lang="en-IN" sz="2000" dirty="0">
                <a:latin typeface="+mn-lt"/>
              </a:rPr>
              <a:t>, </a:t>
            </a:r>
            <a:r>
              <a:rPr lang="en-IN" sz="2000" dirty="0" err="1">
                <a:latin typeface="+mn-lt"/>
              </a:rPr>
              <a:t>Padmashetti</a:t>
            </a:r>
            <a:r>
              <a:rPr lang="en-IN" sz="2000" dirty="0">
                <a:latin typeface="+mn-lt"/>
              </a:rPr>
              <a:t> </a:t>
            </a:r>
            <a:r>
              <a:rPr lang="en-IN" sz="2000" dirty="0" err="1">
                <a:latin typeface="+mn-lt"/>
              </a:rPr>
              <a:t>Rashmitha</a:t>
            </a:r>
            <a:r>
              <a:rPr lang="en-IN" sz="2000" dirty="0">
                <a:latin typeface="+mn-lt"/>
              </a:rPr>
              <a:t>, </a:t>
            </a:r>
            <a:r>
              <a:rPr lang="en-IN" sz="2000" dirty="0" err="1">
                <a:latin typeface="+mn-lt"/>
              </a:rPr>
              <a:t>P.Sardar</a:t>
            </a:r>
            <a:r>
              <a:rPr lang="en-IN" sz="2000" dirty="0">
                <a:latin typeface="+mn-lt"/>
              </a:rPr>
              <a:t> Maran, “Food Wastage </a:t>
            </a:r>
            <a:r>
              <a:rPr lang="en-IN" sz="2000" dirty="0" err="1">
                <a:latin typeface="+mn-lt"/>
              </a:rPr>
              <a:t>ManagementApplication</a:t>
            </a:r>
            <a:r>
              <a:rPr lang="en-IN" sz="2000" dirty="0">
                <a:latin typeface="+mn-lt"/>
              </a:rPr>
              <a:t> using Android Studio”, 2023 2ndInternational Conference on Applied </a:t>
            </a:r>
            <a:r>
              <a:rPr lang="en-IN" sz="2000" dirty="0" err="1">
                <a:latin typeface="+mn-lt"/>
              </a:rPr>
              <a:t>ArtificialIntelligence</a:t>
            </a:r>
            <a:r>
              <a:rPr lang="en-IN" sz="2000" dirty="0">
                <a:latin typeface="+mn-lt"/>
              </a:rPr>
              <a:t> and Computing (ICAAIC).</a:t>
            </a:r>
          </a:p>
          <a:p>
            <a:endParaRPr lang="en-IN" sz="2000" dirty="0">
              <a:latin typeface="+mn-lt"/>
            </a:endParaRPr>
          </a:p>
          <a:p>
            <a:endParaRPr lang="en-IN" sz="2000" dirty="0">
              <a:solidFill>
                <a:srgbClr val="7030A0"/>
              </a:solidFill>
              <a:latin typeface="+mn-lt"/>
            </a:endParaRPr>
          </a:p>
        </p:txBody>
      </p:sp>
    </p:spTree>
    <p:extLst>
      <p:ext uri="{BB962C8B-B14F-4D97-AF65-F5344CB8AC3E}">
        <p14:creationId xmlns:p14="http://schemas.microsoft.com/office/powerpoint/2010/main" val="31275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D58CBE6A-ED3A-8275-9787-8A987A8FF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054DC-1AE9-407F-0422-B86F5C18FFCD}"/>
              </a:ext>
            </a:extLst>
          </p:cNvPr>
          <p:cNvSpPr>
            <a:spLocks noGrp="1"/>
          </p:cNvSpPr>
          <p:nvPr>
            <p:ph type="title"/>
          </p:nvPr>
        </p:nvSpPr>
        <p:spPr>
          <a:xfrm>
            <a:off x="628650" y="165991"/>
            <a:ext cx="7886700" cy="530258"/>
          </a:xfrm>
        </p:spPr>
        <p:txBody>
          <a:bodyPr>
            <a:normAutofit fontScale="90000"/>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253D0440-F44D-13BF-BA57-7368079A99A6}"/>
              </a:ext>
            </a:extLst>
          </p:cNvPr>
          <p:cNvSpPr txBox="1">
            <a:spLocks/>
          </p:cNvSpPr>
          <p:nvPr/>
        </p:nvSpPr>
        <p:spPr>
          <a:xfrm>
            <a:off x="547789" y="1256012"/>
            <a:ext cx="8048422" cy="46681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dirty="0">
                <a:solidFill>
                  <a:srgbClr val="7030A0"/>
                </a:solidFill>
                <a:latin typeface="+mn-lt"/>
              </a:rPr>
              <a:t>[11] </a:t>
            </a:r>
            <a:r>
              <a:rPr lang="en-IN" sz="1800" dirty="0">
                <a:latin typeface="+mn-lt"/>
              </a:rPr>
              <a:t>Christina Varghese, </a:t>
            </a:r>
            <a:r>
              <a:rPr lang="en-IN" sz="1800" dirty="0" err="1">
                <a:latin typeface="+mn-lt"/>
              </a:rPr>
              <a:t>Drashti</a:t>
            </a:r>
            <a:r>
              <a:rPr lang="en-IN" sz="1800" dirty="0">
                <a:latin typeface="+mn-lt"/>
              </a:rPr>
              <a:t> Pathak, Aparna </a:t>
            </a:r>
            <a:r>
              <a:rPr lang="en-IN" sz="1800" dirty="0" err="1">
                <a:latin typeface="+mn-lt"/>
              </a:rPr>
              <a:t>S.Varde</a:t>
            </a:r>
            <a:r>
              <a:rPr lang="en-IN" sz="1800" dirty="0">
                <a:latin typeface="+mn-lt"/>
              </a:rPr>
              <a:t>,” </a:t>
            </a:r>
            <a:r>
              <a:rPr lang="en-IN" sz="1800" dirty="0" err="1">
                <a:latin typeface="+mn-lt"/>
              </a:rPr>
              <a:t>SeVa</a:t>
            </a:r>
            <a:r>
              <a:rPr lang="en-IN" sz="1800" dirty="0">
                <a:latin typeface="+mn-lt"/>
              </a:rPr>
              <a:t> : A Food Donation App for </a:t>
            </a:r>
            <a:r>
              <a:rPr lang="en-IN" sz="1800" dirty="0" err="1">
                <a:latin typeface="+mn-lt"/>
              </a:rPr>
              <a:t>SmartLiving</a:t>
            </a:r>
            <a:r>
              <a:rPr lang="en-IN" sz="1800" dirty="0">
                <a:latin typeface="+mn-lt"/>
              </a:rPr>
              <a:t>”, 2021 IEEE 11th Annual Computing </a:t>
            </a:r>
            <a:r>
              <a:rPr lang="en-IN" sz="1800" dirty="0" err="1">
                <a:latin typeface="+mn-lt"/>
              </a:rPr>
              <a:t>andCommunication</a:t>
            </a:r>
            <a:r>
              <a:rPr lang="en-IN" sz="1800" dirty="0">
                <a:latin typeface="+mn-lt"/>
              </a:rPr>
              <a:t> Workshop and Conference (CCWC).</a:t>
            </a:r>
          </a:p>
          <a:p>
            <a:endParaRPr lang="en-IN" sz="1800" dirty="0">
              <a:solidFill>
                <a:srgbClr val="7030A0"/>
              </a:solidFill>
              <a:latin typeface="+mn-lt"/>
            </a:endParaRPr>
          </a:p>
          <a:p>
            <a:r>
              <a:rPr lang="en-IN" sz="1800" dirty="0">
                <a:solidFill>
                  <a:srgbClr val="7030A0"/>
                </a:solidFill>
                <a:latin typeface="+mn-lt"/>
              </a:rPr>
              <a:t>[12] </a:t>
            </a:r>
            <a:r>
              <a:rPr lang="en-IN" sz="1800" dirty="0">
                <a:latin typeface="+mn-lt"/>
              </a:rPr>
              <a:t>Elena-Diana Ungureau-Comanit1, </a:t>
            </a:r>
            <a:r>
              <a:rPr lang="en-IN" sz="1800" dirty="0" err="1">
                <a:latin typeface="+mn-lt"/>
              </a:rPr>
              <a:t>Ersilia</a:t>
            </a:r>
            <a:r>
              <a:rPr lang="en-IN" sz="1800" dirty="0">
                <a:latin typeface="+mn-lt"/>
              </a:rPr>
              <a:t> LazarCosbuc1, </a:t>
            </a:r>
            <a:r>
              <a:rPr lang="en-IN" sz="1800" dirty="0" err="1">
                <a:latin typeface="+mn-lt"/>
              </a:rPr>
              <a:t>Petronela</a:t>
            </a:r>
            <a:r>
              <a:rPr lang="en-IN" sz="1800" dirty="0">
                <a:latin typeface="+mn-lt"/>
              </a:rPr>
              <a:t> Cozma1, Camelia Smaranda1,Maria Gavrilescu1,””, Human Health </a:t>
            </a:r>
            <a:r>
              <a:rPr lang="en-IN" sz="1800" dirty="0" err="1">
                <a:latin typeface="+mn-lt"/>
              </a:rPr>
              <a:t>RisksConcerning</a:t>
            </a:r>
            <a:r>
              <a:rPr lang="en-IN" sz="1800" dirty="0">
                <a:latin typeface="+mn-lt"/>
              </a:rPr>
              <a:t> Food Waste Management.</a:t>
            </a:r>
          </a:p>
          <a:p>
            <a:endParaRPr lang="en-IN" sz="1800" dirty="0">
              <a:solidFill>
                <a:srgbClr val="7030A0"/>
              </a:solidFill>
              <a:latin typeface="+mn-lt"/>
            </a:endParaRPr>
          </a:p>
          <a:p>
            <a:r>
              <a:rPr lang="en-IN" sz="1800" dirty="0">
                <a:solidFill>
                  <a:srgbClr val="7030A0"/>
                </a:solidFill>
                <a:latin typeface="+mn-lt"/>
              </a:rPr>
              <a:t>[13] </a:t>
            </a:r>
            <a:r>
              <a:rPr lang="en-IN" sz="1800" dirty="0">
                <a:latin typeface="+mn-lt"/>
              </a:rPr>
              <a:t>Shinta </a:t>
            </a:r>
            <a:r>
              <a:rPr lang="en-IN" sz="1800" dirty="0" err="1">
                <a:latin typeface="+mn-lt"/>
              </a:rPr>
              <a:t>Oktaviana</a:t>
            </a:r>
            <a:r>
              <a:rPr lang="en-IN" sz="1800" dirty="0">
                <a:latin typeface="+mn-lt"/>
              </a:rPr>
              <a:t> R, Diana </a:t>
            </a:r>
            <a:r>
              <a:rPr lang="en-IN" sz="1800" dirty="0" err="1">
                <a:latin typeface="+mn-lt"/>
              </a:rPr>
              <a:t>Ambarwati</a:t>
            </a:r>
            <a:r>
              <a:rPr lang="en-IN" sz="1800" dirty="0">
                <a:latin typeface="+mn-lt"/>
              </a:rPr>
              <a:t> </a:t>
            </a:r>
            <a:r>
              <a:rPr lang="en-IN" sz="1800" dirty="0" err="1">
                <a:latin typeface="+mn-lt"/>
              </a:rPr>
              <a:t>Febriani,IntanYoshana</a:t>
            </a:r>
            <a:r>
              <a:rPr lang="en-IN" sz="1800" dirty="0">
                <a:latin typeface="+mn-lt"/>
              </a:rPr>
              <a:t>, LR. </a:t>
            </a:r>
            <a:r>
              <a:rPr lang="en-IN" sz="1800" dirty="0" err="1">
                <a:latin typeface="+mn-lt"/>
              </a:rPr>
              <a:t>Payanta</a:t>
            </a:r>
            <a:r>
              <a:rPr lang="en-IN" sz="1800" dirty="0">
                <a:latin typeface="+mn-lt"/>
              </a:rPr>
              <a:t>, ” FoodX, a System </a:t>
            </a:r>
            <a:r>
              <a:rPr lang="en-IN" sz="1800" dirty="0" err="1">
                <a:latin typeface="+mn-lt"/>
              </a:rPr>
              <a:t>toReduce</a:t>
            </a:r>
            <a:r>
              <a:rPr lang="en-IN" sz="1800" dirty="0">
                <a:latin typeface="+mn-lt"/>
              </a:rPr>
              <a:t> Food Waste”, 2020 3rd </a:t>
            </a:r>
            <a:r>
              <a:rPr lang="en-IN" sz="1800" dirty="0" err="1">
                <a:latin typeface="+mn-lt"/>
              </a:rPr>
              <a:t>InternationalConference</a:t>
            </a:r>
            <a:r>
              <a:rPr lang="en-IN" sz="1800" dirty="0">
                <a:latin typeface="+mn-lt"/>
              </a:rPr>
              <a:t> on Computer and </a:t>
            </a:r>
            <a:r>
              <a:rPr lang="en-IN" sz="1800" dirty="0" err="1">
                <a:latin typeface="+mn-lt"/>
              </a:rPr>
              <a:t>InformaticsEngineering</a:t>
            </a:r>
            <a:r>
              <a:rPr lang="en-IN" sz="1800" dirty="0">
                <a:latin typeface="+mn-lt"/>
              </a:rPr>
              <a:t> (IC2IE).</a:t>
            </a:r>
          </a:p>
          <a:p>
            <a:endParaRPr lang="en-IN" sz="1800" dirty="0">
              <a:latin typeface="+mn-lt"/>
            </a:endParaRPr>
          </a:p>
          <a:p>
            <a:r>
              <a:rPr lang="en-IN" sz="1800" dirty="0">
                <a:solidFill>
                  <a:srgbClr val="7030A0"/>
                </a:solidFill>
                <a:latin typeface="+mn-lt"/>
              </a:rPr>
              <a:t>[14] </a:t>
            </a:r>
            <a:r>
              <a:rPr lang="en-US" sz="1800" spc="0" dirty="0" err="1">
                <a:effectLst/>
                <a:latin typeface="Times New Roman" panose="02020603050405020304" pitchFamily="18" charset="0"/>
                <a:ea typeface="Times New Roman" panose="02020603050405020304" pitchFamily="18" charset="0"/>
              </a:rPr>
              <a:t>hsph.harvard,</a:t>
            </a:r>
            <a:r>
              <a:rPr lang="en-US" sz="1800" u="sng" spc="0" dirty="0" err="1">
                <a:solidFill>
                  <a:srgbClr val="0000FF"/>
                </a:solidFill>
                <a:effectLst/>
                <a:latin typeface="Times New Roman" panose="02020603050405020304" pitchFamily="18" charset="0"/>
                <a:ea typeface="Times New Roman" panose="02020603050405020304" pitchFamily="18" charset="0"/>
                <a:hlinkClick r:id="rId3"/>
              </a:rPr>
              <a:t>https</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://www.hsph.harvard.edu/nutritionsource/sustainability/food-</a:t>
            </a:r>
            <a:r>
              <a:rPr lang="en-US" sz="1800" spc="-385" dirty="0">
                <a:solidFill>
                  <a:srgbClr val="0000FF"/>
                </a:solidFill>
                <a:effectLst/>
                <a:latin typeface="Times New Roman" panose="02020603050405020304" pitchFamily="18" charset="0"/>
                <a:ea typeface="Times New Roman" panose="02020603050405020304" pitchFamily="18" charset="0"/>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4"/>
              </a:rPr>
              <a:t>waste/</a:t>
            </a:r>
            <a:endParaRPr lang="en-US" sz="1800" u="sng" spc="0" dirty="0">
              <a:solidFill>
                <a:srgbClr val="0000FF"/>
              </a:solidFill>
              <a:effectLst/>
              <a:latin typeface="Times New Roman" panose="02020603050405020304" pitchFamily="18" charset="0"/>
              <a:ea typeface="Times New Roman" panose="02020603050405020304" pitchFamily="18" charset="0"/>
            </a:endParaRPr>
          </a:p>
          <a:p>
            <a:endParaRPr lang="en-IN" sz="1800" u="sng" dirty="0">
              <a:solidFill>
                <a:srgbClr val="0000FF"/>
              </a:solidFill>
              <a:latin typeface="Times New Roman" panose="02020603050405020304" pitchFamily="18" charset="0"/>
              <a:ea typeface="Times New Roman" panose="02020603050405020304" pitchFamily="18" charset="0"/>
            </a:endParaRPr>
          </a:p>
          <a:p>
            <a:r>
              <a:rPr lang="en-IN" sz="1800" dirty="0">
                <a:solidFill>
                  <a:srgbClr val="7030A0"/>
                </a:solidFill>
                <a:latin typeface="+mn-lt"/>
              </a:rPr>
              <a:t>[15] </a:t>
            </a:r>
            <a:r>
              <a:rPr lang="en-US" sz="1800" spc="0" dirty="0" err="1">
                <a:effectLst/>
                <a:latin typeface="Times New Roman" panose="02020603050405020304" pitchFamily="18" charset="0"/>
                <a:ea typeface="Times New Roman" panose="02020603050405020304" pitchFamily="18" charset="0"/>
              </a:rPr>
              <a:t>lawinsider,</a:t>
            </a:r>
            <a:r>
              <a:rPr lang="en-US" sz="1800" u="sng" spc="0" dirty="0" err="1">
                <a:solidFill>
                  <a:srgbClr val="0000FF"/>
                </a:solidFill>
                <a:effectLst/>
                <a:latin typeface="Times New Roman" panose="02020603050405020304" pitchFamily="18" charset="0"/>
                <a:ea typeface="Times New Roman" panose="02020603050405020304" pitchFamily="18" charset="0"/>
                <a:hlinkClick r:id="rId5"/>
              </a:rPr>
              <a:t>https</a:t>
            </a:r>
            <a:r>
              <a:rPr lang="en-US" sz="1800" u="sng" spc="0" dirty="0">
                <a:solidFill>
                  <a:srgbClr val="0000FF"/>
                </a:solidFill>
                <a:effectLst/>
                <a:latin typeface="Times New Roman" panose="02020603050405020304" pitchFamily="18" charset="0"/>
                <a:ea typeface="Times New Roman" panose="02020603050405020304" pitchFamily="18" charset="0"/>
                <a:hlinkClick r:id="rId5"/>
              </a:rPr>
              <a:t>://www.lawinsider.com/dictionary/excess-</a:t>
            </a:r>
            <a:r>
              <a:rPr lang="en-US" sz="1800" spc="5" dirty="0">
                <a:solidFill>
                  <a:srgbClr val="0000FF"/>
                </a:solidFill>
                <a:effectLst/>
                <a:latin typeface="Times New Roman" panose="02020603050405020304" pitchFamily="18" charset="0"/>
                <a:ea typeface="Times New Roman" panose="02020603050405020304" pitchFamily="18" charset="0"/>
              </a:rPr>
              <a:t> </a:t>
            </a:r>
            <a:r>
              <a:rPr lang="en-US" sz="1800" u="sng" spc="-5" dirty="0">
                <a:solidFill>
                  <a:srgbClr val="0000FF"/>
                </a:solidFill>
                <a:effectLst/>
                <a:latin typeface="Times New Roman" panose="02020603050405020304" pitchFamily="18" charset="0"/>
                <a:ea typeface="Times New Roman" panose="02020603050405020304" pitchFamily="18" charset="0"/>
                <a:hlinkClick r:id="rId6"/>
              </a:rPr>
              <a:t>food#:~:text=Excess%20food%20means%20any%20remaining,students%20during</a:t>
            </a:r>
            <a:r>
              <a:rPr lang="en-US" sz="1800" u="sng" spc="0" dirty="0">
                <a:solidFill>
                  <a:srgbClr val="0000FF"/>
                </a:solidFill>
                <a:effectLst/>
                <a:latin typeface="Times New Roman" panose="02020603050405020304" pitchFamily="18" charset="0"/>
                <a:ea typeface="Times New Roman" panose="02020603050405020304" pitchFamily="18" charset="0"/>
                <a:hlinkClick r:id="rId6"/>
              </a:rPr>
              <a:t>%20a%20school%20day</a:t>
            </a:r>
            <a:r>
              <a:rPr lang="en-US" sz="1800" spc="0" dirty="0">
                <a:effectLst/>
                <a:latin typeface="Times New Roman" panose="02020603050405020304" pitchFamily="18" charset="0"/>
                <a:ea typeface="Times New Roman" panose="02020603050405020304" pitchFamily="18" charset="0"/>
              </a:rPr>
              <a:t>.</a:t>
            </a:r>
            <a:endParaRPr lang="en-IN" sz="1800" spc="0" dirty="0">
              <a:effectLst/>
              <a:latin typeface="Times New Roman" panose="02020603050405020304" pitchFamily="18" charset="0"/>
              <a:ea typeface="Times New Roman" panose="02020603050405020304" pitchFamily="18" charset="0"/>
            </a:endParaRPr>
          </a:p>
          <a:p>
            <a:endParaRPr lang="en-IN" sz="1800" dirty="0">
              <a:latin typeface="+mn-lt"/>
            </a:endParaRPr>
          </a:p>
        </p:txBody>
      </p:sp>
    </p:spTree>
    <p:extLst>
      <p:ext uri="{BB962C8B-B14F-4D97-AF65-F5344CB8AC3E}">
        <p14:creationId xmlns:p14="http://schemas.microsoft.com/office/powerpoint/2010/main" val="345263280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D0DA1A1-C0CC-2A54-6534-795DA4FB65C6}"/>
              </a:ext>
            </a:extLst>
          </p:cNvPr>
          <p:cNvSpPr txBox="1"/>
          <p:nvPr/>
        </p:nvSpPr>
        <p:spPr>
          <a:xfrm>
            <a:off x="3010876" y="425944"/>
            <a:ext cx="3044423" cy="830997"/>
          </a:xfrm>
          <a:prstGeom prst="rect">
            <a:avLst/>
          </a:prstGeom>
          <a:noFill/>
        </p:spPr>
        <p:txBody>
          <a:bodyPr wrap="none" rtlCol="0">
            <a:spAutoFit/>
          </a:bodyPr>
          <a:lstStyle/>
          <a:p>
            <a:r>
              <a:rPr lang="en-US" sz="4800" b="1" dirty="0">
                <a:solidFill>
                  <a:srgbClr val="7030A0"/>
                </a:solidFill>
                <a:latin typeface="Times New Roman" panose="02020603050405020304" pitchFamily="18" charset="0"/>
                <a:cs typeface="Times New Roman" panose="02020603050405020304" pitchFamily="18" charset="0"/>
              </a:rPr>
              <a:t>Thank you</a:t>
            </a:r>
            <a:endParaRPr lang="en-IN" sz="4800" dirty="0"/>
          </a:p>
        </p:txBody>
      </p:sp>
      <p:pic>
        <p:nvPicPr>
          <p:cNvPr id="11" name="Picture 10">
            <a:extLst>
              <a:ext uri="{FF2B5EF4-FFF2-40B4-BE49-F238E27FC236}">
                <a16:creationId xmlns:a16="http://schemas.microsoft.com/office/drawing/2014/main" id="{513C3395-CCD4-69B6-A6EA-84DFD99FA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610" y="1473254"/>
            <a:ext cx="4716780" cy="4709160"/>
          </a:xfrm>
          <a:prstGeom prst="rect">
            <a:avLst/>
          </a:prstGeom>
        </p:spPr>
      </p:pic>
    </p:spTree>
    <p:extLst>
      <p:ext uri="{BB962C8B-B14F-4D97-AF65-F5344CB8AC3E}">
        <p14:creationId xmlns:p14="http://schemas.microsoft.com/office/powerpoint/2010/main" val="185625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panose="02020603050405020304"/>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Objective of the project</a:t>
            </a:r>
            <a:endParaRPr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400" b="1">
                <a:solidFill>
                  <a:schemeClr val="tx1"/>
                </a:solidFill>
              </a:rPr>
              <a:t>3</a:t>
            </a:fld>
            <a:endParaRPr sz="1400" b="1">
              <a:solidFill>
                <a:schemeClr val="tx1"/>
              </a:solidFill>
            </a:endParaRPr>
          </a:p>
        </p:txBody>
      </p:sp>
      <p:sp>
        <p:nvSpPr>
          <p:cNvPr id="145" name="Google Shape;145;p7"/>
          <p:cNvSpPr txBox="1"/>
          <p:nvPr/>
        </p:nvSpPr>
        <p:spPr>
          <a:xfrm>
            <a:off x="467544" y="1196752"/>
            <a:ext cx="8424936" cy="440116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Ø"/>
            </a:pPr>
            <a:r>
              <a:rPr lang="en-US"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Food waste is a growing concern in today's world, with an estimated one-third of all food produced for human consumption going to waste. </a:t>
            </a:r>
            <a:endParaRPr dirty="0">
              <a:solidFill>
                <a:schemeClr val="tx1"/>
              </a:solidFill>
            </a:endParaRP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Ø"/>
            </a:pPr>
            <a:r>
              <a:rPr lang="en-US"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Food waste contributes to greenhouse gas emissions, depletes natural resources, and exacerbates food insecurity. So utilize </a:t>
            </a:r>
            <a:r>
              <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them before it get spoiled.</a:t>
            </a:r>
            <a:endParaRPr dirty="0">
              <a:solidFill>
                <a:schemeClr val="tx1"/>
              </a:solidFill>
            </a:endParaRP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Ø"/>
            </a:pPr>
            <a:r>
              <a:rPr lang="en-US"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problem statement for food waste management, therefore, would be how to reduce food waste at its source, and how to manage it effectively to minimize its impact on the environment and society.</a:t>
            </a: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Ø"/>
            </a:pPr>
            <a:r>
              <a:rPr lang="en-US"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fertilizer from the food waste will be natural , and </a:t>
            </a:r>
            <a:r>
              <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if</a:t>
            </a:r>
            <a:r>
              <a:rPr lang="en-US"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they  are used in plants , the food plants will be healthier than before. Each and every time it will be better than before.</a:t>
            </a: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Ø"/>
            </a:pPr>
            <a:r>
              <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Donating the excess food to the nearby homes , can reduce the hunger.</a:t>
            </a: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Ø"/>
            </a:pPr>
            <a:r>
              <a:rPr lang="en-US"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Thus, the food waste during cooking and the excess food after consumption are managed.</a:t>
            </a:r>
            <a:endParaRPr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panose="02020603050405020304"/>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Literature Survey</a:t>
            </a:r>
            <a:endParaRPr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400" b="1">
                <a:solidFill>
                  <a:schemeClr val="tx1"/>
                </a:solidFill>
              </a:rPr>
              <a:t>4</a:t>
            </a:fld>
            <a:endParaRPr sz="1400" b="1">
              <a:solidFill>
                <a:schemeClr val="tx1"/>
              </a:solidFill>
            </a:endParaRPr>
          </a:p>
        </p:txBody>
      </p:sp>
      <p:graphicFrame>
        <p:nvGraphicFramePr>
          <p:cNvPr id="2" name="Table 1">
            <a:extLst>
              <a:ext uri="{FF2B5EF4-FFF2-40B4-BE49-F238E27FC236}">
                <a16:creationId xmlns:a16="http://schemas.microsoft.com/office/drawing/2014/main" id="{76335E64-E45F-B638-8D9A-D00416685CEB}"/>
              </a:ext>
            </a:extLst>
          </p:cNvPr>
          <p:cNvGraphicFramePr>
            <a:graphicFrameLocks noGrp="1"/>
          </p:cNvGraphicFramePr>
          <p:nvPr>
            <p:extLst>
              <p:ext uri="{D42A27DB-BD31-4B8C-83A1-F6EECF244321}">
                <p14:modId xmlns:p14="http://schemas.microsoft.com/office/powerpoint/2010/main" val="1562050794"/>
              </p:ext>
            </p:extLst>
          </p:nvPr>
        </p:nvGraphicFramePr>
        <p:xfrm>
          <a:off x="304800" y="750586"/>
          <a:ext cx="8512629" cy="5632896"/>
        </p:xfrm>
        <a:graphic>
          <a:graphicData uri="http://schemas.openxmlformats.org/drawingml/2006/table">
            <a:tbl>
              <a:tblPr firstRow="1" bandRow="1"/>
              <a:tblGrid>
                <a:gridCol w="740228">
                  <a:extLst>
                    <a:ext uri="{9D8B030D-6E8A-4147-A177-3AD203B41FA5}">
                      <a16:colId xmlns:a16="http://schemas.microsoft.com/office/drawing/2014/main" val="20000"/>
                    </a:ext>
                  </a:extLst>
                </a:gridCol>
                <a:gridCol w="1238313">
                  <a:extLst>
                    <a:ext uri="{9D8B030D-6E8A-4147-A177-3AD203B41FA5}">
                      <a16:colId xmlns:a16="http://schemas.microsoft.com/office/drawing/2014/main" val="20001"/>
                    </a:ext>
                  </a:extLst>
                </a:gridCol>
                <a:gridCol w="1030861">
                  <a:extLst>
                    <a:ext uri="{9D8B030D-6E8A-4147-A177-3AD203B41FA5}">
                      <a16:colId xmlns:a16="http://schemas.microsoft.com/office/drawing/2014/main" val="20002"/>
                    </a:ext>
                  </a:extLst>
                </a:gridCol>
                <a:gridCol w="2861258">
                  <a:extLst>
                    <a:ext uri="{9D8B030D-6E8A-4147-A177-3AD203B41FA5}">
                      <a16:colId xmlns:a16="http://schemas.microsoft.com/office/drawing/2014/main" val="20003"/>
                    </a:ext>
                  </a:extLst>
                </a:gridCol>
                <a:gridCol w="1686215">
                  <a:extLst>
                    <a:ext uri="{9D8B030D-6E8A-4147-A177-3AD203B41FA5}">
                      <a16:colId xmlns:a16="http://schemas.microsoft.com/office/drawing/2014/main" val="20004"/>
                    </a:ext>
                  </a:extLst>
                </a:gridCol>
                <a:gridCol w="955754">
                  <a:extLst>
                    <a:ext uri="{9D8B030D-6E8A-4147-A177-3AD203B41FA5}">
                      <a16:colId xmlns:a16="http://schemas.microsoft.com/office/drawing/2014/main" val="20005"/>
                    </a:ext>
                  </a:extLst>
                </a:gridCol>
              </a:tblGrid>
              <a:tr h="7043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YEAR</a:t>
                      </a:r>
                    </a:p>
                    <a:p>
                      <a:endParaRPr lang="en-IN" sz="14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TITLE AND JOURNAL</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AUTHOR</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DESCRIPTION</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ADVANTAGES</a:t>
                      </a:r>
                    </a:p>
                    <a:p>
                      <a:endParaRPr lang="en-IN" sz="1400" dirty="0"/>
                    </a:p>
                  </a:txBody>
                  <a:tcPr/>
                </a:tc>
                <a:tc>
                  <a:txBody>
                    <a:bodyPr/>
                    <a:lstStyle/>
                    <a:p>
                      <a:r>
                        <a:rPr lang="en-IN" sz="1400" b="1"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2142518">
                <a:tc>
                  <a:txBody>
                    <a:bodyPr/>
                    <a:lstStyle/>
                    <a:p>
                      <a:r>
                        <a:rPr lang="en-IN" sz="1400" b="1"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err="1">
                          <a:latin typeface="Times New Roman" panose="02020603050405020304"/>
                          <a:ea typeface="Times New Roman" panose="02020603050405020304"/>
                          <a:cs typeface="Times New Roman" panose="02020603050405020304"/>
                          <a:sym typeface="Times New Roman" panose="02020603050405020304"/>
                        </a:rPr>
                        <a:t>SeVa</a:t>
                      </a: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 A Food Donation App for Smart Living</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Christina Varghese, </a:t>
                      </a:r>
                      <a:r>
                        <a:rPr lang="en-US" sz="1400" b="1" u="none" strike="noStrike" cap="none" dirty="0" err="1">
                          <a:latin typeface="Times New Roman" panose="02020603050405020304"/>
                          <a:ea typeface="Times New Roman" panose="02020603050405020304"/>
                          <a:cs typeface="Times New Roman" panose="02020603050405020304"/>
                          <a:sym typeface="Times New Roman" panose="02020603050405020304"/>
                        </a:rPr>
                        <a:t>Drashti</a:t>
                      </a: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 Pathak , Aparna S. </a:t>
                      </a:r>
                      <a:r>
                        <a:rPr lang="en-US" sz="1400" b="1" u="none" strike="noStrike" cap="none" dirty="0" err="1">
                          <a:latin typeface="Times New Roman" panose="02020603050405020304"/>
                          <a:ea typeface="Times New Roman" panose="02020603050405020304"/>
                          <a:cs typeface="Times New Roman" panose="02020603050405020304"/>
                          <a:sym typeface="Times New Roman" panose="02020603050405020304"/>
                        </a:rPr>
                        <a:t>Varde</a:t>
                      </a:r>
                      <a:endPar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 focuses on creating an interesting mobile application (app) called </a:t>
                      </a:r>
                      <a:r>
                        <a:rPr lang="en-US" sz="1400" b="1" u="none" strike="noStrike" cap="none" dirty="0" err="1">
                          <a:latin typeface="Times New Roman" panose="02020603050405020304"/>
                          <a:ea typeface="Times New Roman" panose="02020603050405020304"/>
                          <a:cs typeface="Times New Roman" panose="02020603050405020304"/>
                          <a:sym typeface="Times New Roman" panose="02020603050405020304"/>
                        </a:rPr>
                        <a:t>SeVa</a:t>
                      </a: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 that provides a ubiquitous platform wherein users can visualize available food resources in their local area and consequently gain access to food, thereby tackling two major issues, i.e. hunger and food waste. </a:t>
                      </a:r>
                    </a:p>
                  </a:txBody>
                  <a:tcPr/>
                </a:tc>
                <a:tc>
                  <a:txBody>
                    <a:bodyPr/>
                    <a:lstStyle/>
                    <a:p>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Impacting AI in Smart Living for Smart Cities via ubiquitous access on mobile devices to knowledge about food, essential for health and sustainability</a:t>
                      </a:r>
                      <a:endParaRPr lang="en-IN" sz="1400" dirty="0"/>
                    </a:p>
                  </a:txBody>
                  <a:tcPr/>
                </a:tc>
                <a:tc>
                  <a:txBody>
                    <a:bodyPr/>
                    <a:lstStyle/>
                    <a:p>
                      <a:r>
                        <a:rPr lang="en-IN" sz="1400" b="1" dirty="0">
                          <a:latin typeface="Times New Roman" panose="02020603050405020304" pitchFamily="18" charset="0"/>
                          <a:cs typeface="Times New Roman" panose="02020603050405020304" pitchFamily="18" charset="0"/>
                        </a:rPr>
                        <a:t>This app only works during pandemic situations</a:t>
                      </a:r>
                    </a:p>
                  </a:txBody>
                  <a:tcPr/>
                </a:tc>
                <a:extLst>
                  <a:ext uri="{0D108BD9-81ED-4DB2-BD59-A6C34878D82A}">
                    <a16:rowId xmlns:a16="http://schemas.microsoft.com/office/drawing/2014/main" val="10001"/>
                  </a:ext>
                </a:extLst>
              </a:tr>
              <a:tr h="2758858">
                <a:tc>
                  <a:txBody>
                    <a:bodyPr/>
                    <a:lstStyle/>
                    <a:p>
                      <a:r>
                        <a:rPr lang="en-IN" sz="1400" b="1"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Do VIR: Virtualizing Food Donation Distribution through Mobile Application and Cloud-Based Supply Chain Management</a:t>
                      </a:r>
                      <a:endParaRPr lang="en-US" sz="1400" dirty="0"/>
                    </a:p>
                  </a:txBody>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it-IT" sz="1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Divy Chhibber, Aditi Tripathi</a:t>
                      </a:r>
                      <a:endParaRPr lang="it-IT" sz="1400" dirty="0"/>
                    </a:p>
                    <a:p>
                      <a:pPr marL="0" marR="0" lvl="0" indent="0" algn="l" rtl="0">
                        <a:lnSpc>
                          <a:spcPct val="100000"/>
                        </a:lnSpc>
                        <a:spcBef>
                          <a:spcPts val="0"/>
                        </a:spcBef>
                        <a:spcAft>
                          <a:spcPts val="0"/>
                        </a:spcAft>
                        <a:buClr>
                          <a:srgbClr val="000000"/>
                        </a:buClr>
                        <a:buSzPts val="1400"/>
                        <a:buFont typeface="Arial" panose="020B0604020202020204"/>
                        <a:buNone/>
                      </a:pPr>
                      <a:r>
                        <a:rPr lang="it-IT" sz="1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Sandip Ray</a:t>
                      </a:r>
                      <a:endParaRPr lang="it-IT" sz="1400" dirty="0"/>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includes mobile smartphone application together with cloud-based services to create a virtualized infrastructure for enabling precise, in-time food donation</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In-time </a:t>
                      </a:r>
                      <a:r>
                        <a:rPr lang="en-US" sz="1400" b="1" u="none" strike="noStrike" cap="none" dirty="0" err="1">
                          <a:latin typeface="Times New Roman" panose="02020603050405020304"/>
                          <a:ea typeface="Times New Roman" panose="02020603050405020304"/>
                          <a:cs typeface="Times New Roman" panose="02020603050405020304"/>
                          <a:sym typeface="Times New Roman" panose="02020603050405020304"/>
                        </a:rPr>
                        <a:t>Donation,Precision</a:t>
                      </a: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 </a:t>
                      </a:r>
                      <a:r>
                        <a:rPr lang="en-US" sz="1400" b="1" u="none" strike="noStrike" cap="none" dirty="0" err="1">
                          <a:latin typeface="Times New Roman" panose="02020603050405020304"/>
                          <a:ea typeface="Times New Roman" panose="02020603050405020304"/>
                          <a:cs typeface="Times New Roman" panose="02020603050405020304"/>
                          <a:sym typeface="Times New Roman" panose="02020603050405020304"/>
                        </a:rPr>
                        <a:t>Donation,Donor</a:t>
                      </a:r>
                      <a:r>
                        <a:rPr lang="en-US" sz="1400" b="1" u="none" strike="noStrike" cap="none" dirty="0">
                          <a:latin typeface="Times New Roman" panose="02020603050405020304"/>
                          <a:ea typeface="Times New Roman" panose="02020603050405020304"/>
                          <a:cs typeface="Times New Roman" panose="02020603050405020304"/>
                          <a:sym typeface="Times New Roman" panose="02020603050405020304"/>
                        </a:rPr>
                        <a:t> Community Engagement.</a:t>
                      </a:r>
                    </a:p>
                    <a:p>
                      <a:endParaRPr lang="en-IN" sz="1400" dirty="0"/>
                    </a:p>
                  </a:txBody>
                  <a:tcPr/>
                </a:tc>
                <a:tc>
                  <a:txBody>
                    <a:bodyPr/>
                    <a:lstStyle/>
                    <a:p>
                      <a:r>
                        <a:rPr lang="en-IN" sz="1400" b="1" dirty="0">
                          <a:latin typeface="Times New Roman" panose="02020603050405020304" pitchFamily="18" charset="0"/>
                          <a:cs typeface="Times New Roman" panose="02020603050405020304" pitchFamily="18" charset="0"/>
                        </a:rPr>
                        <a:t>This only includes the management of the excess food</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panose="02020603050405020304"/>
              <a:buNone/>
            </a:pPr>
            <a:r>
              <a:rPr lang="en-US"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Literature Survey</a:t>
            </a:r>
            <a:endParaRPr sz="4000" b="1" dirty="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400" b="1">
                <a:solidFill>
                  <a:schemeClr val="tx1"/>
                </a:solidFill>
              </a:rPr>
              <a:t>5</a:t>
            </a:fld>
            <a:endParaRPr sz="1400" b="1">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56718191"/>
              </p:ext>
            </p:extLst>
          </p:nvPr>
        </p:nvGraphicFramePr>
        <p:xfrm>
          <a:off x="381680" y="651134"/>
          <a:ext cx="8380639" cy="5787644"/>
        </p:xfrm>
        <a:graphic>
          <a:graphicData uri="http://schemas.openxmlformats.org/drawingml/2006/table">
            <a:tbl>
              <a:tblPr firstRow="1" bandRow="1"/>
              <a:tblGrid>
                <a:gridCol w="688363">
                  <a:extLst>
                    <a:ext uri="{9D8B030D-6E8A-4147-A177-3AD203B41FA5}">
                      <a16:colId xmlns:a16="http://schemas.microsoft.com/office/drawing/2014/main" val="20000"/>
                    </a:ext>
                  </a:extLst>
                </a:gridCol>
                <a:gridCol w="1139757">
                  <a:extLst>
                    <a:ext uri="{9D8B030D-6E8A-4147-A177-3AD203B41FA5}">
                      <a16:colId xmlns:a16="http://schemas.microsoft.com/office/drawing/2014/main" val="20001"/>
                    </a:ext>
                  </a:extLst>
                </a:gridCol>
                <a:gridCol w="1328057">
                  <a:extLst>
                    <a:ext uri="{9D8B030D-6E8A-4147-A177-3AD203B41FA5}">
                      <a16:colId xmlns:a16="http://schemas.microsoft.com/office/drawing/2014/main" val="20002"/>
                    </a:ext>
                  </a:extLst>
                </a:gridCol>
                <a:gridCol w="2253343">
                  <a:extLst>
                    <a:ext uri="{9D8B030D-6E8A-4147-A177-3AD203B41FA5}">
                      <a16:colId xmlns:a16="http://schemas.microsoft.com/office/drawing/2014/main" val="20003"/>
                    </a:ext>
                  </a:extLst>
                </a:gridCol>
                <a:gridCol w="1763486">
                  <a:extLst>
                    <a:ext uri="{9D8B030D-6E8A-4147-A177-3AD203B41FA5}">
                      <a16:colId xmlns:a16="http://schemas.microsoft.com/office/drawing/2014/main" val="20004"/>
                    </a:ext>
                  </a:extLst>
                </a:gridCol>
                <a:gridCol w="1207633">
                  <a:extLst>
                    <a:ext uri="{9D8B030D-6E8A-4147-A177-3AD203B41FA5}">
                      <a16:colId xmlns:a16="http://schemas.microsoft.com/office/drawing/2014/main" val="20005"/>
                    </a:ext>
                  </a:extLst>
                </a:gridCol>
              </a:tblGrid>
              <a:tr h="5561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YEAR</a:t>
                      </a:r>
                    </a:p>
                    <a:p>
                      <a:endParaRPr lang="en-IN" sz="14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TITLE AND JOURNAL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AUTHOR</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DESCRIPTION</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ADVANTAGES</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1"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2374994">
                <a:tc>
                  <a:txBody>
                    <a:bodyPr/>
                    <a:lstStyle/>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2020</a:t>
                      </a:r>
                    </a:p>
                  </a:txBody>
                  <a:tcPr/>
                </a:tc>
                <a:tc>
                  <a:txBody>
                    <a:bodyPr/>
                    <a:lstStyle/>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Human Health Risks Concerning Food Waste</a:t>
                      </a:r>
                      <a:endParaRPr lang="en-US" sz="1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Management</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Elena-Diana Ungureau-Comanit1, </a:t>
                      </a:r>
                      <a:r>
                        <a:rPr lang="en-US" sz="1400" b="1" u="none" strike="noStrike" cap="none"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Ersilia</a:t>
                      </a: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Lazar Cosbuc1, </a:t>
                      </a:r>
                      <a:r>
                        <a:rPr lang="en-US" sz="1400" b="1" u="none" strike="noStrike" cap="none"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Petronela</a:t>
                      </a: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Cozma1, Camelia Smaranda1, Maria</a:t>
                      </a:r>
                      <a:endParaRPr lang="en-US" sz="1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Gavrilescu1,2</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to identify the human health’s</a:t>
                      </a:r>
                      <a:endParaRPr lang="en-US" sz="1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risk factors due to inadequate food waste management and</a:t>
                      </a:r>
                      <a:endParaRPr lang="en-US" sz="1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recommend best management alternatives for the recovery</a:t>
                      </a:r>
                      <a:endParaRPr lang="en-US" sz="1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and recycling of food waste.</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Impacting AI in Smart Living for Smart Cities via ubiquitous access on mobile devices to knowledge about food, essential for health and sustainability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1" dirty="0">
                          <a:latin typeface="Times New Roman" panose="02020603050405020304" pitchFamily="18" charset="0"/>
                          <a:cs typeface="Times New Roman" panose="02020603050405020304" pitchFamily="18" charset="0"/>
                        </a:rPr>
                        <a:t>Gives an idea about the risk and the management of food waste but </a:t>
                      </a:r>
                      <a:r>
                        <a:rPr lang="en-IN" sz="1400" b="1" dirty="0" err="1">
                          <a:latin typeface="Times New Roman" panose="02020603050405020304" pitchFamily="18" charset="0"/>
                          <a:cs typeface="Times New Roman" panose="02020603050405020304" pitchFamily="18" charset="0"/>
                        </a:rPr>
                        <a:t>does’nt</a:t>
                      </a:r>
                      <a:r>
                        <a:rPr lang="en-IN" sz="1400" b="1" dirty="0">
                          <a:latin typeface="Times New Roman" panose="02020603050405020304" pitchFamily="18" charset="0"/>
                          <a:cs typeface="Times New Roman" panose="02020603050405020304" pitchFamily="18" charset="0"/>
                        </a:rPr>
                        <a:t> actually implement  </a:t>
                      </a:r>
                      <a:r>
                        <a:rPr lang="en-IN" sz="1400" b="1" dirty="0" err="1">
                          <a:latin typeface="Times New Roman" panose="02020603050405020304" pitchFamily="18" charset="0"/>
                          <a:cs typeface="Times New Roman" panose="02020603050405020304" pitchFamily="18" charset="0"/>
                        </a:rPr>
                        <a:t>practicaly</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617724">
                <a:tc>
                  <a:txBody>
                    <a:bodyPr/>
                    <a:lstStyle/>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2020 </a:t>
                      </a:r>
                    </a:p>
                  </a:txBody>
                  <a:tcPr/>
                </a:tc>
                <a:tc>
                  <a:txBody>
                    <a:bodyPr/>
                    <a:lstStyle/>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FoodX, a System to Reduce Food Waste</a:t>
                      </a:r>
                    </a:p>
                  </a:txBody>
                  <a:tcPr/>
                </a:tc>
                <a:tc>
                  <a:txBody>
                    <a:bodyPr/>
                    <a:lstStyle/>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Shinta </a:t>
                      </a:r>
                      <a:r>
                        <a:rPr lang="en-US" sz="1400" b="1" u="none" strike="noStrike" cap="none"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Oktaviana</a:t>
                      </a: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R, Diana </a:t>
                      </a:r>
                      <a:r>
                        <a:rPr lang="en-US" sz="1400" b="1" u="none" strike="noStrike" cap="none"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Ambarwati</a:t>
                      </a: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400" b="1" u="none" strike="noStrike" cap="none"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Febriani</a:t>
                      </a: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Intan </a:t>
                      </a:r>
                      <a:r>
                        <a:rPr lang="en-US" sz="1400" b="1" u="none" strike="noStrike" cap="none"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Yoshana</a:t>
                      </a: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LR. </a:t>
                      </a:r>
                      <a:r>
                        <a:rPr lang="en-US" sz="1400" b="1" u="none" strike="noStrike" cap="none"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Payanta</a:t>
                      </a:r>
                      <a:endPar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Community collects excess food</a:t>
                      </a:r>
                      <a:endParaRPr lang="en-US" sz="1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from eligible donor consumption to be distributed to people in</a:t>
                      </a:r>
                      <a:endParaRPr lang="en-US" sz="1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Need (with</a:t>
                      </a:r>
                      <a:endParaRPr lang="en-US" sz="1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and without volunteer),.</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it has features such as accepting and declining to pick up donations, and making report to community about the quality of donation, and giving a picture of distribution process in location</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need to work with other NGOs working on humanitarian issues, and with local governments</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519082" y="309426"/>
            <a:ext cx="4105835" cy="530258"/>
          </a:xfrm>
        </p:spPr>
        <p:txBody>
          <a:bodyPr>
            <a:noAutofit/>
          </a:bodyPr>
          <a:lstStyle/>
          <a:p>
            <a:pPr algn="ctr"/>
            <a:r>
              <a:rPr lang="en-US" sz="4000" b="1" dirty="0">
                <a:solidFill>
                  <a:srgbClr val="7030A0"/>
                </a:solidFill>
                <a:latin typeface="Times New Roman" panose="02020603050405020304"/>
                <a:cs typeface="Times New Roman" panose="02020603050405020304"/>
              </a:rPr>
              <a:t>Existing</a:t>
            </a:r>
            <a:r>
              <a:rPr lang="en-US" sz="4000" dirty="0">
                <a:solidFill>
                  <a:srgbClr val="C00000"/>
                </a:solidFill>
                <a:latin typeface="+mn-lt"/>
              </a:rPr>
              <a:t> </a:t>
            </a:r>
            <a:r>
              <a:rPr lang="en-US" sz="4000" b="1" dirty="0">
                <a:solidFill>
                  <a:srgbClr val="7030A0"/>
                </a:solidFill>
                <a:latin typeface="Times New Roman" panose="02020603050405020304"/>
                <a:cs typeface="Times New Roman" panose="02020603050405020304"/>
              </a:rPr>
              <a:t>System</a:t>
            </a:r>
            <a:endParaRPr lang="en-IN" sz="4000" b="1" dirty="0">
              <a:solidFill>
                <a:srgbClr val="7030A0"/>
              </a:solidFill>
              <a:latin typeface="Times New Roman" panose="02020603050405020304"/>
              <a:cs typeface="Times New Roman" panose="02020603050405020304"/>
            </a:endParaRPr>
          </a:p>
        </p:txBody>
      </p:sp>
      <p:sp>
        <p:nvSpPr>
          <p:cNvPr id="3" name="Google Shape;137;g22cb8fd6a18_0_1">
            <a:extLst>
              <a:ext uri="{FF2B5EF4-FFF2-40B4-BE49-F238E27FC236}">
                <a16:creationId xmlns:a16="http://schemas.microsoft.com/office/drawing/2014/main" id="{0E4F3922-8C08-031D-A4A5-7141A7C4236D}"/>
              </a:ext>
            </a:extLst>
          </p:cNvPr>
          <p:cNvSpPr/>
          <p:nvPr/>
        </p:nvSpPr>
        <p:spPr>
          <a:xfrm>
            <a:off x="785786" y="1492864"/>
            <a:ext cx="7572428" cy="4247276"/>
          </a:xfrm>
          <a:prstGeom prst="rect">
            <a:avLst/>
          </a:prstGeom>
          <a:noFill/>
          <a:ln>
            <a:noFill/>
          </a:ln>
        </p:spPr>
        <p:txBody>
          <a:bodyPr spcFirstLastPara="1" wrap="square" lIns="91425" tIns="45700" rIns="91425" bIns="45700" anchor="t" anchorCtr="0">
            <a:spAutoFit/>
          </a:bodyPr>
          <a:lstStyle/>
          <a:p>
            <a:pPr marL="342900" lvl="0" indent="-342900" algn="just">
              <a:lnSpc>
                <a:spcPct val="150000"/>
              </a:lnSpc>
              <a:buFont typeface="Wingdings" panose="05000000000000000000" pitchFamily="2" charset="2"/>
              <a:buChar char=""/>
              <a:tabLst>
                <a:tab pos="266700" algn="l"/>
              </a:tabLst>
            </a:pPr>
            <a:r>
              <a:rPr lang="en-US"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Here, users can visualize available food resources in their local area and consequently gain access to food, thereby tackling two major issues, i.e. hunger and excess food waste during pandemic situations(covid). To access this app user requires mobile and internet as the users who are in need of food.</a:t>
            </a:r>
            <a:endParaRPr lang="en-IN" sz="1800" u="sng" dirty="0">
              <a:solidFill>
                <a:schemeClr val="tx1"/>
              </a:solidFill>
              <a:effectLst/>
              <a:uFill>
                <a:solidFill>
                  <a:srgbClr val="000000"/>
                </a:solidFill>
              </a:uFill>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US"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If food suppliers intend to donate food through the app, they can enter the type of food they would donate, the quantity of the item(s), date of expiry and so on</a:t>
            </a:r>
            <a:r>
              <a:rPr lang="en-US" sz="1800"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a:t>
            </a:r>
            <a:endParaRPr lang="en-IN" sz="1800" u="sng" dirty="0">
              <a:solidFill>
                <a:schemeClr val="tx1"/>
              </a:solidFill>
              <a:effectLst/>
              <a:uFill>
                <a:solidFill>
                  <a:srgbClr val="000000"/>
                </a:solidFill>
              </a:uFill>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US" sz="1800" u="sng"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Disadvantages:</a:t>
            </a:r>
            <a:r>
              <a:rPr lang="en-US"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It only donates food to people who have mobile and</a:t>
            </a:r>
            <a:r>
              <a:rPr lang="en-US" sz="1800" u="none" strike="noStrike" spc="-33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internet</a:t>
            </a:r>
            <a:r>
              <a:rPr lang="en-US" sz="1800" u="none" strike="noStrike" spc="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services. This</a:t>
            </a:r>
            <a:r>
              <a:rPr lang="en-US" sz="1800" u="none" strike="noStrike" spc="-1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was</a:t>
            </a:r>
            <a:r>
              <a:rPr lang="en-US" sz="1800" u="none" strike="noStrike" spc="-5"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created regarding</a:t>
            </a:r>
            <a:r>
              <a:rPr lang="en-US" sz="1800" u="none" strike="noStrike" spc="-40"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the</a:t>
            </a:r>
            <a:r>
              <a:rPr lang="en-US" sz="1800" u="none" strike="noStrike" spc="-10"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 </a:t>
            </a:r>
            <a:r>
              <a:rPr lang="en-US" sz="1800" u="none" strike="noStrike" dirty="0">
                <a:solidFill>
                  <a:schemeClr val="tx1"/>
                </a:solidFill>
                <a:effectLst/>
                <a:uFill>
                  <a:solidFill>
                    <a:srgbClr val="000000"/>
                  </a:solidFill>
                </a:uFill>
                <a:latin typeface="Times New Roman" panose="02020603050405020304" pitchFamily="18" charset="0"/>
                <a:ea typeface="Times New Roman" panose="02020603050405020304" pitchFamily="18" charset="0"/>
              </a:rPr>
              <a:t>corona period(situation).</a:t>
            </a:r>
            <a:endParaRPr lang="en-IN" sz="1800" u="sng" dirty="0">
              <a:solidFill>
                <a:schemeClr val="tx1"/>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4000" b="1" dirty="0">
                <a:solidFill>
                  <a:srgbClr val="7030A0"/>
                </a:solidFill>
                <a:latin typeface="Times New Roman" panose="02020603050405020304"/>
                <a:cs typeface="Times New Roman" panose="02020603050405020304"/>
              </a:rPr>
              <a:t>Proposed System</a:t>
            </a:r>
            <a:endParaRPr lang="en-IN" sz="4000" b="1" dirty="0">
              <a:solidFill>
                <a:srgbClr val="7030A0"/>
              </a:solidFill>
              <a:latin typeface="Times New Roman" panose="02020603050405020304"/>
              <a:cs typeface="Times New Roman" panose="02020603050405020304"/>
            </a:endParaRPr>
          </a:p>
        </p:txBody>
      </p:sp>
      <p:sp>
        <p:nvSpPr>
          <p:cNvPr id="3" name="Google Shape;153;p8">
            <a:extLst>
              <a:ext uri="{FF2B5EF4-FFF2-40B4-BE49-F238E27FC236}">
                <a16:creationId xmlns:a16="http://schemas.microsoft.com/office/drawing/2014/main" id="{E8E06A03-77E0-B09D-4F9F-2394AA2EBA10}"/>
              </a:ext>
            </a:extLst>
          </p:cNvPr>
          <p:cNvSpPr/>
          <p:nvPr/>
        </p:nvSpPr>
        <p:spPr>
          <a:xfrm>
            <a:off x="357158" y="1423648"/>
            <a:ext cx="8429684" cy="4662775"/>
          </a:xfrm>
          <a:prstGeom prst="rect">
            <a:avLst/>
          </a:prstGeom>
          <a:noFill/>
          <a:ln>
            <a:noFill/>
          </a:ln>
        </p:spPr>
        <p:txBody>
          <a:bodyPr spcFirstLastPara="1" wrap="square" lIns="91425" tIns="45700" rIns="91425" bIns="45700" anchor="t" anchorCtr="0">
            <a:spAutoFit/>
          </a:bodyPr>
          <a:lstStyle/>
          <a:p>
            <a:pPr marL="342900" marR="57785" lvl="0" indent="-342900">
              <a:lnSpc>
                <a:spcPct val="150000"/>
              </a:lnSpc>
              <a:spcBef>
                <a:spcPts val="5"/>
              </a:spcBef>
              <a:spcAft>
                <a:spcPts val="0"/>
              </a:spcAft>
              <a:buFont typeface="Wingdings" panose="05000000000000000000" pitchFamily="2" charset="2"/>
              <a:buChar char=""/>
              <a:tabLst>
                <a:tab pos="266700" algn="l"/>
              </a:tabLst>
            </a:pPr>
            <a:r>
              <a:rPr lang="en-US" sz="1800" dirty="0">
                <a:solidFill>
                  <a:schemeClr val="tx1"/>
                </a:solidFill>
                <a:effectLst/>
                <a:latin typeface="Times New Roman" panose="02020603050405020304" pitchFamily="18" charset="0"/>
                <a:ea typeface="Times New Roman" panose="02020603050405020304" pitchFamily="18" charset="0"/>
              </a:rPr>
              <a:t>The proposed system helps in managing the excess food as well as the food waste by converting most the food waste into manure, that can be used as natural fertilizer to crops/plants and the excess food can be donated to nearby homes or the needy people.</a:t>
            </a:r>
          </a:p>
          <a:p>
            <a:pPr marL="342900" marR="57785" lvl="0" indent="-342900">
              <a:lnSpc>
                <a:spcPct val="150000"/>
              </a:lnSpc>
              <a:spcBef>
                <a:spcPts val="5"/>
              </a:spcBef>
              <a:spcAft>
                <a:spcPts val="0"/>
              </a:spcAft>
              <a:buFont typeface="Wingdings" panose="05000000000000000000" pitchFamily="2" charset="2"/>
              <a:buChar char=""/>
              <a:tabLst>
                <a:tab pos="266700" algn="l"/>
              </a:tabLst>
            </a:pPr>
            <a:r>
              <a:rPr lang="en-US" sz="1800" dirty="0">
                <a:solidFill>
                  <a:schemeClr val="tx1"/>
                </a:solidFill>
                <a:effectLst/>
                <a:latin typeface="Times New Roman" panose="02020603050405020304" pitchFamily="18" charset="0"/>
                <a:ea typeface="Times New Roman" panose="02020603050405020304" pitchFamily="18" charset="0"/>
              </a:rPr>
              <a:t>Make it yourself (Self management)</a:t>
            </a:r>
          </a:p>
          <a:p>
            <a:pPr marL="819150" marR="57785" lvl="0" indent="-285750">
              <a:lnSpc>
                <a:spcPct val="150000"/>
              </a:lnSpc>
              <a:spcBef>
                <a:spcPts val="5"/>
              </a:spcBef>
              <a:spcAft>
                <a:spcPts val="0"/>
              </a:spcAft>
              <a:buFont typeface="Arial" panose="020B0604020202020204" pitchFamily="34" charset="0"/>
              <a:buChar char="•"/>
              <a:tabLst>
                <a:tab pos="533400" algn="l"/>
              </a:tabLst>
            </a:pPr>
            <a:r>
              <a:rPr lang="en-US" sz="1800" dirty="0">
                <a:solidFill>
                  <a:schemeClr val="tx1"/>
                </a:solidFill>
                <a:latin typeface="Times New Roman" panose="02020603050405020304" pitchFamily="18" charset="0"/>
                <a:ea typeface="Times New Roman" panose="02020603050405020304" pitchFamily="18" charset="0"/>
              </a:rPr>
              <a:t>F</a:t>
            </a:r>
            <a:r>
              <a:rPr lang="en-US" sz="1800" dirty="0">
                <a:solidFill>
                  <a:schemeClr val="tx1"/>
                </a:solidFill>
                <a:effectLst/>
                <a:latin typeface="Times New Roman" panose="02020603050405020304" pitchFamily="18" charset="0"/>
                <a:ea typeface="Times New Roman" panose="02020603050405020304" pitchFamily="18" charset="0"/>
              </a:rPr>
              <a:t>ood waste: </a:t>
            </a:r>
            <a:r>
              <a:rPr lang="en-US" sz="1800" dirty="0">
                <a:solidFill>
                  <a:schemeClr val="tx1"/>
                </a:solidFill>
                <a:latin typeface="Times New Roman" panose="02020603050405020304" pitchFamily="18" charset="0"/>
                <a:ea typeface="Times New Roman" panose="02020603050405020304" pitchFamily="18" charset="0"/>
              </a:rPr>
              <a:t>Y</a:t>
            </a:r>
            <a:r>
              <a:rPr lang="en-US" sz="1800" dirty="0">
                <a:solidFill>
                  <a:schemeClr val="tx1"/>
                </a:solidFill>
                <a:effectLst/>
                <a:latin typeface="Times New Roman" panose="02020603050405020304" pitchFamily="18" charset="0"/>
                <a:ea typeface="Times New Roman" panose="02020603050405020304" pitchFamily="18" charset="0"/>
              </a:rPr>
              <a:t>ou can ask an agent/associate by clicking the chat option.</a:t>
            </a:r>
          </a:p>
          <a:p>
            <a:pPr marL="819150" marR="57785" lvl="0" indent="-285750">
              <a:lnSpc>
                <a:spcPct val="150000"/>
              </a:lnSpc>
              <a:spcBef>
                <a:spcPts val="5"/>
              </a:spcBef>
              <a:spcAft>
                <a:spcPts val="0"/>
              </a:spcAft>
              <a:buFont typeface="Arial" panose="020B0604020202020204" pitchFamily="34" charset="0"/>
              <a:buChar char="•"/>
              <a:tabLst>
                <a:tab pos="533400" algn="l"/>
              </a:tabLst>
            </a:pPr>
            <a:r>
              <a:rPr lang="en-US" sz="1800" dirty="0">
                <a:solidFill>
                  <a:schemeClr val="tx1"/>
                </a:solidFill>
                <a:latin typeface="Times New Roman" panose="02020603050405020304" pitchFamily="18" charset="0"/>
                <a:ea typeface="Times New Roman" panose="02020603050405020304" pitchFamily="18" charset="0"/>
              </a:rPr>
              <a:t>E</a:t>
            </a:r>
            <a:r>
              <a:rPr lang="en-US" sz="1800" dirty="0">
                <a:solidFill>
                  <a:schemeClr val="tx1"/>
                </a:solidFill>
                <a:effectLst/>
                <a:latin typeface="Times New Roman" panose="02020603050405020304" pitchFamily="18" charset="0"/>
                <a:ea typeface="Times New Roman" panose="02020603050405020304" pitchFamily="18" charset="0"/>
              </a:rPr>
              <a:t>xcess food: the app can direct you to nearby homes. </a:t>
            </a:r>
          </a:p>
          <a:p>
            <a:pPr marL="533400" marR="57785" lvl="0" indent="-533400">
              <a:lnSpc>
                <a:spcPct val="150000"/>
              </a:lnSpc>
              <a:spcBef>
                <a:spcPts val="5"/>
              </a:spcBef>
              <a:spcAft>
                <a:spcPts val="0"/>
              </a:spcAft>
              <a:buFont typeface="Wingdings" panose="05000000000000000000" pitchFamily="2" charset="2"/>
              <a:buChar char=""/>
              <a:tabLst>
                <a:tab pos="0" algn="l"/>
              </a:tabLst>
            </a:pPr>
            <a:r>
              <a:rPr lang="en-US" sz="1800" dirty="0">
                <a:solidFill>
                  <a:schemeClr val="tx1"/>
                </a:solidFill>
                <a:effectLst/>
                <a:latin typeface="Times New Roman" panose="02020603050405020304" pitchFamily="18" charset="0"/>
                <a:ea typeface="Times New Roman" panose="02020603050405020304" pitchFamily="18" charset="0"/>
              </a:rPr>
              <a:t>Book an agent to sell the food waste or there is an option like manure is processed and given back to the user with certain amount charged. Book an agent to deliver the excess food to nearby homes.</a:t>
            </a:r>
          </a:p>
          <a:p>
            <a:pPr marL="533400" marR="57785" lvl="0" indent="-533400">
              <a:lnSpc>
                <a:spcPct val="150000"/>
              </a:lnSpc>
              <a:spcBef>
                <a:spcPts val="5"/>
              </a:spcBef>
              <a:spcAft>
                <a:spcPts val="0"/>
              </a:spcAft>
              <a:buFont typeface="Wingdings" panose="05000000000000000000" pitchFamily="2" charset="2"/>
              <a:buChar char=""/>
              <a:tabLst>
                <a:tab pos="0" algn="l"/>
              </a:tabLst>
            </a:pPr>
            <a:r>
              <a:rPr lang="en-US" sz="1800" dirty="0">
                <a:solidFill>
                  <a:schemeClr val="tx1"/>
                </a:solidFill>
                <a:effectLst/>
                <a:latin typeface="Times New Roman" panose="02020603050405020304" pitchFamily="18" charset="0"/>
                <a:ea typeface="Times New Roman" panose="02020603050405020304" pitchFamily="18" charset="0"/>
              </a:rPr>
              <a:t>And users can order organic fertilizers for their garden.</a:t>
            </a:r>
          </a:p>
        </p:txBody>
      </p:sp>
    </p:spTree>
    <p:extLst>
      <p:ext uri="{BB962C8B-B14F-4D97-AF65-F5344CB8AC3E}">
        <p14:creationId xmlns:p14="http://schemas.microsoft.com/office/powerpoint/2010/main" val="8533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47968" y="327356"/>
            <a:ext cx="7886700" cy="530258"/>
          </a:xfrm>
        </p:spPr>
        <p:txBody>
          <a:bodyPr>
            <a:normAutofit fontScale="90000"/>
          </a:bodyPr>
          <a:lstStyle/>
          <a:p>
            <a:pPr algn="ctr"/>
            <a:r>
              <a:rPr lang="en-US" sz="4000" b="1" dirty="0">
                <a:solidFill>
                  <a:srgbClr val="7030A0"/>
                </a:solidFill>
                <a:latin typeface="Times New Roman" panose="02020603050405020304"/>
                <a:cs typeface="Times New Roman" panose="02020603050405020304"/>
              </a:rPr>
              <a:t>Software / Hardware used</a:t>
            </a:r>
            <a:endParaRPr lang="en-IN" sz="4000" b="1" dirty="0">
              <a:solidFill>
                <a:srgbClr val="7030A0"/>
              </a:solidFill>
              <a:latin typeface="Times New Roman" panose="02020603050405020304"/>
              <a:cs typeface="Times New Roman" panose="02020603050405020304"/>
            </a:endParaRPr>
          </a:p>
        </p:txBody>
      </p:sp>
      <p:sp>
        <p:nvSpPr>
          <p:cNvPr id="4" name="Text Placeholder 2">
            <a:extLst>
              <a:ext uri="{FF2B5EF4-FFF2-40B4-BE49-F238E27FC236}">
                <a16:creationId xmlns:a16="http://schemas.microsoft.com/office/drawing/2014/main" id="{6E25BDCF-9984-40BB-3A84-9FF85756DC4A}"/>
              </a:ext>
            </a:extLst>
          </p:cNvPr>
          <p:cNvSpPr txBox="1">
            <a:spLocks/>
          </p:cNvSpPr>
          <p:nvPr/>
        </p:nvSpPr>
        <p:spPr>
          <a:xfrm>
            <a:off x="937082" y="1440438"/>
            <a:ext cx="2944254" cy="407567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IN" sz="2400" b="1" u="sng" dirty="0">
                <a:latin typeface="Times New Roman" panose="02020603050405020304" pitchFamily="18" charset="0"/>
                <a:cs typeface="Times New Roman" panose="02020603050405020304" pitchFamily="18" charset="0"/>
              </a:rPr>
              <a:t>Software:-</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Android studio</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WhatsApp Business</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Visual Studio Code</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Firebase Console</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Google Console</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Google services</a:t>
            </a:r>
          </a:p>
        </p:txBody>
      </p:sp>
      <p:sp>
        <p:nvSpPr>
          <p:cNvPr id="5" name="Text Placeholder 2">
            <a:extLst>
              <a:ext uri="{FF2B5EF4-FFF2-40B4-BE49-F238E27FC236}">
                <a16:creationId xmlns:a16="http://schemas.microsoft.com/office/drawing/2014/main" id="{5F1D7F19-5B6D-92C1-925F-7ECB760795F9}"/>
              </a:ext>
            </a:extLst>
          </p:cNvPr>
          <p:cNvSpPr txBox="1">
            <a:spLocks/>
          </p:cNvSpPr>
          <p:nvPr/>
        </p:nvSpPr>
        <p:spPr>
          <a:xfrm>
            <a:off x="5183895" y="1440438"/>
            <a:ext cx="2808853" cy="333509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IN" sz="2400" b="1" u="sng" dirty="0">
                <a:latin typeface="Times New Roman" panose="02020603050405020304" pitchFamily="18" charset="0"/>
                <a:cs typeface="Times New Roman" panose="02020603050405020304" pitchFamily="18" charset="0"/>
              </a:rPr>
              <a:t>Hardware:-</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Internet connection</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Computer</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Android Mobile</a:t>
            </a:r>
          </a:p>
          <a:p>
            <a:pPr marL="11430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26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IN" b="1" dirty="0">
                <a:solidFill>
                  <a:srgbClr val="7030A0"/>
                </a:solidFill>
                <a:latin typeface="Times New Roman" panose="02020603050405020304"/>
                <a:cs typeface="Times New Roman" panose="02020603050405020304"/>
              </a:rPr>
              <a:t>System Architecture</a:t>
            </a:r>
            <a:endParaRPr lang="en-IN" dirty="0">
              <a:solidFill>
                <a:srgbClr val="C00000"/>
              </a:solidFill>
              <a:latin typeface="+mn-lt"/>
            </a:endParaRPr>
          </a:p>
        </p:txBody>
      </p:sp>
      <p:pic>
        <p:nvPicPr>
          <p:cNvPr id="3" name="Picture 2">
            <a:extLst>
              <a:ext uri="{FF2B5EF4-FFF2-40B4-BE49-F238E27FC236}">
                <a16:creationId xmlns:a16="http://schemas.microsoft.com/office/drawing/2014/main" id="{39569144-7BFF-C1F3-BEC2-7D4AAC060E87}"/>
              </a:ext>
            </a:extLst>
          </p:cNvPr>
          <p:cNvPicPr>
            <a:picLocks noChangeAspect="1"/>
          </p:cNvPicPr>
          <p:nvPr/>
        </p:nvPicPr>
        <p:blipFill>
          <a:blip r:embed="rId2"/>
          <a:stretch>
            <a:fillRect/>
          </a:stretch>
        </p:blipFill>
        <p:spPr>
          <a:xfrm>
            <a:off x="445412" y="1283784"/>
            <a:ext cx="8253175" cy="4290432"/>
          </a:xfrm>
          <a:prstGeom prst="rect">
            <a:avLst/>
          </a:prstGeom>
        </p:spPr>
      </p:pic>
    </p:spTree>
    <p:extLst>
      <p:ext uri="{BB962C8B-B14F-4D97-AF65-F5344CB8AC3E}">
        <p14:creationId xmlns:p14="http://schemas.microsoft.com/office/powerpoint/2010/main" val="3264071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205</TotalTime>
  <Words>2047</Words>
  <Application>Microsoft Office PowerPoint</Application>
  <PresentationFormat>On-screen Show (4:3)</PresentationFormat>
  <Paragraphs>194</Paragraphs>
  <Slides>27</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Calibri Light</vt:lpstr>
      <vt:lpstr>Times New Roman</vt:lpstr>
      <vt:lpstr>Wingdings</vt:lpstr>
      <vt:lpstr>Office Theme</vt:lpstr>
      <vt:lpstr>1_Office Theme</vt:lpstr>
      <vt:lpstr>PowerPoint Presentation</vt:lpstr>
      <vt:lpstr>Introduction</vt:lpstr>
      <vt:lpstr>Objective of the project</vt:lpstr>
      <vt:lpstr>Literature Survey</vt:lpstr>
      <vt:lpstr>Literature Survey</vt:lpstr>
      <vt:lpstr>Existing System</vt:lpstr>
      <vt:lpstr>Proposed System</vt:lpstr>
      <vt:lpstr>Software / Hardware used</vt:lpstr>
      <vt:lpstr>System Architecture</vt:lpstr>
      <vt:lpstr>System Implementation</vt:lpstr>
      <vt:lpstr> Usecase Diagram</vt:lpstr>
      <vt:lpstr>Class Diagram</vt:lpstr>
      <vt:lpstr>Sequence Diagram</vt:lpstr>
      <vt:lpstr>Collaboration Diagram</vt:lpstr>
      <vt:lpstr>Activity Diagram</vt:lpstr>
      <vt:lpstr>State Chart Diagram</vt:lpstr>
      <vt:lpstr>Package Diagram</vt:lpstr>
      <vt:lpstr>Component Diagram</vt:lpstr>
      <vt:lpstr>Deployment Diagram</vt:lpstr>
      <vt:lpstr>Results and Discussion</vt:lpstr>
      <vt:lpstr>Results and Discussion</vt:lpstr>
      <vt:lpstr>Results and Discussion</vt:lpstr>
      <vt:lpstr>Results and Discussion</vt:lpstr>
      <vt:lpstr>Reference Paper/ URL</vt:lpstr>
      <vt:lpstr>Reference Paper/ URL</vt:lpstr>
      <vt:lpstr>Reference Paper/ URL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Ilt dhevesh</cp:lastModifiedBy>
  <cp:revision>12</cp:revision>
  <cp:lastPrinted>2024-02-13T04:12:09Z</cp:lastPrinted>
  <dcterms:created xsi:type="dcterms:W3CDTF">2020-12-27T14:21:20Z</dcterms:created>
  <dcterms:modified xsi:type="dcterms:W3CDTF">2024-03-24T04:43:26Z</dcterms:modified>
</cp:coreProperties>
</file>