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6muP60SdU96DYlGuZo1vZ4loa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16F81E-CA16-4297-8DDE-E56178BCD736}">
  <a:tblStyle styleId="{D816F81E-CA16-4297-8DDE-E56178BCD7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1837ada7cb_2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68" name="Google Shape;268;g21837ada7cb_2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86e858cad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186e858cad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2cb8fd6a18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2cb8fd6a18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cb8fd6a18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2cb8fd6a18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22cb8fd6a18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i="0" u="none" strike="noStrike" cap="none">
              <a:solidFill>
                <a:srgbClr val="C00000"/>
              </a:solidFill>
              <a:latin typeface="Calibri"/>
              <a:ea typeface="Calibri"/>
              <a:cs typeface="Calibri"/>
              <a:sym typeface="Calibri"/>
            </a:endParaRPr>
          </a:p>
        </p:txBody>
      </p:sp>
      <p:sp>
        <p:nvSpPr>
          <p:cNvPr id="91" name="Google Shape;91;p1"/>
          <p:cNvSpPr txBox="1"/>
          <p:nvPr/>
        </p:nvSpPr>
        <p:spPr>
          <a:xfrm>
            <a:off x="1246550" y="2305125"/>
            <a:ext cx="7230600" cy="14618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000" b="1" dirty="0">
                <a:solidFill>
                  <a:schemeClr val="dk1"/>
                </a:solidFill>
                <a:latin typeface="Times New Roman"/>
                <a:ea typeface="Times New Roman"/>
                <a:cs typeface="Times New Roman"/>
                <a:sym typeface="Times New Roman"/>
              </a:rPr>
              <a:t>EMPLOYING SEASONAL DECOMPOSITION FOR DYNAMIC STOCK PRICE PREDICATION WITHIN THE REALM OF WEB-BASED APPLICATIONS</a:t>
            </a:r>
            <a:endParaRPr sz="20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900" b="1" dirty="0">
                <a:solidFill>
                  <a:schemeClr val="dk1"/>
                </a:solidFill>
                <a:latin typeface="Times New Roman"/>
                <a:ea typeface="Times New Roman"/>
                <a:cs typeface="Times New Roman"/>
                <a:sym typeface="Times New Roman"/>
              </a:rPr>
              <a:t>                           </a:t>
            </a:r>
            <a:endParaRPr sz="2900" b="1" dirty="0">
              <a:solidFill>
                <a:schemeClr val="dk1"/>
              </a:solidFill>
              <a:latin typeface="Times New Roman"/>
              <a:ea typeface="Times New Roman"/>
              <a:cs typeface="Times New Roman"/>
              <a:sym typeface="Times New Roman"/>
            </a:endParaRPr>
          </a:p>
        </p:txBody>
      </p:sp>
      <p:sp>
        <p:nvSpPr>
          <p:cNvPr id="92" name="Google Shape;92;p1"/>
          <p:cNvSpPr txBox="1"/>
          <p:nvPr/>
        </p:nvSpPr>
        <p:spPr>
          <a:xfrm>
            <a:off x="376932" y="5369237"/>
            <a:ext cx="3938700" cy="110795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Guide Name &amp; Designation	</a:t>
            </a:r>
          </a:p>
          <a:p>
            <a:pPr marL="0" lvl="0" indent="0" algn="l" rtl="0">
              <a:spcBef>
                <a:spcPts val="0"/>
              </a:spcBef>
              <a:spcAft>
                <a:spcPts val="0"/>
              </a:spcAft>
              <a:buClr>
                <a:schemeClr val="dk1"/>
              </a:buClr>
              <a:buFont typeface="Arial"/>
              <a:buNone/>
            </a:pPr>
            <a:endParaRPr lang="en-US"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      </a:t>
            </a:r>
            <a:r>
              <a:rPr lang="en-US" sz="1800" b="1" dirty="0" err="1">
                <a:solidFill>
                  <a:srgbClr val="FF0000"/>
                </a:solidFill>
                <a:latin typeface="Times New Roman"/>
                <a:ea typeface="Times New Roman"/>
                <a:cs typeface="Times New Roman"/>
                <a:sym typeface="Times New Roman"/>
              </a:rPr>
              <a:t>Mrs.D.JENNIFER</a:t>
            </a:r>
            <a:r>
              <a:rPr lang="en-US" sz="1800" b="1" dirty="0">
                <a:solidFill>
                  <a:srgbClr val="FF0000"/>
                </a:solidFill>
                <a:latin typeface="Times New Roman"/>
                <a:ea typeface="Times New Roman"/>
                <a:cs typeface="Times New Roman"/>
                <a:sym typeface="Times New Roman"/>
              </a:rPr>
              <a:t> M.TECH</a:t>
            </a:r>
            <a:endParaRPr sz="1800" b="1"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                            </a:t>
            </a:r>
            <a:endParaRPr sz="1800" b="1" i="0" u="none" strike="noStrike" cap="none" dirty="0">
              <a:solidFill>
                <a:schemeClr val="dk1"/>
              </a:solidFill>
              <a:latin typeface="Times New Roman"/>
              <a:ea typeface="Times New Roman"/>
              <a:cs typeface="Times New Roman"/>
              <a:sym typeface="Times New Roman"/>
            </a:endParaRPr>
          </a:p>
        </p:txBody>
      </p:sp>
      <p:sp>
        <p:nvSpPr>
          <p:cNvPr id="93" name="Google Shape;93;p1"/>
          <p:cNvSpPr txBox="1"/>
          <p:nvPr/>
        </p:nvSpPr>
        <p:spPr>
          <a:xfrm flipH="1">
            <a:off x="2119000" y="3663099"/>
            <a:ext cx="4802700" cy="923289"/>
          </a:xfrm>
          <a:prstGeom prst="rect">
            <a:avLst/>
          </a:prstGeom>
          <a:noFill/>
          <a:ln>
            <a:noFill/>
          </a:ln>
        </p:spPr>
        <p:txBody>
          <a:bodyPr spcFirstLastPara="1" wrap="square" lIns="91425" tIns="45700" rIns="91425" bIns="45700" anchor="t" anchorCtr="0">
            <a:spAutoFit/>
          </a:bodyPr>
          <a:lstStyle/>
          <a:p>
            <a:pPr marL="457200" marR="0" lvl="0" indent="0" rtl="0">
              <a:lnSpc>
                <a:spcPct val="10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DHEEPAN BALAJI.L	(211420104064)</a:t>
            </a:r>
          </a:p>
          <a:p>
            <a:pPr marL="457200" marR="0" lvl="0" indent="0" rtl="0">
              <a:lnSpc>
                <a:spcPct val="10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GOWTHAM.S (2114220104064)</a:t>
            </a:r>
          </a:p>
          <a:p>
            <a:pPr marL="457200" marR="0" lvl="0" indent="0" rtl="0">
              <a:lnSpc>
                <a:spcPct val="10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SUDHARSANAN.R(211420104337)</a:t>
            </a:r>
          </a:p>
        </p:txBody>
      </p:sp>
      <p:sp>
        <p:nvSpPr>
          <p:cNvPr id="94" name="Google Shape;94;p1"/>
          <p:cNvSpPr txBox="1"/>
          <p:nvPr/>
        </p:nvSpPr>
        <p:spPr>
          <a:xfrm>
            <a:off x="5015884" y="5452962"/>
            <a:ext cx="3542190"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Coordinator Name &amp; Designation</a:t>
            </a:r>
          </a:p>
          <a:p>
            <a:pPr marL="0" marR="0" lvl="0" indent="0" algn="l" rtl="0">
              <a:lnSpc>
                <a:spcPct val="100000"/>
              </a:lnSpc>
              <a:spcBef>
                <a:spcPts val="0"/>
              </a:spcBef>
              <a:spcAft>
                <a:spcPts val="0"/>
              </a:spcAft>
              <a:buClr>
                <a:srgbClr val="000000"/>
              </a:buClr>
              <a:buSzPts val="1800"/>
              <a:buFont typeface="Arial"/>
              <a:buNone/>
            </a:pPr>
            <a:endParaRPr lang="en-US" sz="10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0000"/>
                </a:solidFill>
                <a:latin typeface="Times New Roman"/>
                <a:ea typeface="Times New Roman"/>
                <a:cs typeface="Times New Roman"/>
                <a:sym typeface="Times New Roman"/>
              </a:rPr>
              <a:t>Dr A.</a:t>
            </a:r>
            <a:r>
              <a:rPr lang="en-US" sz="1800" b="1" dirty="0">
                <a:solidFill>
                  <a:srgbClr val="FF0000"/>
                </a:solidFill>
                <a:latin typeface="Times New Roman"/>
                <a:ea typeface="Times New Roman"/>
                <a:cs typeface="Times New Roman"/>
                <a:sym typeface="Times New Roman"/>
              </a:rPr>
              <a:t>PUGHAZENDI</a:t>
            </a:r>
            <a:r>
              <a:rPr lang="en-US" sz="1800" b="1" i="0" u="none" strike="noStrike" cap="none" dirty="0">
                <a:solidFill>
                  <a:srgbClr val="FF0000"/>
                </a:solidFill>
                <a:latin typeface="Times New Roman"/>
                <a:ea typeface="Times New Roman"/>
                <a:cs typeface="Times New Roman"/>
                <a:sym typeface="Times New Roman"/>
              </a:rPr>
              <a:t> M.E., </a:t>
            </a:r>
            <a:r>
              <a:rPr lang="en-US" sz="1800" b="1" i="0" u="none" strike="noStrike" cap="none" dirty="0" err="1">
                <a:solidFill>
                  <a:srgbClr val="FF0000"/>
                </a:solidFill>
                <a:latin typeface="Times New Roman"/>
                <a:ea typeface="Times New Roman"/>
                <a:cs typeface="Times New Roman"/>
                <a:sym typeface="Times New Roman"/>
              </a:rPr>
              <a:t>Ph.D</a:t>
            </a:r>
            <a:endParaRPr sz="1800" b="1" i="0" u="none" strike="noStrike" cap="none" dirty="0">
              <a:solidFill>
                <a:srgbClr val="FF0000"/>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6" name="Google Shape;96;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97"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dk1"/>
                </a:solidFill>
              </a:rPr>
              <a:t>1</a:t>
            </a:fld>
            <a:endParaRPr sz="18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Software / Hardware used</a:t>
            </a:r>
            <a:endParaRPr sz="3600" b="1">
              <a:solidFill>
                <a:srgbClr val="7030A0"/>
              </a:solidFill>
              <a:latin typeface="Times New Roman"/>
              <a:ea typeface="Times New Roman"/>
              <a:cs typeface="Times New Roman"/>
              <a:sym typeface="Times New Roman"/>
            </a:endParaRPr>
          </a:p>
        </p:txBody>
      </p:sp>
      <p:sp>
        <p:nvSpPr>
          <p:cNvPr id="184" name="Google Shape;18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85" name="Google Shape;18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86" name="Google Shape;186;p9"/>
          <p:cNvSpPr txBox="1"/>
          <p:nvPr/>
        </p:nvSpPr>
        <p:spPr>
          <a:xfrm>
            <a:off x="628650" y="1244600"/>
            <a:ext cx="80835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dirty="0">
                <a:solidFill>
                  <a:srgbClr val="FF0000"/>
                </a:solidFill>
                <a:highlight>
                  <a:schemeClr val="lt1"/>
                </a:highlight>
                <a:latin typeface="Calibri"/>
                <a:ea typeface="Calibri"/>
                <a:cs typeface="Calibri"/>
                <a:sym typeface="Calibri"/>
              </a:rPr>
              <a:t>Software Requirements:</a:t>
            </a:r>
            <a:endParaRPr sz="2600" dirty="0">
              <a:solidFill>
                <a:srgbClr val="FF0000"/>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dirty="0">
                <a:latin typeface="Calibri"/>
                <a:ea typeface="Calibri"/>
                <a:cs typeface="Calibri"/>
                <a:sym typeface="Calibri"/>
              </a:rPr>
              <a:t>• Windows 7or higher.</a:t>
            </a:r>
            <a:endParaRPr sz="22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dirty="0">
                <a:latin typeface="Calibri"/>
                <a:ea typeface="Calibri"/>
                <a:cs typeface="Calibri"/>
                <a:sym typeface="Calibri"/>
              </a:rPr>
              <a:t>• </a:t>
            </a:r>
            <a:r>
              <a:rPr lang="en-US" sz="2200" dirty="0" err="1">
                <a:latin typeface="Calibri"/>
                <a:ea typeface="Calibri"/>
                <a:cs typeface="Calibri"/>
                <a:sym typeface="Calibri"/>
              </a:rPr>
              <a:t>Pycharm</a:t>
            </a:r>
            <a:r>
              <a:rPr lang="en-US" sz="2200" dirty="0">
                <a:latin typeface="Calibri"/>
                <a:ea typeface="Calibri"/>
                <a:cs typeface="Calibri"/>
                <a:sym typeface="Calibri"/>
              </a:rPr>
              <a:t> – an online python interpreter</a:t>
            </a:r>
            <a:endParaRPr sz="2200" dirty="0">
              <a:latin typeface="Calibri"/>
              <a:ea typeface="Calibri"/>
              <a:cs typeface="Calibri"/>
              <a:sym typeface="Calibri"/>
            </a:endParaRPr>
          </a:p>
          <a:p>
            <a:pPr marL="0" lvl="0" indent="0" algn="l" rtl="0">
              <a:spcBef>
                <a:spcPts val="0"/>
              </a:spcBef>
              <a:spcAft>
                <a:spcPts val="0"/>
              </a:spcAft>
              <a:buNone/>
            </a:pPr>
            <a:endParaRPr sz="2200" dirty="0">
              <a:latin typeface="Calibri"/>
              <a:ea typeface="Calibri"/>
              <a:cs typeface="Calibri"/>
              <a:sym typeface="Calibri"/>
            </a:endParaRPr>
          </a:p>
        </p:txBody>
      </p:sp>
      <p:sp>
        <p:nvSpPr>
          <p:cNvPr id="187" name="Google Shape;187;p9"/>
          <p:cNvSpPr txBox="1"/>
          <p:nvPr/>
        </p:nvSpPr>
        <p:spPr>
          <a:xfrm>
            <a:off x="628650" y="3216250"/>
            <a:ext cx="7315200" cy="335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600">
                <a:solidFill>
                  <a:srgbClr val="FF0000"/>
                </a:solidFill>
                <a:highlight>
                  <a:schemeClr val="lt1"/>
                </a:highlight>
                <a:latin typeface="Calibri"/>
                <a:ea typeface="Calibri"/>
                <a:cs typeface="Calibri"/>
                <a:sym typeface="Calibri"/>
              </a:rPr>
              <a:t>Hardware Components:</a:t>
            </a:r>
            <a:endParaRPr sz="2600">
              <a:solidFill>
                <a:srgbClr val="FF0000"/>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100">
                <a:latin typeface="Calibri"/>
                <a:ea typeface="Calibri"/>
                <a:cs typeface="Calibri"/>
                <a:sym typeface="Calibri"/>
              </a:rPr>
              <a:t>• Processor – i3 or higher</a:t>
            </a: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100">
                <a:latin typeface="Calibri"/>
                <a:ea typeface="Calibri"/>
                <a:cs typeface="Calibri"/>
                <a:sym typeface="Calibri"/>
              </a:rPr>
              <a:t>• Hard Disk – 5 GB</a:t>
            </a: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100">
                <a:latin typeface="Calibri"/>
                <a:ea typeface="Calibri"/>
                <a:cs typeface="Calibri"/>
                <a:sym typeface="Calibri"/>
              </a:rPr>
              <a:t>• Memory – 1GB RAM</a:t>
            </a: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100">
                <a:latin typeface="Calibri"/>
                <a:ea typeface="Calibri"/>
                <a:cs typeface="Calibri"/>
                <a:sym typeface="Calibri"/>
              </a:rPr>
              <a:t>• Internet Connection</a:t>
            </a:r>
            <a:endParaRPr sz="2100">
              <a:latin typeface="Calibri"/>
              <a:ea typeface="Calibri"/>
              <a:cs typeface="Calibri"/>
              <a:sym typeface="Calibri"/>
            </a:endParaRPr>
          </a:p>
          <a:p>
            <a:pPr marL="0" lvl="0" indent="0" algn="l" rtl="0">
              <a:spcBef>
                <a:spcPts val="0"/>
              </a:spcBef>
              <a:spcAft>
                <a:spcPts val="0"/>
              </a:spcAft>
              <a:buNone/>
            </a:pPr>
            <a:endParaRPr sz="1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Architecture / Methodology used</a:t>
            </a:r>
            <a:endParaRPr sz="3600" b="1">
              <a:solidFill>
                <a:srgbClr val="7030A0"/>
              </a:solidFill>
              <a:latin typeface="Times New Roman"/>
              <a:ea typeface="Times New Roman"/>
              <a:cs typeface="Times New Roman"/>
              <a:sym typeface="Times New Roman"/>
            </a:endParaRPr>
          </a:p>
        </p:txBody>
      </p:sp>
      <p:sp>
        <p:nvSpPr>
          <p:cNvPr id="193" name="Google Shape;19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94" name="Google Shape;19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95" name="Google Shape;195;p10"/>
          <p:cNvSpPr txBox="1"/>
          <p:nvPr/>
        </p:nvSpPr>
        <p:spPr>
          <a:xfrm>
            <a:off x="628650" y="1178625"/>
            <a:ext cx="854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6" name="Google Shape;196;p10"/>
          <p:cNvSpPr txBox="1"/>
          <p:nvPr/>
        </p:nvSpPr>
        <p:spPr>
          <a:xfrm>
            <a:off x="997300" y="1431175"/>
            <a:ext cx="8411100" cy="4525200"/>
          </a:xfrm>
          <a:prstGeom prst="rect">
            <a:avLst/>
          </a:prstGeom>
          <a:noFill/>
          <a:ln>
            <a:noFill/>
          </a:ln>
        </p:spPr>
        <p:txBody>
          <a:bodyPr spcFirstLastPara="1" wrap="square" lIns="91425" tIns="91425" rIns="91425" bIns="91425" anchor="t" anchorCtr="0">
            <a:spAutoFit/>
          </a:bodyPr>
          <a:lstStyle/>
          <a:p>
            <a:pPr marL="914400" lvl="0" indent="-527050" algn="l" rtl="0">
              <a:spcBef>
                <a:spcPts val="0"/>
              </a:spcBef>
              <a:spcAft>
                <a:spcPts val="0"/>
              </a:spcAft>
              <a:buSzPts val="4700"/>
              <a:buFont typeface="Calibri"/>
              <a:buChar char="●"/>
            </a:pPr>
            <a:r>
              <a:rPr lang="en-US" sz="4700" dirty="0">
                <a:latin typeface="Calibri"/>
                <a:ea typeface="Calibri"/>
                <a:cs typeface="Calibri"/>
                <a:sym typeface="Calibri"/>
              </a:rPr>
              <a:t>Programming Libraries</a:t>
            </a:r>
            <a:endParaRPr sz="4700" dirty="0">
              <a:latin typeface="Calibri"/>
              <a:ea typeface="Calibri"/>
              <a:cs typeface="Calibri"/>
              <a:sym typeface="Calibri"/>
            </a:endParaRPr>
          </a:p>
          <a:p>
            <a:pPr marL="914400" lvl="0" indent="-527050" algn="l" rtl="0">
              <a:spcBef>
                <a:spcPts val="0"/>
              </a:spcBef>
              <a:spcAft>
                <a:spcPts val="0"/>
              </a:spcAft>
              <a:buSzPts val="4700"/>
              <a:buFont typeface="Calibri"/>
              <a:buChar char="●"/>
            </a:pPr>
            <a:r>
              <a:rPr lang="en-US" sz="4700" dirty="0">
                <a:latin typeface="Calibri"/>
                <a:ea typeface="Calibri"/>
                <a:cs typeface="Calibri"/>
                <a:sym typeface="Calibri"/>
              </a:rPr>
              <a:t>Web Frameworks</a:t>
            </a:r>
            <a:endParaRPr sz="4700" dirty="0">
              <a:latin typeface="Calibri"/>
              <a:ea typeface="Calibri"/>
              <a:cs typeface="Calibri"/>
              <a:sym typeface="Calibri"/>
            </a:endParaRPr>
          </a:p>
          <a:p>
            <a:pPr marL="914400" lvl="0" indent="-527050" algn="l" rtl="0">
              <a:spcBef>
                <a:spcPts val="0"/>
              </a:spcBef>
              <a:spcAft>
                <a:spcPts val="0"/>
              </a:spcAft>
              <a:buSzPts val="4700"/>
              <a:buFont typeface="Calibri"/>
              <a:buChar char="●"/>
            </a:pPr>
            <a:r>
              <a:rPr lang="en-US" sz="4700" dirty="0">
                <a:latin typeface="Calibri"/>
                <a:ea typeface="Calibri"/>
                <a:cs typeface="Calibri"/>
                <a:sym typeface="Calibri"/>
              </a:rPr>
              <a:t>Data Retrieval </a:t>
            </a:r>
            <a:endParaRPr sz="4700" dirty="0">
              <a:latin typeface="Calibri"/>
              <a:ea typeface="Calibri"/>
              <a:cs typeface="Calibri"/>
              <a:sym typeface="Calibri"/>
            </a:endParaRPr>
          </a:p>
          <a:p>
            <a:pPr marL="914400" lvl="0" indent="-527050" algn="l" rtl="0">
              <a:spcBef>
                <a:spcPts val="0"/>
              </a:spcBef>
              <a:spcAft>
                <a:spcPts val="0"/>
              </a:spcAft>
              <a:buSzPts val="4700"/>
              <a:buFont typeface="Calibri"/>
              <a:buChar char="●"/>
            </a:pPr>
            <a:r>
              <a:rPr lang="en-US" sz="4700" dirty="0">
                <a:latin typeface="Calibri"/>
                <a:ea typeface="Calibri"/>
                <a:cs typeface="Calibri"/>
                <a:sym typeface="Calibri"/>
              </a:rPr>
              <a:t>Data Processing </a:t>
            </a:r>
            <a:endParaRPr sz="4700" dirty="0">
              <a:latin typeface="Calibri"/>
              <a:ea typeface="Calibri"/>
              <a:cs typeface="Calibri"/>
              <a:sym typeface="Calibri"/>
            </a:endParaRPr>
          </a:p>
          <a:p>
            <a:pPr marL="914400" lvl="0" indent="-527050" algn="l" rtl="0">
              <a:spcBef>
                <a:spcPts val="0"/>
              </a:spcBef>
              <a:spcAft>
                <a:spcPts val="0"/>
              </a:spcAft>
              <a:buSzPts val="4700"/>
              <a:buFont typeface="Calibri"/>
              <a:buChar char="●"/>
            </a:pPr>
            <a:r>
              <a:rPr lang="en-US" sz="4700" dirty="0">
                <a:latin typeface="Calibri"/>
                <a:ea typeface="Calibri"/>
                <a:cs typeface="Calibri"/>
                <a:sym typeface="Calibri"/>
              </a:rPr>
              <a:t>Seasonal Decomposition </a:t>
            </a:r>
            <a:endParaRPr sz="4700" dirty="0">
              <a:latin typeface="Calibri"/>
              <a:ea typeface="Calibri"/>
              <a:cs typeface="Calibri"/>
              <a:sym typeface="Calibri"/>
            </a:endParaRPr>
          </a:p>
          <a:p>
            <a:pPr marL="914400" lvl="0" indent="0" algn="l" rtl="0">
              <a:spcBef>
                <a:spcPts val="0"/>
              </a:spcBef>
              <a:spcAft>
                <a:spcPts val="0"/>
              </a:spcAft>
              <a:buNone/>
            </a:pPr>
            <a:endParaRPr sz="47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System Design - Flow Chart/DFD/ER </a:t>
            </a:r>
            <a:endParaRPr sz="6000" b="1">
              <a:solidFill>
                <a:srgbClr val="7030A0"/>
              </a:solidFill>
              <a:latin typeface="Times New Roman"/>
              <a:ea typeface="Times New Roman"/>
              <a:cs typeface="Times New Roman"/>
              <a:sym typeface="Times New Roman"/>
            </a:endParaRPr>
          </a:p>
        </p:txBody>
      </p:sp>
      <p:sp>
        <p:nvSpPr>
          <p:cNvPr id="203" name="Google Shape;203;p11"/>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txBox="1"/>
          <p:nvPr/>
        </p:nvSpPr>
        <p:spPr>
          <a:xfrm>
            <a:off x="1412240" y="2962255"/>
            <a:ext cx="6654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05" name="Google Shape;20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06" name="Google Shape;206;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3" name="Picture 2">
            <a:extLst>
              <a:ext uri="{FF2B5EF4-FFF2-40B4-BE49-F238E27FC236}">
                <a16:creationId xmlns:a16="http://schemas.microsoft.com/office/drawing/2014/main" id="{D8ECA71E-5DCD-CCD8-C74F-D4F0747A7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34" y="1452165"/>
            <a:ext cx="7280256" cy="35198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System Design - Flow Chart/DFD/ER </a:t>
            </a:r>
            <a:endParaRPr sz="6000" b="1">
              <a:solidFill>
                <a:srgbClr val="7030A0"/>
              </a:solidFill>
              <a:latin typeface="Times New Roman"/>
              <a:ea typeface="Times New Roman"/>
              <a:cs typeface="Times New Roman"/>
              <a:sym typeface="Times New Roman"/>
            </a:endParaRPr>
          </a:p>
        </p:txBody>
      </p:sp>
      <p:sp>
        <p:nvSpPr>
          <p:cNvPr id="213" name="Google Shape;21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14" name="Google Shape;214;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2" name="Picture 1">
            <a:extLst>
              <a:ext uri="{FF2B5EF4-FFF2-40B4-BE49-F238E27FC236}">
                <a16:creationId xmlns:a16="http://schemas.microsoft.com/office/drawing/2014/main" id="{58D49914-51D6-E878-B8EF-111332820A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7980" y="826770"/>
            <a:ext cx="3368040" cy="520446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System Design - Flow Chart/DFD/ER </a:t>
            </a:r>
            <a:endParaRPr sz="6000" b="1">
              <a:solidFill>
                <a:srgbClr val="7030A0"/>
              </a:solidFill>
              <a:latin typeface="Times New Roman"/>
              <a:ea typeface="Times New Roman"/>
              <a:cs typeface="Times New Roman"/>
              <a:sym typeface="Times New Roman"/>
            </a:endParaRPr>
          </a:p>
        </p:txBody>
      </p:sp>
      <p:sp>
        <p:nvSpPr>
          <p:cNvPr id="221" name="Google Shape;221;p12"/>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Calibri"/>
              <a:ea typeface="Calibri"/>
              <a:cs typeface="Calibri"/>
              <a:sym typeface="Calibri"/>
            </a:endParaRPr>
          </a:p>
        </p:txBody>
      </p:sp>
      <p:sp>
        <p:nvSpPr>
          <p:cNvPr id="222" name="Google Shape;222;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23" name="Google Shape;22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 name="Picture 1">
            <a:extLst>
              <a:ext uri="{FF2B5EF4-FFF2-40B4-BE49-F238E27FC236}">
                <a16:creationId xmlns:a16="http://schemas.microsoft.com/office/drawing/2014/main" id="{F25C0D72-09D4-2EAF-95DD-5CBE903CB3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487" y="876719"/>
            <a:ext cx="6770319" cy="4973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0" name="Google Shape;23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31" name="Google Shape;23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32" name="Google Shape;232;p14"/>
          <p:cNvSpPr txBox="1"/>
          <p:nvPr/>
        </p:nvSpPr>
        <p:spPr>
          <a:xfrm>
            <a:off x="511600" y="1081475"/>
            <a:ext cx="8658300" cy="4679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2300" b="1" dirty="0">
                <a:solidFill>
                  <a:srgbClr val="FF0000"/>
                </a:solidFill>
              </a:rPr>
              <a:t>1.</a:t>
            </a:r>
            <a:r>
              <a:rPr lang="en-US" sz="1300" dirty="0">
                <a:solidFill>
                  <a:srgbClr val="FF0000"/>
                </a:solidFill>
              </a:rPr>
              <a:t> </a:t>
            </a:r>
            <a:r>
              <a:rPr lang="en-US" sz="1500" dirty="0">
                <a:solidFill>
                  <a:srgbClr val="FF0000"/>
                </a:solidFill>
              </a:rPr>
              <a:t>  </a:t>
            </a:r>
            <a:r>
              <a:rPr lang="en-US" sz="2500" b="1" dirty="0">
                <a:solidFill>
                  <a:srgbClr val="FF0000"/>
                </a:solidFill>
                <a:highlight>
                  <a:srgbClr val="FFFFFF"/>
                </a:highlight>
              </a:rPr>
              <a:t>DATASET</a:t>
            </a:r>
            <a:endParaRPr sz="2500" b="1" dirty="0">
              <a:solidFill>
                <a:srgbClr val="FF0000"/>
              </a:solidFill>
              <a:highlight>
                <a:srgbClr val="FFFFFF"/>
              </a:highlight>
            </a:endParaRPr>
          </a:p>
          <a:p>
            <a:pPr marL="482600" algn="just">
              <a:lnSpc>
                <a:spcPct val="150000"/>
              </a:lnSpc>
              <a:spcBef>
                <a:spcPts val="1000"/>
              </a:spcBef>
              <a:spcAft>
                <a:spcPts val="0"/>
              </a:spcAft>
            </a:pPr>
            <a:r>
              <a:rPr lang="en-US" sz="1100" i="1" dirty="0">
                <a:solidFill>
                  <a:schemeClr val="dk1"/>
                </a:solidFill>
              </a:rPr>
              <a:t>         </a:t>
            </a:r>
            <a:r>
              <a:rPr lang="en-US" sz="2400" i="1" dirty="0">
                <a:solidFill>
                  <a:schemeClr val="dk1"/>
                </a:solidFill>
              </a:rPr>
              <a:t>	 </a:t>
            </a:r>
            <a:r>
              <a:rPr lang="en-US" sz="2400" dirty="0">
                <a:solidFill>
                  <a:schemeClr val="dk1"/>
                </a:solidFill>
              </a:rPr>
              <a:t> </a:t>
            </a:r>
            <a:r>
              <a:rPr lang="en-US" sz="2400" dirty="0">
                <a:effectLst/>
                <a:latin typeface="Times New Roman" panose="02020603050405020304" pitchFamily="18" charset="0"/>
                <a:ea typeface="Times New Roman" panose="02020603050405020304" pitchFamily="18" charset="0"/>
              </a:rPr>
              <a:t>This innovative system integrates fundamental analysis, technical indicators, sentiment analysis, and a unique time series analysis approach to provide users with a comprehensive and actionable tool for navigating the complexities of financial markets. 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interactive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development</a:t>
            </a:r>
            <a:endParaRPr lang="en-IN" sz="2400" dirty="0">
              <a:effectLst/>
              <a:latin typeface="Times New Roman" panose="02020603050405020304" pitchFamily="18" charset="0"/>
              <a:ea typeface="Times New Roman" panose="02020603050405020304" pitchFamily="18" charset="0"/>
            </a:endParaRPr>
          </a:p>
          <a:p>
            <a:pPr marL="0" lvl="0" indent="0" algn="l" rtl="0">
              <a:spcBef>
                <a:spcPts val="1200"/>
              </a:spcBef>
              <a:spcAft>
                <a:spcPts val="0"/>
              </a:spcAft>
              <a:buNone/>
            </a:pPr>
            <a:endParaRPr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8" name="Google Shape;238;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39" name="Google Shape;239;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40" name="Google Shape;240;p15"/>
          <p:cNvSpPr txBox="1"/>
          <p:nvPr/>
        </p:nvSpPr>
        <p:spPr>
          <a:xfrm>
            <a:off x="628650" y="984325"/>
            <a:ext cx="8295300" cy="3907963"/>
          </a:xfrm>
          <a:prstGeom prst="rect">
            <a:avLst/>
          </a:prstGeom>
          <a:noFill/>
          <a:ln>
            <a:noFill/>
          </a:ln>
        </p:spPr>
        <p:txBody>
          <a:bodyPr spcFirstLastPara="1" wrap="square" lIns="91425" tIns="91425" rIns="91425" bIns="91425" anchor="t" anchorCtr="0">
            <a:spAutoFit/>
          </a:bodyPr>
          <a:lstStyle/>
          <a:p>
            <a:pPr marL="177800" lvl="0" indent="0" algn="just" rtl="0">
              <a:lnSpc>
                <a:spcPct val="115000"/>
              </a:lnSpc>
              <a:spcBef>
                <a:spcPts val="1200"/>
              </a:spcBef>
              <a:spcAft>
                <a:spcPts val="0"/>
              </a:spcAft>
              <a:buNone/>
            </a:pPr>
            <a:r>
              <a:rPr lang="en-US" sz="900" dirty="0">
                <a:solidFill>
                  <a:schemeClr val="dk1"/>
                </a:solidFill>
              </a:rPr>
              <a:t>  </a:t>
            </a:r>
            <a:r>
              <a:rPr lang="en-US" sz="2100" b="1" dirty="0">
                <a:solidFill>
                  <a:srgbClr val="FF0000"/>
                </a:solidFill>
              </a:rPr>
              <a:t> </a:t>
            </a:r>
            <a:r>
              <a:rPr lang="en-US" sz="2500" b="1" dirty="0">
                <a:solidFill>
                  <a:srgbClr val="FF0000"/>
                </a:solidFill>
              </a:rPr>
              <a:t>2.PREPROCESSING</a:t>
            </a:r>
            <a:endParaRPr sz="2500" b="1" dirty="0">
              <a:solidFill>
                <a:srgbClr val="FF0000"/>
              </a:solidFill>
            </a:endParaRPr>
          </a:p>
          <a:p>
            <a:pPr marL="0" lvl="0" indent="0" algn="just" rtl="0">
              <a:lnSpc>
                <a:spcPct val="115000"/>
              </a:lnSpc>
              <a:spcBef>
                <a:spcPts val="1200"/>
              </a:spcBef>
              <a:spcAft>
                <a:spcPts val="0"/>
              </a:spcAft>
              <a:buNone/>
            </a:pPr>
            <a:r>
              <a:rPr lang="en-US" sz="2300" dirty="0">
                <a:solidFill>
                  <a:srgbClr val="FF0000"/>
                </a:solidFill>
              </a:rPr>
              <a:t>          </a:t>
            </a:r>
            <a:r>
              <a:rPr lang="en-US" sz="2400" dirty="0">
                <a:effectLst/>
                <a:latin typeface="Times New Roman" panose="02020603050405020304" pitchFamily="18" charset="0"/>
                <a:ea typeface="Times New Roman" panose="02020603050405020304" pitchFamily="18" charset="0"/>
              </a:rPr>
              <a:t>The architecture of the predictive analytics framework for stock market forecasting is a sophisticated system comprising interconnected components designed to leverage advanced quantitative methodologies seamlessly. At its core, the framework ingests data from various sources including financial statements, earnings reports, economic indicators, news articles, and historical stock data</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46" name="Google Shape;246;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47" name="Google Shape;24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48" name="Google Shape;248;p16"/>
          <p:cNvSpPr txBox="1"/>
          <p:nvPr/>
        </p:nvSpPr>
        <p:spPr>
          <a:xfrm>
            <a:off x="628650" y="874758"/>
            <a:ext cx="8541300" cy="299181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2200" b="1" dirty="0">
                <a:solidFill>
                  <a:srgbClr val="FF0000"/>
                </a:solidFill>
              </a:rPr>
              <a:t>3.</a:t>
            </a:r>
            <a:r>
              <a:rPr lang="en-US" sz="1500" b="1" dirty="0">
                <a:solidFill>
                  <a:srgbClr val="434343"/>
                </a:solidFill>
              </a:rPr>
              <a:t> </a:t>
            </a:r>
            <a:r>
              <a:rPr lang="en-US" sz="2500" b="1" dirty="0">
                <a:solidFill>
                  <a:srgbClr val="FF0000"/>
                </a:solidFill>
              </a:rPr>
              <a:t>LOAD DATA</a:t>
            </a:r>
            <a:endParaRPr sz="2500" b="1" dirty="0">
              <a:solidFill>
                <a:srgbClr val="FF0000"/>
              </a:solidFill>
            </a:endParaRPr>
          </a:p>
          <a:p>
            <a:pPr marL="482600" marR="855345">
              <a:lnSpc>
                <a:spcPct val="150000"/>
              </a:lnSpc>
              <a:spcBef>
                <a:spcPts val="8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Integrates outputs from fundamental analysis, technical analysis, sentiment analysis, and time series analysis to generate predictive models for stock market forecasting.</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latin typeface="Calibri"/>
              <a:ea typeface="Calibri"/>
              <a:cs typeface="Calibri"/>
              <a:sym typeface="Calibri"/>
            </a:endParaRPr>
          </a:p>
        </p:txBody>
      </p:sp>
      <p:sp>
        <p:nvSpPr>
          <p:cNvPr id="249" name="Google Shape;249;p16"/>
          <p:cNvSpPr txBox="1"/>
          <p:nvPr/>
        </p:nvSpPr>
        <p:spPr>
          <a:xfrm>
            <a:off x="317550" y="3429000"/>
            <a:ext cx="8852400" cy="3166221"/>
          </a:xfrm>
          <a:prstGeom prst="rect">
            <a:avLst/>
          </a:prstGeom>
          <a:noFill/>
          <a:ln>
            <a:noFill/>
          </a:ln>
        </p:spPr>
        <p:txBody>
          <a:bodyPr spcFirstLastPara="1" wrap="square" lIns="91425" tIns="91425" rIns="91425" bIns="91425" anchor="t" anchorCtr="0">
            <a:spAutoFit/>
          </a:bodyPr>
          <a:lstStyle/>
          <a:p>
            <a:pPr marL="241300" lvl="0" indent="0" algn="l" rtl="0">
              <a:lnSpc>
                <a:spcPct val="115000"/>
              </a:lnSpc>
              <a:spcBef>
                <a:spcPts val="1800"/>
              </a:spcBef>
              <a:spcAft>
                <a:spcPts val="0"/>
              </a:spcAft>
              <a:buClr>
                <a:schemeClr val="dk1"/>
              </a:buClr>
              <a:buSzPts val="1100"/>
              <a:buFont typeface="Arial"/>
              <a:buNone/>
            </a:pPr>
            <a:r>
              <a:rPr lang="en-US" sz="2500" b="1" dirty="0">
                <a:solidFill>
                  <a:srgbClr val="FF0000"/>
                </a:solidFill>
              </a:rPr>
              <a:t>4.ANALYSE FEATURE</a:t>
            </a:r>
            <a:endParaRPr sz="2500" b="1" dirty="0">
              <a:solidFill>
                <a:srgbClr val="FF0000"/>
              </a:solidFill>
            </a:endParaRPr>
          </a:p>
          <a:p>
            <a:pPr>
              <a:lnSpc>
                <a:spcPct val="150000"/>
              </a:lnSpc>
              <a:spcBef>
                <a:spcPts val="1200"/>
              </a:spcBef>
              <a:buClr>
                <a:schemeClr val="dk1"/>
              </a:buClr>
              <a:buSzPts val="1100"/>
            </a:pPr>
            <a:r>
              <a:rPr lang="en-US" sz="1100" dirty="0">
                <a:solidFill>
                  <a:schemeClr val="dk1"/>
                </a:solidFill>
              </a:rPr>
              <a:t>          	</a:t>
            </a:r>
            <a:r>
              <a:rPr lang="en-US" sz="2400" dirty="0">
                <a:effectLst/>
                <a:latin typeface="Times New Roman" panose="02020603050405020304" pitchFamily="18" charset="0"/>
                <a:ea typeface="Times New Roman" panose="02020603050405020304" pitchFamily="18" charset="0"/>
              </a:rPr>
              <a:t>The predictive analytics framework's architecture for stock 	market forecasting is a multifaceted system built upon a 	foundation of robust data processing and analysis</a:t>
            </a:r>
            <a:endParaRPr sz="2400" dirty="0">
              <a:solidFill>
                <a:schemeClr val="dk1"/>
              </a:solidFill>
            </a:endParaRPr>
          </a:p>
          <a:p>
            <a:pPr marL="0" lvl="0" indent="0" algn="l" rtl="0">
              <a:spcBef>
                <a:spcPts val="1200"/>
              </a:spcBef>
              <a:spcAft>
                <a:spcPts val="0"/>
              </a:spcAft>
              <a:buNone/>
            </a:pPr>
            <a:endParaRPr sz="22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55" name="Google Shape;255;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56" name="Google Shape;25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57" name="Google Shape;257;p17"/>
          <p:cNvSpPr txBox="1"/>
          <p:nvPr/>
        </p:nvSpPr>
        <p:spPr>
          <a:xfrm>
            <a:off x="744725" y="1470025"/>
            <a:ext cx="8425200" cy="4215483"/>
          </a:xfrm>
          <a:prstGeom prst="rect">
            <a:avLst/>
          </a:prstGeom>
          <a:noFill/>
          <a:ln>
            <a:noFill/>
          </a:ln>
        </p:spPr>
        <p:txBody>
          <a:bodyPr spcFirstLastPara="1" wrap="square" lIns="91425" tIns="91425" rIns="91425" bIns="91425" anchor="t" anchorCtr="0">
            <a:spAutoFit/>
          </a:bodyPr>
          <a:lstStyle/>
          <a:p>
            <a:pPr marL="241300" lvl="0" indent="0" algn="l" rtl="0">
              <a:lnSpc>
                <a:spcPct val="115000"/>
              </a:lnSpc>
              <a:spcBef>
                <a:spcPts val="1800"/>
              </a:spcBef>
              <a:spcAft>
                <a:spcPts val="0"/>
              </a:spcAft>
              <a:buClr>
                <a:schemeClr val="dk1"/>
              </a:buClr>
              <a:buSzPts val="1100"/>
              <a:buFont typeface="Arial"/>
              <a:buNone/>
            </a:pPr>
            <a:r>
              <a:rPr lang="en-US" sz="2400" b="1" dirty="0">
                <a:solidFill>
                  <a:srgbClr val="FF0000"/>
                </a:solidFill>
              </a:rPr>
              <a:t>5.</a:t>
            </a:r>
            <a:r>
              <a:rPr lang="en-US" b="1" dirty="0">
                <a:solidFill>
                  <a:srgbClr val="FF0000"/>
                </a:solidFill>
              </a:rPr>
              <a:t> </a:t>
            </a:r>
            <a:r>
              <a:rPr lang="en-US" sz="2400" b="1" dirty="0">
                <a:solidFill>
                  <a:srgbClr val="FF0000"/>
                </a:solidFill>
              </a:rPr>
              <a:t>FINDING RESULT</a:t>
            </a:r>
            <a:endParaRPr sz="2400" b="1" dirty="0">
              <a:solidFill>
                <a:srgbClr val="FF0000"/>
              </a:solidFill>
            </a:endParaRPr>
          </a:p>
          <a:p>
            <a:pPr marL="0" lvl="0" indent="0" rtl="0">
              <a:spcBef>
                <a:spcPts val="400"/>
              </a:spcBef>
              <a:spcAft>
                <a:spcPts val="0"/>
              </a:spcAft>
              <a:buNone/>
            </a:pPr>
            <a:r>
              <a:rPr lang="en-US" sz="1000" dirty="0">
                <a:solidFill>
                  <a:schemeClr val="dk1"/>
                </a:solidFill>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In conclusion, the integration of advanced quantitative methodologies and sentiment analysis within a web-based predictive analytics framework represents a significant advancement in the field of stock market forecasting. Through the amalgamation of fundamental analysis metrics, technical indicators, sentiment analysis, and time series analysis, this research has demonstrated the potential to enhance the precision and effectiveness of predictive modeling in the dynamic and complex milieu of financial markets. The empirical analyses presented in this study provide compelling evidence of the efficacy of this integrated approach in capturing the multifaceted dynamics of stock market behavior. By leveraging sophisticated algorithms and state-of-the-art technologies, the proposed framework offers investors a sophisticated toolkit for navigating the intricacies of modern financial markets with informed and strategic decision-making capabilities.</a:t>
            </a:r>
            <a:endParaRPr sz="1800"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63" name="Google Shape;263;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64" name="Google Shape;264;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pic>
        <p:nvPicPr>
          <p:cNvPr id="3" name="Picture 2">
            <a:extLst>
              <a:ext uri="{FF2B5EF4-FFF2-40B4-BE49-F238E27FC236}">
                <a16:creationId xmlns:a16="http://schemas.microsoft.com/office/drawing/2014/main" id="{50D4B247-0766-73E0-953F-A82B54057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34" y="1366837"/>
            <a:ext cx="3716376" cy="1954861"/>
          </a:xfrm>
          <a:prstGeom prst="rect">
            <a:avLst/>
          </a:prstGeom>
        </p:spPr>
      </p:pic>
      <p:pic>
        <p:nvPicPr>
          <p:cNvPr id="4" name="Picture 3">
            <a:extLst>
              <a:ext uri="{FF2B5EF4-FFF2-40B4-BE49-F238E27FC236}">
                <a16:creationId xmlns:a16="http://schemas.microsoft.com/office/drawing/2014/main" id="{BA405192-489E-6111-E462-70759DE3B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287" y="3897300"/>
            <a:ext cx="3707432" cy="2263084"/>
          </a:xfrm>
          <a:prstGeom prst="rect">
            <a:avLst/>
          </a:prstGeom>
        </p:spPr>
      </p:pic>
      <p:pic>
        <p:nvPicPr>
          <p:cNvPr id="5" name="Picture 4">
            <a:extLst>
              <a:ext uri="{FF2B5EF4-FFF2-40B4-BE49-F238E27FC236}">
                <a16:creationId xmlns:a16="http://schemas.microsoft.com/office/drawing/2014/main" id="{E4CA87E9-5F43-BFBF-58F8-2A3ABF5489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4283" y="1366837"/>
            <a:ext cx="3525275" cy="1954861"/>
          </a:xfrm>
          <a:prstGeom prst="rect">
            <a:avLst/>
          </a:prstGeom>
        </p:spPr>
      </p:pic>
      <p:pic>
        <p:nvPicPr>
          <p:cNvPr id="6" name="Picture 5">
            <a:extLst>
              <a:ext uri="{FF2B5EF4-FFF2-40B4-BE49-F238E27FC236}">
                <a16:creationId xmlns:a16="http://schemas.microsoft.com/office/drawing/2014/main" id="{1175CAD5-E1A9-62AD-C2B1-BD87E90B83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283" y="3834831"/>
            <a:ext cx="3525275" cy="2325553"/>
          </a:xfrm>
          <a:prstGeom prst="rect">
            <a:avLst/>
          </a:prstGeom>
        </p:spPr>
      </p:pic>
      <p:sp>
        <p:nvSpPr>
          <p:cNvPr id="7" name="TextBox 6">
            <a:extLst>
              <a:ext uri="{FF2B5EF4-FFF2-40B4-BE49-F238E27FC236}">
                <a16:creationId xmlns:a16="http://schemas.microsoft.com/office/drawing/2014/main" id="{6EBEE60C-9BD9-7040-E6CE-0A4927166EA9}"/>
              </a:ext>
            </a:extLst>
          </p:cNvPr>
          <p:cNvSpPr txBox="1"/>
          <p:nvPr/>
        </p:nvSpPr>
        <p:spPr>
          <a:xfrm>
            <a:off x="774442" y="3350686"/>
            <a:ext cx="3396342" cy="369332"/>
          </a:xfrm>
          <a:prstGeom prst="rect">
            <a:avLst/>
          </a:prstGeom>
          <a:noFill/>
        </p:spPr>
        <p:txBody>
          <a:bodyPr wrap="square" rtlCol="0">
            <a:spAutoFit/>
          </a:bodyPr>
          <a:lstStyle/>
          <a:p>
            <a:pPr algn="ctr"/>
            <a:r>
              <a:rPr lang="en-IN" dirty="0"/>
              <a:t>Fundamental analysis</a:t>
            </a:r>
          </a:p>
        </p:txBody>
      </p:sp>
      <p:sp>
        <p:nvSpPr>
          <p:cNvPr id="8" name="TextBox 7">
            <a:extLst>
              <a:ext uri="{FF2B5EF4-FFF2-40B4-BE49-F238E27FC236}">
                <a16:creationId xmlns:a16="http://schemas.microsoft.com/office/drawing/2014/main" id="{0E31AA34-938D-F243-FF8B-54005916CD42}"/>
              </a:ext>
            </a:extLst>
          </p:cNvPr>
          <p:cNvSpPr txBox="1"/>
          <p:nvPr/>
        </p:nvSpPr>
        <p:spPr>
          <a:xfrm>
            <a:off x="4844283" y="3429000"/>
            <a:ext cx="3525275" cy="369332"/>
          </a:xfrm>
          <a:prstGeom prst="rect">
            <a:avLst/>
          </a:prstGeom>
          <a:noFill/>
        </p:spPr>
        <p:txBody>
          <a:bodyPr wrap="square" rtlCol="0">
            <a:spAutoFit/>
          </a:bodyPr>
          <a:lstStyle/>
          <a:p>
            <a:pPr algn="ctr"/>
            <a:r>
              <a:rPr lang="en-IN" dirty="0"/>
              <a:t>Technical analysis</a:t>
            </a:r>
          </a:p>
        </p:txBody>
      </p:sp>
      <p:sp>
        <p:nvSpPr>
          <p:cNvPr id="9" name="TextBox 8">
            <a:extLst>
              <a:ext uri="{FF2B5EF4-FFF2-40B4-BE49-F238E27FC236}">
                <a16:creationId xmlns:a16="http://schemas.microsoft.com/office/drawing/2014/main" id="{E006E948-7833-FF3E-9E8F-0552D5B3A58C}"/>
              </a:ext>
            </a:extLst>
          </p:cNvPr>
          <p:cNvSpPr txBox="1"/>
          <p:nvPr/>
        </p:nvSpPr>
        <p:spPr>
          <a:xfrm>
            <a:off x="774442" y="6160384"/>
            <a:ext cx="3593568" cy="369332"/>
          </a:xfrm>
          <a:prstGeom prst="rect">
            <a:avLst/>
          </a:prstGeom>
          <a:noFill/>
        </p:spPr>
        <p:txBody>
          <a:bodyPr wrap="square" rtlCol="0">
            <a:spAutoFit/>
          </a:bodyPr>
          <a:lstStyle/>
          <a:p>
            <a:pPr algn="ctr"/>
            <a:r>
              <a:rPr lang="en-IN" dirty="0"/>
              <a:t>	Technical indicators</a:t>
            </a:r>
          </a:p>
        </p:txBody>
      </p:sp>
      <p:sp>
        <p:nvSpPr>
          <p:cNvPr id="10" name="TextBox 9">
            <a:extLst>
              <a:ext uri="{FF2B5EF4-FFF2-40B4-BE49-F238E27FC236}">
                <a16:creationId xmlns:a16="http://schemas.microsoft.com/office/drawing/2014/main" id="{680DA540-5616-B202-82CA-816354D1A471}"/>
              </a:ext>
            </a:extLst>
          </p:cNvPr>
          <p:cNvSpPr txBox="1"/>
          <p:nvPr/>
        </p:nvSpPr>
        <p:spPr>
          <a:xfrm>
            <a:off x="4844283" y="6160384"/>
            <a:ext cx="3525275" cy="369332"/>
          </a:xfrm>
          <a:prstGeom prst="rect">
            <a:avLst/>
          </a:prstGeom>
          <a:noFill/>
        </p:spPr>
        <p:txBody>
          <a:bodyPr wrap="square" rtlCol="0">
            <a:spAutoFit/>
          </a:bodyPr>
          <a:lstStyle/>
          <a:p>
            <a:pPr algn="ctr"/>
            <a:r>
              <a:rPr lang="en-IN" dirty="0"/>
              <a:t>Latest news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Introduction</a:t>
            </a:r>
            <a:endParaRPr sz="3600" b="1">
              <a:solidFill>
                <a:srgbClr val="7030A0"/>
              </a:solidFill>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5" name="Google Shape;105;p2"/>
          <p:cNvSpPr txBox="1"/>
          <p:nvPr/>
        </p:nvSpPr>
        <p:spPr>
          <a:xfrm>
            <a:off x="1082125" y="1041550"/>
            <a:ext cx="7791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p>
        </p:txBody>
      </p:sp>
      <p:sp>
        <p:nvSpPr>
          <p:cNvPr id="106" name="Google Shape;106;p2"/>
          <p:cNvSpPr txBox="1"/>
          <p:nvPr/>
        </p:nvSpPr>
        <p:spPr>
          <a:xfrm>
            <a:off x="743975" y="1068600"/>
            <a:ext cx="779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7" name="Google Shape;107;p2"/>
          <p:cNvSpPr txBox="1"/>
          <p:nvPr/>
        </p:nvSpPr>
        <p:spPr>
          <a:xfrm>
            <a:off x="511600" y="926050"/>
            <a:ext cx="8658300" cy="4972100"/>
          </a:xfrm>
          <a:prstGeom prst="rect">
            <a:avLst/>
          </a:prstGeom>
          <a:noFill/>
          <a:ln>
            <a:noFill/>
          </a:ln>
        </p:spPr>
        <p:txBody>
          <a:bodyPr spcFirstLastPara="1" wrap="square" lIns="91425" tIns="91425" rIns="91425" bIns="91425" anchor="t" anchorCtr="0">
            <a:spAutoFit/>
          </a:bodyPr>
          <a:lstStyle/>
          <a:p>
            <a:pPr marL="457200" indent="-374650">
              <a:lnSpc>
                <a:spcPct val="115000"/>
              </a:lnSpc>
              <a:spcBef>
                <a:spcPts val="900"/>
              </a:spcBef>
              <a:buClr>
                <a:srgbClr val="333333"/>
              </a:buClr>
              <a:buSzPts val="2300"/>
              <a:buFont typeface="Verdana"/>
              <a:buChar char="●"/>
            </a:pPr>
            <a:r>
              <a:rPr lang="en-US" sz="2400" dirty="0">
                <a:effectLst/>
                <a:latin typeface="Times New Roman" panose="02020603050405020304" pitchFamily="18" charset="0"/>
                <a:ea typeface="Times New Roman" panose="02020603050405020304" pitchFamily="18" charset="0"/>
              </a:rPr>
              <a:t>The proposed system is envisioned as a sophisticated web-based application that seeks to redefine the landscape of stock market analysis by seamlessly integrating fundamental data analysis with seasonal decomposition methods to provide accurate predictions of future stock prices.</a:t>
            </a:r>
            <a:endParaRPr lang="en-US" sz="2400" dirty="0">
              <a:solidFill>
                <a:srgbClr val="333333"/>
              </a:solidFill>
              <a:latin typeface="Verdana"/>
              <a:ea typeface="Verdana"/>
              <a:cs typeface="Verdana"/>
              <a:sym typeface="Verdana"/>
            </a:endParaRPr>
          </a:p>
          <a:p>
            <a:pPr marL="457200" indent="-374650">
              <a:lnSpc>
                <a:spcPct val="115000"/>
              </a:lnSpc>
              <a:buClr>
                <a:srgbClr val="333333"/>
              </a:buClr>
              <a:buSzPts val="2300"/>
              <a:buFont typeface="Verdana"/>
              <a:buChar char="●"/>
            </a:pPr>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 system leverages advanced analytical techniques and cutting-edge technology to provide users with the information they need to make informed decisions</a:t>
            </a:r>
            <a:r>
              <a:rPr lang="en-US" sz="1800" dirty="0">
                <a:effectLst/>
                <a:latin typeface="Times New Roman" panose="02020603050405020304" pitchFamily="18" charset="0"/>
                <a:ea typeface="Times New Roman" panose="02020603050405020304" pitchFamily="18" charset="0"/>
              </a:rPr>
              <a:t>.</a:t>
            </a:r>
            <a:endParaRPr sz="2300" dirty="0">
              <a:solidFill>
                <a:srgbClr val="333333"/>
              </a:solidFill>
              <a:latin typeface="Verdana"/>
              <a:ea typeface="Verdana"/>
              <a:cs typeface="Verdana"/>
              <a:sym typeface="Verdana"/>
            </a:endParaRPr>
          </a:p>
          <a:p>
            <a:pPr marL="457200" lvl="0" indent="-374650" algn="l" rtl="0">
              <a:lnSpc>
                <a:spcPct val="115000"/>
              </a:lnSpc>
              <a:spcBef>
                <a:spcPts val="0"/>
              </a:spcBef>
              <a:spcAft>
                <a:spcPts val="0"/>
              </a:spcAft>
              <a:buClr>
                <a:srgbClr val="333333"/>
              </a:buClr>
              <a:buSzPts val="2300"/>
              <a:buFont typeface="Verdana"/>
              <a:buChar char="●"/>
            </a:pPr>
            <a:r>
              <a:rPr lang="en-US" sz="2400" dirty="0">
                <a:effectLst/>
                <a:latin typeface="Times New Roman" panose="02020603050405020304" pitchFamily="18" charset="0"/>
                <a:ea typeface="Times New Roman" panose="02020603050405020304" pitchFamily="18" charset="0"/>
              </a:rPr>
              <a:t>Fundamental analysis within the system entails a thorough examination of financial metrics, earnings reports, and market trends to ascertain the intrinsic value of stocks</a:t>
            </a:r>
            <a:endParaRPr sz="2400" dirty="0">
              <a:solidFill>
                <a:srgbClr val="333333"/>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1837ada7cb_2_22"/>
          <p:cNvSpPr txBox="1">
            <a:spLocks noGrp="1"/>
          </p:cNvSpPr>
          <p:nvPr>
            <p:ph type="title"/>
          </p:nvPr>
        </p:nvSpPr>
        <p:spPr>
          <a:xfrm>
            <a:off x="628650" y="165991"/>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71" name="Google Shape;271;g21837ada7cb_2_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72" name="Google Shape;272;g21837ada7cb_2_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 name="Picture 1">
            <a:extLst>
              <a:ext uri="{FF2B5EF4-FFF2-40B4-BE49-F238E27FC236}">
                <a16:creationId xmlns:a16="http://schemas.microsoft.com/office/drawing/2014/main" id="{1E18608E-CC24-B682-9C43-7ED69271D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578" y="1039249"/>
            <a:ext cx="7558460" cy="45749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79" name="Google Shape;279;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80" name="Google Shape;280;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 name="Picture 1">
            <a:extLst>
              <a:ext uri="{FF2B5EF4-FFF2-40B4-BE49-F238E27FC236}">
                <a16:creationId xmlns:a16="http://schemas.microsoft.com/office/drawing/2014/main" id="{5074214D-DEF0-A3A2-3AB3-2273B3F27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15" y="1072780"/>
            <a:ext cx="7248131" cy="42464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87" name="Google Shape;287;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88" name="Google Shape;288;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pic>
        <p:nvPicPr>
          <p:cNvPr id="2" name="Picture 1">
            <a:extLst>
              <a:ext uri="{FF2B5EF4-FFF2-40B4-BE49-F238E27FC236}">
                <a16:creationId xmlns:a16="http://schemas.microsoft.com/office/drawing/2014/main" id="{22534430-7867-BD8C-B8C1-8AEA362E39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4370" y="823414"/>
            <a:ext cx="7145061" cy="521117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95" name="Google Shape;295;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296" name="Google Shape;296;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 name="Picture 1">
            <a:extLst>
              <a:ext uri="{FF2B5EF4-FFF2-40B4-BE49-F238E27FC236}">
                <a16:creationId xmlns:a16="http://schemas.microsoft.com/office/drawing/2014/main" id="{FC93614E-8B14-A18B-FF31-B02B3B23A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693" y="828357"/>
            <a:ext cx="2576830" cy="5201285"/>
          </a:xfrm>
          <a:prstGeom prst="rect">
            <a:avLst/>
          </a:prstGeom>
        </p:spPr>
      </p:pic>
      <p:pic>
        <p:nvPicPr>
          <p:cNvPr id="3" name="Picture 2">
            <a:extLst>
              <a:ext uri="{FF2B5EF4-FFF2-40B4-BE49-F238E27FC236}">
                <a16:creationId xmlns:a16="http://schemas.microsoft.com/office/drawing/2014/main" id="{41A2B157-E84A-F715-594D-49B0EF24A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7935" y="828357"/>
            <a:ext cx="5063613" cy="52012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303" name="Google Shape;303;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304" name="Google Shape;304;p22"/>
          <p:cNvSpPr txBox="1">
            <a:spLocks noGrp="1"/>
          </p:cNvSpPr>
          <p:nvPr>
            <p:ph type="sldNum" idx="12"/>
          </p:nvPr>
        </p:nvSpPr>
        <p:spPr>
          <a:xfrm>
            <a:off x="6574525"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pic>
        <p:nvPicPr>
          <p:cNvPr id="2" name="Picture 1">
            <a:extLst>
              <a:ext uri="{FF2B5EF4-FFF2-40B4-BE49-F238E27FC236}">
                <a16:creationId xmlns:a16="http://schemas.microsoft.com/office/drawing/2014/main" id="{3EAA22EE-CF61-57D1-6A0A-E3A3857B7C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49" y="996705"/>
            <a:ext cx="7772207" cy="299519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311" name="Google Shape;311;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312" name="Google Shape;312;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13" name="Google Shape;313;p24"/>
          <p:cNvSpPr txBox="1"/>
          <p:nvPr/>
        </p:nvSpPr>
        <p:spPr>
          <a:xfrm>
            <a:off x="1521850" y="2519125"/>
            <a:ext cx="76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14" name="Google Shape;314;p24"/>
          <p:cNvSpPr txBox="1"/>
          <p:nvPr/>
        </p:nvSpPr>
        <p:spPr>
          <a:xfrm>
            <a:off x="478650" y="688555"/>
            <a:ext cx="8036700" cy="6001613"/>
          </a:xfrm>
          <a:prstGeom prst="rect">
            <a:avLst/>
          </a:prstGeom>
          <a:noFill/>
          <a:ln>
            <a:noFill/>
          </a:ln>
        </p:spPr>
        <p:txBody>
          <a:bodyPr spcFirstLastPara="1" wrap="square" lIns="91425" tIns="91425" rIns="91425" bIns="91425" anchor="t" anchorCtr="0">
            <a:spAutoFit/>
          </a:bodyPr>
          <a:lstStyle/>
          <a:p>
            <a:pPr marL="342900" marR="484505" lvl="0" indent="-342900" algn="just">
              <a:lnSpc>
                <a:spcPct val="150000"/>
              </a:lnSpc>
              <a:spcAft>
                <a:spcPts val="0"/>
              </a:spcAft>
              <a:buFont typeface="Symbol" panose="05050102010706020507" pitchFamily="18" charset="2"/>
              <a:buChar char=""/>
              <a:tabLst>
                <a:tab pos="939800" algn="l"/>
              </a:tabLst>
            </a:pPr>
            <a:r>
              <a:rPr lang="en-US" sz="1800" dirty="0">
                <a:effectLst/>
                <a:latin typeface="Times New Roman" panose="02020603050405020304" pitchFamily="18" charset="0"/>
                <a:ea typeface="Times New Roman" panose="02020603050405020304" pitchFamily="18" charset="0"/>
              </a:rPr>
              <a:t>Girish Kaushal (2017) Stock Market Predication Using A Linear </a:t>
            </a:r>
            <a:r>
              <a:rPr lang="en-US" sz="1800" dirty="0" err="1">
                <a:effectLst/>
                <a:latin typeface="Times New Roman" panose="02020603050405020304" pitchFamily="18" charset="0"/>
                <a:ea typeface="Times New Roman" panose="02020603050405020304" pitchFamily="18" charset="0"/>
              </a:rPr>
              <a:t>Regression,International</a:t>
            </a:r>
            <a:r>
              <a:rPr lang="en-US" sz="1800" dirty="0">
                <a:effectLst/>
                <a:latin typeface="Times New Roman" panose="02020603050405020304" pitchFamily="18" charset="0"/>
                <a:ea typeface="Times New Roman" panose="02020603050405020304" pitchFamily="18" charset="0"/>
              </a:rPr>
              <a:t> Conference on Electronics, Communication and Aerospace Technology.]</a:t>
            </a:r>
            <a:endParaRPr lang="en-IN" sz="1800" dirty="0">
              <a:effectLst/>
              <a:latin typeface="Times New Roman" panose="02020603050405020304" pitchFamily="18" charset="0"/>
              <a:ea typeface="Times New Roman" panose="02020603050405020304" pitchFamily="18" charset="0"/>
            </a:endParaRPr>
          </a:p>
          <a:p>
            <a:pPr marL="342900" marR="484505" lvl="0" indent="-342900" algn="just">
              <a:lnSpc>
                <a:spcPct val="150000"/>
              </a:lnSpc>
              <a:spcAft>
                <a:spcPts val="0"/>
              </a:spcAft>
              <a:buFont typeface="Symbol" panose="05050102010706020507" pitchFamily="18" charset="2"/>
              <a:buChar char=""/>
              <a:tabLst>
                <a:tab pos="939800" algn="l"/>
              </a:tabLst>
            </a:pPr>
            <a:r>
              <a:rPr lang="en-US" sz="1800" dirty="0">
                <a:effectLst/>
                <a:latin typeface="Times New Roman" panose="02020603050405020304" pitchFamily="18" charset="0"/>
                <a:ea typeface="Times New Roman" panose="02020603050405020304" pitchFamily="18" charset="0"/>
              </a:rPr>
              <a:t>Mehar </a:t>
            </a:r>
            <a:r>
              <a:rPr lang="en-US" sz="1800" dirty="0" err="1">
                <a:effectLst/>
                <a:latin typeface="Times New Roman" panose="02020603050405020304" pitchFamily="18" charset="0"/>
                <a:ea typeface="Times New Roman" panose="02020603050405020304" pitchFamily="18" charset="0"/>
              </a:rPr>
              <a:t>Vijha</a:t>
            </a:r>
            <a:r>
              <a:rPr lang="en-US" sz="1800" dirty="0">
                <a:effectLst/>
                <a:latin typeface="Times New Roman" panose="02020603050405020304" pitchFamily="18" charset="0"/>
                <a:ea typeface="Times New Roman" panose="02020603050405020304" pitchFamily="18" charset="0"/>
              </a:rPr>
              <a:t> (2019) Stock Closing Price Prediction using Machine Learning </a:t>
            </a:r>
            <a:r>
              <a:rPr lang="en-US" sz="1800" dirty="0" err="1">
                <a:effectLst/>
                <a:latin typeface="Times New Roman" panose="02020603050405020304" pitchFamily="18" charset="0"/>
                <a:ea typeface="Times New Roman" panose="02020603050405020304" pitchFamily="18" charset="0"/>
              </a:rPr>
              <a:t>Techniques,International</a:t>
            </a:r>
            <a:r>
              <a:rPr lang="en-US" sz="1800" dirty="0">
                <a:effectLst/>
                <a:latin typeface="Times New Roman" panose="02020603050405020304" pitchFamily="18" charset="0"/>
                <a:ea typeface="Times New Roman" panose="02020603050405020304" pitchFamily="18" charset="0"/>
              </a:rPr>
              <a:t> Conference on Computational Intelligence and Data Science (ICCIDS 2019).</a:t>
            </a:r>
            <a:endParaRPr lang="en-IN" sz="1800" dirty="0">
              <a:effectLst/>
              <a:latin typeface="Times New Roman" panose="02020603050405020304" pitchFamily="18" charset="0"/>
              <a:ea typeface="Times New Roman" panose="02020603050405020304" pitchFamily="18" charset="0"/>
            </a:endParaRPr>
          </a:p>
          <a:p>
            <a:pPr marL="342900" marR="484505" lvl="0" indent="-342900" algn="just">
              <a:lnSpc>
                <a:spcPct val="150000"/>
              </a:lnSpc>
              <a:spcAft>
                <a:spcPts val="0"/>
              </a:spcAft>
              <a:buFont typeface="Symbol" panose="05050102010706020507" pitchFamily="18" charset="2"/>
              <a:buChar char=""/>
              <a:tabLst>
                <a:tab pos="939800" algn="l"/>
              </a:tabLst>
            </a:pPr>
            <a:r>
              <a:rPr lang="en-US" sz="1800" dirty="0">
                <a:effectLst/>
                <a:latin typeface="Times New Roman" panose="02020603050405020304" pitchFamily="18" charset="0"/>
                <a:ea typeface="Times New Roman" panose="02020603050405020304" pitchFamily="18" charset="0"/>
              </a:rPr>
              <a:t>[3]Adil MOGHARA (2020)Stock Market Prediction Using LSTM Recurrent Neural </a:t>
            </a:r>
            <a:r>
              <a:rPr lang="en-US" sz="1800" dirty="0" err="1">
                <a:effectLst/>
                <a:latin typeface="Times New Roman" panose="02020603050405020304" pitchFamily="18" charset="0"/>
                <a:ea typeface="Times New Roman" panose="02020603050405020304" pitchFamily="18" charset="0"/>
              </a:rPr>
              <a:t>Network,International</a:t>
            </a:r>
            <a:r>
              <a:rPr lang="en-US" sz="1800" dirty="0">
                <a:effectLst/>
                <a:latin typeface="Times New Roman" panose="02020603050405020304" pitchFamily="18" charset="0"/>
                <a:ea typeface="Times New Roman" panose="02020603050405020304" pitchFamily="18" charset="0"/>
              </a:rPr>
              <a:t> Workshop on Statistical Methods and Artificial Intelligence (IWSMAI 2020) .</a:t>
            </a:r>
            <a:endParaRPr lang="en-IN" sz="1800" dirty="0">
              <a:effectLst/>
              <a:latin typeface="Times New Roman" panose="02020603050405020304" pitchFamily="18" charset="0"/>
              <a:ea typeface="Times New Roman" panose="02020603050405020304" pitchFamily="18" charset="0"/>
            </a:endParaRPr>
          </a:p>
          <a:p>
            <a:pPr marL="342900" marR="484505" lvl="0" indent="-342900" algn="just">
              <a:lnSpc>
                <a:spcPct val="150000"/>
              </a:lnSpc>
              <a:spcAft>
                <a:spcPts val="0"/>
              </a:spcAft>
              <a:buFont typeface="Symbol" panose="05050102010706020507" pitchFamily="18" charset="2"/>
              <a:buChar char=""/>
              <a:tabLst>
                <a:tab pos="939800" algn="l"/>
              </a:tabLst>
            </a:pPr>
            <a:r>
              <a:rPr lang="en-US" sz="1800" dirty="0">
                <a:effectLst/>
                <a:latin typeface="Times New Roman" panose="02020603050405020304" pitchFamily="18" charset="0"/>
                <a:ea typeface="Times New Roman" panose="02020603050405020304" pitchFamily="18" charset="0"/>
              </a:rPr>
              <a:t>[4]</a:t>
            </a:r>
            <a:r>
              <a:rPr lang="en-US" sz="1800" dirty="0" err="1">
                <a:effectLst/>
                <a:latin typeface="Times New Roman" panose="02020603050405020304" pitchFamily="18" charset="0"/>
                <a:ea typeface="Times New Roman" panose="02020603050405020304" pitchFamily="18" charset="0"/>
              </a:rPr>
              <a:t>Polamuri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Subba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Roa</a:t>
            </a:r>
            <a:r>
              <a:rPr lang="en-US" sz="1800" dirty="0">
                <a:effectLst/>
                <a:latin typeface="Times New Roman" panose="02020603050405020304" pitchFamily="18" charset="0"/>
                <a:ea typeface="Times New Roman" panose="02020603050405020304" pitchFamily="18" charset="0"/>
              </a:rPr>
              <a:t>(2020) A Survey on Stock Market Prediction Using Machine Learning Techniques , Springer Nature Singapore Pte Ltd. 2020.</a:t>
            </a:r>
            <a:endParaRPr lang="en-IN" sz="1800" dirty="0">
              <a:effectLst/>
              <a:latin typeface="Times New Roman" panose="02020603050405020304" pitchFamily="18" charset="0"/>
              <a:ea typeface="Times New Roman" panose="02020603050405020304" pitchFamily="18" charset="0"/>
            </a:endParaRPr>
          </a:p>
          <a:p>
            <a:pPr marL="342900" marR="484505" lvl="0" indent="-342900" algn="just">
              <a:lnSpc>
                <a:spcPct val="150000"/>
              </a:lnSpc>
              <a:spcAft>
                <a:spcPts val="0"/>
              </a:spcAft>
              <a:buFont typeface="Symbol" panose="05050102010706020507" pitchFamily="18" charset="2"/>
              <a:buChar char=""/>
              <a:tabLst>
                <a:tab pos="939800" algn="l"/>
              </a:tabLst>
            </a:pPr>
            <a:r>
              <a:rPr lang="en-US" sz="1800" dirty="0">
                <a:effectLst/>
                <a:latin typeface="Times New Roman" panose="02020603050405020304" pitchFamily="18" charset="0"/>
                <a:ea typeface="Times New Roman" panose="02020603050405020304" pitchFamily="18" charset="0"/>
              </a:rPr>
              <a:t>[5]Ananda Chatterjee (2021) Stock Price Prediction Using Time Series, Econometric, Machine Learning, and Deep Learning Models , </a:t>
            </a:r>
            <a:r>
              <a:rPr lang="en-US" sz="1800" dirty="0" err="1">
                <a:effectLst/>
                <a:latin typeface="Times New Roman" panose="02020603050405020304" pitchFamily="18" charset="0"/>
                <a:ea typeface="Times New Roman" panose="02020603050405020304" pitchFamily="18" charset="0"/>
              </a:rPr>
              <a:t>Journ.of</a:t>
            </a:r>
            <a:r>
              <a:rPr lang="en-US" sz="1800" dirty="0">
                <a:effectLst/>
                <a:latin typeface="Times New Roman" panose="02020603050405020304" pitchFamily="18" charset="0"/>
                <a:ea typeface="Times New Roman" panose="02020603050405020304" pitchFamily="18" charset="0"/>
              </a:rPr>
              <a:t> Eco. Lib. vol. 3, no. 2, pp. 303 - 326, 2016.</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Conclusion / Feature Enhancement</a:t>
            </a:r>
            <a:endParaRPr sz="19900" b="1">
              <a:solidFill>
                <a:srgbClr val="7030A0"/>
              </a:solidFill>
              <a:latin typeface="Times New Roman"/>
              <a:ea typeface="Times New Roman"/>
              <a:cs typeface="Times New Roman"/>
              <a:sym typeface="Times New Roman"/>
            </a:endParaRPr>
          </a:p>
        </p:txBody>
      </p:sp>
      <p:sp>
        <p:nvSpPr>
          <p:cNvPr id="320" name="Google Shape;320;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321" name="Google Shape;321;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22" name="Google Shape;322;p23"/>
          <p:cNvSpPr txBox="1"/>
          <p:nvPr/>
        </p:nvSpPr>
        <p:spPr>
          <a:xfrm>
            <a:off x="512075" y="1276750"/>
            <a:ext cx="8541000" cy="5632281"/>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Char char="●"/>
            </a:pPr>
            <a:r>
              <a:rPr lang="en-US" sz="2400" dirty="0">
                <a:effectLst/>
                <a:latin typeface="Times New Roman" panose="02020603050405020304" pitchFamily="18" charset="0"/>
                <a:ea typeface="Times New Roman" panose="02020603050405020304" pitchFamily="18" charset="0"/>
              </a:rPr>
              <a:t>The empirical analyses presented in this study provide compelling evidence of the efficacy of this integrated approach in capturing the multifaceted dynamics of stock market behavior. By leveraging sophisticated algorithms and state-of-the-art technologies, the proposed framework offers investors a sophisticated toolkit for navigating the intricacies of modern financial markets with informed and strategic decision-making capabilities</a:t>
            </a:r>
            <a:r>
              <a:rPr lang="en-US" sz="2400" dirty="0"/>
              <a:t>       </a:t>
            </a:r>
            <a:endParaRPr sz="2400" dirty="0"/>
          </a:p>
          <a:p>
            <a:pPr marL="0" lvl="0" indent="0" algn="just" rtl="0">
              <a:spcBef>
                <a:spcPts val="0"/>
              </a:spcBef>
              <a:spcAft>
                <a:spcPts val="0"/>
              </a:spcAft>
              <a:buNone/>
            </a:pPr>
            <a:endParaRPr sz="2200" dirty="0"/>
          </a:p>
          <a:p>
            <a:pPr marL="457200" lvl="0" indent="-387350" algn="just" rtl="0">
              <a:spcBef>
                <a:spcPts val="0"/>
              </a:spcBef>
              <a:spcAft>
                <a:spcPts val="0"/>
              </a:spcAft>
              <a:buSzPts val="2500"/>
              <a:buChar char="●"/>
            </a:pPr>
            <a:r>
              <a:rPr lang="en-US" sz="2400" dirty="0">
                <a:effectLst/>
                <a:latin typeface="Times New Roman" panose="02020603050405020304" pitchFamily="18" charset="0"/>
                <a:ea typeface="Times New Roman" panose="02020603050405020304" pitchFamily="18" charset="0"/>
              </a:rPr>
              <a:t>Furthermore, the transformative potential of this integrated approach extends beyond the realm of academic research, with practical implications for algorithmic trading and investment strategies.</a:t>
            </a:r>
            <a:endParaRPr sz="2400" dirty="0">
              <a:solidFill>
                <a:schemeClr val="dk1"/>
              </a:solidFill>
            </a:endParaRPr>
          </a:p>
          <a:p>
            <a:pPr marL="0" lvl="0" indent="0" algn="just" rtl="0">
              <a:spcBef>
                <a:spcPts val="0"/>
              </a:spcBef>
              <a:spcAft>
                <a:spcPts val="0"/>
              </a:spcAft>
              <a:buNone/>
            </a:pPr>
            <a:r>
              <a:rPr lang="en-US" sz="2200" dirty="0">
                <a:solidFill>
                  <a:schemeClr val="dk1"/>
                </a:solidFill>
              </a:rPr>
              <a:t>      </a:t>
            </a:r>
            <a:r>
              <a:rPr lang="en-US" sz="2200" dirty="0"/>
              <a:t>                     </a:t>
            </a:r>
            <a:endParaRPr sz="2200" dirty="0"/>
          </a:p>
          <a:p>
            <a:pPr marL="0" lvl="0" indent="0" algn="just" rtl="0">
              <a:spcBef>
                <a:spcPts val="0"/>
              </a:spcBef>
              <a:spcAft>
                <a:spcPts val="0"/>
              </a:spcAft>
              <a:buNone/>
            </a:pPr>
            <a:r>
              <a:rPr lang="en-US" sz="2200" dirty="0"/>
              <a:t> </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113" name="Google Shape;113;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14" name="Google Shape;11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5" name="Google Shape;115;p3"/>
          <p:cNvSpPr txBox="1"/>
          <p:nvPr/>
        </p:nvSpPr>
        <p:spPr>
          <a:xfrm>
            <a:off x="-196645" y="1042625"/>
            <a:ext cx="9366595" cy="1962045"/>
          </a:xfrm>
          <a:prstGeom prst="rect">
            <a:avLst/>
          </a:prstGeom>
          <a:noFill/>
          <a:ln>
            <a:noFill/>
          </a:ln>
        </p:spPr>
        <p:txBody>
          <a:bodyPr spcFirstLastPara="1" wrap="square" lIns="91425" tIns="91425" rIns="91425" bIns="91425" anchor="t" anchorCtr="0">
            <a:spAutoFit/>
          </a:bodyPr>
          <a:lstStyle/>
          <a:p>
            <a:pPr marL="1143000" marR="548640" lvl="1" indent="-228600">
              <a:lnSpc>
                <a:spcPct val="150000"/>
              </a:lnSpc>
              <a:spcBef>
                <a:spcPts val="865"/>
              </a:spcBef>
              <a:buSzPts val="1400"/>
              <a:buFont typeface="Times New Roman" panose="02020603050405020304" pitchFamily="18" charset="0"/>
              <a:buChar char="●"/>
              <a:tabLst>
                <a:tab pos="939800" algn="l"/>
              </a:tabLst>
            </a:pPr>
            <a:r>
              <a:rPr lang="en-US" sz="2400" spc="0" dirty="0">
                <a:effectLst/>
                <a:latin typeface="Times New Roman" panose="02020603050405020304" pitchFamily="18" charset="0"/>
                <a:ea typeface="Times New Roman" panose="02020603050405020304" pitchFamily="18" charset="0"/>
              </a:rPr>
              <a:t>Analyzes financial statements, earnings reports, and economic indicators to derive fundamental metrics and valuations</a:t>
            </a:r>
            <a:r>
              <a:rPr lang="en-US" sz="2400" spc="-10" dirty="0">
                <a:effectLst/>
                <a:latin typeface="Times New Roman" panose="02020603050405020304" pitchFamily="18" charset="0"/>
                <a:ea typeface="Times New Roman" panose="02020603050405020304" pitchFamily="18" charset="0"/>
              </a:rPr>
              <a:t>.</a:t>
            </a:r>
            <a:endParaRPr lang="en-IN" sz="2400" spc="0" dirty="0">
              <a:effectLst/>
              <a:latin typeface="Times New Roman" panose="02020603050405020304" pitchFamily="18" charset="0"/>
              <a:ea typeface="Times New Roman" panose="02020603050405020304" pitchFamily="18" charset="0"/>
            </a:endParaRPr>
          </a:p>
        </p:txBody>
      </p:sp>
      <p:sp>
        <p:nvSpPr>
          <p:cNvPr id="116" name="Google Shape;116;p3"/>
          <p:cNvSpPr txBox="1"/>
          <p:nvPr/>
        </p:nvSpPr>
        <p:spPr>
          <a:xfrm>
            <a:off x="628650" y="2729366"/>
            <a:ext cx="8541300" cy="3724066"/>
          </a:xfrm>
          <a:prstGeom prst="rect">
            <a:avLst/>
          </a:prstGeom>
          <a:noFill/>
          <a:ln>
            <a:noFill/>
          </a:ln>
        </p:spPr>
        <p:txBody>
          <a:bodyPr spcFirstLastPara="1" wrap="square" lIns="91425" tIns="91425" rIns="91425" bIns="91425" anchor="t" anchorCtr="0">
            <a:spAutoFit/>
          </a:bodyPr>
          <a:lstStyle/>
          <a:p>
            <a:pPr marL="457200" lvl="0" indent="-368300" rtl="0">
              <a:spcBef>
                <a:spcPts val="0"/>
              </a:spcBef>
              <a:spcAft>
                <a:spcPts val="0"/>
              </a:spcAft>
              <a:buSzPts val="2200"/>
              <a:buChar char="●"/>
            </a:pPr>
            <a:r>
              <a:rPr lang="en-US" sz="2400" dirty="0">
                <a:effectLst/>
                <a:latin typeface="Times New Roman" panose="02020603050405020304" pitchFamily="18" charset="0"/>
                <a:ea typeface="Times New Roman" panose="02020603050405020304" pitchFamily="18" charset="0"/>
              </a:rPr>
              <a:t>Employs predictive models and insights generated by the analytics framework to inform algorithmic trading and investment strategies</a:t>
            </a:r>
          </a:p>
          <a:p>
            <a:pPr marL="88900" lvl="0" rtl="0">
              <a:spcBef>
                <a:spcPts val="0"/>
              </a:spcBef>
              <a:spcAft>
                <a:spcPts val="0"/>
              </a:spcAft>
              <a:buSzPts val="2200"/>
            </a:pPr>
            <a:endParaRPr lang="en-US" sz="2000"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Executes automated trades based on predefined rules and algorithms.</a:t>
            </a:r>
            <a:endParaRPr lang="en-IN" sz="24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Provides users with recommendations for portfolio optimization and risk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2" name="Google Shape;122;p4"/>
          <p:cNvSpPr txBox="1"/>
          <p:nvPr/>
        </p:nvSpPr>
        <p:spPr>
          <a:xfrm>
            <a:off x="1320535" y="696249"/>
            <a:ext cx="606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24" name="Google Shape;12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6" name="Google Shape;126;p4"/>
          <p:cNvSpPr txBox="1"/>
          <p:nvPr/>
        </p:nvSpPr>
        <p:spPr>
          <a:xfrm>
            <a:off x="628650" y="1703175"/>
            <a:ext cx="4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72F1EC50-2405-A9EC-6240-EC9949C48CD8}"/>
              </a:ext>
            </a:extLst>
          </p:cNvPr>
          <p:cNvGraphicFramePr>
            <a:graphicFrameLocks noGrp="1"/>
          </p:cNvGraphicFramePr>
          <p:nvPr>
            <p:extLst>
              <p:ext uri="{D42A27DB-BD31-4B8C-83A1-F6EECF244321}">
                <p14:modId xmlns:p14="http://schemas.microsoft.com/office/powerpoint/2010/main" val="666765795"/>
              </p:ext>
            </p:extLst>
          </p:nvPr>
        </p:nvGraphicFramePr>
        <p:xfrm>
          <a:off x="541177" y="776931"/>
          <a:ext cx="8108300" cy="5446586"/>
        </p:xfrm>
        <a:graphic>
          <a:graphicData uri="http://schemas.openxmlformats.org/drawingml/2006/table">
            <a:tbl>
              <a:tblPr firstRow="1" bandRow="1">
                <a:tableStyleId>{5C22544A-7EE6-4342-B048-85BDC9FD1C3A}</a:tableStyleId>
              </a:tblPr>
              <a:tblGrid>
                <a:gridCol w="1621660">
                  <a:extLst>
                    <a:ext uri="{9D8B030D-6E8A-4147-A177-3AD203B41FA5}">
                      <a16:colId xmlns:a16="http://schemas.microsoft.com/office/drawing/2014/main" val="568257838"/>
                    </a:ext>
                  </a:extLst>
                </a:gridCol>
                <a:gridCol w="1621660">
                  <a:extLst>
                    <a:ext uri="{9D8B030D-6E8A-4147-A177-3AD203B41FA5}">
                      <a16:colId xmlns:a16="http://schemas.microsoft.com/office/drawing/2014/main" val="201478354"/>
                    </a:ext>
                  </a:extLst>
                </a:gridCol>
                <a:gridCol w="1621660">
                  <a:extLst>
                    <a:ext uri="{9D8B030D-6E8A-4147-A177-3AD203B41FA5}">
                      <a16:colId xmlns:a16="http://schemas.microsoft.com/office/drawing/2014/main" val="4220006685"/>
                    </a:ext>
                  </a:extLst>
                </a:gridCol>
                <a:gridCol w="1621660">
                  <a:extLst>
                    <a:ext uri="{9D8B030D-6E8A-4147-A177-3AD203B41FA5}">
                      <a16:colId xmlns:a16="http://schemas.microsoft.com/office/drawing/2014/main" val="1991902514"/>
                    </a:ext>
                  </a:extLst>
                </a:gridCol>
                <a:gridCol w="1621660">
                  <a:extLst>
                    <a:ext uri="{9D8B030D-6E8A-4147-A177-3AD203B41FA5}">
                      <a16:colId xmlns:a16="http://schemas.microsoft.com/office/drawing/2014/main" val="3064225431"/>
                    </a:ext>
                  </a:extLst>
                </a:gridCol>
              </a:tblGrid>
              <a:tr h="1152612">
                <a:tc>
                  <a:txBody>
                    <a:bodyPr/>
                    <a:lstStyle/>
                    <a:p>
                      <a:r>
                        <a:rPr lang="en-IN" dirty="0"/>
                        <a:t>year</a:t>
                      </a:r>
                    </a:p>
                  </a:txBody>
                  <a:tcPr/>
                </a:tc>
                <a:tc>
                  <a:txBody>
                    <a:bodyPr/>
                    <a:lstStyle/>
                    <a:p>
                      <a:r>
                        <a:rPr lang="en-IN" dirty="0"/>
                        <a:t>Title and journal</a:t>
                      </a:r>
                    </a:p>
                  </a:txBody>
                  <a:tcPr/>
                </a:tc>
                <a:tc>
                  <a:txBody>
                    <a:bodyPr/>
                    <a:lstStyle/>
                    <a:p>
                      <a:r>
                        <a:rPr lang="en-IN" dirty="0"/>
                        <a:t>author</a:t>
                      </a:r>
                    </a:p>
                  </a:txBody>
                  <a:tcPr/>
                </a:tc>
                <a:tc>
                  <a:txBody>
                    <a:bodyPr/>
                    <a:lstStyle/>
                    <a:p>
                      <a:r>
                        <a:rPr lang="en-IN" dirty="0"/>
                        <a:t>description</a:t>
                      </a:r>
                    </a:p>
                  </a:txBody>
                  <a:tcPr/>
                </a:tc>
                <a:tc>
                  <a:txBody>
                    <a:bodyPr/>
                    <a:lstStyle/>
                    <a:p>
                      <a:r>
                        <a:rPr lang="en-IN" dirty="0"/>
                        <a:t>advantages</a:t>
                      </a:r>
                    </a:p>
                  </a:txBody>
                  <a:tcPr/>
                </a:tc>
                <a:extLst>
                  <a:ext uri="{0D108BD9-81ED-4DB2-BD59-A6C34878D82A}">
                    <a16:rowId xmlns:a16="http://schemas.microsoft.com/office/drawing/2014/main" val="226847152"/>
                  </a:ext>
                </a:extLst>
              </a:tr>
              <a:tr h="2008070">
                <a:tc>
                  <a:txBody>
                    <a:bodyPr/>
                    <a:lstStyle/>
                    <a:p>
                      <a:r>
                        <a:rPr lang="en-IN" dirty="0"/>
                        <a:t>2017</a:t>
                      </a:r>
                    </a:p>
                  </a:txBody>
                  <a:tcPr/>
                </a:tc>
                <a:tc>
                  <a:txBody>
                    <a:bodyPr/>
                    <a:lstStyle/>
                    <a:p>
                      <a:r>
                        <a:rPr lang="en-US" dirty="0"/>
                        <a:t>Stock Market Predication Using A Linear Regression</a:t>
                      </a:r>
                      <a:endParaRPr lang="en-IN" dirty="0"/>
                    </a:p>
                  </a:txBody>
                  <a:tcPr/>
                </a:tc>
                <a:tc>
                  <a:txBody>
                    <a:bodyPr/>
                    <a:lstStyle/>
                    <a:p>
                      <a:r>
                        <a:rPr lang="en-AU" sz="1800" kern="1200" dirty="0">
                          <a:solidFill>
                            <a:schemeClr val="dk1"/>
                          </a:solidFill>
                          <a:effectLst/>
                          <a:latin typeface="+mn-lt"/>
                          <a:ea typeface="+mn-ea"/>
                          <a:cs typeface="+mn-cs"/>
                        </a:rPr>
                        <a:t>Girish Kaushal </a:t>
                      </a:r>
                      <a:endParaRPr lang="en-IN" dirty="0"/>
                    </a:p>
                  </a:txBody>
                  <a:tcPr/>
                </a:tc>
                <a:tc>
                  <a:txBody>
                    <a:bodyPr/>
                    <a:lstStyle/>
                    <a:p>
                      <a:r>
                        <a:rPr lang="en-US" dirty="0"/>
                        <a:t>This technique utilizes a linear approach to model the relationship between dependent variable </a:t>
                      </a:r>
                      <a:endParaRPr lang="en-IN" dirty="0"/>
                    </a:p>
                  </a:txBody>
                  <a:tcPr/>
                </a:tc>
                <a:tc>
                  <a:txBody>
                    <a:bodyPr/>
                    <a:lstStyle/>
                    <a:p>
                      <a:r>
                        <a:rPr lang="en-US" dirty="0"/>
                        <a:t>Can provide insights into the linear relationship between variables.</a:t>
                      </a:r>
                      <a:endParaRPr lang="en-IN" dirty="0"/>
                    </a:p>
                  </a:txBody>
                  <a:tcPr/>
                </a:tc>
                <a:extLst>
                  <a:ext uri="{0D108BD9-81ED-4DB2-BD59-A6C34878D82A}">
                    <a16:rowId xmlns:a16="http://schemas.microsoft.com/office/drawing/2014/main" val="639241076"/>
                  </a:ext>
                </a:extLst>
              </a:tr>
              <a:tr h="2285904">
                <a:tc>
                  <a:txBody>
                    <a:bodyPr/>
                    <a:lstStyle/>
                    <a:p>
                      <a:r>
                        <a:rPr lang="en-IN" dirty="0"/>
                        <a:t>2019</a:t>
                      </a:r>
                    </a:p>
                  </a:txBody>
                  <a:tcPr/>
                </a:tc>
                <a:tc>
                  <a:txBody>
                    <a:bodyPr/>
                    <a:lstStyle/>
                    <a:p>
                      <a:r>
                        <a:rPr lang="en-US" dirty="0"/>
                        <a:t>Stock Closing Price Prediction using Machine Learning Techniques</a:t>
                      </a:r>
                      <a:endParaRPr lang="en-IN" dirty="0"/>
                    </a:p>
                  </a:txBody>
                  <a:tcPr/>
                </a:tc>
                <a:tc>
                  <a:txBody>
                    <a:bodyPr/>
                    <a:lstStyle/>
                    <a:p>
                      <a:r>
                        <a:rPr lang="en-IN" dirty="0"/>
                        <a:t>Mehar </a:t>
                      </a:r>
                      <a:r>
                        <a:rPr lang="en-IN" dirty="0" err="1"/>
                        <a:t>Vijha</a:t>
                      </a:r>
                      <a:endParaRPr lang="en-IN" dirty="0"/>
                    </a:p>
                  </a:txBody>
                  <a:tcPr/>
                </a:tc>
                <a:tc>
                  <a:txBody>
                    <a:bodyPr/>
                    <a:lstStyle/>
                    <a:p>
                      <a:r>
                        <a:rPr lang="en-US" dirty="0"/>
                        <a:t>Various machine learning algorithms such as decision trees, random forests.</a:t>
                      </a:r>
                      <a:endParaRPr lang="en-IN" dirty="0"/>
                    </a:p>
                  </a:txBody>
                  <a:tcPr/>
                </a:tc>
                <a:tc>
                  <a:txBody>
                    <a:bodyPr/>
                    <a:lstStyle/>
                    <a:p>
                      <a:r>
                        <a:rPr lang="en-US" dirty="0"/>
                        <a:t>Flexibility to handle nonlinear relationships.</a:t>
                      </a:r>
                      <a:endParaRPr lang="en-IN" dirty="0"/>
                    </a:p>
                  </a:txBody>
                  <a:tcPr/>
                </a:tc>
                <a:extLst>
                  <a:ext uri="{0D108BD9-81ED-4DB2-BD59-A6C34878D82A}">
                    <a16:rowId xmlns:a16="http://schemas.microsoft.com/office/drawing/2014/main" val="219811089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186e858cad_0_27"/>
          <p:cNvSpPr txBox="1">
            <a:spLocks noGrp="1"/>
          </p:cNvSpPr>
          <p:nvPr>
            <p:ph type="title"/>
          </p:nvPr>
        </p:nvSpPr>
        <p:spPr>
          <a:xfrm>
            <a:off x="628650" y="165991"/>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32" name="Google Shape;132;g2186e858cad_0_27"/>
          <p:cNvSpPr txBox="1"/>
          <p:nvPr/>
        </p:nvSpPr>
        <p:spPr>
          <a:xfrm>
            <a:off x="1330367" y="696257"/>
            <a:ext cx="606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g2186e858cad_0_2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34" name="Google Shape;134;g2186e858cad_0_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6" name="Google Shape;136;g2186e858cad_0_27"/>
          <p:cNvSpPr txBox="1"/>
          <p:nvPr/>
        </p:nvSpPr>
        <p:spPr>
          <a:xfrm>
            <a:off x="628650" y="1703175"/>
            <a:ext cx="4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 name="Content Placeholder 3">
            <a:extLst>
              <a:ext uri="{FF2B5EF4-FFF2-40B4-BE49-F238E27FC236}">
                <a16:creationId xmlns:a16="http://schemas.microsoft.com/office/drawing/2014/main" id="{69827602-8BC6-5F6F-41DA-7D04EA6931FA}"/>
              </a:ext>
            </a:extLst>
          </p:cNvPr>
          <p:cNvGraphicFramePr>
            <a:graphicFrameLocks/>
          </p:cNvGraphicFramePr>
          <p:nvPr>
            <p:extLst>
              <p:ext uri="{D42A27DB-BD31-4B8C-83A1-F6EECF244321}">
                <p14:modId xmlns:p14="http://schemas.microsoft.com/office/powerpoint/2010/main" val="259952777"/>
              </p:ext>
            </p:extLst>
          </p:nvPr>
        </p:nvGraphicFramePr>
        <p:xfrm>
          <a:off x="628650" y="695100"/>
          <a:ext cx="8132795" cy="5908869"/>
        </p:xfrm>
        <a:graphic>
          <a:graphicData uri="http://schemas.openxmlformats.org/drawingml/2006/table">
            <a:tbl>
              <a:tblPr firstRow="1" bandRow="1">
                <a:tableStyleId>{5C22544A-7EE6-4342-B048-85BDC9FD1C3A}</a:tableStyleId>
              </a:tblPr>
              <a:tblGrid>
                <a:gridCol w="1626559">
                  <a:extLst>
                    <a:ext uri="{9D8B030D-6E8A-4147-A177-3AD203B41FA5}">
                      <a16:colId xmlns:a16="http://schemas.microsoft.com/office/drawing/2014/main" val="1852054930"/>
                    </a:ext>
                  </a:extLst>
                </a:gridCol>
                <a:gridCol w="1626559">
                  <a:extLst>
                    <a:ext uri="{9D8B030D-6E8A-4147-A177-3AD203B41FA5}">
                      <a16:colId xmlns:a16="http://schemas.microsoft.com/office/drawing/2014/main" val="2010497397"/>
                    </a:ext>
                  </a:extLst>
                </a:gridCol>
                <a:gridCol w="1626559">
                  <a:extLst>
                    <a:ext uri="{9D8B030D-6E8A-4147-A177-3AD203B41FA5}">
                      <a16:colId xmlns:a16="http://schemas.microsoft.com/office/drawing/2014/main" val="685536420"/>
                    </a:ext>
                  </a:extLst>
                </a:gridCol>
                <a:gridCol w="1626559">
                  <a:extLst>
                    <a:ext uri="{9D8B030D-6E8A-4147-A177-3AD203B41FA5}">
                      <a16:colId xmlns:a16="http://schemas.microsoft.com/office/drawing/2014/main" val="184954515"/>
                    </a:ext>
                  </a:extLst>
                </a:gridCol>
                <a:gridCol w="1626559">
                  <a:extLst>
                    <a:ext uri="{9D8B030D-6E8A-4147-A177-3AD203B41FA5}">
                      <a16:colId xmlns:a16="http://schemas.microsoft.com/office/drawing/2014/main" val="3971288045"/>
                    </a:ext>
                  </a:extLst>
                </a:gridCol>
              </a:tblGrid>
              <a:tr h="565075">
                <a:tc>
                  <a:txBody>
                    <a:bodyPr/>
                    <a:lstStyle/>
                    <a:p>
                      <a:r>
                        <a:rPr lang="en-IN" dirty="0"/>
                        <a:t>year</a:t>
                      </a:r>
                    </a:p>
                  </a:txBody>
                  <a:tcPr/>
                </a:tc>
                <a:tc>
                  <a:txBody>
                    <a:bodyPr/>
                    <a:lstStyle/>
                    <a:p>
                      <a:r>
                        <a:rPr lang="en-IN" dirty="0"/>
                        <a:t>Title and journal</a:t>
                      </a:r>
                    </a:p>
                  </a:txBody>
                  <a:tcPr/>
                </a:tc>
                <a:tc>
                  <a:txBody>
                    <a:bodyPr/>
                    <a:lstStyle/>
                    <a:p>
                      <a:r>
                        <a:rPr lang="en-IN" dirty="0"/>
                        <a:t>author</a:t>
                      </a:r>
                    </a:p>
                  </a:txBody>
                  <a:tcPr/>
                </a:tc>
                <a:tc>
                  <a:txBody>
                    <a:bodyPr/>
                    <a:lstStyle/>
                    <a:p>
                      <a:r>
                        <a:rPr lang="en-IN" dirty="0"/>
                        <a:t>description</a:t>
                      </a:r>
                    </a:p>
                  </a:txBody>
                  <a:tcPr/>
                </a:tc>
                <a:tc>
                  <a:txBody>
                    <a:bodyPr/>
                    <a:lstStyle/>
                    <a:p>
                      <a:r>
                        <a:rPr lang="en-IN" dirty="0"/>
                        <a:t>advantages</a:t>
                      </a:r>
                    </a:p>
                  </a:txBody>
                  <a:tcPr/>
                </a:tc>
                <a:extLst>
                  <a:ext uri="{0D108BD9-81ED-4DB2-BD59-A6C34878D82A}">
                    <a16:rowId xmlns:a16="http://schemas.microsoft.com/office/drawing/2014/main" val="3511208641"/>
                  </a:ext>
                </a:extLst>
              </a:tr>
              <a:tr h="2034071">
                <a:tc>
                  <a:txBody>
                    <a:bodyPr/>
                    <a:lstStyle/>
                    <a:p>
                      <a:r>
                        <a:rPr lang="en-IN" dirty="0"/>
                        <a:t>2020</a:t>
                      </a:r>
                    </a:p>
                  </a:txBody>
                  <a:tcPr/>
                </a:tc>
                <a:tc>
                  <a:txBody>
                    <a:bodyPr/>
                    <a:lstStyle/>
                    <a:p>
                      <a:r>
                        <a:rPr lang="en-US" dirty="0"/>
                        <a:t>Stock Market Prediction Using LSTM Recurrent Neural Network.</a:t>
                      </a:r>
                      <a:endParaRPr lang="en-IN" dirty="0"/>
                    </a:p>
                  </a:txBody>
                  <a:tcPr/>
                </a:tc>
                <a:tc>
                  <a:txBody>
                    <a:bodyPr/>
                    <a:lstStyle/>
                    <a:p>
                      <a:r>
                        <a:rPr lang="en-IN" dirty="0"/>
                        <a:t>Adil MOGHARA </a:t>
                      </a:r>
                    </a:p>
                  </a:txBody>
                  <a:tcPr/>
                </a:tc>
                <a:tc>
                  <a:txBody>
                    <a:bodyPr/>
                    <a:lstStyle/>
                    <a:p>
                      <a:r>
                        <a:rPr lang="en-US" dirty="0"/>
                        <a:t>LSTM network recurrent neural network  capable of learning long-term dependencies.</a:t>
                      </a:r>
                      <a:endParaRPr lang="en-IN" dirty="0"/>
                    </a:p>
                  </a:txBody>
                  <a:tcPr/>
                </a:tc>
                <a:tc>
                  <a:txBody>
                    <a:bodyPr/>
                    <a:lstStyle/>
                    <a:p>
                      <a:r>
                        <a:rPr lang="en-US" dirty="0"/>
                        <a:t>Helps in identifying the most suitable approach based on specific requirements.</a:t>
                      </a:r>
                      <a:endParaRPr lang="en-IN" dirty="0"/>
                    </a:p>
                  </a:txBody>
                  <a:tcPr/>
                </a:tc>
                <a:extLst>
                  <a:ext uri="{0D108BD9-81ED-4DB2-BD59-A6C34878D82A}">
                    <a16:rowId xmlns:a16="http://schemas.microsoft.com/office/drawing/2014/main" val="1594300566"/>
                  </a:ext>
                </a:extLst>
              </a:tr>
              <a:tr h="1775949">
                <a:tc>
                  <a:txBody>
                    <a:bodyPr/>
                    <a:lstStyle/>
                    <a:p>
                      <a:r>
                        <a:rPr lang="en-IN" dirty="0"/>
                        <a:t>2020</a:t>
                      </a:r>
                    </a:p>
                  </a:txBody>
                  <a:tcPr/>
                </a:tc>
                <a:tc>
                  <a:txBody>
                    <a:bodyPr/>
                    <a:lstStyle/>
                    <a:p>
                      <a:r>
                        <a:rPr lang="en-US" dirty="0"/>
                        <a:t> A Survey on Stock Market Prediction Using Machine Learning Techniques.</a:t>
                      </a:r>
                      <a:endParaRPr lang="en-IN" dirty="0"/>
                    </a:p>
                  </a:txBody>
                  <a:tcPr/>
                </a:tc>
                <a:tc>
                  <a:txBody>
                    <a:bodyPr/>
                    <a:lstStyle/>
                    <a:p>
                      <a:r>
                        <a:rPr lang="en-IN" dirty="0" err="1"/>
                        <a:t>Polamuri</a:t>
                      </a:r>
                      <a:r>
                        <a:rPr lang="en-IN" dirty="0"/>
                        <a:t> </a:t>
                      </a:r>
                      <a:r>
                        <a:rPr lang="en-IN" dirty="0" err="1"/>
                        <a:t>Subba</a:t>
                      </a:r>
                      <a:r>
                        <a:rPr lang="en-IN" dirty="0"/>
                        <a:t> </a:t>
                      </a:r>
                      <a:r>
                        <a:rPr lang="en-IN" dirty="0" err="1"/>
                        <a:t>Roa</a:t>
                      </a:r>
                      <a:endParaRPr lang="en-IN" dirty="0"/>
                    </a:p>
                  </a:txBody>
                  <a:tcPr/>
                </a:tc>
                <a:tc>
                  <a:txBody>
                    <a:bodyPr/>
                    <a:lstStyle/>
                    <a:p>
                      <a:r>
                        <a:rPr lang="en-US" dirty="0"/>
                        <a:t>employed in stock market prediction, including their strengths and weaknesses.</a:t>
                      </a:r>
                    </a:p>
                    <a:p>
                      <a:endParaRPr lang="en-IN" dirty="0"/>
                    </a:p>
                  </a:txBody>
                  <a:tcPr/>
                </a:tc>
                <a:tc>
                  <a:txBody>
                    <a:bodyPr/>
                    <a:lstStyle/>
                    <a:p>
                      <a:r>
                        <a:rPr lang="en-US" dirty="0"/>
                        <a:t>This approach combines time series analysis, econometric modeling, machine learning.</a:t>
                      </a:r>
                      <a:endParaRPr lang="en-IN" dirty="0"/>
                    </a:p>
                  </a:txBody>
                  <a:tcPr/>
                </a:tc>
                <a:extLst>
                  <a:ext uri="{0D108BD9-81ED-4DB2-BD59-A6C34878D82A}">
                    <a16:rowId xmlns:a16="http://schemas.microsoft.com/office/drawing/2014/main" val="1333409257"/>
                  </a:ext>
                </a:extLst>
              </a:tr>
              <a:tr h="1533774">
                <a:tc>
                  <a:txBody>
                    <a:bodyPr/>
                    <a:lstStyle/>
                    <a:p>
                      <a:r>
                        <a:rPr lang="en-IN" dirty="0"/>
                        <a:t> 2021</a:t>
                      </a:r>
                    </a:p>
                  </a:txBody>
                  <a:tcPr/>
                </a:tc>
                <a:tc>
                  <a:txBody>
                    <a:bodyPr/>
                    <a:lstStyle/>
                    <a:p>
                      <a:r>
                        <a:rPr lang="en-US" dirty="0"/>
                        <a:t> Stock Price Prediction Using Time Series, Econometric.</a:t>
                      </a:r>
                      <a:endParaRPr lang="en-IN" dirty="0"/>
                    </a:p>
                  </a:txBody>
                  <a:tcPr/>
                </a:tc>
                <a:tc>
                  <a:txBody>
                    <a:bodyPr/>
                    <a:lstStyle/>
                    <a:p>
                      <a:r>
                        <a:rPr lang="en-IN" dirty="0"/>
                        <a:t>Ananda Chatterjee </a:t>
                      </a:r>
                    </a:p>
                  </a:txBody>
                  <a:tcPr/>
                </a:tc>
                <a:tc>
                  <a:txBody>
                    <a:bodyPr/>
                    <a:lstStyle/>
                    <a:p>
                      <a:r>
                        <a:rPr lang="en-US" dirty="0"/>
                        <a:t>machine learning techniques employed in stock market prediction</a:t>
                      </a:r>
                      <a:endParaRPr lang="en-IN" dirty="0"/>
                    </a:p>
                  </a:txBody>
                  <a:tcPr/>
                </a:tc>
                <a:tc>
                  <a:txBody>
                    <a:bodyPr/>
                    <a:lstStyle/>
                    <a:p>
                      <a:r>
                        <a:rPr lang="en-US" dirty="0"/>
                        <a:t>Utilizes the aspects of stock market behavior.</a:t>
                      </a:r>
                      <a:endParaRPr lang="en-IN" dirty="0"/>
                    </a:p>
                  </a:txBody>
                  <a:tcPr/>
                </a:tc>
                <a:extLst>
                  <a:ext uri="{0D108BD9-81ED-4DB2-BD59-A6C34878D82A}">
                    <a16:rowId xmlns:a16="http://schemas.microsoft.com/office/drawing/2014/main" val="388418502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2cb8fd6a18_0_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143" name="Google Shape;143;g22cb8fd6a18_0_1"/>
          <p:cNvSpPr txBox="1"/>
          <p:nvPr/>
        </p:nvSpPr>
        <p:spPr>
          <a:xfrm>
            <a:off x="2654300" y="381000"/>
            <a:ext cx="5509200" cy="7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rgbClr val="7030A0"/>
                </a:solidFill>
              </a:rPr>
              <a:t>Existing System</a:t>
            </a:r>
            <a:endParaRPr sz="3600">
              <a:solidFill>
                <a:srgbClr val="7030A0"/>
              </a:solidFill>
            </a:endParaRPr>
          </a:p>
        </p:txBody>
      </p:sp>
      <p:sp>
        <p:nvSpPr>
          <p:cNvPr id="144" name="Google Shape;144;g22cb8fd6a18_0_1"/>
          <p:cNvSpPr txBox="1"/>
          <p:nvPr/>
        </p:nvSpPr>
        <p:spPr>
          <a:xfrm>
            <a:off x="803025" y="1236900"/>
            <a:ext cx="8366700" cy="5165679"/>
          </a:xfrm>
          <a:prstGeom prst="rect">
            <a:avLst/>
          </a:prstGeom>
          <a:noFill/>
          <a:ln>
            <a:noFill/>
          </a:ln>
        </p:spPr>
        <p:txBody>
          <a:bodyPr spcFirstLastPara="1" wrap="square" lIns="91425" tIns="91425" rIns="91425" bIns="91425" anchor="t" anchorCtr="0">
            <a:spAutoFit/>
          </a:bodyPr>
          <a:lstStyle/>
          <a:p>
            <a:pPr marL="457200" marR="952500" indent="-387350">
              <a:lnSpc>
                <a:spcPct val="111000"/>
              </a:lnSpc>
              <a:buSzPts val="2500"/>
              <a:buFont typeface="Calibri"/>
              <a:buChar char="●"/>
            </a:pPr>
            <a:r>
              <a:rPr lang="en-US" sz="2400" dirty="0">
                <a:effectLst/>
                <a:latin typeface="Times New Roman" panose="02020603050405020304" pitchFamily="18" charset="0"/>
                <a:ea typeface="Times New Roman" panose="02020603050405020304" pitchFamily="18" charset="0"/>
              </a:rPr>
              <a:t>the proposed system represents an innovative and practical solution, integrating diverse analytical modules into a unified framework. It empowers users with a comprehensive toolkit for making informed decisions in the dynamic and complex landscape of stock market prognostication.</a:t>
            </a:r>
            <a:endParaRPr lang="en-IN" sz="2400" dirty="0">
              <a:effectLst/>
              <a:latin typeface="Times New Roman" panose="02020603050405020304" pitchFamily="18" charset="0"/>
              <a:ea typeface="Times New Roman" panose="02020603050405020304" pitchFamily="18" charset="0"/>
            </a:endParaRPr>
          </a:p>
          <a:p>
            <a:pPr marL="457200" marR="952500" lvl="0" indent="-387350" algn="l" rtl="0">
              <a:lnSpc>
                <a:spcPct val="111000"/>
              </a:lnSpc>
              <a:spcBef>
                <a:spcPts val="0"/>
              </a:spcBef>
              <a:spcAft>
                <a:spcPts val="0"/>
              </a:spcAft>
              <a:buSzPts val="2500"/>
              <a:buFont typeface="Calibri"/>
              <a:buChar char="●"/>
            </a:pPr>
            <a:endParaRPr lang="en-US" sz="2500" dirty="0">
              <a:solidFill>
                <a:schemeClr val="dk1"/>
              </a:solidFill>
            </a:endParaRPr>
          </a:p>
          <a:p>
            <a:pPr marL="457200" marR="952500" lvl="0" indent="0" algn="l" rtl="0">
              <a:lnSpc>
                <a:spcPct val="111000"/>
              </a:lnSpc>
              <a:spcBef>
                <a:spcPts val="0"/>
              </a:spcBef>
              <a:spcAft>
                <a:spcPts val="0"/>
              </a:spcAft>
              <a:buNone/>
            </a:pPr>
            <a:endParaRPr sz="2500" dirty="0">
              <a:solidFill>
                <a:schemeClr val="dk1"/>
              </a:solidFill>
            </a:endParaRPr>
          </a:p>
          <a:p>
            <a:pPr marL="457200" lvl="0" indent="-393700" algn="l" rtl="0">
              <a:lnSpc>
                <a:spcPct val="115000"/>
              </a:lnSpc>
              <a:spcBef>
                <a:spcPts val="0"/>
              </a:spcBef>
              <a:spcAft>
                <a:spcPts val="0"/>
              </a:spcAft>
              <a:buClr>
                <a:schemeClr val="dk1"/>
              </a:buClr>
              <a:buSzPts val="2600"/>
              <a:buChar char="●"/>
            </a:pPr>
            <a:r>
              <a:rPr lang="en-US" sz="2400" dirty="0">
                <a:effectLst/>
                <a:latin typeface="Times New Roman" panose="02020603050405020304" pitchFamily="18" charset="0"/>
                <a:ea typeface="Times New Roman" panose="02020603050405020304" pitchFamily="18" charset="0"/>
              </a:rPr>
              <a:t>The proposed system outlined in the abstract encompasses an advanced web-based predictive analytics framework designed for stock market forecasting. </a:t>
            </a:r>
            <a:endParaRPr sz="2400" dirty="0">
              <a:solidFill>
                <a:schemeClr val="dk1"/>
              </a:solidFill>
            </a:endParaRPr>
          </a:p>
          <a:p>
            <a:pPr marL="457200" marR="952500" lvl="0" indent="0" algn="l" rtl="0">
              <a:lnSpc>
                <a:spcPct val="111000"/>
              </a:lnSpc>
              <a:spcBef>
                <a:spcPts val="0"/>
              </a:spcBef>
              <a:spcAft>
                <a:spcPts val="0"/>
              </a:spcAft>
              <a:buNone/>
            </a:pPr>
            <a:endParaRPr sz="23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150" name="Google Shape;150;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51" name="Google Shape;15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2" name="Google Shape;152;p7"/>
          <p:cNvSpPr txBox="1"/>
          <p:nvPr/>
        </p:nvSpPr>
        <p:spPr>
          <a:xfrm>
            <a:off x="550450" y="1100900"/>
            <a:ext cx="8619600" cy="3849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endParaRPr sz="1300">
              <a:highlight>
                <a:schemeClr val="dk1"/>
              </a:highlight>
            </a:endParaRPr>
          </a:p>
        </p:txBody>
      </p:sp>
      <p:sp>
        <p:nvSpPr>
          <p:cNvPr id="153" name="Google Shape;153;p7"/>
          <p:cNvSpPr txBox="1"/>
          <p:nvPr/>
        </p:nvSpPr>
        <p:spPr>
          <a:xfrm>
            <a:off x="378900" y="856550"/>
            <a:ext cx="8386200" cy="5186005"/>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In the realm of finance and stock market prediction, the ability to accurately forecast stock prices is of paramount importance. Traditional methods of stock price prediction often rely on statistical models or machine learning algorithms trained on historical data. However, these methods may not fully capture the inherent patterns and dynamics present in stock price data, particularly those influenced by seasonal trends.</a:t>
            </a:r>
          </a:p>
          <a:p>
            <a:pPr marL="0" lvl="0" indent="0" algn="l" rtl="0">
              <a:spcBef>
                <a:spcPts val="0"/>
              </a:spcBef>
              <a:spcAft>
                <a:spcPts val="0"/>
              </a:spcAft>
              <a:buNone/>
            </a:pPr>
            <a:endParaRPr sz="2500" dirty="0">
              <a:latin typeface="Calibri"/>
              <a:ea typeface="Calibri"/>
              <a:cs typeface="Calibri"/>
              <a:sym typeface="Calibri"/>
            </a:endParaRPr>
          </a:p>
          <a:p>
            <a:pPr marL="57150" lvl="0" algn="l" rtl="0">
              <a:spcBef>
                <a:spcPts val="0"/>
              </a:spcBef>
              <a:spcAft>
                <a:spcPts val="0"/>
              </a:spcAft>
              <a:buSzPts val="2700"/>
            </a:pPr>
            <a:endParaRPr lang="en-US" sz="20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000" dirty="0">
                <a:latin typeface="Calibri"/>
                <a:ea typeface="Calibri"/>
                <a:cs typeface="Calibri"/>
                <a:sym typeface="Calibri"/>
              </a:rPr>
              <a:t>To address this challenge, this research aims to employ seasonal decomposition techniques within the realm of web-based applications for dynamic stock price prediction. Seasonal decomposition involves separating a time series into its constituent components, namely trend, seasonality, and noise. By isolating the seasonal component from the raw stock price data, it becomes possible to analyze and predict future price movements more accurately.</a:t>
            </a:r>
          </a:p>
          <a:p>
            <a:pPr marL="457200" lvl="0" indent="-400050" algn="l" rtl="0">
              <a:spcBef>
                <a:spcPts val="0"/>
              </a:spcBef>
              <a:spcAft>
                <a:spcPts val="0"/>
              </a:spcAft>
              <a:buSzPts val="2700"/>
              <a:buFont typeface="Calibri"/>
              <a:buChar char="●"/>
            </a:pPr>
            <a:endParaRPr lang="en-US" sz="20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2cb8fd6a18_0_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
        <p:nvSpPr>
          <p:cNvPr id="160" name="Google Shape;160;g22cb8fd6a18_0_9"/>
          <p:cNvSpPr txBox="1"/>
          <p:nvPr/>
        </p:nvSpPr>
        <p:spPr>
          <a:xfrm>
            <a:off x="1493075" y="269250"/>
            <a:ext cx="57417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Arial"/>
                <a:ea typeface="Arial"/>
                <a:cs typeface="Arial"/>
                <a:sym typeface="Arial"/>
              </a:rPr>
              <a:t>Module </a:t>
            </a:r>
            <a:endParaRPr sz="1400" b="0" i="0" u="none" strike="noStrike" cap="none">
              <a:solidFill>
                <a:srgbClr val="000000"/>
              </a:solidFill>
              <a:latin typeface="Calibri"/>
              <a:ea typeface="Calibri"/>
              <a:cs typeface="Calibri"/>
              <a:sym typeface="Calibri"/>
            </a:endParaRPr>
          </a:p>
        </p:txBody>
      </p:sp>
      <p:sp>
        <p:nvSpPr>
          <p:cNvPr id="161" name="Google Shape;161;g22cb8fd6a18_0_9"/>
          <p:cNvSpPr txBox="1"/>
          <p:nvPr/>
        </p:nvSpPr>
        <p:spPr>
          <a:xfrm>
            <a:off x="861300" y="2286000"/>
            <a:ext cx="830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2" name="Google Shape;162;g22cb8fd6a18_0_9"/>
          <p:cNvSpPr txBox="1"/>
          <p:nvPr/>
        </p:nvSpPr>
        <p:spPr>
          <a:xfrm>
            <a:off x="744725" y="1159200"/>
            <a:ext cx="8425200" cy="562048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US" sz="4100" dirty="0">
                <a:solidFill>
                  <a:schemeClr val="dk1"/>
                </a:solidFill>
              </a:rPr>
              <a:t>1.Fundamental analysis</a:t>
            </a:r>
            <a:endParaRPr sz="4100" dirty="0">
              <a:solidFill>
                <a:schemeClr val="dk1"/>
              </a:solidFill>
            </a:endParaRPr>
          </a:p>
          <a:p>
            <a:pPr marL="0" lvl="0" indent="0" algn="l" rtl="0">
              <a:lnSpc>
                <a:spcPct val="115000"/>
              </a:lnSpc>
              <a:spcBef>
                <a:spcPts val="1800"/>
              </a:spcBef>
              <a:spcAft>
                <a:spcPts val="0"/>
              </a:spcAft>
              <a:buNone/>
            </a:pPr>
            <a:r>
              <a:rPr lang="en-US" sz="4100" dirty="0">
                <a:solidFill>
                  <a:schemeClr val="dk1"/>
                </a:solidFill>
              </a:rPr>
              <a:t>2.Technical analysis</a:t>
            </a:r>
            <a:endParaRPr sz="4100" dirty="0">
              <a:solidFill>
                <a:schemeClr val="dk1"/>
              </a:solidFill>
            </a:endParaRPr>
          </a:p>
          <a:p>
            <a:pPr marL="0" lvl="0" indent="0" algn="l" rtl="0">
              <a:lnSpc>
                <a:spcPct val="115000"/>
              </a:lnSpc>
              <a:spcBef>
                <a:spcPts val="1800"/>
              </a:spcBef>
              <a:spcAft>
                <a:spcPts val="0"/>
              </a:spcAft>
              <a:buNone/>
            </a:pPr>
            <a:r>
              <a:rPr lang="en-US" sz="4100" dirty="0">
                <a:solidFill>
                  <a:schemeClr val="dk1"/>
                </a:solidFill>
              </a:rPr>
              <a:t>3.News</a:t>
            </a:r>
            <a:endParaRPr sz="4100" dirty="0">
              <a:solidFill>
                <a:schemeClr val="dk1"/>
              </a:solidFill>
            </a:endParaRPr>
          </a:p>
          <a:p>
            <a:pPr marL="0" lvl="0" indent="0" algn="l" rtl="0">
              <a:lnSpc>
                <a:spcPct val="115000"/>
              </a:lnSpc>
              <a:spcBef>
                <a:spcPts val="1800"/>
              </a:spcBef>
              <a:spcAft>
                <a:spcPts val="0"/>
              </a:spcAft>
              <a:buNone/>
            </a:pPr>
            <a:r>
              <a:rPr lang="en-US" sz="4100" dirty="0">
                <a:solidFill>
                  <a:schemeClr val="dk1"/>
                </a:solidFill>
              </a:rPr>
              <a:t>4.AI chat</a:t>
            </a:r>
            <a:endParaRPr sz="4100" dirty="0">
              <a:solidFill>
                <a:schemeClr val="dk1"/>
              </a:solidFill>
            </a:endParaRPr>
          </a:p>
          <a:p>
            <a:pPr marL="0" lvl="0" indent="0" algn="l" rtl="0">
              <a:lnSpc>
                <a:spcPct val="115000"/>
              </a:lnSpc>
              <a:spcBef>
                <a:spcPts val="1800"/>
              </a:spcBef>
              <a:spcAft>
                <a:spcPts val="0"/>
              </a:spcAft>
              <a:buNone/>
            </a:pPr>
            <a:r>
              <a:rPr lang="en-US" sz="4100" dirty="0">
                <a:solidFill>
                  <a:schemeClr val="dk1"/>
                </a:solidFill>
              </a:rPr>
              <a:t>5.Stock market predication</a:t>
            </a:r>
            <a:endParaRPr sz="4100" dirty="0">
              <a:solidFill>
                <a:schemeClr val="dk1"/>
              </a:solidFill>
            </a:endParaRPr>
          </a:p>
          <a:p>
            <a:pPr marL="0" lvl="0" indent="0" algn="l" rtl="0">
              <a:lnSpc>
                <a:spcPct val="115000"/>
              </a:lnSpc>
              <a:spcBef>
                <a:spcPts val="1800"/>
              </a:spcBef>
              <a:spcAft>
                <a:spcPts val="400"/>
              </a:spcAft>
              <a:buNone/>
            </a:pPr>
            <a:endParaRPr sz="21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628650" y="168381"/>
            <a:ext cx="7886700" cy="720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Proposed System</a:t>
            </a:r>
            <a:endParaRPr sz="3600" b="1">
              <a:solidFill>
                <a:srgbClr val="7030A0"/>
              </a:solidFill>
              <a:latin typeface="Times New Roman"/>
              <a:ea typeface="Times New Roman"/>
              <a:cs typeface="Times New Roman"/>
              <a:sym typeface="Times New Roman"/>
            </a:endParaRPr>
          </a:p>
        </p:txBody>
      </p:sp>
      <p:sp>
        <p:nvSpPr>
          <p:cNvPr id="168" name="Google Shape;16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69" name="Google Shape;169;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70" name="Google Shape;170;p8"/>
          <p:cNvSpPr txBox="1"/>
          <p:nvPr/>
        </p:nvSpPr>
        <p:spPr>
          <a:xfrm>
            <a:off x="562300" y="1013800"/>
            <a:ext cx="8113800" cy="81498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400" dirty="0">
              <a:solidFill>
                <a:schemeClr val="dk1"/>
              </a:solidFill>
              <a:latin typeface="Calibri"/>
              <a:ea typeface="Calibri"/>
              <a:cs typeface="Calibri"/>
              <a:sym typeface="Calibri"/>
            </a:endParaRPr>
          </a:p>
          <a:p>
            <a:pPr marL="457200" lvl="0" indent="-368300" algn="l" rtl="0">
              <a:spcBef>
                <a:spcPts val="0"/>
              </a:spcBef>
              <a:spcAft>
                <a:spcPts val="0"/>
              </a:spcAft>
              <a:buSzPts val="2200"/>
              <a:buChar char="●"/>
            </a:pPr>
            <a:r>
              <a:rPr lang="en-US" sz="2400" dirty="0">
                <a:effectLst/>
                <a:latin typeface="Times New Roman" panose="02020603050405020304" pitchFamily="18" charset="0"/>
                <a:ea typeface="Times New Roman" panose="02020603050405020304" pitchFamily="18" charset="0"/>
              </a:rPr>
              <a:t>The proposed system outlined in the abstract encompasses an advanced web-based predictive analytics framework designed for stock market forecasting. This innovative system integrates fundamental analysis, technical indicators, sentiment analysis, and a unique time series analysis approach to provide users with a comprehensive and actionable tool for navigating the complexities of financial markets</a:t>
            </a:r>
          </a:p>
          <a:p>
            <a:pPr marL="457200" indent="-368300">
              <a:buSzPts val="2200"/>
              <a:buFont typeface="Arial"/>
              <a:buChar char="●"/>
            </a:pPr>
            <a:r>
              <a:rPr lang="en-US" sz="2400" dirty="0">
                <a:effectLst/>
                <a:latin typeface="Times New Roman" panose="02020603050405020304" pitchFamily="18" charset="0"/>
                <a:ea typeface="Times New Roman" panose="02020603050405020304" pitchFamily="18" charset="0"/>
              </a:rPr>
              <a:t>This comprehensive platform not only enhances the precision of market predictions but also provides investors and traders with a sophisticated toolkit for navigating the intricacies of modern financial markets with informed and strategic decision-making.</a:t>
            </a:r>
            <a:endParaRPr lang="en-IN" sz="2400" dirty="0">
              <a:effectLst/>
              <a:latin typeface="Times New Roman" panose="02020603050405020304" pitchFamily="18" charset="0"/>
              <a:ea typeface="Times New Roman" panose="02020603050405020304" pitchFamily="18" charset="0"/>
            </a:endParaRPr>
          </a:p>
          <a:p>
            <a:pPr marL="457200" lvl="0" indent="-368300" algn="l" rtl="0">
              <a:spcBef>
                <a:spcPts val="0"/>
              </a:spcBef>
              <a:spcAft>
                <a:spcPts val="0"/>
              </a:spcAft>
              <a:buSzPts val="2200"/>
              <a:buChar char="●"/>
            </a:pPr>
            <a:endParaRPr sz="2400" dirty="0"/>
          </a:p>
          <a:p>
            <a:pPr marL="914400" lvl="0" indent="0" algn="l" rtl="0">
              <a:spcBef>
                <a:spcPts val="0"/>
              </a:spcBef>
              <a:spcAft>
                <a:spcPts val="0"/>
              </a:spcAft>
              <a:buNone/>
            </a:pPr>
            <a:endParaRPr sz="2200" dirty="0"/>
          </a:p>
          <a:p>
            <a:pPr marL="1371600" lvl="0" indent="0" algn="l" rtl="0">
              <a:spcBef>
                <a:spcPts val="0"/>
              </a:spcBef>
              <a:spcAft>
                <a:spcPts val="0"/>
              </a:spcAft>
              <a:buNone/>
            </a:pPr>
            <a:endParaRPr sz="2200" dirty="0"/>
          </a:p>
          <a:p>
            <a:pPr marL="1371600" lvl="0" indent="0" algn="l" rtl="0">
              <a:spcBef>
                <a:spcPts val="0"/>
              </a:spcBef>
              <a:spcAft>
                <a:spcPts val="0"/>
              </a:spcAft>
              <a:buNone/>
            </a:pPr>
            <a:endParaRPr sz="2200" dirty="0"/>
          </a:p>
          <a:p>
            <a:pPr marL="1371600" lvl="0" indent="0" algn="l" rtl="0">
              <a:spcBef>
                <a:spcPts val="0"/>
              </a:spcBef>
              <a:spcAft>
                <a:spcPts val="0"/>
              </a:spcAft>
              <a:buNone/>
            </a:pPr>
            <a:r>
              <a:rPr lang="en-US" sz="2200" dirty="0"/>
              <a:t> </a:t>
            </a:r>
            <a:endParaRPr sz="2200" dirty="0"/>
          </a:p>
          <a:p>
            <a:pPr marL="914400" lvl="0" indent="0" algn="l" rtl="0">
              <a:spcBef>
                <a:spcPts val="0"/>
              </a:spcBef>
              <a:spcAft>
                <a:spcPts val="0"/>
              </a:spcAft>
              <a:buNone/>
            </a:pPr>
            <a:endParaRPr sz="2200" dirty="0"/>
          </a:p>
          <a:p>
            <a:pPr marL="914400" lvl="0" indent="0" algn="l" rtl="0">
              <a:spcBef>
                <a:spcPts val="0"/>
              </a:spcBef>
              <a:spcAft>
                <a:spcPts val="0"/>
              </a:spcAft>
              <a:buNone/>
            </a:pPr>
            <a:endParaRPr sz="2200" dirty="0"/>
          </a:p>
          <a:p>
            <a:pPr marL="914400" lvl="0" indent="0" algn="l" rtl="0">
              <a:spcBef>
                <a:spcPts val="0"/>
              </a:spcBef>
              <a:spcAft>
                <a:spcPts val="0"/>
              </a:spcAft>
              <a:buNone/>
            </a:pPr>
            <a:endParaRPr sz="2200" dirty="0"/>
          </a:p>
        </p:txBody>
      </p:sp>
      <p:sp>
        <p:nvSpPr>
          <p:cNvPr id="171" name="Google Shape;171;p8"/>
          <p:cNvSpPr txBox="1"/>
          <p:nvPr/>
        </p:nvSpPr>
        <p:spPr>
          <a:xfrm>
            <a:off x="562300" y="992890"/>
            <a:ext cx="869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2100">
              <a:latin typeface="Calibri"/>
              <a:ea typeface="Calibri"/>
              <a:cs typeface="Calibri"/>
              <a:sym typeface="Calibri"/>
            </a:endParaRPr>
          </a:p>
        </p:txBody>
      </p:sp>
      <p:sp>
        <p:nvSpPr>
          <p:cNvPr id="172" name="Google Shape;172;p8"/>
          <p:cNvSpPr txBox="1"/>
          <p:nvPr/>
        </p:nvSpPr>
        <p:spPr>
          <a:xfrm>
            <a:off x="1092200" y="2171700"/>
            <a:ext cx="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3" name="Google Shape;173;p8"/>
          <p:cNvSpPr txBox="1"/>
          <p:nvPr/>
        </p:nvSpPr>
        <p:spPr>
          <a:xfrm>
            <a:off x="298400" y="3441700"/>
            <a:ext cx="74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4" name="Google Shape;174;p8"/>
          <p:cNvSpPr txBox="1"/>
          <p:nvPr/>
        </p:nvSpPr>
        <p:spPr>
          <a:xfrm>
            <a:off x="690450" y="4837525"/>
            <a:ext cx="7315200" cy="52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200">
              <a:latin typeface="Calibri"/>
              <a:ea typeface="Calibri"/>
              <a:cs typeface="Calibri"/>
              <a:sym typeface="Calibri"/>
            </a:endParaRPr>
          </a:p>
        </p:txBody>
      </p:sp>
      <p:sp>
        <p:nvSpPr>
          <p:cNvPr id="175" name="Google Shape;175;p8"/>
          <p:cNvSpPr txBox="1"/>
          <p:nvPr/>
        </p:nvSpPr>
        <p:spPr>
          <a:xfrm>
            <a:off x="1144600" y="4687300"/>
            <a:ext cx="75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6" name="Google Shape;176;p8"/>
          <p:cNvSpPr txBox="1"/>
          <p:nvPr/>
        </p:nvSpPr>
        <p:spPr>
          <a:xfrm>
            <a:off x="240350" y="901700"/>
            <a:ext cx="760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7" name="Google Shape;177;p8"/>
          <p:cNvSpPr txBox="1"/>
          <p:nvPr/>
        </p:nvSpPr>
        <p:spPr>
          <a:xfrm>
            <a:off x="906150" y="1361252"/>
            <a:ext cx="760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8" name="Google Shape;178;p8"/>
          <p:cNvSpPr txBox="1"/>
          <p:nvPr/>
        </p:nvSpPr>
        <p:spPr>
          <a:xfrm>
            <a:off x="7791500" y="0"/>
            <a:ext cx="36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7AD9E6303DB7446B2748A9E95E3B42D" ma:contentTypeVersion="10" ma:contentTypeDescription="Create a new document." ma:contentTypeScope="" ma:versionID="3d373c0792fbf82b5a30645f493000bd">
  <xsd:schema xmlns:xsd="http://www.w3.org/2001/XMLSchema" xmlns:xs="http://www.w3.org/2001/XMLSchema" xmlns:p="http://schemas.microsoft.com/office/2006/metadata/properties" xmlns:ns3="a409ae5b-fcfb-4ff5-942a-f69993e94cf5" targetNamespace="http://schemas.microsoft.com/office/2006/metadata/properties" ma:root="true" ma:fieldsID="bba22503102c216eab65591adf8bbefb" ns3:_="">
    <xsd:import namespace="a409ae5b-fcfb-4ff5-942a-f69993e94cf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9ae5b-fcfb-4ff5-942a-f69993e94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409ae5b-fcfb-4ff5-942a-f69993e94cf5" xsi:nil="true"/>
  </documentManagement>
</p:properties>
</file>

<file path=customXml/itemProps1.xml><?xml version="1.0" encoding="utf-8"?>
<ds:datastoreItem xmlns:ds="http://schemas.openxmlformats.org/officeDocument/2006/customXml" ds:itemID="{31719633-8C86-4A3C-9305-0022D20564B0}">
  <ds:schemaRefs>
    <ds:schemaRef ds:uri="http://schemas.microsoft.com/sharepoint/v3/contenttype/forms"/>
  </ds:schemaRefs>
</ds:datastoreItem>
</file>

<file path=customXml/itemProps2.xml><?xml version="1.0" encoding="utf-8"?>
<ds:datastoreItem xmlns:ds="http://schemas.openxmlformats.org/officeDocument/2006/customXml" ds:itemID="{CA620B20-EC3A-4A55-B610-234ECC2FEE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9ae5b-fcfb-4ff5-942a-f69993e94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7BBB79-E148-4D4C-835C-CFCBC3966359}">
  <ds:schemaRefs>
    <ds:schemaRef ds:uri="http://www.w3.org/XML/1998/namespace"/>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409ae5b-fcfb-4ff5-942a-f69993e94cf5"/>
  </ds:schemaRefs>
</ds:datastoreItem>
</file>

<file path=docProps/app.xml><?xml version="1.0" encoding="utf-8"?>
<Properties xmlns="http://schemas.openxmlformats.org/officeDocument/2006/extended-properties" xmlns:vt="http://schemas.openxmlformats.org/officeDocument/2006/docPropsVTypes">
  <TotalTime>335</TotalTime>
  <Words>1462</Words>
  <Application>Microsoft Office PowerPoint</Application>
  <PresentationFormat>On-screen Show (4:3)</PresentationFormat>
  <Paragraphs>200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Times New Roman</vt:lpstr>
      <vt:lpstr>Verdana</vt:lpstr>
      <vt:lpstr>Office Theme</vt:lpstr>
      <vt:lpstr>PowerPoint Presentation</vt:lpstr>
      <vt:lpstr>Introduction</vt:lpstr>
      <vt:lpstr>Objective of the Project</vt:lpstr>
      <vt:lpstr>Literature Survey</vt:lpstr>
      <vt:lpstr>Literature Survey</vt:lpstr>
      <vt:lpstr>PowerPoint Presentation</vt:lpstr>
      <vt:lpstr>Problem Statement</vt:lpstr>
      <vt:lpstr>PowerPoint Presentation</vt:lpstr>
      <vt:lpstr>Proposed System</vt:lpstr>
      <vt:lpstr>Software / Hardware used</vt:lpstr>
      <vt:lpstr>Architecture / Methodology used</vt:lpstr>
      <vt:lpstr>System Design - Flow Chart/DFD/ER </vt:lpstr>
      <vt:lpstr>System Design - Flow Chart/DFD/ER </vt:lpstr>
      <vt:lpstr>System Design - Flow Chart/DFD/ER </vt:lpstr>
      <vt:lpstr>Module Description</vt:lpstr>
      <vt:lpstr>Module Description</vt:lpstr>
      <vt:lpstr>Module Description</vt:lpstr>
      <vt:lpstr>Module Description</vt:lpstr>
      <vt:lpstr>Testing /Performance Evaluation / Results</vt:lpstr>
      <vt:lpstr>Testing /Performance Evaluation / Results</vt:lpstr>
      <vt:lpstr>Testing /Performance Evaluation / Results</vt:lpstr>
      <vt:lpstr>Screen Shots</vt:lpstr>
      <vt:lpstr>Screen Shots</vt:lpstr>
      <vt:lpstr>Screen Shots</vt:lpstr>
      <vt:lpstr>Reference Paper/ URL</vt:lpstr>
      <vt:lpstr>Conclusion / Feature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393 DHEEPAN BALAJI L</cp:lastModifiedBy>
  <cp:revision>9</cp:revision>
  <dcterms:created xsi:type="dcterms:W3CDTF">2020-12-27T14:21:20Z</dcterms:created>
  <dcterms:modified xsi:type="dcterms:W3CDTF">2024-03-25T03:09:10Z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0x010100A7AD9E6303DB7446B2748A9E95E3B42D</vt:lpwstr>
  </property>
</Properties>
</file>