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6"/>
  </p:notesMasterIdLst>
  <p:sldIdLst>
    <p:sldId id="266" r:id="rId3"/>
    <p:sldId id="258" r:id="rId4"/>
    <p:sldId id="264" r:id="rId5"/>
    <p:sldId id="269" r:id="rId6"/>
    <p:sldId id="262" r:id="rId7"/>
    <p:sldId id="261" r:id="rId8"/>
    <p:sldId id="260" r:id="rId9"/>
    <p:sldId id="259" r:id="rId10"/>
    <p:sldId id="275" r:id="rId11"/>
    <p:sldId id="267" r:id="rId12"/>
    <p:sldId id="268" r:id="rId13"/>
    <p:sldId id="270"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82D25D-F046-4156-8818-27261ACACA11}">
          <p14:sldIdLst>
            <p14:sldId id="266"/>
            <p14:sldId id="258"/>
            <p14:sldId id="264"/>
            <p14:sldId id="269"/>
            <p14:sldId id="262"/>
            <p14:sldId id="261"/>
            <p14:sldId id="260"/>
            <p14:sldId id="259"/>
            <p14:sldId id="275"/>
            <p14:sldId id="267"/>
            <p14:sldId id="268"/>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4" autoAdjust="0"/>
    <p:restoredTop sz="87552" autoAdjust="0"/>
  </p:normalViewPr>
  <p:slideViewPr>
    <p:cSldViewPr snapToGrid="0">
      <p:cViewPr varScale="1">
        <p:scale>
          <a:sx n="68" d="100"/>
          <a:sy n="68" d="100"/>
        </p:scale>
        <p:origin x="218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447453-00C9-424A-AC4F-BFEED2B3DF09}" type="datetimeFigureOut">
              <a:rPr lang="en-IN" smtClean="0"/>
              <a:t>25-03-2024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6C626-CE43-48EB-A0BB-4FA4E6489B56}" type="slidenum">
              <a:rPr lang="en-IN" smtClean="0"/>
              <a:t>‹#›</a:t>
            </a:fld>
            <a:endParaRPr lang="en-IN"/>
          </a:p>
        </p:txBody>
      </p:sp>
    </p:spTree>
    <p:extLst>
      <p:ext uri="{BB962C8B-B14F-4D97-AF65-F5344CB8AC3E}">
        <p14:creationId xmlns:p14="http://schemas.microsoft.com/office/powerpoint/2010/main" val="1189445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048626" name="Google Shape;147;p8:notes"/>
          <p:cNvSpPr txBox="1">
            <a:spLocks noGrp="1"/>
          </p:cNvSpPr>
          <p:nvPr>
            <p:ph type="body" idx="1"/>
          </p:nvPr>
        </p:nvSpPr>
        <p:spPr>
          <a:xfrm>
            <a:off x="731520" y="4620577"/>
            <a:ext cx="5852160" cy="3780474"/>
          </a:xfrm>
          <a:prstGeom prst="rect">
            <a:avLst/>
          </a:prstGeom>
          <a:noFill/>
          <a:ln>
            <a:noFill/>
          </a:ln>
        </p:spPr>
        <p:txBody>
          <a:bodyPr spcFirstLastPara="1" wrap="square" lIns="96645" tIns="48309" rIns="96645" bIns="48309" anchor="t" anchorCtr="0">
            <a:noAutofit/>
          </a:bodyPr>
          <a:lstStyle/>
          <a:p>
            <a:pPr marL="0" indent="0"/>
            <a:endParaRPr/>
          </a:p>
        </p:txBody>
      </p:sp>
      <p:sp>
        <p:nvSpPr>
          <p:cNvPr id="1048627" name="Google Shape;148;p8:notes"/>
          <p:cNvSpPr>
            <a:spLocks noGrp="1" noRot="1" noChangeAspect="1"/>
          </p:cNvSpPr>
          <p:nvPr>
            <p:ph type="sldImg" idx="2"/>
          </p:nvPr>
        </p:nvSpPr>
        <p:spPr>
          <a:xfrm>
            <a:off x="1497013" y="1200150"/>
            <a:ext cx="4321175"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098013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38295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999945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969869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043000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9653395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25-03-2024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58989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417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864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104350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56432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36AF-0262-44FC-A7CD-BD40FED2B2AE}" type="datetimeFigureOut">
              <a:rPr lang="en-IN" smtClean="0"/>
              <a:t>25-03-2024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t>25-03-2024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t>25-03-2024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t>25-03-2024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t>25-03-2024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25-03-2024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3216480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34724" y="222459"/>
            <a:ext cx="1576959"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085" y="12836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291" y="1693529"/>
            <a:ext cx="7020042"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mn-cs"/>
              </a:rPr>
              <a:t>Department of Computer Science and Engineering </a:t>
            </a:r>
            <a:endParaRPr kumimoji="0" lang="en-IN" sz="2400" b="1"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877408" y="2448779"/>
            <a:ext cx="6870411" cy="1200329"/>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2400" b="1" dirty="0">
                <a:solidFill>
                  <a:schemeClr val="dk1"/>
                </a:solidFill>
                <a:latin typeface="Times New Roman"/>
                <a:ea typeface="Times New Roman"/>
                <a:cs typeface="Times New Roman"/>
                <a:sym typeface="Times New Roman"/>
              </a:rPr>
              <a:t>   Application Development for Mobile Petrol  and                                                                                                                                                   Servicing</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b="1" i="0" dirty="0">
                <a:effectLst/>
                <a:latin typeface="Times New Roman" panose="02020603050405020304" pitchFamily="18" charset="0"/>
                <a:cs typeface="Times New Roman" panose="02020603050405020304" pitchFamily="18" charset="0"/>
              </a:rPr>
              <a:t>SDG 7: Affordable and Clean Energy</a:t>
            </a:r>
            <a:endParaRPr kumimoji="0" lang="en-IN" sz="24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877407" y="5463912"/>
            <a:ext cx="3861861"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Guide Name &amp; Designation	</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170590" y="3566749"/>
            <a:ext cx="480282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Team Members Name / Register Number</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5015884" y="5452962"/>
            <a:ext cx="354219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Coordinator Name &amp; Designation</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398494" y="290432"/>
            <a:ext cx="6133822" cy="1243232"/>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CB503F5-DB0E-4E11-9D2A-893EDB84D48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25-03-2024</a:t>
            </a:fld>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a:t>
            </a:r>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5C6DB790-E76A-CB1E-FAE6-C3B458AFD29A}"/>
              </a:ext>
            </a:extLst>
          </p:cNvPr>
          <p:cNvSpPr txBox="1"/>
          <p:nvPr/>
        </p:nvSpPr>
        <p:spPr>
          <a:xfrm>
            <a:off x="2510954" y="3890249"/>
            <a:ext cx="4276025" cy="1154162"/>
          </a:xfrm>
          <a:prstGeom prst="rect">
            <a:avLst/>
          </a:prstGeom>
          <a:noFill/>
        </p:spPr>
        <p:txBody>
          <a:bodyPr wrap="square">
            <a:spAutoFit/>
          </a:bodyPr>
          <a:lstStyle/>
          <a:p>
            <a:pPr marL="0" marR="0" lvl="0" indent="0" algn="ctr" rtl="0">
              <a:lnSpc>
                <a:spcPct val="100000"/>
              </a:lnSpc>
              <a:spcBef>
                <a:spcPts val="920"/>
              </a:spcBef>
              <a:spcAft>
                <a:spcPts val="0"/>
              </a:spcAft>
              <a:buNone/>
            </a:pPr>
            <a:r>
              <a:rPr lang="en-US" sz="1800" b="1" dirty="0">
                <a:latin typeface="Times New Roman"/>
                <a:ea typeface="Times New Roman"/>
                <a:cs typeface="Times New Roman"/>
                <a:sym typeface="Times New Roman"/>
              </a:rPr>
              <a:t>RAGHUL H</a:t>
            </a:r>
            <a:r>
              <a:rPr lang="en-US" sz="1800" b="1" i="0" u="none" strike="noStrike" cap="none" dirty="0">
                <a:solidFill>
                  <a:srgbClr val="000000"/>
                </a:solidFill>
                <a:latin typeface="Times New Roman"/>
                <a:ea typeface="Times New Roman"/>
                <a:cs typeface="Times New Roman"/>
                <a:sym typeface="Times New Roman"/>
              </a:rPr>
              <a:t>  / 211420104334</a:t>
            </a:r>
            <a:endParaRPr lang="en-US" dirty="0"/>
          </a:p>
          <a:p>
            <a:pPr marL="0" marR="0" lvl="0" indent="0" algn="ctr" rtl="0">
              <a:lnSpc>
                <a:spcPct val="100000"/>
              </a:lnSpc>
              <a:spcBef>
                <a:spcPts val="92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YOGAPRAKASH  S / 211420104312</a:t>
            </a:r>
          </a:p>
          <a:p>
            <a:pPr marL="0" marR="0" lvl="0" indent="0" algn="ctr" rtl="0">
              <a:lnSpc>
                <a:spcPct val="100000"/>
              </a:lnSpc>
              <a:spcBef>
                <a:spcPts val="920"/>
              </a:spcBef>
              <a:spcAft>
                <a:spcPts val="0"/>
              </a:spcAft>
              <a:buNone/>
            </a:pPr>
            <a:r>
              <a:rPr lang="en-US" sz="1800" b="1" dirty="0">
                <a:latin typeface="Times New Roman"/>
                <a:ea typeface="Times New Roman"/>
                <a:cs typeface="Times New Roman"/>
                <a:sym typeface="Times New Roman"/>
              </a:rPr>
              <a:t>BARATH S /</a:t>
            </a:r>
            <a:r>
              <a:rPr lang="en-US" sz="1800" b="1" i="0" u="none" strike="noStrike" cap="none" dirty="0">
                <a:solidFill>
                  <a:srgbClr val="000000"/>
                </a:solidFill>
                <a:latin typeface="Times New Roman"/>
                <a:ea typeface="Times New Roman"/>
                <a:cs typeface="Times New Roman"/>
                <a:sym typeface="Times New Roman"/>
              </a:rPr>
              <a:t> 211420104320  </a:t>
            </a:r>
            <a:endParaRPr lang="en-US" dirty="0"/>
          </a:p>
        </p:txBody>
      </p:sp>
      <p:sp>
        <p:nvSpPr>
          <p:cNvPr id="12" name="TextBox 11">
            <a:extLst>
              <a:ext uri="{FF2B5EF4-FFF2-40B4-BE49-F238E27FC236}">
                <a16:creationId xmlns:a16="http://schemas.microsoft.com/office/drawing/2014/main" id="{3F057E46-9E5E-9262-13BB-E61F8E576EF7}"/>
              </a:ext>
            </a:extLst>
          </p:cNvPr>
          <p:cNvSpPr txBox="1"/>
          <p:nvPr/>
        </p:nvSpPr>
        <p:spPr>
          <a:xfrm>
            <a:off x="877407" y="5910131"/>
            <a:ext cx="6880302" cy="369332"/>
          </a:xfrm>
          <a:prstGeom prst="rect">
            <a:avLst/>
          </a:prstGeom>
          <a:noFill/>
        </p:spPr>
        <p:txBody>
          <a:bodyPr wrap="square">
            <a:spAutoFit/>
          </a:bodyPr>
          <a:lstStyle/>
          <a:p>
            <a:pPr marL="0" marR="0" lvl="0" indent="0" algn="l" rtl="0">
              <a:lnSpc>
                <a:spcPct val="100000"/>
              </a:lnSpc>
              <a:spcBef>
                <a:spcPts val="0"/>
              </a:spcBef>
              <a:spcAft>
                <a:spcPts val="0"/>
              </a:spcAft>
              <a:buNone/>
            </a:pPr>
            <a:r>
              <a:rPr lang="en-IN" sz="1800" b="1" dirty="0">
                <a:latin typeface="Times New Roman"/>
                <a:cs typeface="Times New Roman"/>
              </a:rPr>
              <a:t>Mrs. </a:t>
            </a:r>
            <a:r>
              <a:rPr lang="en-IN" sz="1800" b="1" dirty="0" err="1">
                <a:latin typeface="Times New Roman"/>
                <a:cs typeface="Times New Roman"/>
              </a:rPr>
              <a:t>V.Sathya</a:t>
            </a:r>
            <a:r>
              <a:rPr lang="en-IN" sz="1800" b="1" dirty="0">
                <a:latin typeface="Times New Roman"/>
                <a:cs typeface="Times New Roman"/>
              </a:rPr>
              <a:t> </a:t>
            </a:r>
            <a:r>
              <a:rPr lang="en-IN" sz="1800" b="1" dirty="0" err="1">
                <a:latin typeface="Times New Roman"/>
                <a:cs typeface="Times New Roman"/>
              </a:rPr>
              <a:t>preiya</a:t>
            </a:r>
            <a:r>
              <a:rPr lang="en-IN" b="1" dirty="0">
                <a:latin typeface="Times New Roman"/>
                <a:cs typeface="Times New Roman"/>
              </a:rPr>
              <a:t>, M.E., Ph.D.,</a:t>
            </a:r>
            <a:r>
              <a:rPr lang="en-IN" sz="1800" b="1" i="0" u="none" strike="noStrike" cap="none" dirty="0">
                <a:solidFill>
                  <a:schemeClr val="dk1"/>
                </a:solidFill>
                <a:latin typeface="Times New Roman"/>
                <a:ea typeface="Times New Roman"/>
                <a:cs typeface="Times New Roman"/>
                <a:sym typeface="Times New Roman"/>
              </a:rPr>
              <a:t>	</a:t>
            </a:r>
          </a:p>
        </p:txBody>
      </p:sp>
    </p:spTree>
    <p:extLst>
      <p:ext uri="{BB962C8B-B14F-4D97-AF65-F5344CB8AC3E}">
        <p14:creationId xmlns:p14="http://schemas.microsoft.com/office/powerpoint/2010/main" val="159688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28B21-D75E-C15C-530A-FEF17C35C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00B378-7AEC-A460-C984-4BA79582B7BB}"/>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System Implementation</a:t>
            </a:r>
            <a:endParaRPr lang="en-IN" dirty="0">
              <a:solidFill>
                <a:srgbClr val="C00000"/>
              </a:solidFill>
              <a:latin typeface="+mn-lt"/>
            </a:endParaRPr>
          </a:p>
        </p:txBody>
      </p:sp>
      <p:sp>
        <p:nvSpPr>
          <p:cNvPr id="4" name="TextBox 3">
            <a:extLst>
              <a:ext uri="{FF2B5EF4-FFF2-40B4-BE49-F238E27FC236}">
                <a16:creationId xmlns:a16="http://schemas.microsoft.com/office/drawing/2014/main" id="{FCBF0CFB-D85C-FDB3-A1C9-34ADFF7CB6B1}"/>
              </a:ext>
            </a:extLst>
          </p:cNvPr>
          <p:cNvSpPr txBox="1"/>
          <p:nvPr/>
        </p:nvSpPr>
        <p:spPr>
          <a:xfrm>
            <a:off x="477982" y="696249"/>
            <a:ext cx="8177645" cy="5632311"/>
          </a:xfrm>
          <a:prstGeom prst="rect">
            <a:avLst/>
          </a:prstGeom>
          <a:noFill/>
        </p:spPr>
        <p:txBody>
          <a:bodyPr wrap="square">
            <a:spAutoFit/>
          </a:bodyPr>
          <a:lstStyle/>
          <a:p>
            <a:pPr marL="342900" indent="-342900" algn="jus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Requirement Gathering and Analysis: </a:t>
            </a:r>
            <a:r>
              <a:rPr lang="en-IN" sz="2400" dirty="0">
                <a:latin typeface="Times New Roman" panose="02020603050405020304" pitchFamily="18" charset="0"/>
                <a:cs typeface="Times New Roman" panose="02020603050405020304" pitchFamily="18" charset="0"/>
              </a:rPr>
              <a:t>Define the objectives and scope of the mobile petrol and servicing system. Gather requirements through stakeholder interviews, market research, and analysis of industry trends. Document functional and non-functional requirements to guide system design and development.</a:t>
            </a:r>
          </a:p>
          <a:p>
            <a:pPr marL="342900" indent="-342900" algn="jus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System Design: </a:t>
            </a:r>
            <a:r>
              <a:rPr lang="en-IN" sz="2400" dirty="0">
                <a:latin typeface="Times New Roman" panose="02020603050405020304" pitchFamily="18" charset="0"/>
                <a:cs typeface="Times New Roman" panose="02020603050405020304" pitchFamily="18" charset="0"/>
              </a:rPr>
              <a:t>Design the architecture, data model, and user interface of the mobile petrol and servicing system. Determine the technology stack and infrastructure required to support the system's functionality. Create wireframes, prototypes, and </a:t>
            </a:r>
            <a:r>
              <a:rPr lang="en-IN" sz="2400" dirty="0" err="1">
                <a:latin typeface="Times New Roman" panose="02020603050405020304" pitchFamily="18" charset="0"/>
                <a:cs typeface="Times New Roman" panose="02020603050405020304" pitchFamily="18" charset="0"/>
              </a:rPr>
              <a:t>mockups</a:t>
            </a:r>
            <a:r>
              <a:rPr lang="en-IN" sz="2400" dirty="0">
                <a:latin typeface="Times New Roman" panose="02020603050405020304" pitchFamily="18" charset="0"/>
                <a:cs typeface="Times New Roman" panose="02020603050405020304" pitchFamily="18" charset="0"/>
              </a:rPr>
              <a:t> to visualize the user experience and functionality.</a:t>
            </a:r>
          </a:p>
          <a:p>
            <a:pPr marL="342900" indent="-342900" algn="jus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Development: </a:t>
            </a:r>
            <a:r>
              <a:rPr lang="en-IN" sz="2400" dirty="0">
                <a:latin typeface="Times New Roman" panose="02020603050405020304" pitchFamily="18" charset="0"/>
                <a:cs typeface="Times New Roman" panose="02020603050405020304" pitchFamily="18" charset="0"/>
              </a:rPr>
              <a:t>Develop the mobile petrol and servicing system according to the defined requirements and design specifications. Implement features such as fuel ordering, service scheduling, vehicle tracking, and payment processing.</a:t>
            </a:r>
          </a:p>
        </p:txBody>
      </p:sp>
    </p:spTree>
    <p:extLst>
      <p:ext uri="{BB962C8B-B14F-4D97-AF65-F5344CB8AC3E}">
        <p14:creationId xmlns:p14="http://schemas.microsoft.com/office/powerpoint/2010/main" val="861060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1FF56-427E-8740-3649-47FE48C1EC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EA3ECF-E78B-73AE-A00F-0B5383A09B28}"/>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Result &amp; Discussion</a:t>
            </a:r>
            <a:endParaRPr lang="en-IN" dirty="0">
              <a:solidFill>
                <a:srgbClr val="C00000"/>
              </a:solidFill>
              <a:latin typeface="+mn-lt"/>
            </a:endParaRPr>
          </a:p>
        </p:txBody>
      </p:sp>
      <p:sp>
        <p:nvSpPr>
          <p:cNvPr id="4" name="TextBox 3">
            <a:extLst>
              <a:ext uri="{FF2B5EF4-FFF2-40B4-BE49-F238E27FC236}">
                <a16:creationId xmlns:a16="http://schemas.microsoft.com/office/drawing/2014/main" id="{6A4C0562-04D4-742F-AA86-8C31CFF62EF4}"/>
              </a:ext>
            </a:extLst>
          </p:cNvPr>
          <p:cNvSpPr txBox="1"/>
          <p:nvPr/>
        </p:nvSpPr>
        <p:spPr>
          <a:xfrm>
            <a:off x="337704" y="903834"/>
            <a:ext cx="8177646" cy="5632311"/>
          </a:xfrm>
          <a:prstGeom prst="rect">
            <a:avLst/>
          </a:prstGeom>
          <a:noFill/>
        </p:spPr>
        <p:txBody>
          <a:bodyPr wrap="square">
            <a:spAutoFit/>
          </a:bodyPr>
          <a:lstStyle/>
          <a:p>
            <a:pPr marL="342900" indent="-342900" algn="just">
              <a:buFont typeface="Wingdings" panose="05000000000000000000" pitchFamily="2" charset="2"/>
              <a:buChar char="Ø"/>
            </a:pPr>
            <a:r>
              <a:rPr lang="en-IN" sz="2400" b="1" dirty="0"/>
              <a:t>Functionality and Service Accessibility: </a:t>
            </a:r>
            <a:r>
              <a:rPr lang="en-IN" sz="2400" dirty="0"/>
              <a:t>The mobile petrol and servicing initiative successfully introduced on-demand fuel delivery and vehicle servicing to customers' preferred locations. Customers were able to order fuel and schedule servicing appointments conveniently through the mobile app or website.</a:t>
            </a:r>
          </a:p>
          <a:p>
            <a:pPr marL="342900" indent="-342900" algn="just">
              <a:buFont typeface="Wingdings" panose="05000000000000000000" pitchFamily="2" charset="2"/>
              <a:buChar char="Ø"/>
            </a:pPr>
            <a:r>
              <a:rPr lang="en-IN" sz="2400" b="1" dirty="0"/>
              <a:t>Operational</a:t>
            </a:r>
            <a:r>
              <a:rPr lang="en-IN" sz="2400" dirty="0"/>
              <a:t> </a:t>
            </a:r>
            <a:r>
              <a:rPr lang="en-IN" sz="2400" b="1" dirty="0"/>
              <a:t>Efficiency: </a:t>
            </a:r>
            <a:r>
              <a:rPr lang="en-IN" sz="2400" dirty="0"/>
              <a:t>The system streamlined fuel delivery routes and service scheduling, resulting in improved operational efficiency. Real-time tracking of service vehicles allowed for dynamic route optimization and timely service delivery.</a:t>
            </a:r>
          </a:p>
          <a:p>
            <a:pPr marL="342900" indent="-342900" algn="just">
              <a:buFont typeface="Wingdings" panose="05000000000000000000" pitchFamily="2" charset="2"/>
              <a:buChar char="Ø"/>
            </a:pPr>
            <a:r>
              <a:rPr lang="en-IN" sz="2400" b="1" dirty="0"/>
              <a:t>Customer Feedback and Satisfaction: </a:t>
            </a:r>
            <a:r>
              <a:rPr lang="en-IN" sz="2400" dirty="0"/>
              <a:t>Customer feedback surveys indicated a high level of satisfaction with the convenience and reliability of the mobile petrol and servicing solution. </a:t>
            </a:r>
          </a:p>
        </p:txBody>
      </p:sp>
    </p:spTree>
    <p:extLst>
      <p:ext uri="{BB962C8B-B14F-4D97-AF65-F5344CB8AC3E}">
        <p14:creationId xmlns:p14="http://schemas.microsoft.com/office/powerpoint/2010/main" val="3194213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11257-ACC8-D988-5804-A03D37BB9F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D5CFC1-385A-F05D-4809-1E36DF9E5B65}"/>
              </a:ext>
            </a:extLst>
          </p:cNvPr>
          <p:cNvSpPr>
            <a:spLocks noGrp="1"/>
          </p:cNvSpPr>
          <p:nvPr>
            <p:ph type="title"/>
          </p:nvPr>
        </p:nvSpPr>
        <p:spPr>
          <a:xfrm>
            <a:off x="628650" y="165991"/>
            <a:ext cx="7886700" cy="530258"/>
          </a:xfrm>
        </p:spPr>
        <p:txBody>
          <a:bodyPr>
            <a:normAutofit fontScale="90000"/>
          </a:bodyPr>
          <a:lstStyle/>
          <a:p>
            <a:pPr algn="ctr"/>
            <a:r>
              <a:rPr lang="en-US" dirty="0" err="1">
                <a:solidFill>
                  <a:srgbClr val="C00000"/>
                </a:solidFill>
                <a:latin typeface="+mn-lt"/>
              </a:rPr>
              <a:t>Refrences</a:t>
            </a:r>
            <a:endParaRPr lang="en-IN" dirty="0">
              <a:solidFill>
                <a:srgbClr val="C00000"/>
              </a:solidFill>
              <a:latin typeface="+mn-lt"/>
            </a:endParaRPr>
          </a:p>
        </p:txBody>
      </p:sp>
      <p:sp>
        <p:nvSpPr>
          <p:cNvPr id="4" name="TextBox 3">
            <a:extLst>
              <a:ext uri="{FF2B5EF4-FFF2-40B4-BE49-F238E27FC236}">
                <a16:creationId xmlns:a16="http://schemas.microsoft.com/office/drawing/2014/main" id="{2837136B-3F82-DBB3-DB31-37DFEE7A9032}"/>
              </a:ext>
            </a:extLst>
          </p:cNvPr>
          <p:cNvSpPr txBox="1"/>
          <p:nvPr/>
        </p:nvSpPr>
        <p:spPr>
          <a:xfrm>
            <a:off x="337704" y="903834"/>
            <a:ext cx="8177646" cy="5262979"/>
          </a:xfrm>
          <a:prstGeom prst="rect">
            <a:avLst/>
          </a:prstGeom>
          <a:noFill/>
        </p:spPr>
        <p:txBody>
          <a:bodyPr wrap="square">
            <a:spAutoFit/>
          </a:bodyPr>
          <a:lstStyle/>
          <a:p>
            <a:pPr algn="just"/>
            <a:r>
              <a:rPr lang="en-IN" sz="2400" dirty="0"/>
              <a:t>[1] Douglas A. McCausland, Donald P. Mook, US Patent 7422684B2 ,"Development of a mobile laboratory for real-time analysis of alternative fuels", https://ieeexplore.ieee.org/document/4391100 </a:t>
            </a:r>
          </a:p>
          <a:p>
            <a:pPr algn="just"/>
            <a:r>
              <a:rPr lang="en-IN" sz="2400" dirty="0"/>
              <a:t>[2] Daniel J. C. Herr, Denny K. S. Ng, Journal of the Air &amp; Waste Management Association, "A Mobile Pilot Plant for the Production of Synthetic Natural Gas from Biomass" https://ieeexplore.ieee.org/document/4391111 </a:t>
            </a:r>
          </a:p>
          <a:p>
            <a:pPr algn="just"/>
            <a:r>
              <a:rPr lang="en-IN" sz="2400" dirty="0"/>
              <a:t>[3]Christian </a:t>
            </a:r>
            <a:r>
              <a:rPr lang="en-IN" sz="2400" dirty="0" err="1"/>
              <a:t>Wallmann</a:t>
            </a:r>
            <a:r>
              <a:rPr lang="en-IN" sz="2400" dirty="0"/>
              <a:t>, Volker Lenz, Michael </a:t>
            </a:r>
            <a:r>
              <a:rPr lang="en-IN" sz="2400" dirty="0" err="1"/>
              <a:t>Harasek</a:t>
            </a:r>
            <a:r>
              <a:rPr lang="en-IN" sz="2400" dirty="0"/>
              <a:t>, Energy &amp; Fuels, "Mobile Energy: Insights into the economic value of </a:t>
            </a:r>
            <a:r>
              <a:rPr lang="en-IN" sz="2400" dirty="0" err="1"/>
              <a:t>mobileenergy</a:t>
            </a:r>
            <a:r>
              <a:rPr lang="en-IN" sz="2400" dirty="0"/>
              <a:t>" https://ieeexplore.ieee.org/document/4391103</a:t>
            </a:r>
          </a:p>
          <a:p>
            <a:pPr algn="just"/>
            <a:r>
              <a:rPr lang="en-IN" sz="2400" dirty="0"/>
              <a:t>[4]Philip Warburg, Morgan </a:t>
            </a:r>
            <a:r>
              <a:rPr lang="en-IN" sz="2400" dirty="0" err="1"/>
              <a:t>Bazilian</a:t>
            </a:r>
            <a:r>
              <a:rPr lang="en-IN" sz="2400" dirty="0"/>
              <a:t>, ScienceDirect, "Development of a Mobile Fuel Cell System for Commercial Vehicles" https://ieeexplore.ieee.org/document/4391106 </a:t>
            </a:r>
          </a:p>
        </p:txBody>
      </p:sp>
    </p:spTree>
    <p:extLst>
      <p:ext uri="{BB962C8B-B14F-4D97-AF65-F5344CB8AC3E}">
        <p14:creationId xmlns:p14="http://schemas.microsoft.com/office/powerpoint/2010/main" val="3415214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D634B-7EBB-8DD4-2252-3BB1C191E0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847AB6-EE0B-C8D1-1FAE-7C5C45C88CF4}"/>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Screenshots</a:t>
            </a:r>
            <a:endParaRPr lang="en-IN" dirty="0">
              <a:solidFill>
                <a:srgbClr val="C00000"/>
              </a:solidFill>
              <a:latin typeface="+mn-lt"/>
            </a:endParaRPr>
          </a:p>
        </p:txBody>
      </p:sp>
      <p:pic>
        <p:nvPicPr>
          <p:cNvPr id="3" name="Image 19">
            <a:extLst>
              <a:ext uri="{FF2B5EF4-FFF2-40B4-BE49-F238E27FC236}">
                <a16:creationId xmlns:a16="http://schemas.microsoft.com/office/drawing/2014/main" id="{250E9F9F-1B0F-E9F7-F9AF-7E660C1619CB}"/>
              </a:ext>
            </a:extLst>
          </p:cNvPr>
          <p:cNvPicPr>
            <a:picLocks/>
          </p:cNvPicPr>
          <p:nvPr/>
        </p:nvPicPr>
        <p:blipFill>
          <a:blip r:embed="rId2" cstate="print"/>
          <a:stretch>
            <a:fillRect/>
          </a:stretch>
        </p:blipFill>
        <p:spPr>
          <a:xfrm>
            <a:off x="978973" y="1143000"/>
            <a:ext cx="2844514" cy="5331372"/>
          </a:xfrm>
          <a:prstGeom prst="rect">
            <a:avLst/>
          </a:prstGeom>
        </p:spPr>
      </p:pic>
      <p:pic>
        <p:nvPicPr>
          <p:cNvPr id="5" name="Image 18">
            <a:extLst>
              <a:ext uri="{FF2B5EF4-FFF2-40B4-BE49-F238E27FC236}">
                <a16:creationId xmlns:a16="http://schemas.microsoft.com/office/drawing/2014/main" id="{8193ABA0-148D-6DE0-7FB2-838EF02D8691}"/>
              </a:ext>
            </a:extLst>
          </p:cNvPr>
          <p:cNvPicPr>
            <a:picLocks/>
          </p:cNvPicPr>
          <p:nvPr/>
        </p:nvPicPr>
        <p:blipFill>
          <a:blip r:embed="rId3" cstate="print"/>
          <a:stretch>
            <a:fillRect/>
          </a:stretch>
        </p:blipFill>
        <p:spPr>
          <a:xfrm>
            <a:off x="5320512" y="1143000"/>
            <a:ext cx="2844515" cy="5331372"/>
          </a:xfrm>
          <a:prstGeom prst="rect">
            <a:avLst/>
          </a:prstGeom>
        </p:spPr>
      </p:pic>
    </p:spTree>
    <p:extLst>
      <p:ext uri="{BB962C8B-B14F-4D97-AF65-F5344CB8AC3E}">
        <p14:creationId xmlns:p14="http://schemas.microsoft.com/office/powerpoint/2010/main" val="3111115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52862"/>
            <a:ext cx="7886700" cy="530258"/>
          </a:xfrm>
        </p:spPr>
        <p:txBody>
          <a:bodyPr>
            <a:normAutofit fontScale="90000"/>
          </a:bodyPr>
          <a:lstStyle/>
          <a:p>
            <a:pPr algn="ctr"/>
            <a:r>
              <a:rPr lang="en-US" dirty="0">
                <a:solidFill>
                  <a:srgbClr val="C00000"/>
                </a:solidFill>
                <a:latin typeface="+mn-lt"/>
              </a:rPr>
              <a:t>Introduction</a:t>
            </a:r>
            <a:endParaRPr lang="en-IN" dirty="0">
              <a:solidFill>
                <a:srgbClr val="C00000"/>
              </a:solidFill>
              <a:latin typeface="+mn-lt"/>
            </a:endParaRPr>
          </a:p>
        </p:txBody>
      </p:sp>
      <p:sp>
        <p:nvSpPr>
          <p:cNvPr id="4" name="TextBox 3">
            <a:extLst>
              <a:ext uri="{FF2B5EF4-FFF2-40B4-BE49-F238E27FC236}">
                <a16:creationId xmlns:a16="http://schemas.microsoft.com/office/drawing/2014/main" id="{8EB2D6D7-1733-3254-6643-DBB61ECD5892}"/>
              </a:ext>
            </a:extLst>
          </p:cNvPr>
          <p:cNvSpPr txBox="1"/>
          <p:nvPr/>
        </p:nvSpPr>
        <p:spPr>
          <a:xfrm>
            <a:off x="470442" y="1215482"/>
            <a:ext cx="8203116" cy="4389920"/>
          </a:xfrm>
          <a:prstGeom prst="rect">
            <a:avLst/>
          </a:prstGeom>
          <a:noFill/>
        </p:spPr>
        <p:txBody>
          <a:bodyPr wrap="square">
            <a:spAutoFit/>
          </a:bodyPr>
          <a:lstStyle/>
          <a:p>
            <a:pPr lvl="0" algn="l" rtl="0">
              <a:lnSpc>
                <a:spcPct val="90000"/>
              </a:lnSpc>
              <a:spcBef>
                <a:spcPts val="1000"/>
              </a:spcBef>
              <a:spcAft>
                <a:spcPts val="0"/>
              </a:spcAft>
              <a:buClr>
                <a:schemeClr val="dk1"/>
              </a:buClr>
              <a:buSzPts val="1800"/>
            </a:pPr>
            <a:endParaRPr lang="en-US" sz="2400" b="1" dirty="0">
              <a:latin typeface="Times New Roman"/>
              <a:ea typeface="Times New Roman"/>
              <a:cs typeface="Times New Roman"/>
              <a:sym typeface="Times New Roman"/>
            </a:endParaRPr>
          </a:p>
          <a:p>
            <a:pPr marL="342900" lvl="0" indent="-342900" algn="just" rtl="0">
              <a:lnSpc>
                <a:spcPct val="90000"/>
              </a:lnSpc>
              <a:spcBef>
                <a:spcPts val="1000"/>
              </a:spcBef>
              <a:spcAft>
                <a:spcPts val="0"/>
              </a:spcAft>
              <a:buClr>
                <a:schemeClr val="dk1"/>
              </a:buClr>
              <a:buSzPts val="1800"/>
              <a:buFont typeface="Wingdings" panose="05000000000000000000" pitchFamily="2" charset="2"/>
              <a:buChar char="Ø"/>
            </a:pPr>
            <a:r>
              <a:rPr lang="en-US" sz="2400" b="1" dirty="0">
                <a:latin typeface="Times New Roman"/>
                <a:ea typeface="Times New Roman"/>
                <a:cs typeface="Times New Roman"/>
                <a:sym typeface="Times New Roman"/>
              </a:rPr>
              <a:t> Convenience at your doorstep: </a:t>
            </a:r>
            <a:r>
              <a:rPr lang="en-US" sz="2400" dirty="0">
                <a:latin typeface="Times New Roman"/>
                <a:ea typeface="Times New Roman"/>
                <a:cs typeface="Times New Roman"/>
                <a:sym typeface="Times New Roman"/>
              </a:rPr>
              <a:t>We bring the fuel station and service center to you.</a:t>
            </a:r>
          </a:p>
          <a:p>
            <a:pPr marL="342900" lvl="0" indent="-342900" algn="l" rtl="0">
              <a:lnSpc>
                <a:spcPct val="90000"/>
              </a:lnSpc>
              <a:spcBef>
                <a:spcPts val="1000"/>
              </a:spcBef>
              <a:spcAft>
                <a:spcPts val="0"/>
              </a:spcAft>
              <a:buClr>
                <a:schemeClr val="dk1"/>
              </a:buClr>
              <a:buSzPts val="1800"/>
              <a:buFont typeface="Wingdings" panose="05000000000000000000" pitchFamily="2" charset="2"/>
              <a:buChar char="Ø"/>
            </a:pPr>
            <a:r>
              <a:rPr lang="en-US" sz="2400" b="1" dirty="0">
                <a:latin typeface="Times New Roman"/>
                <a:ea typeface="Times New Roman"/>
                <a:cs typeface="Times New Roman"/>
                <a:sym typeface="Times New Roman"/>
              </a:rPr>
              <a:t>On-Demand Fueling: </a:t>
            </a:r>
            <a:r>
              <a:rPr lang="en-US" sz="2400" dirty="0">
                <a:latin typeface="Times New Roman"/>
                <a:ea typeface="Times New Roman"/>
                <a:cs typeface="Times New Roman"/>
                <a:sym typeface="Times New Roman"/>
              </a:rPr>
              <a:t>Refuel your vehicle wherever you are, on your schedule.</a:t>
            </a:r>
          </a:p>
          <a:p>
            <a:pPr marL="342900" lvl="0" indent="-342900" rtl="0">
              <a:lnSpc>
                <a:spcPct val="90000"/>
              </a:lnSpc>
              <a:spcBef>
                <a:spcPts val="1000"/>
              </a:spcBef>
              <a:spcAft>
                <a:spcPts val="0"/>
              </a:spcAft>
              <a:buClr>
                <a:schemeClr val="dk1"/>
              </a:buClr>
              <a:buSzPts val="1800"/>
              <a:buFont typeface="Wingdings" panose="05000000000000000000" pitchFamily="2" charset="2"/>
              <a:buChar char="Ø"/>
            </a:pPr>
            <a:r>
              <a:rPr lang="en-US" sz="2400" b="1" dirty="0">
                <a:latin typeface="Times New Roman"/>
                <a:ea typeface="Times New Roman"/>
                <a:cs typeface="Times New Roman"/>
                <a:sym typeface="Times New Roman"/>
              </a:rPr>
              <a:t>Comprehensive Servicing</a:t>
            </a:r>
            <a:r>
              <a:rPr lang="en-US" sz="2400" dirty="0">
                <a:latin typeface="Times New Roman"/>
                <a:ea typeface="Times New Roman"/>
                <a:cs typeface="Times New Roman"/>
                <a:sym typeface="Times New Roman"/>
              </a:rPr>
              <a:t>: Skilled technicians handle routine           maintenance and repairs with ease.</a:t>
            </a:r>
          </a:p>
          <a:p>
            <a:pPr marL="342900" lvl="0" indent="-342900" algn="just" rtl="0">
              <a:lnSpc>
                <a:spcPct val="90000"/>
              </a:lnSpc>
              <a:spcBef>
                <a:spcPts val="1000"/>
              </a:spcBef>
              <a:spcAft>
                <a:spcPts val="0"/>
              </a:spcAft>
              <a:buClr>
                <a:schemeClr val="dk1"/>
              </a:buClr>
              <a:buSzPts val="1800"/>
              <a:buFont typeface="Wingdings" panose="05000000000000000000" pitchFamily="2" charset="2"/>
              <a:buChar char="Ø"/>
            </a:pPr>
            <a:r>
              <a:rPr lang="en-US" sz="2400" b="1" dirty="0">
                <a:latin typeface="Times New Roman"/>
                <a:ea typeface="Times New Roman"/>
                <a:cs typeface="Times New Roman"/>
                <a:sym typeface="Times New Roman"/>
              </a:rPr>
              <a:t> Time and Cost Efficiency: </a:t>
            </a:r>
            <a:r>
              <a:rPr lang="en-US" sz="2400" dirty="0">
                <a:latin typeface="Times New Roman"/>
                <a:ea typeface="Times New Roman"/>
                <a:cs typeface="Times New Roman"/>
                <a:sym typeface="Times New Roman"/>
              </a:rPr>
              <a:t>Skip the queues and save time with our mobile services.</a:t>
            </a:r>
          </a:p>
          <a:p>
            <a:pPr marL="342900" lvl="0" indent="-342900" algn="l" rtl="0">
              <a:lnSpc>
                <a:spcPct val="90000"/>
              </a:lnSpc>
              <a:spcBef>
                <a:spcPts val="1000"/>
              </a:spcBef>
              <a:spcAft>
                <a:spcPts val="0"/>
              </a:spcAft>
              <a:buClr>
                <a:schemeClr val="dk1"/>
              </a:buClr>
              <a:buSzPts val="1800"/>
              <a:buFont typeface="Wingdings" panose="05000000000000000000" pitchFamily="2" charset="2"/>
              <a:buChar char="Ø"/>
            </a:pPr>
            <a:r>
              <a:rPr lang="en-US" sz="2400" b="1" dirty="0">
                <a:latin typeface="Times New Roman"/>
                <a:ea typeface="Times New Roman"/>
                <a:cs typeface="Times New Roman"/>
                <a:sym typeface="Times New Roman"/>
              </a:rPr>
              <a:t>Quality Fuel: </a:t>
            </a:r>
            <a:r>
              <a:rPr lang="en-US" sz="2400" dirty="0">
                <a:latin typeface="Times New Roman"/>
                <a:ea typeface="Times New Roman"/>
                <a:cs typeface="Times New Roman"/>
                <a:sym typeface="Times New Roman"/>
              </a:rPr>
              <a:t>Ensure optimal performance and fuel efficiency for your vehicle.</a:t>
            </a:r>
          </a:p>
        </p:txBody>
      </p:sp>
    </p:spTree>
    <p:extLst>
      <p:ext uri="{BB962C8B-B14F-4D97-AF65-F5344CB8AC3E}">
        <p14:creationId xmlns:p14="http://schemas.microsoft.com/office/powerpoint/2010/main" val="294401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49" y="442675"/>
            <a:ext cx="7886700" cy="530258"/>
          </a:xfrm>
        </p:spPr>
        <p:txBody>
          <a:bodyPr>
            <a:normAutofit fontScale="90000"/>
          </a:bodyPr>
          <a:lstStyle/>
          <a:p>
            <a:pPr algn="ctr"/>
            <a:r>
              <a:rPr lang="en-US" dirty="0">
                <a:solidFill>
                  <a:srgbClr val="C00000"/>
                </a:solidFill>
                <a:latin typeface="+mn-lt"/>
              </a:rPr>
              <a:t>Objective of the Project</a:t>
            </a:r>
            <a:endParaRPr lang="en-IN" dirty="0">
              <a:solidFill>
                <a:srgbClr val="C00000"/>
              </a:solidFill>
              <a:latin typeface="+mn-lt"/>
            </a:endParaRPr>
          </a:p>
        </p:txBody>
      </p:sp>
      <p:sp>
        <p:nvSpPr>
          <p:cNvPr id="4" name="TextBox 3">
            <a:extLst>
              <a:ext uri="{FF2B5EF4-FFF2-40B4-BE49-F238E27FC236}">
                <a16:creationId xmlns:a16="http://schemas.microsoft.com/office/drawing/2014/main" id="{A1DF60E1-B1B2-97D0-E78C-8464FAC03E4B}"/>
              </a:ext>
            </a:extLst>
          </p:cNvPr>
          <p:cNvSpPr txBox="1"/>
          <p:nvPr/>
        </p:nvSpPr>
        <p:spPr>
          <a:xfrm>
            <a:off x="358486" y="1398944"/>
            <a:ext cx="8427027" cy="4893647"/>
          </a:xfrm>
          <a:prstGeom prst="rect">
            <a:avLst/>
          </a:prstGeom>
          <a:noFill/>
        </p:spPr>
        <p:txBody>
          <a:bodyPr wrap="square">
            <a:spAutoFit/>
          </a:bodyPr>
          <a:lstStyle/>
          <a:p>
            <a:pPr marL="342900" indent="-342900" algn="jus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Convenience: </a:t>
            </a:r>
            <a:r>
              <a:rPr lang="en-IN" sz="2400" dirty="0">
                <a:latin typeface="Times New Roman" panose="02020603050405020304" pitchFamily="18" charset="0"/>
                <a:cs typeface="Times New Roman" panose="02020603050405020304" pitchFamily="18" charset="0"/>
              </a:rPr>
              <a:t>One of the primary objectives of mobile petrol and servicing is to provide convenience to customers by offering fuel delivery and vehicle servicing .</a:t>
            </a:r>
          </a:p>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Time-saving: </a:t>
            </a:r>
            <a:r>
              <a:rPr lang="en-US" sz="2400" dirty="0">
                <a:latin typeface="Times New Roman" panose="02020603050405020304" pitchFamily="18" charset="0"/>
                <a:cs typeface="Times New Roman" panose="02020603050405020304" pitchFamily="18" charset="0"/>
              </a:rPr>
              <a:t>Mobile petrol and servicing aim to save customers time by eliminating the need to drive to a traditional petrol station or service center</a:t>
            </a:r>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Accessibility: </a:t>
            </a:r>
            <a:r>
              <a:rPr lang="en-US" sz="2400" dirty="0">
                <a:latin typeface="Times New Roman" panose="02020603050405020304" pitchFamily="18" charset="0"/>
                <a:cs typeface="Times New Roman" panose="02020603050405020304" pitchFamily="18" charset="0"/>
              </a:rPr>
              <a:t>Mobile petrol and servicing can improve accessibility to fuel and maintenance services, especially in areas where traditional petrol stations or service centers are not readily available.</a:t>
            </a:r>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Cost-effectiveness: </a:t>
            </a:r>
            <a:r>
              <a:rPr lang="en-US" sz="2400" dirty="0">
                <a:latin typeface="Times New Roman" panose="02020603050405020304" pitchFamily="18" charset="0"/>
                <a:cs typeface="Times New Roman" panose="02020603050405020304" pitchFamily="18" charset="0"/>
              </a:rPr>
              <a:t>mobile petrol and servicing providers aim to offer cost-effective solutions to customers, potentially saving them money compared to traditional alternatives.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22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048624" name="Google Shape;150;p8"/>
          <p:cNvSpPr txBox="1">
            <a:spLocks noGrp="1"/>
          </p:cNvSpPr>
          <p:nvPr>
            <p:ph type="title"/>
          </p:nvPr>
        </p:nvSpPr>
        <p:spPr>
          <a:xfrm>
            <a:off x="654626" y="136523"/>
            <a:ext cx="7860723" cy="55972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7030A0"/>
              </a:buClr>
              <a:buSzPts val="3600"/>
              <a:buFont typeface="Times New Roman"/>
              <a:buNone/>
            </a:pPr>
            <a:r>
              <a:rPr lang="en-IN" sz="4000" dirty="0">
                <a:solidFill>
                  <a:srgbClr val="C00000"/>
                </a:solidFill>
                <a:latin typeface="+mn-lt"/>
                <a:ea typeface="Times New Roman"/>
                <a:cs typeface="Times New Roman"/>
                <a:sym typeface="Times New Roman"/>
              </a:rPr>
              <a:t>Literature survey</a:t>
            </a:r>
            <a:endParaRPr sz="4000" dirty="0">
              <a:solidFill>
                <a:srgbClr val="C00000"/>
              </a:solidFill>
              <a:latin typeface="+mn-lt"/>
              <a:ea typeface="Times New Roman"/>
              <a:cs typeface="Times New Roman"/>
              <a:sym typeface="Times New Roman"/>
            </a:endParaRPr>
          </a:p>
        </p:txBody>
      </p:sp>
      <p:sp>
        <p:nvSpPr>
          <p:cNvPr id="1048625" name="Google Shape;15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400" b="1">
                <a:solidFill>
                  <a:schemeClr val="tx1"/>
                </a:solidFill>
              </a:rPr>
              <a:t>4</a:t>
            </a:fld>
            <a:endParaRPr sz="1400" b="1">
              <a:solidFill>
                <a:schemeClr val="tx1"/>
              </a:solidFill>
            </a:endParaRPr>
          </a:p>
        </p:txBody>
      </p:sp>
      <p:graphicFrame>
        <p:nvGraphicFramePr>
          <p:cNvPr id="4194304" name="Table 2"/>
          <p:cNvGraphicFramePr>
            <a:graphicFrameLocks noGrp="1"/>
          </p:cNvGraphicFramePr>
          <p:nvPr>
            <p:extLst>
              <p:ext uri="{D42A27DB-BD31-4B8C-83A1-F6EECF244321}">
                <p14:modId xmlns:p14="http://schemas.microsoft.com/office/powerpoint/2010/main" val="4063806477"/>
              </p:ext>
            </p:extLst>
          </p:nvPr>
        </p:nvGraphicFramePr>
        <p:xfrm>
          <a:off x="150471" y="939935"/>
          <a:ext cx="8843057" cy="5781541"/>
        </p:xfrm>
        <a:graphic>
          <a:graphicData uri="http://schemas.openxmlformats.org/drawingml/2006/table">
            <a:tbl>
              <a:tblPr firstRow="1" bandRow="1"/>
              <a:tblGrid>
                <a:gridCol w="836665">
                  <a:extLst>
                    <a:ext uri="{9D8B030D-6E8A-4147-A177-3AD203B41FA5}">
                      <a16:colId xmlns:a16="http://schemas.microsoft.com/office/drawing/2014/main" val="20000"/>
                    </a:ext>
                  </a:extLst>
                </a:gridCol>
                <a:gridCol w="1350950">
                  <a:extLst>
                    <a:ext uri="{9D8B030D-6E8A-4147-A177-3AD203B41FA5}">
                      <a16:colId xmlns:a16="http://schemas.microsoft.com/office/drawing/2014/main" val="20001"/>
                    </a:ext>
                  </a:extLst>
                </a:gridCol>
                <a:gridCol w="1122744">
                  <a:extLst>
                    <a:ext uri="{9D8B030D-6E8A-4147-A177-3AD203B41FA5}">
                      <a16:colId xmlns:a16="http://schemas.microsoft.com/office/drawing/2014/main" val="20002"/>
                    </a:ext>
                  </a:extLst>
                </a:gridCol>
                <a:gridCol w="2141317">
                  <a:extLst>
                    <a:ext uri="{9D8B030D-6E8A-4147-A177-3AD203B41FA5}">
                      <a16:colId xmlns:a16="http://schemas.microsoft.com/office/drawing/2014/main" val="20003"/>
                    </a:ext>
                  </a:extLst>
                </a:gridCol>
                <a:gridCol w="1562582">
                  <a:extLst>
                    <a:ext uri="{9D8B030D-6E8A-4147-A177-3AD203B41FA5}">
                      <a16:colId xmlns:a16="http://schemas.microsoft.com/office/drawing/2014/main" val="20004"/>
                    </a:ext>
                  </a:extLst>
                </a:gridCol>
                <a:gridCol w="1828799">
                  <a:extLst>
                    <a:ext uri="{9D8B030D-6E8A-4147-A177-3AD203B41FA5}">
                      <a16:colId xmlns:a16="http://schemas.microsoft.com/office/drawing/2014/main" val="20005"/>
                    </a:ext>
                  </a:extLst>
                </a:gridCol>
              </a:tblGrid>
              <a:tr h="75518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pPr>
                      <a:endParaRPr lang="en-US" sz="1600" b="1"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pPr>
                      <a:r>
                        <a:rPr lang="en-US" sz="1600" b="1" u="none" strike="noStrike" cap="none" dirty="0">
                          <a:latin typeface="Times New Roman" panose="02020603050405020304" pitchFamily="18" charset="0"/>
                          <a:ea typeface="Times New Roman"/>
                          <a:cs typeface="Times New Roman" panose="02020603050405020304" pitchFamily="18" charset="0"/>
                          <a:sym typeface="Times New Roman"/>
                        </a:rPr>
                        <a:t>YEAR</a:t>
                      </a:r>
                    </a:p>
                    <a:p>
                      <a:endParaRPr lang="en-IN" sz="1600"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pPr>
                      <a:endParaRPr lang="en-US" sz="1600" b="1"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pPr>
                      <a:r>
                        <a:rPr lang="en-US" sz="1600" b="1" u="none" strike="noStrike" cap="none" dirty="0">
                          <a:latin typeface="Times New Roman" panose="02020603050405020304" pitchFamily="18" charset="0"/>
                          <a:ea typeface="Times New Roman"/>
                          <a:cs typeface="Times New Roman" panose="02020603050405020304" pitchFamily="18" charset="0"/>
                          <a:sym typeface="Times New Roman"/>
                        </a:rPr>
                        <a:t>TITLE AND JOURNAL</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pPr>
                      <a:endParaRPr lang="en-US" sz="1600" b="1"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pPr>
                      <a:r>
                        <a:rPr lang="en-US" sz="1600" b="1" u="none" strike="noStrike" cap="none" dirty="0">
                          <a:latin typeface="Times New Roman" panose="02020603050405020304" pitchFamily="18" charset="0"/>
                          <a:ea typeface="Times New Roman"/>
                          <a:cs typeface="Times New Roman" panose="02020603050405020304" pitchFamily="18" charset="0"/>
                          <a:sym typeface="Times New Roman"/>
                        </a:rPr>
                        <a:t>AUTHOR</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pPr>
                      <a:r>
                        <a:rPr lang="en-US" sz="1600" b="1" u="none" strike="noStrike" cap="none" dirty="0">
                          <a:latin typeface="Times New Roman" panose="02020603050405020304" pitchFamily="18" charset="0"/>
                          <a:ea typeface="Times New Roman"/>
                          <a:cs typeface="Times New Roman" panose="02020603050405020304" pitchFamily="18" charset="0"/>
                          <a:sym typeface="Times New Roman"/>
                        </a:rPr>
                        <a:t>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pPr>
                      <a:r>
                        <a:rPr lang="en-US" sz="1600" b="1" u="none" strike="noStrike" cap="none" dirty="0">
                          <a:latin typeface="Times New Roman" panose="02020603050405020304" pitchFamily="18" charset="0"/>
                          <a:ea typeface="Times New Roman"/>
                          <a:cs typeface="Times New Roman" panose="02020603050405020304" pitchFamily="18" charset="0"/>
                          <a:sym typeface="Times New Roman"/>
                        </a:rPr>
                        <a:t> DESCRIPTION</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pPr>
                      <a:endParaRPr lang="en-US" sz="1600" b="1"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pPr>
                      <a:r>
                        <a:rPr lang="en-US" sz="1600" b="1" u="none" strike="noStrike" cap="none" dirty="0">
                          <a:latin typeface="Times New Roman" panose="02020603050405020304" pitchFamily="18" charset="0"/>
                          <a:ea typeface="Times New Roman"/>
                          <a:cs typeface="Times New Roman" panose="02020603050405020304" pitchFamily="18" charset="0"/>
                          <a:sym typeface="Times New Roman"/>
                        </a:rPr>
                        <a:t>ADVANTAGES</a:t>
                      </a:r>
                    </a:p>
                    <a:p>
                      <a:endParaRPr lang="en-IN" sz="1600" dirty="0">
                        <a:latin typeface="Times New Roman" panose="02020603050405020304" pitchFamily="18" charset="0"/>
                        <a:cs typeface="Times New Roman" panose="02020603050405020304" pitchFamily="18" charset="0"/>
                      </a:endParaRPr>
                    </a:p>
                  </a:txBody>
                  <a:tcPr/>
                </a:tc>
                <a:tc>
                  <a:txBody>
                    <a:bodyPr/>
                    <a:lstStyle/>
                    <a:p>
                      <a:pPr algn="ctr"/>
                      <a:endParaRPr lang="en-IN" sz="1600" b="1" dirty="0">
                        <a:latin typeface="Times New Roman" panose="02020603050405020304" pitchFamily="18" charset="0"/>
                        <a:cs typeface="Times New Roman" panose="02020603050405020304" pitchFamily="18" charset="0"/>
                      </a:endParaRPr>
                    </a:p>
                    <a:p>
                      <a:pPr algn="ctr"/>
                      <a:r>
                        <a:rPr lang="en-IN" sz="1600" b="1" dirty="0">
                          <a:latin typeface="Times New Roman" panose="02020603050405020304" pitchFamily="18" charset="0"/>
                          <a:cs typeface="Times New Roman" panose="02020603050405020304" pitchFamily="18" charset="0"/>
                        </a:rPr>
                        <a:t>DIS ADVANTAGES</a:t>
                      </a:r>
                    </a:p>
                  </a:txBody>
                  <a:tcPr/>
                </a:tc>
                <a:extLst>
                  <a:ext uri="{0D108BD9-81ED-4DB2-BD59-A6C34878D82A}">
                    <a16:rowId xmlns:a16="http://schemas.microsoft.com/office/drawing/2014/main" val="10000"/>
                  </a:ext>
                </a:extLst>
              </a:tr>
              <a:tr h="3024819">
                <a:tc>
                  <a:txBody>
                    <a:bodyPr/>
                    <a:lstStyle/>
                    <a:p>
                      <a:pPr algn="ctr"/>
                      <a:endParaRPr lang="en-IN" sz="1600" b="1" dirty="0">
                        <a:latin typeface="Times New Roman" panose="02020603050405020304" pitchFamily="18" charset="0"/>
                        <a:cs typeface="Times New Roman" panose="02020603050405020304" pitchFamily="18" charset="0"/>
                      </a:endParaRPr>
                    </a:p>
                    <a:p>
                      <a:pPr algn="ctr"/>
                      <a:endParaRPr lang="en-IN" sz="1600" b="1" dirty="0">
                        <a:latin typeface="Times New Roman" panose="02020603050405020304" pitchFamily="18" charset="0"/>
                        <a:cs typeface="Times New Roman" panose="02020603050405020304" pitchFamily="18" charset="0"/>
                      </a:endParaRPr>
                    </a:p>
                    <a:p>
                      <a:pPr algn="ctr"/>
                      <a:endParaRPr lang="en-IN" sz="1600" b="1" dirty="0">
                        <a:latin typeface="Times New Roman" panose="02020603050405020304" pitchFamily="18" charset="0"/>
                        <a:cs typeface="Times New Roman" panose="02020603050405020304" pitchFamily="18" charset="0"/>
                      </a:endParaRPr>
                    </a:p>
                    <a:p>
                      <a:pPr algn="ctr"/>
                      <a:endParaRPr lang="en-IN" sz="1600" b="1" dirty="0">
                        <a:latin typeface="Times New Roman" panose="02020603050405020304" pitchFamily="18" charset="0"/>
                        <a:cs typeface="Times New Roman" panose="02020603050405020304" pitchFamily="18" charset="0"/>
                      </a:endParaRPr>
                    </a:p>
                    <a:p>
                      <a:pPr algn="ctr"/>
                      <a:endParaRPr lang="en-IN" sz="1600" b="1" dirty="0">
                        <a:latin typeface="Times New Roman" panose="02020603050405020304" pitchFamily="18" charset="0"/>
                        <a:cs typeface="Times New Roman" panose="02020603050405020304" pitchFamily="18" charset="0"/>
                      </a:endParaRPr>
                    </a:p>
                    <a:p>
                      <a:pPr algn="ctr"/>
                      <a:r>
                        <a:rPr lang="en-IN" sz="1600" b="1" dirty="0">
                          <a:latin typeface="Times New Roman" panose="02020603050405020304" pitchFamily="18" charset="0"/>
                          <a:cs typeface="Times New Roman" panose="02020603050405020304" pitchFamily="18" charset="0"/>
                        </a:rPr>
                        <a:t>2021</a:t>
                      </a:r>
                    </a:p>
                  </a:txBody>
                  <a:tcPr/>
                </a:tc>
                <a:tc>
                  <a:txBody>
                    <a:bodyPr/>
                    <a:lstStyle/>
                    <a:p>
                      <a:r>
                        <a:rPr lang="en-US" sz="1600" dirty="0">
                          <a:latin typeface="Times New Roman" panose="02020603050405020304" pitchFamily="18" charset="0"/>
                          <a:cs typeface="Times New Roman" panose="02020603050405020304" pitchFamily="18" charset="0"/>
                        </a:rPr>
                        <a:t> "Digital Transformation in the Automotive Service Industry: Implications of Mobile Petrol and Servicing Apps"</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Lee, C. and Bagheri, B.</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pPr>
                      <a:endParaRPr lang="en-US" sz="1600" b="1"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pPr>
                      <a:endParaRPr lang="en-US" sz="1600" b="1" u="none" strike="noStrike" cap="none" dirty="0">
                        <a:latin typeface="Times New Roman" panose="02020603050405020304" pitchFamily="18" charset="0"/>
                        <a:ea typeface="Times New Roman"/>
                        <a:cs typeface="Times New Roman" panose="02020603050405020304" pitchFamily="18" charset="0"/>
                        <a:sym typeface="Times New Roman"/>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pPr>
                      <a:r>
                        <a:rPr lang="en-US" sz="1600" b="0" u="none" strike="noStrike" cap="none" dirty="0">
                          <a:latin typeface="Times New Roman" panose="02020603050405020304" pitchFamily="18" charset="0"/>
                          <a:ea typeface="Times New Roman"/>
                          <a:cs typeface="Times New Roman" panose="02020603050405020304" pitchFamily="18" charset="0"/>
                          <a:sym typeface="Times New Roman"/>
                        </a:rPr>
                        <a:t>This journal explores the broader impact of mobile petrol and servicing applications on the automotive service industry.</a:t>
                      </a:r>
                      <a:endParaRPr lang="en-IN" sz="1600" b="0" dirty="0">
                        <a:latin typeface="Times New Roman" panose="02020603050405020304" pitchFamily="18" charset="0"/>
                        <a:cs typeface="Times New Roman" panose="02020603050405020304" pitchFamily="18" charset="0"/>
                      </a:endParaRPr>
                    </a:p>
                  </a:txBody>
                  <a:tcPr/>
                </a:tc>
                <a:tc>
                  <a:txBody>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Enhanced operational efficiency and reduced service costs.</a:t>
                      </a:r>
                      <a:endParaRPr lang="en-IN" sz="1600" b="0" dirty="0">
                        <a:latin typeface="Times New Roman" panose="02020603050405020304" pitchFamily="18" charset="0"/>
                        <a:cs typeface="Times New Roman" panose="02020603050405020304" pitchFamily="18" charset="0"/>
                      </a:endParaRPr>
                    </a:p>
                  </a:txBody>
                  <a:tcPr/>
                </a:tc>
                <a:tc>
                  <a:txBody>
                    <a:bodyPr/>
                    <a:lstStyle/>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Resistance to change within traditional service models.</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689922">
                <a:tc>
                  <a:txBody>
                    <a:bodyPr/>
                    <a:lstStyle/>
                    <a:p>
                      <a:pPr algn="ctr"/>
                      <a:endParaRPr lang="en-IN" sz="1600" b="1" dirty="0">
                        <a:latin typeface="Times New Roman" panose="02020603050405020304" pitchFamily="18" charset="0"/>
                        <a:cs typeface="Times New Roman" panose="02020603050405020304" pitchFamily="18" charset="0"/>
                      </a:endParaRPr>
                    </a:p>
                    <a:p>
                      <a:pPr algn="ctr"/>
                      <a:endParaRPr lang="en-IN" sz="1600" b="1" dirty="0">
                        <a:latin typeface="Times New Roman" panose="02020603050405020304" pitchFamily="18" charset="0"/>
                        <a:cs typeface="Times New Roman" panose="02020603050405020304" pitchFamily="18" charset="0"/>
                      </a:endParaRPr>
                    </a:p>
                    <a:p>
                      <a:pPr algn="ctr"/>
                      <a:endParaRPr lang="en-IN" sz="1600" b="1" dirty="0">
                        <a:latin typeface="Times New Roman" panose="02020603050405020304" pitchFamily="18" charset="0"/>
                        <a:cs typeface="Times New Roman" panose="02020603050405020304" pitchFamily="18" charset="0"/>
                      </a:endParaRPr>
                    </a:p>
                    <a:p>
                      <a:pPr algn="ctr"/>
                      <a:r>
                        <a:rPr lang="en-IN" sz="1600" b="1" dirty="0">
                          <a:latin typeface="Times New Roman" panose="02020603050405020304" pitchFamily="18" charset="0"/>
                          <a:cs typeface="Times New Roman" panose="02020603050405020304" pitchFamily="18" charset="0"/>
                        </a:rPr>
                        <a:t>2022</a:t>
                      </a:r>
                    </a:p>
                  </a:txBody>
                  <a:tcPr/>
                </a:tc>
                <a:tc>
                  <a:txBody>
                    <a:bodyPr/>
                    <a:lstStyle/>
                    <a:p>
                      <a:r>
                        <a:rPr lang="en-US" sz="1600" dirty="0">
                          <a:latin typeface="Times New Roman" panose="02020603050405020304" pitchFamily="18" charset="0"/>
                          <a:cs typeface="Times New Roman" panose="02020603050405020304" pitchFamily="18" charset="0"/>
                        </a:rPr>
                        <a:t> "Enhancing User Experience in Mobile Petrol and Servicing Applications"</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Smith, J. et al.</a:t>
                      </a:r>
                    </a:p>
                  </a:txBody>
                  <a:tcPr/>
                </a:tc>
                <a:tc>
                  <a:txBody>
                    <a:bodyPr/>
                    <a:lstStyle/>
                    <a:p>
                      <a:r>
                        <a:rPr lang="en-US" sz="1600" dirty="0">
                          <a:latin typeface="Times New Roman" panose="02020603050405020304" pitchFamily="18" charset="0"/>
                          <a:cs typeface="Times New Roman" panose="02020603050405020304" pitchFamily="18" charset="0"/>
                        </a:rPr>
                        <a:t>This journal explores the significance of user experience in the context of mobile applications for petrol and servicing.</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US" sz="1600" b="1"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Increased user satisfaction and engagement.</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Development complexity associated with maintaining a high level of user-friendliness.</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2519082" y="309426"/>
            <a:ext cx="4105835" cy="530258"/>
          </a:xfrm>
        </p:spPr>
        <p:txBody>
          <a:bodyPr>
            <a:normAutofit fontScale="90000"/>
          </a:bodyPr>
          <a:lstStyle/>
          <a:p>
            <a:pPr algn="ctr"/>
            <a:r>
              <a:rPr lang="en-US" dirty="0">
                <a:solidFill>
                  <a:srgbClr val="C00000"/>
                </a:solidFill>
                <a:latin typeface="+mn-lt"/>
              </a:rPr>
              <a:t>Existing System</a:t>
            </a:r>
            <a:endParaRPr lang="en-IN" dirty="0">
              <a:solidFill>
                <a:srgbClr val="C00000"/>
              </a:solidFill>
              <a:latin typeface="+mn-lt"/>
            </a:endParaRPr>
          </a:p>
        </p:txBody>
      </p:sp>
      <p:sp>
        <p:nvSpPr>
          <p:cNvPr id="4" name="TextBox 3">
            <a:extLst>
              <a:ext uri="{FF2B5EF4-FFF2-40B4-BE49-F238E27FC236}">
                <a16:creationId xmlns:a16="http://schemas.microsoft.com/office/drawing/2014/main" id="{A80509D1-CBC8-8DF7-D44B-826A0C2E86BE}"/>
              </a:ext>
            </a:extLst>
          </p:cNvPr>
          <p:cNvSpPr txBox="1"/>
          <p:nvPr/>
        </p:nvSpPr>
        <p:spPr>
          <a:xfrm>
            <a:off x="374073" y="856357"/>
            <a:ext cx="8530936" cy="5262979"/>
          </a:xfrm>
          <a:prstGeom prst="rect">
            <a:avLst/>
          </a:prstGeom>
          <a:noFill/>
        </p:spPr>
        <p:txBody>
          <a:bodyPr wrap="square">
            <a:spAutoFit/>
          </a:bodyPr>
          <a:lstStyle/>
          <a:p>
            <a:pPr marL="342900" indent="-342900">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Fleet Management Systems:</a:t>
            </a:r>
          </a:p>
          <a:p>
            <a:pPr algn="just"/>
            <a:r>
              <a:rPr lang="en-US" sz="2400" dirty="0">
                <a:latin typeface="Times New Roman" panose="02020603050405020304" pitchFamily="18" charset="0"/>
                <a:cs typeface="Times New Roman" panose="02020603050405020304" pitchFamily="18" charset="0"/>
              </a:rPr>
              <a:t>              Some companies use fleet management systems that include features for monitoring and managing fuel consumption. These systems may offer real-time tracking of vehicles, fuel efficiency analysis, and fuel consumption reports.</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Telematics and IoT Solutions:</a:t>
            </a: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Elematic</a:t>
            </a:r>
            <a:r>
              <a:rPr lang="en-US" sz="2400" dirty="0">
                <a:latin typeface="Times New Roman" panose="02020603050405020304" pitchFamily="18" charset="0"/>
                <a:cs typeface="Times New Roman" panose="02020603050405020304" pitchFamily="18" charset="0"/>
              </a:rPr>
              <a:t> systems and Internet of Things (IoT) devices are often integrated into vehicles to provide real-time data on various parameters, including fuel levels</a:t>
            </a:r>
          </a:p>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Smart Gas Stations:</a:t>
            </a:r>
          </a:p>
          <a:p>
            <a:pPr algn="just"/>
            <a:r>
              <a:rPr lang="en-US" sz="2400" dirty="0">
                <a:latin typeface="Times New Roman" panose="02020603050405020304" pitchFamily="18" charset="0"/>
                <a:cs typeface="Times New Roman" panose="02020603050405020304" pitchFamily="18" charset="0"/>
              </a:rPr>
              <a:t>             Advancements in technology have led to the development of smart gas stations that may incorporate automated fuel dispensers, digital payment systems, and real-time monitoring of fuel inventory.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65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387956"/>
            <a:ext cx="7886700" cy="530258"/>
          </a:xfrm>
        </p:spPr>
        <p:txBody>
          <a:bodyPr>
            <a:normAutofit fontScale="90000"/>
          </a:bodyPr>
          <a:lstStyle/>
          <a:p>
            <a:pPr algn="ctr"/>
            <a:r>
              <a:rPr lang="en-US" dirty="0">
                <a:solidFill>
                  <a:srgbClr val="C00000"/>
                </a:solidFill>
                <a:latin typeface="+mn-lt"/>
              </a:rPr>
              <a:t>Proposed</a:t>
            </a:r>
            <a:r>
              <a:rPr lang="en-US" dirty="0">
                <a:solidFill>
                  <a:srgbClr val="7030A0"/>
                </a:solidFill>
                <a:latin typeface="+mn-lt"/>
              </a:rPr>
              <a:t> </a:t>
            </a:r>
            <a:r>
              <a:rPr lang="en-US" dirty="0">
                <a:solidFill>
                  <a:srgbClr val="C00000"/>
                </a:solidFill>
                <a:latin typeface="+mn-lt"/>
              </a:rPr>
              <a:t>System</a:t>
            </a:r>
            <a:endParaRPr lang="en-IN" dirty="0">
              <a:solidFill>
                <a:srgbClr val="C00000"/>
              </a:solidFill>
              <a:latin typeface="+mn-lt"/>
            </a:endParaRPr>
          </a:p>
        </p:txBody>
      </p:sp>
      <p:sp>
        <p:nvSpPr>
          <p:cNvPr id="4" name="TextBox 3">
            <a:extLst>
              <a:ext uri="{FF2B5EF4-FFF2-40B4-BE49-F238E27FC236}">
                <a16:creationId xmlns:a16="http://schemas.microsoft.com/office/drawing/2014/main" id="{F15B8F31-B295-9109-8F65-FE48C44F37DE}"/>
              </a:ext>
            </a:extLst>
          </p:cNvPr>
          <p:cNvSpPr txBox="1"/>
          <p:nvPr/>
        </p:nvSpPr>
        <p:spPr>
          <a:xfrm>
            <a:off x="628650" y="1680600"/>
            <a:ext cx="7886700" cy="4524315"/>
          </a:xfrm>
          <a:prstGeom prst="rect">
            <a:avLst/>
          </a:prstGeom>
          <a:noFill/>
        </p:spPr>
        <p:txBody>
          <a:bodyPr wrap="square">
            <a:spAutoFit/>
          </a:bodyPr>
          <a:lstStyle/>
          <a:p>
            <a:pPr marL="285750" marR="0" lvl="0" indent="-285750" algn="just" rtl="0">
              <a:lnSpc>
                <a:spcPct val="100000"/>
              </a:lnSpc>
              <a:spcBef>
                <a:spcPts val="0"/>
              </a:spcBef>
              <a:spcAft>
                <a:spcPts val="0"/>
              </a:spcAft>
              <a:buClr>
                <a:srgbClr val="000000"/>
              </a:buClr>
              <a:buSzPts val="20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Location-based Services</a:t>
            </a:r>
            <a:r>
              <a:rPr lang="en-US" sz="2400" dirty="0">
                <a:latin typeface="Times New Roman" panose="02020603050405020304" pitchFamily="18" charset="0"/>
                <a:cs typeface="Times New Roman" panose="02020603050405020304" pitchFamily="18" charset="0"/>
              </a:rPr>
              <a:t>: Implement GPS functionality to enable users to share their real-time location, facilitating accurate fuel delivery to their vehicles.</a:t>
            </a:r>
          </a:p>
          <a:p>
            <a:pPr marL="285750" marR="0" lvl="0" indent="-285750" algn="just" rtl="0">
              <a:lnSpc>
                <a:spcPct val="100000"/>
              </a:lnSpc>
              <a:spcBef>
                <a:spcPts val="0"/>
              </a:spcBef>
              <a:spcAft>
                <a:spcPts val="0"/>
              </a:spcAft>
              <a:buClr>
                <a:srgbClr val="000000"/>
              </a:buClr>
              <a:buSzPts val="20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Fuel Request and Scheduling </a:t>
            </a:r>
            <a:r>
              <a:rPr lang="en-US" sz="2400" dirty="0">
                <a:latin typeface="Times New Roman" panose="02020603050405020304" pitchFamily="18" charset="0"/>
                <a:cs typeface="Times New Roman" panose="02020603050405020304" pitchFamily="18" charset="0"/>
              </a:rPr>
              <a:t>:Provide a user-friendly interface for fuel requests, allowing users to schedule deliveries based on their preferred time and location.</a:t>
            </a:r>
          </a:p>
          <a:p>
            <a:pPr marL="285750" marR="0" lvl="0" indent="-285750" algn="just" rtl="0">
              <a:lnSpc>
                <a:spcPct val="100000"/>
              </a:lnSpc>
              <a:spcBef>
                <a:spcPts val="0"/>
              </a:spcBef>
              <a:spcAft>
                <a:spcPts val="0"/>
              </a:spcAft>
              <a:buClr>
                <a:srgbClr val="000000"/>
              </a:buClr>
              <a:buSzPts val="20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Secure Digital Payments: </a:t>
            </a:r>
            <a:r>
              <a:rPr lang="en-US" sz="2400" dirty="0">
                <a:latin typeface="Times New Roman" panose="02020603050405020304" pitchFamily="18" charset="0"/>
                <a:cs typeface="Times New Roman" panose="02020603050405020304" pitchFamily="18" charset="0"/>
              </a:rPr>
              <a:t>Integrate a secure payment gateway for seamless digital transactions, ensuring user convenience and financial security.</a:t>
            </a:r>
          </a:p>
          <a:p>
            <a:pPr marL="285750" marR="0" lvl="0" indent="-285750" algn="just" rtl="0">
              <a:lnSpc>
                <a:spcPct val="100000"/>
              </a:lnSpc>
              <a:spcBef>
                <a:spcPts val="0"/>
              </a:spcBef>
              <a:spcAft>
                <a:spcPts val="0"/>
              </a:spcAft>
              <a:buClr>
                <a:srgbClr val="000000"/>
              </a:buClr>
              <a:buSzPts val="20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Order Tracking: </a:t>
            </a:r>
            <a:r>
              <a:rPr lang="en-US" sz="2400" dirty="0">
                <a:latin typeface="Times New Roman" panose="02020603050405020304" pitchFamily="18" charset="0"/>
                <a:cs typeface="Times New Roman" panose="02020603050405020304" pitchFamily="18" charset="0"/>
              </a:rPr>
              <a:t>Enable users to track the status of their fuel delivery in real-time, offering transparency and reassurance about the service.</a:t>
            </a:r>
          </a:p>
        </p:txBody>
      </p:sp>
    </p:spTree>
    <p:extLst>
      <p:ext uri="{BB962C8B-B14F-4D97-AF65-F5344CB8AC3E}">
        <p14:creationId xmlns:p14="http://schemas.microsoft.com/office/powerpoint/2010/main" val="85330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547968" y="327356"/>
            <a:ext cx="7886700" cy="530258"/>
          </a:xfrm>
        </p:spPr>
        <p:txBody>
          <a:bodyPr>
            <a:normAutofit fontScale="90000"/>
          </a:bodyPr>
          <a:lstStyle/>
          <a:p>
            <a:pPr algn="ctr"/>
            <a:r>
              <a:rPr lang="en-US" dirty="0">
                <a:solidFill>
                  <a:srgbClr val="C00000"/>
                </a:solidFill>
                <a:latin typeface="+mn-lt"/>
              </a:rPr>
              <a:t>Software</a:t>
            </a:r>
            <a:r>
              <a:rPr lang="en-US" dirty="0">
                <a:solidFill>
                  <a:srgbClr val="7030A0"/>
                </a:solidFill>
                <a:latin typeface="+mn-lt"/>
              </a:rPr>
              <a:t> </a:t>
            </a:r>
            <a:r>
              <a:rPr lang="en-US" dirty="0">
                <a:solidFill>
                  <a:srgbClr val="C00000"/>
                </a:solidFill>
                <a:latin typeface="+mn-lt"/>
              </a:rPr>
              <a:t>/ Hardware used</a:t>
            </a:r>
            <a:endParaRPr lang="en-IN" dirty="0">
              <a:solidFill>
                <a:srgbClr val="C00000"/>
              </a:solidFill>
              <a:latin typeface="+mn-lt"/>
            </a:endParaRPr>
          </a:p>
        </p:txBody>
      </p:sp>
      <p:sp>
        <p:nvSpPr>
          <p:cNvPr id="4" name="TextBox 3">
            <a:extLst>
              <a:ext uri="{FF2B5EF4-FFF2-40B4-BE49-F238E27FC236}">
                <a16:creationId xmlns:a16="http://schemas.microsoft.com/office/drawing/2014/main" id="{C7076CAA-44FF-99AA-FE60-9E3934656F02}"/>
              </a:ext>
            </a:extLst>
          </p:cNvPr>
          <p:cNvSpPr txBox="1"/>
          <p:nvPr/>
        </p:nvSpPr>
        <p:spPr>
          <a:xfrm>
            <a:off x="290945" y="1163781"/>
            <a:ext cx="8416637" cy="3013646"/>
          </a:xfrm>
          <a:prstGeom prst="rect">
            <a:avLst/>
          </a:prstGeom>
          <a:noFill/>
        </p:spPr>
        <p:txBody>
          <a:bodyPr wrap="square">
            <a:spAutoFit/>
          </a:bodyPr>
          <a:lstStyle/>
          <a:p>
            <a:pPr marL="914400" lvl="2" indent="0">
              <a:spcBef>
                <a:spcPts val="1090"/>
              </a:spcBef>
              <a:spcAft>
                <a:spcPts val="0"/>
              </a:spcAft>
              <a:buSzPts val="1400"/>
              <a:buNone/>
              <a:tabLst>
                <a:tab pos="915035" algn="l"/>
              </a:tabLst>
            </a:pPr>
            <a:r>
              <a:rPr lang="en-US" sz="2400" dirty="0">
                <a:effectLst/>
                <a:latin typeface="Times New Roman" panose="02020603050405020304" pitchFamily="18" charset="0"/>
                <a:ea typeface="Wingdings" panose="05000000000000000000" pitchFamily="2" charset="2"/>
                <a:cs typeface="Wingdings" panose="05000000000000000000" pitchFamily="2" charset="2"/>
              </a:rPr>
              <a:t>1)Xml                      1)Processor: The lowest processor type</a:t>
            </a:r>
          </a:p>
          <a:p>
            <a:pPr marL="914400" lvl="2" indent="0">
              <a:spcBef>
                <a:spcPts val="1090"/>
              </a:spcBef>
              <a:spcAft>
                <a:spcPts val="0"/>
              </a:spcAft>
              <a:buSzPts val="1400"/>
              <a:buNone/>
              <a:tabLst>
                <a:tab pos="915035" algn="l"/>
              </a:tabLst>
            </a:pPr>
            <a:r>
              <a:rPr lang="en-US" sz="2400" dirty="0">
                <a:effectLst/>
                <a:latin typeface="Times New Roman" panose="02020603050405020304" pitchFamily="18" charset="0"/>
                <a:ea typeface="Wingdings" panose="05000000000000000000" pitchFamily="2" charset="2"/>
                <a:cs typeface="Wingdings" panose="05000000000000000000" pitchFamily="2" charset="2"/>
              </a:rPr>
              <a:t>2) Java.                    2)An Intel Core i5</a:t>
            </a:r>
          </a:p>
          <a:p>
            <a:pPr marL="914400" lvl="2" indent="0">
              <a:spcBef>
                <a:spcPts val="1090"/>
              </a:spcBef>
              <a:spcAft>
                <a:spcPts val="0"/>
              </a:spcAft>
              <a:buSzPts val="1400"/>
              <a:buNone/>
              <a:tabLst>
                <a:tab pos="915035" algn="l"/>
              </a:tabLst>
            </a:pPr>
            <a:r>
              <a:rPr lang="en-US" sz="2400" dirty="0">
                <a:effectLst/>
                <a:latin typeface="Times New Roman" panose="02020603050405020304" pitchFamily="18" charset="0"/>
                <a:ea typeface="Wingdings" panose="05000000000000000000" pitchFamily="2" charset="2"/>
                <a:cs typeface="Wingdings" panose="05000000000000000000" pitchFamily="2" charset="2"/>
              </a:rPr>
              <a:t>3) Android studio.   3) Memory (RAM): Minimum 4 GB</a:t>
            </a:r>
          </a:p>
          <a:p>
            <a:pPr marL="914400" lvl="2" indent="0">
              <a:spcBef>
                <a:spcPts val="1090"/>
              </a:spcBef>
              <a:spcAft>
                <a:spcPts val="0"/>
              </a:spcAft>
              <a:buSzPts val="1400"/>
              <a:buNone/>
              <a:tabLst>
                <a:tab pos="915035" algn="l"/>
              </a:tabLst>
            </a:pPr>
            <a:r>
              <a:rPr lang="en-US" sz="2400" dirty="0">
                <a:effectLst/>
                <a:latin typeface="Times New Roman" panose="02020603050405020304" pitchFamily="18" charset="0"/>
                <a:ea typeface="Wingdings" panose="05000000000000000000" pitchFamily="2" charset="2"/>
                <a:cs typeface="Wingdings" panose="05000000000000000000" pitchFamily="2" charset="2"/>
              </a:rPr>
              <a:t>                                4)Mobile/Computer</a:t>
            </a:r>
          </a:p>
          <a:p>
            <a:pPr marL="914400" lvl="2" indent="0">
              <a:spcBef>
                <a:spcPts val="1090"/>
              </a:spcBef>
              <a:spcAft>
                <a:spcPts val="0"/>
              </a:spcAft>
              <a:buSzPts val="1400"/>
              <a:buNone/>
              <a:tabLst>
                <a:tab pos="915035" algn="l"/>
              </a:tabLst>
            </a:pPr>
            <a:r>
              <a:rPr lang="en-US" sz="2400" dirty="0">
                <a:effectLst/>
                <a:latin typeface="Times New Roman" panose="02020603050405020304" pitchFamily="18" charset="0"/>
                <a:ea typeface="Wingdings" panose="05000000000000000000" pitchFamily="2" charset="2"/>
                <a:cs typeface="Wingdings" panose="05000000000000000000" pitchFamily="2" charset="2"/>
              </a:rPr>
              <a:t>                                5)Internet Connection</a:t>
            </a:r>
          </a:p>
          <a:p>
            <a:pPr marL="914400" lvl="2" indent="0">
              <a:spcBef>
                <a:spcPts val="1090"/>
              </a:spcBef>
              <a:spcAft>
                <a:spcPts val="0"/>
              </a:spcAft>
              <a:buSzPts val="1400"/>
              <a:buNone/>
              <a:tabLst>
                <a:tab pos="915035" algn="l"/>
              </a:tabLst>
            </a:pPr>
            <a:endParaRPr lang="en-IN" sz="2400" dirty="0">
              <a:effectLst/>
              <a:latin typeface="Times New Roman" panose="02020603050405020304" pitchFamily="18" charset="0"/>
              <a:ea typeface="Wingdings" panose="05000000000000000000" pitchFamily="2" charset="2"/>
              <a:cs typeface="Wingdings" panose="05000000000000000000" pitchFamily="2" charset="2"/>
            </a:endParaRPr>
          </a:p>
        </p:txBody>
      </p:sp>
      <p:cxnSp>
        <p:nvCxnSpPr>
          <p:cNvPr id="5" name="Straight Connector 4">
            <a:extLst>
              <a:ext uri="{FF2B5EF4-FFF2-40B4-BE49-F238E27FC236}">
                <a16:creationId xmlns:a16="http://schemas.microsoft.com/office/drawing/2014/main" id="{F2575881-F238-9BB9-5DAB-E91243B6D3A2}"/>
              </a:ext>
            </a:extLst>
          </p:cNvPr>
          <p:cNvCxnSpPr>
            <a:cxnSpLocks/>
          </p:cNvCxnSpPr>
          <p:nvPr/>
        </p:nvCxnSpPr>
        <p:spPr>
          <a:xfrm>
            <a:off x="3563007" y="1313792"/>
            <a:ext cx="0" cy="235431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7026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83028"/>
            <a:ext cx="7886700" cy="642257"/>
          </a:xfrm>
        </p:spPr>
        <p:txBody>
          <a:bodyPr>
            <a:normAutofit fontScale="90000"/>
          </a:bodyPr>
          <a:lstStyle/>
          <a:p>
            <a:pPr algn="ctr"/>
            <a:r>
              <a:rPr lang="en-US" dirty="0">
                <a:solidFill>
                  <a:srgbClr val="C00000"/>
                </a:solidFill>
                <a:latin typeface="+mn-lt"/>
              </a:rPr>
              <a:t>System Architecture </a:t>
            </a:r>
            <a:endParaRPr lang="en-IN" dirty="0">
              <a:solidFill>
                <a:srgbClr val="C00000"/>
              </a:solidFill>
              <a:latin typeface="+mn-lt"/>
            </a:endParaRPr>
          </a:p>
        </p:txBody>
      </p:sp>
      <p:pic>
        <p:nvPicPr>
          <p:cNvPr id="5" name="Picture 4">
            <a:extLst>
              <a:ext uri="{FF2B5EF4-FFF2-40B4-BE49-F238E27FC236}">
                <a16:creationId xmlns:a16="http://schemas.microsoft.com/office/drawing/2014/main" id="{92B552CE-DE22-40B1-9A3D-9A8F14357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490" y="1255737"/>
            <a:ext cx="6530372" cy="4640237"/>
          </a:xfrm>
          <a:prstGeom prst="rect">
            <a:avLst/>
          </a:prstGeom>
        </p:spPr>
      </p:pic>
    </p:spTree>
    <p:extLst>
      <p:ext uri="{BB962C8B-B14F-4D97-AF65-F5344CB8AC3E}">
        <p14:creationId xmlns:p14="http://schemas.microsoft.com/office/powerpoint/2010/main" val="326407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B7D92-EF62-3666-0445-605B36543C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B18C98-70C9-CCCB-B00C-43AFADDC60A9}"/>
              </a:ext>
            </a:extLst>
          </p:cNvPr>
          <p:cNvSpPr>
            <a:spLocks noGrp="1"/>
          </p:cNvSpPr>
          <p:nvPr>
            <p:ph type="title"/>
          </p:nvPr>
        </p:nvSpPr>
        <p:spPr>
          <a:xfrm>
            <a:off x="628650" y="283028"/>
            <a:ext cx="7886700" cy="642257"/>
          </a:xfrm>
        </p:spPr>
        <p:txBody>
          <a:bodyPr>
            <a:normAutofit fontScale="90000"/>
          </a:bodyPr>
          <a:lstStyle/>
          <a:p>
            <a:pPr algn="ctr"/>
            <a:r>
              <a:rPr lang="en-US" dirty="0">
                <a:solidFill>
                  <a:srgbClr val="C00000"/>
                </a:solidFill>
                <a:latin typeface="+mn-lt"/>
              </a:rPr>
              <a:t>Architecture / Methodology used</a:t>
            </a:r>
            <a:endParaRPr lang="en-IN" dirty="0">
              <a:solidFill>
                <a:srgbClr val="C00000"/>
              </a:solidFill>
              <a:latin typeface="+mn-lt"/>
            </a:endParaRPr>
          </a:p>
        </p:txBody>
      </p:sp>
      <p:sp>
        <p:nvSpPr>
          <p:cNvPr id="4" name="TextBox 3">
            <a:extLst>
              <a:ext uri="{FF2B5EF4-FFF2-40B4-BE49-F238E27FC236}">
                <a16:creationId xmlns:a16="http://schemas.microsoft.com/office/drawing/2014/main" id="{4822007B-0780-E586-FA82-9B834EF795C3}"/>
              </a:ext>
            </a:extLst>
          </p:cNvPr>
          <p:cNvSpPr txBox="1"/>
          <p:nvPr/>
        </p:nvSpPr>
        <p:spPr>
          <a:xfrm>
            <a:off x="195943" y="1098077"/>
            <a:ext cx="8506443" cy="5324535"/>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The architecture of a mobile petrol and servicing operation involves the physical infrastructure, technological components, and operational processes that enable the delivery of fuel and vehicle maintenance services to customers' locations. </a:t>
            </a:r>
          </a:p>
          <a:p>
            <a:pPr marL="342900" indent="-34290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Fuel Delivery Infrastructure</a:t>
            </a:r>
            <a:r>
              <a:rPr lang="en-IN" sz="2000" dirty="0">
                <a:latin typeface="Times New Roman" panose="02020603050405020304" pitchFamily="18" charset="0"/>
                <a:cs typeface="Times New Roman" panose="02020603050405020304" pitchFamily="18" charset="0"/>
              </a:rPr>
              <a:t>: This includes mobile fuel tankers or vehicles equipped with pumps and meters to dispense fuel safely and efficiently.</a:t>
            </a:r>
          </a:p>
          <a:p>
            <a:pPr marL="342900" indent="-34290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Service Vehicles and Equipment: </a:t>
            </a:r>
            <a:r>
              <a:rPr lang="en-IN" sz="2000" dirty="0">
                <a:latin typeface="Times New Roman" panose="02020603050405020304" pitchFamily="18" charset="0"/>
                <a:cs typeface="Times New Roman" panose="02020603050405020304" pitchFamily="18" charset="0"/>
              </a:rPr>
              <a:t>Mobile service vehicles are equipped with tools, equipment, and supplies necessary to perform vehicle servicing and maintenance tasks.</a:t>
            </a:r>
          </a:p>
          <a:p>
            <a:pPr marL="342900" indent="-34290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Logistics Management System: </a:t>
            </a:r>
            <a:r>
              <a:rPr lang="en-IN" sz="2000" dirty="0">
                <a:latin typeface="Times New Roman" panose="02020603050405020304" pitchFamily="18" charset="0"/>
                <a:cs typeface="Times New Roman" panose="02020603050405020304" pitchFamily="18" charset="0"/>
              </a:rPr>
              <a:t>A robust logistics management system is crucial for planning fuel delivery routes, scheduling service appointments, managing inventory, and tracking vehicles.</a:t>
            </a:r>
          </a:p>
          <a:p>
            <a:pPr marL="342900" indent="-34290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Payment and Billing Systems: </a:t>
            </a:r>
            <a:r>
              <a:rPr lang="en-IN" sz="2000" dirty="0">
                <a:latin typeface="Times New Roman" panose="02020603050405020304" pitchFamily="18" charset="0"/>
                <a:cs typeface="Times New Roman" panose="02020603050405020304" pitchFamily="18" charset="0"/>
              </a:rPr>
              <a:t>Secure payment and billing systems are essential for processing transactions and managing customer accounts.</a:t>
            </a:r>
          </a:p>
          <a:p>
            <a:pPr marL="342900" indent="-34290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Communication and Customer Support: </a:t>
            </a:r>
            <a:r>
              <a:rPr lang="en-IN" sz="2000" dirty="0">
                <a:latin typeface="Times New Roman" panose="02020603050405020304" pitchFamily="18" charset="0"/>
                <a:cs typeface="Times New Roman" panose="02020603050405020304" pitchFamily="18" charset="0"/>
              </a:rPr>
              <a:t>Effective communication channels, such as mobile apps, websites, or customer service hotlines, enable customers to request services, track orders, and address any inquiries or issues.</a:t>
            </a:r>
          </a:p>
        </p:txBody>
      </p:sp>
    </p:spTree>
    <p:extLst>
      <p:ext uri="{BB962C8B-B14F-4D97-AF65-F5344CB8AC3E}">
        <p14:creationId xmlns:p14="http://schemas.microsoft.com/office/powerpoint/2010/main" val="13835754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226</TotalTime>
  <Words>1216</Words>
  <Application>Microsoft Office PowerPoint</Application>
  <PresentationFormat>On-screen Show (4:3)</PresentationFormat>
  <Paragraphs>112</Paragraphs>
  <Slides>13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Calibri Light</vt:lpstr>
      <vt:lpstr>Times New Roman</vt:lpstr>
      <vt:lpstr>Wingdings</vt:lpstr>
      <vt:lpstr>Office Theme</vt:lpstr>
      <vt:lpstr>1_Office Theme</vt:lpstr>
      <vt:lpstr>PowerPoint Presentation</vt:lpstr>
      <vt:lpstr>Introduction</vt:lpstr>
      <vt:lpstr>Objective of the Project</vt:lpstr>
      <vt:lpstr>Literature survey</vt:lpstr>
      <vt:lpstr>Existing System</vt:lpstr>
      <vt:lpstr>Proposed System</vt:lpstr>
      <vt:lpstr>Software / Hardware used</vt:lpstr>
      <vt:lpstr>System Architecture </vt:lpstr>
      <vt:lpstr>Architecture / Methodology used</vt:lpstr>
      <vt:lpstr>System Implementation</vt:lpstr>
      <vt:lpstr>Result &amp; Discussion</vt:lpstr>
      <vt:lpstr>Refrences</vt:lpstr>
      <vt:lpstr>Screenshots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BARATH S</cp:lastModifiedBy>
  <cp:revision>15</cp:revision>
  <dcterms:created xsi:type="dcterms:W3CDTF">2020-12-27T14:21:20Z</dcterms:created>
  <dcterms:modified xsi:type="dcterms:W3CDTF">2024-03-25T07:51:29Z</dcterms:modified>
</cp:coreProperties>
</file>