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112C5-7B25-E522-5FFA-5B5DE2F6F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6245BDD-1A8E-96A3-E9FA-66FF275D6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4E1F28C-63F2-AF20-BB54-4C4F59A3B0B7}"/>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DA53B1CC-510D-50AD-0D76-186316C30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55B744E-CCC2-492C-B390-1059EC71C643}"/>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184431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5FACD-D10F-7ACF-E2CA-F527674E52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64292F8-46E3-E73A-8E08-118CE715B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343C6E-10BC-B6CF-E777-E30E023E5D93}"/>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4D7EDA51-7960-A4A0-00E7-91CF739E7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BF43A6-C70B-7FEB-8D75-794BAECCD373}"/>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423995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2A4E497-912D-99EE-B053-322FF34655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8598B66-E9C0-6FC6-3606-36D61CCEB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428176C-847F-2E78-B4EC-A5CF7A7FA9BA}"/>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4486D5AA-E18A-36A8-AD4A-3FB9932B6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E2BBD6-438E-FB26-A335-4260BB8A7726}"/>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361417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75759-1A6B-A8A7-3FBF-B9B27ADE44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58115A2-BE03-9817-C733-0BB99ED9D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F61255-E891-775D-33CE-95A795B85673}"/>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3C9632F7-AF30-9B75-C3CA-52105616C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F3A458-D82C-03F5-D25E-A2EB4632DAF7}"/>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266349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AA378-71C3-4D93-D808-0D2FF1D10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DDF0D6A-08A0-9C05-FD37-46E95C150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202F7-1602-7C7B-0D14-0888BA872D25}"/>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B1705B84-47DC-ECFB-0CA6-9D4FFC35E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EDCBE3-FCF0-D415-AB1B-B37896EC6EB7}"/>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70416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CD477C-2EB5-F76E-685F-8136D624E8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CD3F1A0-EF81-E76D-74A4-FC33C2B7C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CD32121-287A-2B27-0DA1-50E14CB97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22CF338-F28B-1C6E-4126-520D24F704AA}"/>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6" name="Footer Placeholder 5">
            <a:extLst>
              <a:ext uri="{FF2B5EF4-FFF2-40B4-BE49-F238E27FC236}">
                <a16:creationId xmlns:a16="http://schemas.microsoft.com/office/drawing/2014/main" xmlns="" id="{D53D4842-747D-D1A5-F4D5-A739DEC20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4B33A9-B17A-ACC6-2DFA-CDD8E71F294C}"/>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41195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F5F60-81EF-9B10-4705-2D6BC99D77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3C59B5-9268-29D8-C898-8E00DFC5B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AB60CC6-70D7-C438-ED40-76CF5ABA79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D872417-33B2-5232-60BF-70D2CEED6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ED2A618-7034-AB28-D246-894379F3A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CBC635C-C551-5BA4-C0A0-8AEE4436A2F3}"/>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8" name="Footer Placeholder 7">
            <a:extLst>
              <a:ext uri="{FF2B5EF4-FFF2-40B4-BE49-F238E27FC236}">
                <a16:creationId xmlns:a16="http://schemas.microsoft.com/office/drawing/2014/main" xmlns="" id="{988FE909-5942-FF02-7233-1370F5CCBE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B1022F5-FB7F-2CCF-BF21-D960F20D563A}"/>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219116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BC09E-06BB-5A03-27CA-6CFF69F1D7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038A9EC-10ED-D3A4-A5B2-04B258F7FAA1}"/>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4" name="Footer Placeholder 3">
            <a:extLst>
              <a:ext uri="{FF2B5EF4-FFF2-40B4-BE49-F238E27FC236}">
                <a16:creationId xmlns:a16="http://schemas.microsoft.com/office/drawing/2014/main" xmlns="" id="{6489719A-9402-CF5A-F320-C11F69502D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46910E3-12CD-CECA-2D62-0ACD3BB65956}"/>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83401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4EF7A1-26C8-C59A-FCB9-1400E1C46AD2}"/>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3" name="Footer Placeholder 2">
            <a:extLst>
              <a:ext uri="{FF2B5EF4-FFF2-40B4-BE49-F238E27FC236}">
                <a16:creationId xmlns:a16="http://schemas.microsoft.com/office/drawing/2014/main" xmlns="" id="{B45F9B99-E213-D672-F351-467AB122A8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58CF9DD-1A13-5D09-8FD1-D27D6E1B4B59}"/>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3757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2F1F4-DB06-C18A-A792-A8E64C171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E3AD5E-964E-FE29-185E-D3AD2014E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C16792D-B270-33D3-21B1-A93FAB9C8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D9E5E0-5F72-A235-20F8-D5CF21905B08}"/>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6" name="Footer Placeholder 5">
            <a:extLst>
              <a:ext uri="{FF2B5EF4-FFF2-40B4-BE49-F238E27FC236}">
                <a16:creationId xmlns:a16="http://schemas.microsoft.com/office/drawing/2014/main" xmlns="" id="{1C3D4D20-5A2A-0933-6514-346456465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DBEAB60-F003-BC7F-7C9C-13E50E3FF9AF}"/>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34446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CC67A-0B4F-172F-13D6-E018A3B4E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56A3F25-E6B7-07BE-2B76-FAC7CF924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EFE599E-8357-AA2A-3748-BFA7A77AD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28B650-6307-4376-2089-B8C382C9AECE}"/>
              </a:ext>
            </a:extLst>
          </p:cNvPr>
          <p:cNvSpPr>
            <a:spLocks noGrp="1"/>
          </p:cNvSpPr>
          <p:nvPr>
            <p:ph type="dt" sz="half" idx="10"/>
          </p:nvPr>
        </p:nvSpPr>
        <p:spPr/>
        <p:txBody>
          <a:bodyPr/>
          <a:lstStyle/>
          <a:p>
            <a:fld id="{C9882593-2D59-4976-872B-1D5D2C9F4897}" type="datetimeFigureOut">
              <a:rPr lang="en-IN" smtClean="0"/>
              <a:t>11-02-2024</a:t>
            </a:fld>
            <a:endParaRPr lang="en-IN"/>
          </a:p>
        </p:txBody>
      </p:sp>
      <p:sp>
        <p:nvSpPr>
          <p:cNvPr id="6" name="Footer Placeholder 5">
            <a:extLst>
              <a:ext uri="{FF2B5EF4-FFF2-40B4-BE49-F238E27FC236}">
                <a16:creationId xmlns:a16="http://schemas.microsoft.com/office/drawing/2014/main" xmlns="" id="{785D02C7-0EC8-C1EF-34AA-25267A5C8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FAD5B2-98FC-4230-A8E3-31EE652D1688}"/>
              </a:ext>
            </a:extLst>
          </p:cNvPr>
          <p:cNvSpPr>
            <a:spLocks noGrp="1"/>
          </p:cNvSpPr>
          <p:nvPr>
            <p:ph type="sldNum" sz="quarter" idx="12"/>
          </p:nvPr>
        </p:nvSpPr>
        <p:spPr/>
        <p:txBody>
          <a:bodyPr/>
          <a:lstStyle/>
          <a:p>
            <a:fld id="{8387843C-F2A7-4860-874D-6F160301C8BD}" type="slidenum">
              <a:rPr lang="en-IN" smtClean="0"/>
              <a:t>‹#›</a:t>
            </a:fld>
            <a:endParaRPr lang="en-IN"/>
          </a:p>
        </p:txBody>
      </p:sp>
    </p:spTree>
    <p:extLst>
      <p:ext uri="{BB962C8B-B14F-4D97-AF65-F5344CB8AC3E}">
        <p14:creationId xmlns:p14="http://schemas.microsoft.com/office/powerpoint/2010/main" val="22809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733084-6DB2-97FC-EA6E-BADBCA225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76FDAC-171A-457B-2A23-27EABB3F8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507DBA-6E3D-9BAC-DA24-764EC1D99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82593-2D59-4976-872B-1D5D2C9F4897}" type="datetimeFigureOut">
              <a:rPr lang="en-IN" smtClean="0"/>
              <a:t>11-02-2024</a:t>
            </a:fld>
            <a:endParaRPr lang="en-IN"/>
          </a:p>
        </p:txBody>
      </p:sp>
      <p:sp>
        <p:nvSpPr>
          <p:cNvPr id="5" name="Footer Placeholder 4">
            <a:extLst>
              <a:ext uri="{FF2B5EF4-FFF2-40B4-BE49-F238E27FC236}">
                <a16:creationId xmlns:a16="http://schemas.microsoft.com/office/drawing/2014/main" xmlns="" id="{1F2AD905-DCA7-A460-2701-C0BDFB373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8CD5483-751E-B0CA-D397-D3B35F705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7843C-F2A7-4860-874D-6F160301C8BD}" type="slidenum">
              <a:rPr lang="en-IN" smtClean="0"/>
              <a:t>‹#›</a:t>
            </a:fld>
            <a:endParaRPr lang="en-IN"/>
          </a:p>
        </p:txBody>
      </p:sp>
    </p:spTree>
    <p:extLst>
      <p:ext uri="{BB962C8B-B14F-4D97-AF65-F5344CB8AC3E}">
        <p14:creationId xmlns:p14="http://schemas.microsoft.com/office/powerpoint/2010/main" val="332100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a:extLst>
              <a:ext uri="{FF2B5EF4-FFF2-40B4-BE49-F238E27FC236}">
                <a16:creationId xmlns:a16="http://schemas.microsoft.com/office/drawing/2014/main" xmlns="" id="{2F075892-2FDD-D466-C86F-B92E499F0778}"/>
              </a:ext>
            </a:extLst>
          </p:cNvPr>
          <p:cNvPicPr preferRelativeResize="0"/>
          <p:nvPr/>
        </p:nvPicPr>
        <p:blipFill rotWithShape="1">
          <a:blip r:embed="rId2">
            <a:alphaModFix/>
          </a:blip>
          <a:srcRect/>
          <a:stretch/>
        </p:blipFill>
        <p:spPr>
          <a:xfrm>
            <a:off x="370891" y="157550"/>
            <a:ext cx="1452640" cy="1455124"/>
          </a:xfrm>
          <a:prstGeom prst="rect">
            <a:avLst/>
          </a:prstGeom>
          <a:noFill/>
          <a:ln>
            <a:noFill/>
          </a:ln>
        </p:spPr>
      </p:pic>
      <p:pic>
        <p:nvPicPr>
          <p:cNvPr id="5" name="Google Shape;89;p1" descr="Anna University - Wikipedia">
            <a:extLst>
              <a:ext uri="{FF2B5EF4-FFF2-40B4-BE49-F238E27FC236}">
                <a16:creationId xmlns:a16="http://schemas.microsoft.com/office/drawing/2014/main" xmlns="" id="{D0FF3C95-5BDF-1566-8458-D5A6691E3ADB}"/>
              </a:ext>
            </a:extLst>
          </p:cNvPr>
          <p:cNvPicPr preferRelativeResize="0"/>
          <p:nvPr/>
        </p:nvPicPr>
        <p:blipFill rotWithShape="1">
          <a:blip r:embed="rId3">
            <a:alphaModFix/>
          </a:blip>
          <a:srcRect/>
          <a:stretch/>
        </p:blipFill>
        <p:spPr>
          <a:xfrm>
            <a:off x="10433320" y="157550"/>
            <a:ext cx="1306884" cy="1387443"/>
          </a:xfrm>
          <a:prstGeom prst="rect">
            <a:avLst/>
          </a:prstGeom>
          <a:noFill/>
          <a:ln>
            <a:noFill/>
          </a:ln>
        </p:spPr>
      </p:pic>
      <p:pic>
        <p:nvPicPr>
          <p:cNvPr id="6" name="Google Shape;95;p1">
            <a:extLst>
              <a:ext uri="{FF2B5EF4-FFF2-40B4-BE49-F238E27FC236}">
                <a16:creationId xmlns:a16="http://schemas.microsoft.com/office/drawing/2014/main" xmlns="" id="{33A0F06F-0ED2-644A-5B25-C6FF71B4B1DB}"/>
              </a:ext>
            </a:extLst>
          </p:cNvPr>
          <p:cNvPicPr preferRelativeResize="0"/>
          <p:nvPr/>
        </p:nvPicPr>
        <p:blipFill rotWithShape="1">
          <a:blip r:embed="rId4">
            <a:alphaModFix/>
          </a:blip>
          <a:srcRect/>
          <a:stretch/>
        </p:blipFill>
        <p:spPr>
          <a:xfrm>
            <a:off x="2953117" y="157550"/>
            <a:ext cx="6285765" cy="1522578"/>
          </a:xfrm>
          <a:prstGeom prst="rect">
            <a:avLst/>
          </a:prstGeom>
          <a:noFill/>
          <a:ln>
            <a:noFill/>
          </a:ln>
        </p:spPr>
      </p:pic>
      <p:sp>
        <p:nvSpPr>
          <p:cNvPr id="7" name="Google Shape;90;p1">
            <a:extLst>
              <a:ext uri="{FF2B5EF4-FFF2-40B4-BE49-F238E27FC236}">
                <a16:creationId xmlns:a16="http://schemas.microsoft.com/office/drawing/2014/main" xmlns="" id="{065B019A-BFC9-4916-A86C-85D59279FCE7}"/>
              </a:ext>
            </a:extLst>
          </p:cNvPr>
          <p:cNvSpPr txBox="1"/>
          <p:nvPr/>
        </p:nvSpPr>
        <p:spPr>
          <a:xfrm>
            <a:off x="1770008" y="2082794"/>
            <a:ext cx="8651981"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2060"/>
                </a:solidFill>
                <a:latin typeface="Verdana" panose="020B0604030504040204" pitchFamily="34" charset="0"/>
                <a:ea typeface="Verdana" panose="020B0604030504040204" pitchFamily="34" charset="0"/>
                <a:cs typeface="Times New Roman"/>
                <a:sym typeface="Times New Roman"/>
              </a:rPr>
              <a:t>DEPARTMENT OF COMPUTER SCIENCE AND ENGINEERING </a:t>
            </a:r>
            <a:endParaRPr lang="en-US" sz="2000" b="1" dirty="0">
              <a:solidFill>
                <a:srgbClr val="002060"/>
              </a:solidFill>
              <a:latin typeface="Verdana" panose="020B0604030504040204" pitchFamily="34" charset="0"/>
              <a:ea typeface="Verdana" panose="020B0604030504040204" pitchFamily="34" charset="0"/>
              <a:cs typeface="Calibri"/>
              <a:sym typeface="Calibri"/>
            </a:endParaRPr>
          </a:p>
        </p:txBody>
      </p:sp>
      <p:sp>
        <p:nvSpPr>
          <p:cNvPr id="13" name="TextBox 12">
            <a:extLst>
              <a:ext uri="{FF2B5EF4-FFF2-40B4-BE49-F238E27FC236}">
                <a16:creationId xmlns:a16="http://schemas.microsoft.com/office/drawing/2014/main" xmlns="" id="{91F3E472-6CEE-C62C-B095-6C4DCA1227C5}"/>
              </a:ext>
            </a:extLst>
          </p:cNvPr>
          <p:cNvSpPr txBox="1"/>
          <p:nvPr/>
        </p:nvSpPr>
        <p:spPr>
          <a:xfrm>
            <a:off x="1656537" y="2628978"/>
            <a:ext cx="8878922" cy="1125629"/>
          </a:xfrm>
          <a:prstGeom prst="rect">
            <a:avLst/>
          </a:prstGeom>
          <a:noFill/>
        </p:spPr>
        <p:txBody>
          <a:bodyPr wrap="square">
            <a:spAutoFit/>
          </a:bodyPr>
          <a:lstStyle/>
          <a:p>
            <a:pPr algn="ctr">
              <a:lnSpc>
                <a:spcPct val="150000"/>
              </a:lnSpc>
            </a:pPr>
            <a:r>
              <a:rPr lang="en-US" sz="2400" b="1" dirty="0">
                <a:solidFill>
                  <a:srgbClr val="C00000"/>
                </a:solidFill>
                <a:latin typeface="Verdana" panose="020B0604030504040204" pitchFamily="34" charset="0"/>
                <a:ea typeface="Verdana" panose="020B0604030504040204" pitchFamily="34" charset="0"/>
              </a:rPr>
              <a:t>“COMPREHENSIVE ANALYSIS OF </a:t>
            </a:r>
          </a:p>
          <a:p>
            <a:pPr algn="ctr">
              <a:lnSpc>
                <a:spcPct val="150000"/>
              </a:lnSpc>
            </a:pPr>
            <a:r>
              <a:rPr lang="en-US" sz="2400" b="1" dirty="0">
                <a:solidFill>
                  <a:srgbClr val="C00000"/>
                </a:solidFill>
                <a:latin typeface="Verdana" panose="020B0604030504040204" pitchFamily="34" charset="0"/>
                <a:ea typeface="Verdana" panose="020B0604030504040204" pitchFamily="34" charset="0"/>
              </a:rPr>
              <a:t>CM - HEALTH INSURANCE DATA IN TAMIL NADU”</a:t>
            </a:r>
            <a:endParaRPr lang="en-IN" sz="2400" b="1" dirty="0">
              <a:solidFill>
                <a:srgbClr val="C00000"/>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xmlns="" id="{2770B093-1949-7D1F-C6C4-1BACDDD8A9D3}"/>
              </a:ext>
            </a:extLst>
          </p:cNvPr>
          <p:cNvSpPr txBox="1"/>
          <p:nvPr/>
        </p:nvSpPr>
        <p:spPr>
          <a:xfrm>
            <a:off x="3048809" y="3754607"/>
            <a:ext cx="6094378" cy="338554"/>
          </a:xfrm>
          <a:prstGeom prst="rect">
            <a:avLst/>
          </a:prstGeom>
          <a:noFill/>
        </p:spPr>
        <p:txBody>
          <a:bodyPr wrap="square">
            <a:spAutoFit/>
          </a:bodyPr>
          <a:lstStyle/>
          <a:p>
            <a:pPr algn="ctr"/>
            <a:r>
              <a:rPr lang="en-US" sz="1600" b="0" i="0" dirty="0">
                <a:effectLst/>
                <a:latin typeface="Verdana" panose="020B0604030504040204" pitchFamily="34" charset="0"/>
                <a:ea typeface="Verdana" panose="020B0604030504040204" pitchFamily="34" charset="0"/>
              </a:rPr>
              <a:t>(Equipment-wise and Hospital-wise Evaluation)</a:t>
            </a:r>
            <a:endParaRPr lang="en-IN" sz="1600" dirty="0">
              <a:latin typeface="Verdana" panose="020B0604030504040204" pitchFamily="34" charset="0"/>
              <a:ea typeface="Verdana" panose="020B0604030504040204" pitchFamily="34" charset="0"/>
            </a:endParaRPr>
          </a:p>
        </p:txBody>
      </p:sp>
      <p:sp>
        <p:nvSpPr>
          <p:cNvPr id="16" name="Google Shape;92;p1">
            <a:extLst>
              <a:ext uri="{FF2B5EF4-FFF2-40B4-BE49-F238E27FC236}">
                <a16:creationId xmlns:a16="http://schemas.microsoft.com/office/drawing/2014/main" xmlns="" id="{A2477D43-B3A9-2965-4870-1107D992A178}"/>
              </a:ext>
            </a:extLst>
          </p:cNvPr>
          <p:cNvSpPr txBox="1"/>
          <p:nvPr/>
        </p:nvSpPr>
        <p:spPr>
          <a:xfrm>
            <a:off x="235380" y="5845624"/>
            <a:ext cx="3938725"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Verdana" panose="020B0604030504040204" pitchFamily="34" charset="0"/>
                <a:ea typeface="Verdana" panose="020B0604030504040204" pitchFamily="34" charset="0"/>
                <a:cs typeface="Times New Roman"/>
                <a:sym typeface="Times New Roman"/>
              </a:rPr>
              <a:t>Guide Name &amp; Designation</a:t>
            </a:r>
          </a:p>
        </p:txBody>
      </p:sp>
      <p:sp>
        <p:nvSpPr>
          <p:cNvPr id="17" name="Google Shape;94;p1">
            <a:extLst>
              <a:ext uri="{FF2B5EF4-FFF2-40B4-BE49-F238E27FC236}">
                <a16:creationId xmlns:a16="http://schemas.microsoft.com/office/drawing/2014/main" xmlns="" id="{1D78AAD7-2CD3-7EFB-9CF8-BD57CBCAA1D7}"/>
              </a:ext>
            </a:extLst>
          </p:cNvPr>
          <p:cNvSpPr txBox="1"/>
          <p:nvPr/>
        </p:nvSpPr>
        <p:spPr>
          <a:xfrm>
            <a:off x="8017897" y="5845624"/>
            <a:ext cx="3993986" cy="338514"/>
          </a:xfrm>
          <a:prstGeom prst="rect">
            <a:avLst/>
          </a:prstGeom>
          <a:noFill/>
          <a:ln>
            <a:noFill/>
          </a:ln>
        </p:spPr>
        <p:txBody>
          <a:bodyPr spcFirstLastPara="1" wrap="square" lIns="91425" tIns="45700" rIns="91425" bIns="45700" anchor="t" anchorCtr="0">
            <a:spAutoFit/>
          </a:bodyPr>
          <a:lstStyle>
            <a:defPPr>
              <a:defRPr lang="en-US"/>
            </a:defPPr>
            <a:lvl1pPr marR="0" lvl="0" indent="0">
              <a:spcBef>
                <a:spcPts val="0"/>
              </a:spcBef>
              <a:spcAft>
                <a:spcPts val="0"/>
              </a:spcAft>
              <a:buNone/>
              <a:defRPr sz="1600" b="1">
                <a:solidFill>
                  <a:schemeClr val="dk1"/>
                </a:solidFill>
                <a:latin typeface="Verdana" panose="020B0604030504040204" pitchFamily="34" charset="0"/>
                <a:ea typeface="Verdana" panose="020B0604030504040204" pitchFamily="34" charset="0"/>
                <a:cs typeface="Times New Roman"/>
              </a:defRPr>
            </a:lvl1pPr>
          </a:lstStyle>
          <a:p>
            <a:r>
              <a:rPr lang="en-US" dirty="0">
                <a:sym typeface="Times New Roman"/>
              </a:rPr>
              <a:t>Coordinator Name &amp; Designation</a:t>
            </a:r>
            <a:endParaRPr dirty="0">
              <a:sym typeface="Times New Roman"/>
            </a:endParaRPr>
          </a:p>
        </p:txBody>
      </p:sp>
      <p:sp>
        <p:nvSpPr>
          <p:cNvPr id="18" name="Google Shape;93;p1">
            <a:extLst>
              <a:ext uri="{FF2B5EF4-FFF2-40B4-BE49-F238E27FC236}">
                <a16:creationId xmlns:a16="http://schemas.microsoft.com/office/drawing/2014/main" xmlns="" id="{D30EF57B-BE70-08AE-65D8-8CCDB8577033}"/>
              </a:ext>
            </a:extLst>
          </p:cNvPr>
          <p:cNvSpPr txBox="1"/>
          <p:nvPr/>
        </p:nvSpPr>
        <p:spPr>
          <a:xfrm>
            <a:off x="235380" y="4503131"/>
            <a:ext cx="5129911" cy="1492676"/>
          </a:xfrm>
          <a:prstGeom prst="rect">
            <a:avLst/>
          </a:prstGeom>
          <a:noFill/>
          <a:ln>
            <a:noFill/>
          </a:ln>
        </p:spPr>
        <p:txBody>
          <a:bodyPr spcFirstLastPara="1" wrap="square" lIns="91425" tIns="45700" rIns="91425" bIns="45700" anchor="t" anchorCtr="0">
            <a:spAutoFit/>
          </a:bodyPr>
          <a:lstStyle/>
          <a:p>
            <a:pPr marL="0" marR="0" lvl="0" indent="0" rtl="0">
              <a:lnSpc>
                <a:spcPct val="130000"/>
              </a:lnSpc>
              <a:spcBef>
                <a:spcPts val="0"/>
              </a:spcBef>
              <a:spcAft>
                <a:spcPts val="0"/>
              </a:spcAft>
              <a:buNone/>
            </a:pPr>
            <a:r>
              <a:rPr lang="en-US" sz="1400" b="1" u="sng" dirty="0">
                <a:solidFill>
                  <a:schemeClr val="dk1"/>
                </a:solidFill>
                <a:latin typeface="Verdana" panose="020B0604030504040204" pitchFamily="34" charset="0"/>
                <a:ea typeface="Verdana" panose="020B0604030504040204" pitchFamily="34" charset="0"/>
                <a:cs typeface="Times New Roman"/>
                <a:sym typeface="Times New Roman"/>
              </a:rPr>
              <a:t>Team Members:</a:t>
            </a:r>
          </a:p>
          <a:p>
            <a:pPr marL="719138" marR="0" lvl="0" indent="-271463" rtl="0">
              <a:lnSpc>
                <a:spcPct val="130000"/>
              </a:lnSpc>
              <a:spcBef>
                <a:spcPts val="0"/>
              </a:spcBef>
              <a:spcAft>
                <a:spcPts val="0"/>
              </a:spcAft>
              <a:buFont typeface="Arial" panose="020B0604020202020204" pitchFamily="34" charset="0"/>
              <a:buChar char="•"/>
            </a:pPr>
            <a:r>
              <a:rPr lang="en-US" sz="1400" b="1" dirty="0">
                <a:solidFill>
                  <a:schemeClr val="dk1"/>
                </a:solidFill>
                <a:latin typeface="Verdana" panose="020B0604030504040204" pitchFamily="34" charset="0"/>
                <a:ea typeface="Verdana" panose="020B0604030504040204" pitchFamily="34" charset="0"/>
                <a:cs typeface="Times New Roman"/>
                <a:sym typeface="Times New Roman"/>
              </a:rPr>
              <a:t>Yokesh S - </a:t>
            </a:r>
            <a:r>
              <a:rPr lang="en-IN" sz="1400" b="1" dirty="0">
                <a:solidFill>
                  <a:schemeClr val="dk1"/>
                </a:solidFill>
                <a:latin typeface="Verdana" panose="020B0604030504040204" pitchFamily="34" charset="0"/>
                <a:ea typeface="Verdana" panose="020B0604030504040204" pitchFamily="34" charset="0"/>
                <a:cs typeface="Times New Roman"/>
                <a:sym typeface="Times New Roman"/>
              </a:rPr>
              <a:t>2020PECCS226</a:t>
            </a:r>
          </a:p>
          <a:p>
            <a:pPr marL="719138" lvl="0" indent="-271463">
              <a:lnSpc>
                <a:spcPct val="130000"/>
              </a:lnSpc>
              <a:buFont typeface="Arial" panose="020B0604020202020204" pitchFamily="34" charset="0"/>
              <a:buChar char="•"/>
            </a:pPr>
            <a:r>
              <a:rPr lang="en-US" sz="1400" b="1" dirty="0" err="1" smtClean="0">
                <a:solidFill>
                  <a:schemeClr val="dk1"/>
                </a:solidFill>
                <a:latin typeface="Verdana" panose="020B0604030504040204" pitchFamily="34" charset="0"/>
                <a:ea typeface="Verdana" panose="020B0604030504040204" pitchFamily="34" charset="0"/>
                <a:cs typeface="Times New Roman"/>
                <a:sym typeface="Times New Roman"/>
              </a:rPr>
              <a:t>Dharshan</a:t>
            </a:r>
            <a:r>
              <a:rPr lang="en-US" sz="1400" b="1" dirty="0" smtClean="0">
                <a:solidFill>
                  <a:schemeClr val="dk1"/>
                </a:solidFill>
                <a:latin typeface="Verdana" panose="020B0604030504040204" pitchFamily="34" charset="0"/>
                <a:ea typeface="Verdana" panose="020B0604030504040204" pitchFamily="34" charset="0"/>
                <a:cs typeface="Times New Roman"/>
                <a:sym typeface="Times New Roman"/>
              </a:rPr>
              <a:t> M </a:t>
            </a:r>
            <a:r>
              <a:rPr lang="en-US" sz="1400" b="1" dirty="0">
                <a:solidFill>
                  <a:schemeClr val="dk1"/>
                </a:solidFill>
                <a:latin typeface="Verdana" panose="020B0604030504040204" pitchFamily="34" charset="0"/>
                <a:ea typeface="Verdana" panose="020B0604030504040204" pitchFamily="34" charset="0"/>
                <a:cs typeface="Times New Roman"/>
                <a:sym typeface="Times New Roman"/>
              </a:rPr>
              <a:t>-</a:t>
            </a:r>
            <a:r>
              <a:rPr lang="en-US" sz="1400" b="1" dirty="0" smtClean="0">
                <a:solidFill>
                  <a:schemeClr val="dk1"/>
                </a:solidFill>
                <a:latin typeface="Verdana" panose="020B0604030504040204" pitchFamily="34" charset="0"/>
                <a:ea typeface="Verdana" panose="020B0604030504040204" pitchFamily="34" charset="0"/>
                <a:cs typeface="Times New Roman"/>
                <a:sym typeface="Times New Roman"/>
              </a:rPr>
              <a:t> </a:t>
            </a:r>
            <a:r>
              <a:rPr lang="en-US" sz="1400" b="1" dirty="0" smtClean="0">
                <a:solidFill>
                  <a:schemeClr val="dk1"/>
                </a:solidFill>
                <a:latin typeface="Verdana" panose="020B0604030504040204" pitchFamily="34" charset="0"/>
                <a:ea typeface="Verdana" panose="020B0604030504040204" pitchFamily="34" charset="0"/>
                <a:cs typeface="Times New Roman"/>
                <a:sym typeface="Times New Roman"/>
              </a:rPr>
              <a:t>2020PECCS391</a:t>
            </a:r>
          </a:p>
          <a:p>
            <a:pPr marL="719138" lvl="0" indent="-271463">
              <a:lnSpc>
                <a:spcPct val="130000"/>
              </a:lnSpc>
              <a:buFont typeface="Arial" panose="020B0604020202020204" pitchFamily="34" charset="0"/>
              <a:buChar char="•"/>
            </a:pPr>
            <a:r>
              <a:rPr lang="en-US" sz="1400" b="1" dirty="0" err="1" smtClean="0">
                <a:solidFill>
                  <a:schemeClr val="dk1"/>
                </a:solidFill>
                <a:latin typeface="Verdana" panose="020B0604030504040204" pitchFamily="34" charset="0"/>
                <a:ea typeface="Verdana" panose="020B0604030504040204" pitchFamily="34" charset="0"/>
                <a:cs typeface="Times New Roman"/>
                <a:sym typeface="Times New Roman"/>
              </a:rPr>
              <a:t>Bragadeeshwaran</a:t>
            </a:r>
            <a:r>
              <a:rPr lang="en-US" sz="1400" b="1" dirty="0" smtClean="0">
                <a:solidFill>
                  <a:schemeClr val="dk1"/>
                </a:solidFill>
                <a:latin typeface="Verdana" panose="020B0604030504040204" pitchFamily="34" charset="0"/>
                <a:ea typeface="Verdana" panose="020B0604030504040204" pitchFamily="34" charset="0"/>
                <a:cs typeface="Times New Roman"/>
                <a:sym typeface="Times New Roman"/>
              </a:rPr>
              <a:t> R – 2020PECCS381</a:t>
            </a:r>
            <a:endParaRPr lang="en-US" sz="1400" b="1" dirty="0" smtClean="0">
              <a:solidFill>
                <a:schemeClr val="dk1"/>
              </a:solidFill>
              <a:latin typeface="Verdana" panose="020B0604030504040204" pitchFamily="34" charset="0"/>
              <a:ea typeface="Verdana" panose="020B0604030504040204" pitchFamily="34" charset="0"/>
              <a:cs typeface="Times New Roman"/>
              <a:sym typeface="Times New Roman"/>
            </a:endParaRPr>
          </a:p>
          <a:p>
            <a:pPr marL="719138" lvl="0" indent="-271463">
              <a:lnSpc>
                <a:spcPct val="130000"/>
              </a:lnSpc>
              <a:buFont typeface="Arial" panose="020B0604020202020204" pitchFamily="34" charset="0"/>
              <a:buChar char="•"/>
            </a:pPr>
            <a:endParaRPr lang="en-IN" sz="1400" b="1" dirty="0">
              <a:solidFill>
                <a:schemeClr val="dk1"/>
              </a:solidFill>
              <a:latin typeface="Verdana" panose="020B0604030504040204" pitchFamily="34" charset="0"/>
              <a:ea typeface="Verdana" panose="020B0604030504040204" pitchFamily="34" charset="0"/>
              <a:cs typeface="Times New Roman"/>
              <a:sym typeface="Times New Roman"/>
            </a:endParaRPr>
          </a:p>
        </p:txBody>
      </p:sp>
    </p:spTree>
    <p:extLst>
      <p:ext uri="{BB962C8B-B14F-4D97-AF65-F5344CB8AC3E}">
        <p14:creationId xmlns:p14="http://schemas.microsoft.com/office/powerpoint/2010/main" val="654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1B9DFA-EB9A-8431-4FF0-7CF20422FF34}"/>
              </a:ext>
            </a:extLst>
          </p:cNvPr>
          <p:cNvSpPr txBox="1"/>
          <p:nvPr/>
        </p:nvSpPr>
        <p:spPr>
          <a:xfrm>
            <a:off x="459631" y="2082596"/>
            <a:ext cx="11421083" cy="2113784"/>
          </a:xfrm>
          <a:prstGeom prst="rect">
            <a:avLst/>
          </a:prstGeom>
          <a:noFill/>
        </p:spPr>
        <p:txBody>
          <a:bodyPr wrap="square">
            <a:spAutoFit/>
          </a:bodyPr>
          <a:lstStyle/>
          <a:p>
            <a:pPr marL="360363" indent="-360363">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Summary of Key Findings:</a:t>
            </a:r>
          </a:p>
          <a:p>
            <a:pPr lvl="1">
              <a:lnSpc>
                <a:spcPct val="150000"/>
              </a:lnSpc>
            </a:pPr>
            <a:r>
              <a:rPr lang="en-US" dirty="0">
                <a:latin typeface="Verdana" panose="020B0604030504040204" pitchFamily="34" charset="0"/>
                <a:ea typeface="Verdana" panose="020B0604030504040204" pitchFamily="34" charset="0"/>
              </a:rPr>
              <a:t>	Recap of significant findings related to equipment and college-wise claims over multiple years</a:t>
            </a:r>
          </a:p>
          <a:p>
            <a:pPr marL="360363" indent="-360363">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Recommendations:</a:t>
            </a:r>
          </a:p>
          <a:p>
            <a:pPr lvl="1">
              <a:lnSpc>
                <a:spcPct val="150000"/>
              </a:lnSpc>
            </a:pP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Propose actionable steps for fraud prevention and insurance optimization</a:t>
            </a:r>
          </a:p>
        </p:txBody>
      </p:sp>
      <p:sp>
        <p:nvSpPr>
          <p:cNvPr id="5" name="TextBox 4">
            <a:extLst>
              <a:ext uri="{FF2B5EF4-FFF2-40B4-BE49-F238E27FC236}">
                <a16:creationId xmlns:a16="http://schemas.microsoft.com/office/drawing/2014/main" xmlns="" id="{1903E062-0C60-9DE3-3C73-94F54C10252F}"/>
              </a:ext>
            </a:extLst>
          </p:cNvPr>
          <p:cNvSpPr txBox="1"/>
          <p:nvPr/>
        </p:nvSpPr>
        <p:spPr>
          <a:xfrm>
            <a:off x="1087471" y="802692"/>
            <a:ext cx="10017058" cy="553998"/>
          </a:xfrm>
          <a:prstGeom prst="rect">
            <a:avLst/>
          </a:prstGeom>
          <a:noFill/>
        </p:spPr>
        <p:txBody>
          <a:bodyPr wrap="square">
            <a:spAutoFit/>
          </a:bodyPr>
          <a:lstStyle/>
          <a:p>
            <a:pPr algn="ctr"/>
            <a:r>
              <a:rPr lang="en-US" sz="3000" b="1" i="0" dirty="0">
                <a:solidFill>
                  <a:srgbClr val="002060"/>
                </a:solidFill>
                <a:effectLst/>
                <a:latin typeface="Verdana" panose="020B0604030504040204" pitchFamily="34" charset="0"/>
                <a:ea typeface="Verdana" panose="020B0604030504040204" pitchFamily="34" charset="0"/>
              </a:rPr>
              <a:t>CONCLUSION AND RECOMMENDATIONS</a:t>
            </a:r>
          </a:p>
        </p:txBody>
      </p:sp>
    </p:spTree>
    <p:extLst>
      <p:ext uri="{BB962C8B-B14F-4D97-AF65-F5344CB8AC3E}">
        <p14:creationId xmlns:p14="http://schemas.microsoft.com/office/powerpoint/2010/main" val="305015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3C47B69-FBEF-154A-F084-468904C1EB81}"/>
              </a:ext>
            </a:extLst>
          </p:cNvPr>
          <p:cNvSpPr txBox="1"/>
          <p:nvPr/>
        </p:nvSpPr>
        <p:spPr>
          <a:xfrm>
            <a:off x="3048811" y="3075057"/>
            <a:ext cx="6094378" cy="707886"/>
          </a:xfrm>
          <a:prstGeom prst="rect">
            <a:avLst/>
          </a:prstGeom>
          <a:noFill/>
        </p:spPr>
        <p:txBody>
          <a:bodyPr wrap="square">
            <a:spAutoFit/>
          </a:bodyPr>
          <a:lstStyle/>
          <a:p>
            <a:pPr algn="ctr"/>
            <a:r>
              <a:rPr lang="en-US" sz="4000" b="1" dirty="0">
                <a:solidFill>
                  <a:srgbClr val="002060"/>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68345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7F547E-F279-4F50-4C5F-24447DB4D131}"/>
              </a:ext>
            </a:extLst>
          </p:cNvPr>
          <p:cNvSpPr txBox="1"/>
          <p:nvPr/>
        </p:nvSpPr>
        <p:spPr>
          <a:xfrm>
            <a:off x="560554" y="1191417"/>
            <a:ext cx="11067645" cy="5001497"/>
          </a:xfrm>
          <a:prstGeom prst="rect">
            <a:avLst/>
          </a:prstGeom>
          <a:noFill/>
        </p:spPr>
        <p:txBody>
          <a:bodyPr wrap="square">
            <a:spAutoFit/>
          </a:bodyPr>
          <a:lstStyle/>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Analyzing year-on-year health insurance claims in Tamil Nadu hospitals</a:t>
            </a:r>
          </a:p>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Leveraging advanced Data Analysis techniques to derive meaningful insights from Health Insurance Claims data.</a:t>
            </a:r>
          </a:p>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Specific focus on equipment-wise and Hospital-wise utilization</a:t>
            </a:r>
          </a:p>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Identify fraudulent claims and optimize insurance utilization</a:t>
            </a:r>
          </a:p>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Implementation of sophisticated methodologies for strategic detection of potentially fraudulent claims, contributing to a more secure and reliable health insurance system.</a:t>
            </a:r>
          </a:p>
          <a:p>
            <a:pPr marL="447675" indent="-447675">
              <a:lnSpc>
                <a:spcPct val="180000"/>
              </a:lnSpc>
              <a:buFont typeface="Verdana" panose="020B0604030504040204" pitchFamily="34" charset="0"/>
              <a:buChar char="◊"/>
            </a:pPr>
            <a:r>
              <a:rPr lang="en-US" dirty="0">
                <a:latin typeface="Verdana" panose="020B0604030504040204" pitchFamily="34" charset="0"/>
                <a:ea typeface="Verdana" panose="020B0604030504040204" pitchFamily="34" charset="0"/>
              </a:rPr>
              <a:t>Through collaboration with healthcare stakeholders, the findings of this analysis aspire to catalyze positive changes, foster transparency, and ensure the fair and effective utilization of health insurance resources in Tamil Nadu.</a:t>
            </a:r>
          </a:p>
        </p:txBody>
      </p:sp>
      <p:sp>
        <p:nvSpPr>
          <p:cNvPr id="4" name="TextBox 3">
            <a:extLst>
              <a:ext uri="{FF2B5EF4-FFF2-40B4-BE49-F238E27FC236}">
                <a16:creationId xmlns:a16="http://schemas.microsoft.com/office/drawing/2014/main" xmlns="" id="{D198AF15-1063-F054-2FF4-1D6399DB2FD3}"/>
              </a:ext>
            </a:extLst>
          </p:cNvPr>
          <p:cNvSpPr txBox="1"/>
          <p:nvPr/>
        </p:nvSpPr>
        <p:spPr>
          <a:xfrm>
            <a:off x="3244173" y="283219"/>
            <a:ext cx="5700409" cy="707886"/>
          </a:xfrm>
          <a:prstGeom prst="rect">
            <a:avLst/>
          </a:prstGeom>
          <a:noFill/>
        </p:spPr>
        <p:txBody>
          <a:bodyPr wrap="square" rtlCol="0">
            <a:spAutoFit/>
          </a:bodyPr>
          <a:lstStyle/>
          <a:p>
            <a:pPr algn="ctr"/>
            <a:r>
              <a:rPr lang="en-US" sz="4000" b="1" dirty="0">
                <a:solidFill>
                  <a:srgbClr val="002060"/>
                </a:solidFill>
                <a:latin typeface="Verdana" panose="020B0604030504040204" pitchFamily="34" charset="0"/>
                <a:ea typeface="Verdana" panose="020B0604030504040204" pitchFamily="34" charset="0"/>
              </a:rPr>
              <a:t>INTRODUCTION</a:t>
            </a:r>
            <a:endParaRPr lang="en-IN" sz="40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086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C9ADA3-C210-913F-9E7D-ECD05713CDE1}"/>
              </a:ext>
            </a:extLst>
          </p:cNvPr>
          <p:cNvSpPr txBox="1"/>
          <p:nvPr/>
        </p:nvSpPr>
        <p:spPr>
          <a:xfrm>
            <a:off x="462671" y="1027231"/>
            <a:ext cx="11266657" cy="55825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solidFill>
                  <a:srgbClr val="002060"/>
                </a:solidFill>
                <a:latin typeface="Verdana" panose="020B0604030504040204" pitchFamily="34" charset="0"/>
                <a:ea typeface="Verdana" panose="020B0604030504040204" pitchFamily="34" charset="0"/>
              </a:rPr>
              <a:t>Analyze Trends Over Time:</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Examine year-on-year health insurance claims data.</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Identify trends and changes in equipment-wise and college-wise claims.</a:t>
            </a:r>
          </a:p>
          <a:p>
            <a:pPr marL="285750" indent="-285750">
              <a:lnSpc>
                <a:spcPct val="150000"/>
              </a:lnSpc>
              <a:buFont typeface="Arial" panose="020B0604020202020204" pitchFamily="34" charset="0"/>
              <a:buChar char="•"/>
            </a:pPr>
            <a:r>
              <a:rPr lang="en-US" sz="1600" b="1" dirty="0">
                <a:solidFill>
                  <a:srgbClr val="002060"/>
                </a:solidFill>
                <a:latin typeface="Verdana" panose="020B0604030504040204" pitchFamily="34" charset="0"/>
                <a:ea typeface="Verdana" panose="020B0604030504040204" pitchFamily="34" charset="0"/>
              </a:rPr>
              <a:t>Equipment-wise and Hospital-wise Evaluation:</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Conduct a comprehensive analysis of hospital equipment utilization.</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Evaluate claims based on Hospital in each district for variations and patterns.</a:t>
            </a:r>
          </a:p>
          <a:p>
            <a:pPr marL="285750" indent="-285750">
              <a:lnSpc>
                <a:spcPct val="150000"/>
              </a:lnSpc>
              <a:buFont typeface="Arial" panose="020B0604020202020204" pitchFamily="34" charset="0"/>
              <a:buChar char="•"/>
            </a:pPr>
            <a:r>
              <a:rPr lang="en-US" sz="1600" b="1" dirty="0">
                <a:solidFill>
                  <a:srgbClr val="002060"/>
                </a:solidFill>
                <a:latin typeface="Verdana" panose="020B0604030504040204" pitchFamily="34" charset="0"/>
                <a:ea typeface="Verdana" panose="020B0604030504040204" pitchFamily="34" charset="0"/>
              </a:rPr>
              <a:t>Fraud Detection and Prevention:</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Investigate hospitals engaging in fraudulent preauthorization of claims.</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Identify potential fraud in the preauthorization process and propose preventive measures.</a:t>
            </a:r>
          </a:p>
          <a:p>
            <a:pPr marL="285750" indent="-285750">
              <a:lnSpc>
                <a:spcPct val="150000"/>
              </a:lnSpc>
              <a:buFont typeface="Arial" panose="020B0604020202020204" pitchFamily="34" charset="0"/>
              <a:buChar char="•"/>
            </a:pPr>
            <a:r>
              <a:rPr lang="en-US" sz="1600" b="1" dirty="0">
                <a:solidFill>
                  <a:srgbClr val="002060"/>
                </a:solidFill>
                <a:latin typeface="Verdana" panose="020B0604030504040204" pitchFamily="34" charset="0"/>
                <a:ea typeface="Verdana" panose="020B0604030504040204" pitchFamily="34" charset="0"/>
              </a:rPr>
              <a:t>Machine Learning for Predictive Modeling:</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Employ machine learning techniques to predict future claims.</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Anticipate potential fraudulent activities and optimize resource allocation.</a:t>
            </a:r>
          </a:p>
          <a:p>
            <a:pPr marL="285750" indent="-285750">
              <a:lnSpc>
                <a:spcPct val="150000"/>
              </a:lnSpc>
              <a:buFont typeface="Arial" panose="020B0604020202020204" pitchFamily="34" charset="0"/>
              <a:buChar char="•"/>
            </a:pPr>
            <a:r>
              <a:rPr lang="en-US" sz="1600" b="1" dirty="0">
                <a:solidFill>
                  <a:srgbClr val="002060"/>
                </a:solidFill>
                <a:latin typeface="Verdana" panose="020B0604030504040204" pitchFamily="34" charset="0"/>
                <a:ea typeface="Verdana" panose="020B0604030504040204" pitchFamily="34" charset="0"/>
              </a:rPr>
              <a:t>Optimization of Health Insurance Utilization:</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Contribute insights to optimize the health insurance system in Tamil Nadu.</a:t>
            </a:r>
          </a:p>
          <a:p>
            <a:pPr marL="1200150" lvl="2" indent="-285750">
              <a:lnSpc>
                <a:spcPct val="150000"/>
              </a:lnSpc>
              <a:buFont typeface="Wingdings" panose="05000000000000000000" pitchFamily="2" charset="2"/>
              <a:buChar char="§"/>
            </a:pPr>
            <a:r>
              <a:rPr lang="en-US" sz="1600" dirty="0">
                <a:latin typeface="Verdana" panose="020B0604030504040204" pitchFamily="34" charset="0"/>
                <a:ea typeface="Verdana" panose="020B0604030504040204" pitchFamily="34" charset="0"/>
              </a:rPr>
              <a:t>Provide recommendations for proactive planning, resource management, and fraud prevention.</a:t>
            </a:r>
            <a:endParaRPr lang="en-IN" sz="16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xmlns="" id="{F4B2B3B4-EDA4-9DBF-18F8-2BA0F18C0810}"/>
              </a:ext>
            </a:extLst>
          </p:cNvPr>
          <p:cNvSpPr txBox="1"/>
          <p:nvPr/>
        </p:nvSpPr>
        <p:spPr>
          <a:xfrm>
            <a:off x="3048811" y="248215"/>
            <a:ext cx="6094378" cy="707886"/>
          </a:xfrm>
          <a:prstGeom prst="rect">
            <a:avLst/>
          </a:prstGeom>
          <a:noFill/>
        </p:spPr>
        <p:txBody>
          <a:bodyPr wrap="square">
            <a:spAutoFit/>
          </a:bodyPr>
          <a:lstStyle/>
          <a:p>
            <a:pPr algn="ctr"/>
            <a:r>
              <a:rPr lang="en-US" sz="4000" b="1" dirty="0">
                <a:solidFill>
                  <a:srgbClr val="002060"/>
                </a:solidFill>
                <a:latin typeface="Verdana" panose="020B0604030504040204" pitchFamily="34" charset="0"/>
                <a:ea typeface="Verdana" panose="020B0604030504040204" pitchFamily="34" charset="0"/>
              </a:rPr>
              <a:t>OBJECTIVE</a:t>
            </a:r>
            <a:endParaRPr lang="en-IN" sz="40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9052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D749513A-AE65-BD27-48B3-236C4A73AC4A}"/>
              </a:ext>
            </a:extLst>
          </p:cNvPr>
          <p:cNvGraphicFramePr>
            <a:graphicFrameLocks noGrp="1"/>
          </p:cNvGraphicFramePr>
          <p:nvPr>
            <p:extLst>
              <p:ext uri="{D42A27DB-BD31-4B8C-83A1-F6EECF244321}">
                <p14:modId xmlns:p14="http://schemas.microsoft.com/office/powerpoint/2010/main" val="4172589772"/>
              </p:ext>
            </p:extLst>
          </p:nvPr>
        </p:nvGraphicFramePr>
        <p:xfrm>
          <a:off x="349920" y="1289038"/>
          <a:ext cx="11492151" cy="5040078"/>
        </p:xfrm>
        <a:graphic>
          <a:graphicData uri="http://schemas.openxmlformats.org/drawingml/2006/table">
            <a:tbl>
              <a:tblPr firstRow="1" bandRow="1">
                <a:tableStyleId>{5940675A-B579-460E-94D1-54222C63F5DA}</a:tableStyleId>
              </a:tblPr>
              <a:tblGrid>
                <a:gridCol w="3855938">
                  <a:extLst>
                    <a:ext uri="{9D8B030D-6E8A-4147-A177-3AD203B41FA5}">
                      <a16:colId xmlns:a16="http://schemas.microsoft.com/office/drawing/2014/main" xmlns="" val="1041719854"/>
                    </a:ext>
                  </a:extLst>
                </a:gridCol>
                <a:gridCol w="7636213">
                  <a:extLst>
                    <a:ext uri="{9D8B030D-6E8A-4147-A177-3AD203B41FA5}">
                      <a16:colId xmlns:a16="http://schemas.microsoft.com/office/drawing/2014/main" xmlns="" val="3233839342"/>
                    </a:ext>
                  </a:extLst>
                </a:gridCol>
              </a:tblGrid>
              <a:tr h="60770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Project Methodology</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rPr>
                        <a:t>Utilized Python for data analysis and modeling.</a:t>
                      </a:r>
                    </a:p>
                  </a:txBody>
                  <a:tcPr anchor="ctr"/>
                </a:tc>
                <a:extLst>
                  <a:ext uri="{0D108BD9-81ED-4DB2-BD59-A6C34878D82A}">
                    <a16:rowId xmlns:a16="http://schemas.microsoft.com/office/drawing/2014/main" xmlns="" val="127419231"/>
                  </a:ext>
                </a:extLst>
              </a:tr>
              <a:tr h="9360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Statistical Models</a:t>
                      </a:r>
                    </a:p>
                  </a:txBody>
                  <a:tcPr anchor="ctr"/>
                </a:tc>
                <a:tc>
                  <a:txBody>
                    <a:bodyPr/>
                    <a:lstStyle/>
                    <a:p>
                      <a:pPr>
                        <a:lnSpc>
                          <a:spcPct val="150000"/>
                        </a:lnSpc>
                      </a:pPr>
                      <a:r>
                        <a:rPr lang="en-US" sz="1600" dirty="0">
                          <a:latin typeface="Verdana" panose="020B0604030504040204" pitchFamily="34" charset="0"/>
                          <a:ea typeface="Verdana" panose="020B0604030504040204" pitchFamily="34" charset="0"/>
                        </a:rPr>
                        <a:t>Applied Linear Regression for predicting future claims trends.</a:t>
                      </a:r>
                    </a:p>
                    <a:p>
                      <a:pPr>
                        <a:lnSpc>
                          <a:spcPct val="150000"/>
                        </a:lnSpc>
                      </a:pPr>
                      <a:r>
                        <a:rPr lang="en-US" sz="1600" dirty="0">
                          <a:latin typeface="Verdana" panose="020B0604030504040204" pitchFamily="34" charset="0"/>
                          <a:ea typeface="Verdana" panose="020B0604030504040204" pitchFamily="34" charset="0"/>
                        </a:rPr>
                        <a:t>Employed Logistic Regression for fraud detection in preauthorization.</a:t>
                      </a:r>
                    </a:p>
                  </a:txBody>
                  <a:tcPr anchor="ctr"/>
                </a:tc>
                <a:extLst>
                  <a:ext uri="{0D108BD9-81ED-4DB2-BD59-A6C34878D82A}">
                    <a16:rowId xmlns:a16="http://schemas.microsoft.com/office/drawing/2014/main" xmlns="" val="504607569"/>
                  </a:ext>
                </a:extLst>
              </a:tr>
              <a:tr h="9360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Data Visualization</a:t>
                      </a:r>
                    </a:p>
                  </a:txBody>
                  <a:tcPr anchor="ctr"/>
                </a:tc>
                <a:tc>
                  <a:txBody>
                    <a:bodyPr/>
                    <a:lstStyle/>
                    <a:p>
                      <a:pPr>
                        <a:lnSpc>
                          <a:spcPct val="150000"/>
                        </a:lnSpc>
                      </a:pPr>
                      <a:r>
                        <a:rPr lang="en-US" sz="1600" dirty="0">
                          <a:latin typeface="Verdana" panose="020B0604030504040204" pitchFamily="34" charset="0"/>
                          <a:ea typeface="Verdana" panose="020B0604030504040204" pitchFamily="34" charset="0"/>
                        </a:rPr>
                        <a:t>Utilized data visualization techniques to present insights effectively.</a:t>
                      </a:r>
                    </a:p>
                    <a:p>
                      <a:pPr>
                        <a:lnSpc>
                          <a:spcPct val="150000"/>
                        </a:lnSpc>
                      </a:pPr>
                      <a:r>
                        <a:rPr lang="en-US" sz="1600" dirty="0">
                          <a:latin typeface="Verdana" panose="020B0604030504040204" pitchFamily="34" charset="0"/>
                          <a:ea typeface="Verdana" panose="020B0604030504040204" pitchFamily="34" charset="0"/>
                        </a:rPr>
                        <a:t>Graphs, charts, and dashboards used for clear representation.</a:t>
                      </a:r>
                    </a:p>
                  </a:txBody>
                  <a:tcPr anchor="ctr"/>
                </a:tc>
                <a:extLst>
                  <a:ext uri="{0D108BD9-81ED-4DB2-BD59-A6C34878D82A}">
                    <a16:rowId xmlns:a16="http://schemas.microsoft.com/office/drawing/2014/main" xmlns="" val="636746309"/>
                  </a:ext>
                </a:extLst>
              </a:tr>
              <a:tr h="68837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Machine Learning Techniques</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rPr>
                        <a:t>Implemented machine learning algorithms for predictive modeling.</a:t>
                      </a:r>
                    </a:p>
                  </a:txBody>
                  <a:tcPr anchor="ctr"/>
                </a:tc>
                <a:extLst>
                  <a:ext uri="{0D108BD9-81ED-4DB2-BD59-A6C34878D82A}">
                    <a16:rowId xmlns:a16="http://schemas.microsoft.com/office/drawing/2014/main" xmlns="" val="146789510"/>
                  </a:ext>
                </a:extLst>
              </a:tr>
              <a:tr h="9360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Tools Used</a:t>
                      </a:r>
                    </a:p>
                  </a:txBody>
                  <a:tcPr anchor="ctr"/>
                </a:tc>
                <a:tc>
                  <a:txBody>
                    <a:bodyPr/>
                    <a:lstStyle/>
                    <a:p>
                      <a:pPr>
                        <a:lnSpc>
                          <a:spcPct val="150000"/>
                        </a:lnSpc>
                      </a:pPr>
                      <a:r>
                        <a:rPr lang="en-US" sz="1600" dirty="0">
                          <a:latin typeface="Verdana" panose="020B0604030504040204" pitchFamily="34" charset="0"/>
                          <a:ea typeface="Verdana" panose="020B0604030504040204" pitchFamily="34" charset="0"/>
                        </a:rPr>
                        <a:t>Leveraged popular Python libraries such as NumPy, pandas, scikit-learn.</a:t>
                      </a:r>
                    </a:p>
                    <a:p>
                      <a:pPr>
                        <a:lnSpc>
                          <a:spcPct val="150000"/>
                        </a:lnSpc>
                      </a:pPr>
                      <a:r>
                        <a:rPr lang="en-US" sz="1600" dirty="0">
                          <a:latin typeface="Verdana" panose="020B0604030504040204" pitchFamily="34" charset="0"/>
                          <a:ea typeface="Verdana" panose="020B0604030504040204" pitchFamily="34" charset="0"/>
                        </a:rPr>
                        <a:t>Used Matplotlib and Seaborn for data visualization.</a:t>
                      </a:r>
                      <a:endParaRPr lang="en-IN" sz="1600" dirty="0"/>
                    </a:p>
                  </a:txBody>
                  <a:tcPr anchor="ctr"/>
                </a:tc>
                <a:extLst>
                  <a:ext uri="{0D108BD9-81ED-4DB2-BD59-A6C34878D82A}">
                    <a16:rowId xmlns:a16="http://schemas.microsoft.com/office/drawing/2014/main" xmlns="" val="3783916948"/>
                  </a:ext>
                </a:extLst>
              </a:tr>
              <a:tr h="9360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latin typeface="Verdana" panose="020B0604030504040204" pitchFamily="34" charset="0"/>
                          <a:ea typeface="Verdana" panose="020B0604030504040204" pitchFamily="34" charset="0"/>
                        </a:rPr>
                        <a:t>Overall Approach</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rPr>
                        <a:t>Combined statistical analysis, machine learning, and data visualization for a comprehensive study.</a:t>
                      </a:r>
                      <a:endParaRPr lang="en-IN" sz="16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xmlns="" val="2780438941"/>
                  </a:ext>
                </a:extLst>
              </a:tr>
            </a:tbl>
          </a:graphicData>
        </a:graphic>
      </p:graphicFrame>
      <p:sp>
        <p:nvSpPr>
          <p:cNvPr id="5" name="TextBox 4">
            <a:extLst>
              <a:ext uri="{FF2B5EF4-FFF2-40B4-BE49-F238E27FC236}">
                <a16:creationId xmlns:a16="http://schemas.microsoft.com/office/drawing/2014/main" xmlns="" id="{FBBCFA58-A3C7-1B34-FF53-6FD594A6AB3D}"/>
              </a:ext>
            </a:extLst>
          </p:cNvPr>
          <p:cNvSpPr txBox="1"/>
          <p:nvPr/>
        </p:nvSpPr>
        <p:spPr>
          <a:xfrm>
            <a:off x="2497978" y="295420"/>
            <a:ext cx="7196037" cy="553998"/>
          </a:xfrm>
          <a:prstGeom prst="rect">
            <a:avLst/>
          </a:prstGeom>
          <a:noFill/>
        </p:spPr>
        <p:txBody>
          <a:bodyPr wrap="square">
            <a:spAutoFit/>
          </a:bodyPr>
          <a:lstStyle>
            <a:defPPr>
              <a:defRPr lang="en-US"/>
            </a:defPPr>
            <a:lvl1pPr algn="ctr">
              <a:defRPr sz="3000" b="1">
                <a:solidFill>
                  <a:srgbClr val="002060"/>
                </a:solidFill>
                <a:latin typeface="Verdana" panose="020B0604030504040204" pitchFamily="34" charset="0"/>
                <a:ea typeface="Verdana" panose="020B0604030504040204" pitchFamily="34" charset="0"/>
              </a:defRPr>
            </a:lvl1pPr>
          </a:lstStyle>
          <a:p>
            <a:r>
              <a:rPr lang="en-US" dirty="0"/>
              <a:t>METHODOLOGY AND TOOLS</a:t>
            </a:r>
          </a:p>
        </p:txBody>
      </p:sp>
    </p:spTree>
    <p:extLst>
      <p:ext uri="{BB962C8B-B14F-4D97-AF65-F5344CB8AC3E}">
        <p14:creationId xmlns:p14="http://schemas.microsoft.com/office/powerpoint/2010/main" val="256134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CEA019-F3AE-1BD6-9F10-C30DAA0CAD9E}"/>
              </a:ext>
            </a:extLst>
          </p:cNvPr>
          <p:cNvSpPr txBox="1"/>
          <p:nvPr/>
        </p:nvSpPr>
        <p:spPr>
          <a:xfrm>
            <a:off x="1474955" y="2372108"/>
            <a:ext cx="11262198" cy="2113784"/>
          </a:xfrm>
          <a:prstGeom prst="rect">
            <a:avLst/>
          </a:prstGeom>
          <a:noFill/>
        </p:spPr>
        <p:txBody>
          <a:bodyPr wrap="square">
            <a:spAutoFit/>
          </a:bodyPr>
          <a:lstStyle/>
          <a:p>
            <a:pPr marL="360363" indent="-360363" algn="l">
              <a:lnSpc>
                <a:spcPct val="150000"/>
              </a:lnSpc>
              <a:buFont typeface="Arial" panose="020B0604020202020204" pitchFamily="34" charset="0"/>
              <a:buChar char="•"/>
            </a:pPr>
            <a:r>
              <a:rPr lang="en-US" b="1" i="0" dirty="0">
                <a:effectLst/>
                <a:latin typeface="Verdana" panose="020B0604030504040204" pitchFamily="34" charset="0"/>
                <a:ea typeface="Verdana" panose="020B0604030504040204" pitchFamily="34" charset="0"/>
              </a:rPr>
              <a:t>Methodology:</a:t>
            </a:r>
            <a:endParaRPr lang="en-US" b="0" i="0" dirty="0">
              <a:effectLst/>
              <a:latin typeface="Verdana" panose="020B0604030504040204" pitchFamily="34" charset="0"/>
              <a:ea typeface="Verdana" panose="020B0604030504040204" pitchFamily="34" charset="0"/>
            </a:endParaRPr>
          </a:p>
          <a:p>
            <a:pPr lvl="1" algn="l">
              <a:lnSpc>
                <a:spcPct val="150000"/>
              </a:lnSpc>
            </a:pPr>
            <a:r>
              <a:rPr lang="en-US" b="0" i="0" dirty="0">
                <a:effectLst/>
                <a:latin typeface="Verdana" panose="020B0604030504040204" pitchFamily="34" charset="0"/>
                <a:ea typeface="Verdana" panose="020B0604030504040204" pitchFamily="34" charset="0"/>
              </a:rPr>
              <a:t>Comprehensive examination of claims data over multiple years</a:t>
            </a:r>
          </a:p>
          <a:p>
            <a:pPr lvl="1" algn="l">
              <a:lnSpc>
                <a:spcPct val="150000"/>
              </a:lnSpc>
            </a:pPr>
            <a:r>
              <a:rPr lang="en-US" b="0" i="0" dirty="0">
                <a:effectLst/>
                <a:latin typeface="Verdana" panose="020B0604030504040204" pitchFamily="34" charset="0"/>
                <a:ea typeface="Verdana" panose="020B0604030504040204" pitchFamily="34" charset="0"/>
              </a:rPr>
              <a:t>Evaluation of claims based on colleges in each district</a:t>
            </a:r>
          </a:p>
          <a:p>
            <a:pPr marL="360363" indent="-360363" algn="l">
              <a:lnSpc>
                <a:spcPct val="150000"/>
              </a:lnSpc>
              <a:buFont typeface="Arial" panose="020B0604020202020204" pitchFamily="34" charset="0"/>
              <a:buChar char="•"/>
            </a:pPr>
            <a:r>
              <a:rPr lang="en-US" b="1" i="0" dirty="0">
                <a:effectLst/>
                <a:latin typeface="Verdana" panose="020B0604030504040204" pitchFamily="34" charset="0"/>
                <a:ea typeface="Verdana" panose="020B0604030504040204" pitchFamily="34" charset="0"/>
              </a:rPr>
              <a:t>Significance:</a:t>
            </a:r>
            <a:endParaRPr lang="en-US" b="0" i="0" dirty="0">
              <a:effectLst/>
              <a:latin typeface="Verdana" panose="020B0604030504040204" pitchFamily="34" charset="0"/>
              <a:ea typeface="Verdana" panose="020B0604030504040204" pitchFamily="34" charset="0"/>
            </a:endParaRPr>
          </a:p>
          <a:p>
            <a:pPr lvl="1" algn="l">
              <a:lnSpc>
                <a:spcPct val="150000"/>
              </a:lnSpc>
            </a:pPr>
            <a:r>
              <a:rPr lang="en-US" b="0" i="0" dirty="0">
                <a:effectLst/>
                <a:latin typeface="Verdana" panose="020B0604030504040204" pitchFamily="34" charset="0"/>
                <a:ea typeface="Verdana" panose="020B0604030504040204" pitchFamily="34" charset="0"/>
              </a:rPr>
              <a:t>Pinpoint trends and changes in equipment and college-wise claims</a:t>
            </a:r>
          </a:p>
        </p:txBody>
      </p:sp>
      <p:sp>
        <p:nvSpPr>
          <p:cNvPr id="5" name="TextBox 4">
            <a:extLst>
              <a:ext uri="{FF2B5EF4-FFF2-40B4-BE49-F238E27FC236}">
                <a16:creationId xmlns:a16="http://schemas.microsoft.com/office/drawing/2014/main" xmlns="" id="{E3D9E425-18A3-7FC8-535E-B3F1607509D3}"/>
              </a:ext>
            </a:extLst>
          </p:cNvPr>
          <p:cNvSpPr txBox="1"/>
          <p:nvPr/>
        </p:nvSpPr>
        <p:spPr>
          <a:xfrm>
            <a:off x="1476577" y="841601"/>
            <a:ext cx="9238845" cy="553998"/>
          </a:xfrm>
          <a:prstGeom prst="rect">
            <a:avLst/>
          </a:prstGeom>
          <a:noFill/>
        </p:spPr>
        <p:txBody>
          <a:bodyPr wrap="square">
            <a:spAutoFit/>
          </a:bodyPr>
          <a:lstStyle>
            <a:defPPr>
              <a:defRPr lang="en-US"/>
            </a:defPPr>
            <a:lvl1pPr algn="ctr">
              <a:defRPr sz="4000" b="1">
                <a:solidFill>
                  <a:srgbClr val="002060"/>
                </a:solidFill>
                <a:latin typeface="Verdana" panose="020B0604030504040204" pitchFamily="34" charset="0"/>
                <a:ea typeface="Verdana" panose="020B0604030504040204" pitchFamily="34" charset="0"/>
              </a:defRPr>
            </a:lvl1pPr>
          </a:lstStyle>
          <a:p>
            <a:r>
              <a:rPr lang="en-IN" sz="3000" dirty="0"/>
              <a:t>DATA ANALYSIS FRAMEWORK</a:t>
            </a:r>
          </a:p>
        </p:txBody>
      </p:sp>
    </p:spTree>
    <p:extLst>
      <p:ext uri="{BB962C8B-B14F-4D97-AF65-F5344CB8AC3E}">
        <p14:creationId xmlns:p14="http://schemas.microsoft.com/office/powerpoint/2010/main" val="379086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5AC7949-9109-AA26-DB42-D492D337C21D}"/>
              </a:ext>
            </a:extLst>
          </p:cNvPr>
          <p:cNvSpPr txBox="1"/>
          <p:nvPr/>
        </p:nvSpPr>
        <p:spPr>
          <a:xfrm>
            <a:off x="1851092" y="2320685"/>
            <a:ext cx="8489816" cy="16982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Comparison Analysis:</a:t>
            </a:r>
          </a:p>
          <a:p>
            <a:pPr lvl="2">
              <a:lnSpc>
                <a:spcPct val="150000"/>
              </a:lnSpc>
            </a:pPr>
            <a:r>
              <a:rPr lang="en-US" dirty="0">
                <a:latin typeface="Verdana" panose="020B0604030504040204" pitchFamily="34" charset="0"/>
                <a:ea typeface="Verdana" panose="020B0604030504040204" pitchFamily="34" charset="0"/>
              </a:rPr>
              <a:t>Visual representation of year-on-year changes in claims</a:t>
            </a:r>
          </a:p>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Key Findings:</a:t>
            </a:r>
          </a:p>
          <a:p>
            <a:pPr lvl="2">
              <a:lnSpc>
                <a:spcPct val="150000"/>
              </a:lnSpc>
            </a:pPr>
            <a:r>
              <a:rPr lang="en-US" dirty="0">
                <a:latin typeface="Verdana" panose="020B0604030504040204" pitchFamily="34" charset="0"/>
                <a:ea typeface="Verdana" panose="020B0604030504040204" pitchFamily="34" charset="0"/>
              </a:rPr>
              <a:t>Identify trends, anomalies, and areas of improvement</a:t>
            </a:r>
            <a:endParaRPr lang="en-IN"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xmlns="" id="{B8E1FF7A-B629-1467-8CCF-5334BCA70636}"/>
              </a:ext>
            </a:extLst>
          </p:cNvPr>
          <p:cNvSpPr txBox="1"/>
          <p:nvPr/>
        </p:nvSpPr>
        <p:spPr>
          <a:xfrm>
            <a:off x="3048811" y="861057"/>
            <a:ext cx="6094378" cy="553998"/>
          </a:xfrm>
          <a:prstGeom prst="rect">
            <a:avLst/>
          </a:prstGeom>
          <a:noFill/>
        </p:spPr>
        <p:txBody>
          <a:bodyPr wrap="square">
            <a:spAutoFit/>
          </a:bodyPr>
          <a:lstStyle/>
          <a:p>
            <a:pPr algn="ctr"/>
            <a:r>
              <a:rPr lang="en-IN" sz="3000" b="1" dirty="0">
                <a:solidFill>
                  <a:srgbClr val="002060"/>
                </a:solidFill>
                <a:latin typeface="Verdana" panose="020B0604030504040204" pitchFamily="34" charset="0"/>
                <a:ea typeface="Verdana" panose="020B0604030504040204" pitchFamily="34" charset="0"/>
              </a:rPr>
              <a:t>YEAR-ON-YEAR TRENDS</a:t>
            </a:r>
          </a:p>
        </p:txBody>
      </p:sp>
    </p:spTree>
    <p:extLst>
      <p:ext uri="{BB962C8B-B14F-4D97-AF65-F5344CB8AC3E}">
        <p14:creationId xmlns:p14="http://schemas.microsoft.com/office/powerpoint/2010/main" val="216387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60A528-9C9B-76CD-A7DC-E498F7461E03}"/>
              </a:ext>
            </a:extLst>
          </p:cNvPr>
          <p:cNvSpPr txBox="1"/>
          <p:nvPr/>
        </p:nvSpPr>
        <p:spPr>
          <a:xfrm>
            <a:off x="1028699" y="2372108"/>
            <a:ext cx="9248168" cy="21137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Detailed Analysis:</a:t>
            </a:r>
          </a:p>
          <a:p>
            <a:pPr>
              <a:lnSpc>
                <a:spcPct val="150000"/>
              </a:lnSpc>
            </a:pPr>
            <a:r>
              <a:rPr lang="en-US" dirty="0">
                <a:latin typeface="Verdana" panose="020B0604030504040204" pitchFamily="34" charset="0"/>
                <a:ea typeface="Verdana" panose="020B0604030504040204" pitchFamily="34" charset="0"/>
              </a:rPr>
              <a:t>	Breakdown of claims based on types of equipment used in hospitals</a:t>
            </a:r>
          </a:p>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Key Findings:</a:t>
            </a:r>
          </a:p>
          <a:p>
            <a:pPr lvl="2">
              <a:lnSpc>
                <a:spcPct val="150000"/>
              </a:lnSpc>
            </a:pPr>
            <a:r>
              <a:rPr lang="en-US" dirty="0">
                <a:latin typeface="Verdana" panose="020B0604030504040204" pitchFamily="34" charset="0"/>
                <a:ea typeface="Verdana" panose="020B0604030504040204" pitchFamily="34" charset="0"/>
              </a:rPr>
              <a:t>Identify patterns and discrepancies in equipment-wise claims over multiple years</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xmlns="" id="{6155E4D7-8F32-0834-79C7-A49A1654B7B0}"/>
              </a:ext>
            </a:extLst>
          </p:cNvPr>
          <p:cNvSpPr txBox="1"/>
          <p:nvPr/>
        </p:nvSpPr>
        <p:spPr>
          <a:xfrm>
            <a:off x="1915133" y="948605"/>
            <a:ext cx="8361734" cy="553998"/>
          </a:xfrm>
          <a:prstGeom prst="rect">
            <a:avLst/>
          </a:prstGeom>
          <a:noFill/>
        </p:spPr>
        <p:txBody>
          <a:bodyPr wrap="square">
            <a:spAutoFit/>
          </a:bodyPr>
          <a:lstStyle/>
          <a:p>
            <a:pPr algn="ctr"/>
            <a:r>
              <a:rPr lang="en-IN" sz="3000" b="1" dirty="0">
                <a:solidFill>
                  <a:srgbClr val="002060"/>
                </a:solidFill>
                <a:latin typeface="Verdana" panose="020B0604030504040204" pitchFamily="34" charset="0"/>
                <a:ea typeface="Verdana" panose="020B0604030504040204" pitchFamily="34" charset="0"/>
              </a:rPr>
              <a:t>HOSPITAL EQUIPMENT UTILIZATION</a:t>
            </a:r>
          </a:p>
        </p:txBody>
      </p:sp>
    </p:spTree>
    <p:extLst>
      <p:ext uri="{BB962C8B-B14F-4D97-AF65-F5344CB8AC3E}">
        <p14:creationId xmlns:p14="http://schemas.microsoft.com/office/powerpoint/2010/main" val="9216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CB5521-A88C-775E-A175-B8D0A44001C1}"/>
              </a:ext>
            </a:extLst>
          </p:cNvPr>
          <p:cNvSpPr txBox="1"/>
          <p:nvPr/>
        </p:nvSpPr>
        <p:spPr>
          <a:xfrm>
            <a:off x="984925" y="1748860"/>
            <a:ext cx="10756360" cy="33602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Investigation Focus:</a:t>
            </a:r>
          </a:p>
          <a:p>
            <a:pPr lvl="1">
              <a:lnSpc>
                <a:spcPct val="150000"/>
              </a:lnSpc>
            </a:pPr>
            <a:r>
              <a:rPr lang="en-US" dirty="0">
                <a:latin typeface="Verdana" panose="020B0604030504040204" pitchFamily="34" charset="0"/>
                <a:ea typeface="Verdana" panose="020B0604030504040204" pitchFamily="34" charset="0"/>
              </a:rPr>
              <a:t>	Hospitals engaging in fraudulent preauthorization</a:t>
            </a:r>
          </a:p>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Objective:</a:t>
            </a:r>
          </a:p>
          <a:p>
            <a:pPr lvl="1">
              <a:lnSpc>
                <a:spcPct val="150000"/>
              </a:lnSpc>
            </a:pPr>
            <a:r>
              <a:rPr lang="en-US" dirty="0">
                <a:latin typeface="Verdana" panose="020B0604030504040204" pitchFamily="34" charset="0"/>
                <a:ea typeface="Verdana" panose="020B0604030504040204" pitchFamily="34" charset="0"/>
              </a:rPr>
              <a:t>	Identify and address potential fraud in the preauthorization process over multiple years</a:t>
            </a:r>
          </a:p>
          <a:p>
            <a:pPr marL="285750" indent="-285750">
              <a:lnSpc>
                <a:spcPct val="150000"/>
              </a:lnSpc>
              <a:buFont typeface="Arial" panose="020B0604020202020204" pitchFamily="34" charset="0"/>
              <a:buChar char="•"/>
            </a:pPr>
            <a:r>
              <a:rPr lang="en-US" b="1" dirty="0">
                <a:latin typeface="Verdana" panose="020B0604030504040204" pitchFamily="34" charset="0"/>
                <a:ea typeface="Verdana" panose="020B0604030504040204" pitchFamily="34" charset="0"/>
              </a:rPr>
              <a:t>Visual Aid:</a:t>
            </a:r>
          </a:p>
          <a:p>
            <a:pPr lvl="1">
              <a:lnSpc>
                <a:spcPct val="150000"/>
              </a:lnSpc>
            </a:pPr>
            <a:r>
              <a:rPr lang="en-US" dirty="0">
                <a:latin typeface="Verdana" panose="020B0604030504040204" pitchFamily="34" charset="0"/>
                <a:ea typeface="Verdana" panose="020B0604030504040204" pitchFamily="34" charset="0"/>
              </a:rPr>
              <a:t>	Graphs or tables displaying trends in hospitals with suspicious preauthorization patterns</a:t>
            </a:r>
          </a:p>
        </p:txBody>
      </p:sp>
      <p:sp>
        <p:nvSpPr>
          <p:cNvPr id="5" name="TextBox 4">
            <a:extLst>
              <a:ext uri="{FF2B5EF4-FFF2-40B4-BE49-F238E27FC236}">
                <a16:creationId xmlns:a16="http://schemas.microsoft.com/office/drawing/2014/main" xmlns="" id="{32798BEF-4074-47DD-5AEB-3DFB6E2B1C1A}"/>
              </a:ext>
            </a:extLst>
          </p:cNvPr>
          <p:cNvSpPr txBox="1"/>
          <p:nvPr/>
        </p:nvSpPr>
        <p:spPr>
          <a:xfrm>
            <a:off x="802429" y="457674"/>
            <a:ext cx="11121351" cy="584775"/>
          </a:xfrm>
          <a:prstGeom prst="rect">
            <a:avLst/>
          </a:prstGeom>
          <a:noFill/>
        </p:spPr>
        <p:txBody>
          <a:bodyPr wrap="square">
            <a:spAutoFit/>
          </a:bodyPr>
          <a:lstStyle>
            <a:defPPr>
              <a:defRPr lang="en-US"/>
            </a:defPPr>
            <a:lvl1pPr algn="ctr">
              <a:defRPr sz="3000" b="1">
                <a:solidFill>
                  <a:srgbClr val="002060"/>
                </a:solidFill>
                <a:latin typeface="Verdana" panose="020B0604030504040204" pitchFamily="34" charset="0"/>
                <a:ea typeface="Verdana" panose="020B0604030504040204" pitchFamily="34" charset="0"/>
              </a:defRPr>
            </a:lvl1pPr>
          </a:lstStyle>
          <a:p>
            <a:r>
              <a:rPr lang="en-US" sz="3200" dirty="0"/>
              <a:t>FRAUD DETECTION – PREAUTHORIZATION</a:t>
            </a:r>
          </a:p>
        </p:txBody>
      </p:sp>
    </p:spTree>
    <p:extLst>
      <p:ext uri="{BB962C8B-B14F-4D97-AF65-F5344CB8AC3E}">
        <p14:creationId xmlns:p14="http://schemas.microsoft.com/office/powerpoint/2010/main" val="101931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8A7601B-F714-AF30-CD8E-F156A054596B}"/>
              </a:ext>
            </a:extLst>
          </p:cNvPr>
          <p:cNvSpPr txBox="1"/>
          <p:nvPr/>
        </p:nvSpPr>
        <p:spPr>
          <a:xfrm>
            <a:off x="1384165" y="657606"/>
            <a:ext cx="9268028" cy="1383969"/>
          </a:xfrm>
          <a:prstGeom prst="rect">
            <a:avLst/>
          </a:prstGeom>
          <a:noFill/>
        </p:spPr>
        <p:txBody>
          <a:bodyPr wrap="square">
            <a:spAutoFit/>
          </a:bodyPr>
          <a:lstStyle>
            <a:defPPr>
              <a:defRPr lang="en-US"/>
            </a:defPPr>
            <a:lvl1pPr algn="ctr">
              <a:defRPr sz="3000" b="1">
                <a:solidFill>
                  <a:srgbClr val="002060"/>
                </a:solidFill>
                <a:latin typeface="Verdana" panose="020B0604030504040204" pitchFamily="34" charset="0"/>
                <a:ea typeface="Verdana" panose="020B0604030504040204" pitchFamily="34" charset="0"/>
              </a:defRPr>
            </a:lvl1pPr>
          </a:lstStyle>
          <a:p>
            <a:pPr>
              <a:lnSpc>
                <a:spcPct val="150000"/>
              </a:lnSpc>
            </a:pPr>
            <a:r>
              <a:rPr lang="en-US" dirty="0"/>
              <a:t>MACHINE LEARNING FOR </a:t>
            </a:r>
          </a:p>
          <a:p>
            <a:pPr>
              <a:lnSpc>
                <a:spcPct val="150000"/>
              </a:lnSpc>
            </a:pPr>
            <a:r>
              <a:rPr lang="en-US" dirty="0"/>
              <a:t>PREDICTIVE MODELING</a:t>
            </a:r>
          </a:p>
        </p:txBody>
      </p:sp>
      <p:sp>
        <p:nvSpPr>
          <p:cNvPr id="9" name="TextBox 8">
            <a:extLst>
              <a:ext uri="{FF2B5EF4-FFF2-40B4-BE49-F238E27FC236}">
                <a16:creationId xmlns:a16="http://schemas.microsoft.com/office/drawing/2014/main" xmlns="" id="{E5EF7126-8A3B-6129-81CB-B0807732A6B3}"/>
              </a:ext>
            </a:extLst>
          </p:cNvPr>
          <p:cNvSpPr txBox="1"/>
          <p:nvPr/>
        </p:nvSpPr>
        <p:spPr>
          <a:xfrm>
            <a:off x="1093552" y="2624266"/>
            <a:ext cx="10250522" cy="2113784"/>
          </a:xfrm>
          <a:prstGeom prst="rect">
            <a:avLst/>
          </a:prstGeom>
          <a:noFill/>
        </p:spPr>
        <p:txBody>
          <a:bodyPr wrap="square">
            <a:spAutoFit/>
          </a:bodyPr>
          <a:lstStyle>
            <a:defPPr>
              <a:defRPr lang="en-US"/>
            </a:defPPr>
            <a:lvl1pPr>
              <a:lnSpc>
                <a:spcPct val="150000"/>
              </a:lnSpc>
              <a:buFont typeface="Arial" panose="020B0604020202020204" pitchFamily="34" charset="0"/>
              <a:buChar char="•"/>
              <a:defRPr sz="1400" b="1">
                <a:latin typeface="Verdana" panose="020B0604030504040204" pitchFamily="34" charset="0"/>
                <a:ea typeface="Verdana" panose="020B0604030504040204" pitchFamily="34" charset="0"/>
              </a:defRPr>
            </a:lvl1pPr>
            <a:lvl2pPr marL="742950" lvl="1" indent="-285750">
              <a:lnSpc>
                <a:spcPct val="150000"/>
              </a:lnSpc>
              <a:buFont typeface="Arial" panose="020B0604020202020204" pitchFamily="34" charset="0"/>
              <a:buChar char="•"/>
              <a:defRPr sz="1400" b="1">
                <a:latin typeface="Verdana" panose="020B0604030504040204" pitchFamily="34" charset="0"/>
                <a:ea typeface="Verdana" panose="020B0604030504040204" pitchFamily="34" charset="0"/>
              </a:defRPr>
            </a:lvl2pPr>
          </a:lstStyle>
          <a:p>
            <a:pPr marL="285750" indent="-285750"/>
            <a:r>
              <a:rPr lang="en-US" sz="1800" dirty="0"/>
              <a:t>Techniques Used:</a:t>
            </a:r>
          </a:p>
          <a:p>
            <a:pPr lvl="1" indent="0">
              <a:buNone/>
            </a:pPr>
            <a:r>
              <a:rPr lang="en-US" sz="1800" b="0" dirty="0"/>
              <a:t>	Machine learning algorithms employed for predicting future claims</a:t>
            </a:r>
          </a:p>
          <a:p>
            <a:pPr marL="285750" indent="-285750"/>
            <a:r>
              <a:rPr lang="en-US" sz="1800" dirty="0"/>
              <a:t>Importance:</a:t>
            </a:r>
          </a:p>
          <a:p>
            <a:pPr marL="457200" lvl="1" indent="0">
              <a:buNone/>
            </a:pPr>
            <a:r>
              <a:rPr lang="en-US" sz="1800" b="0" dirty="0"/>
              <a:t>	Anticipate potential fraudulent activities and optimize resource allocation over multiple years</a:t>
            </a:r>
          </a:p>
        </p:txBody>
      </p:sp>
    </p:spTree>
    <p:extLst>
      <p:ext uri="{BB962C8B-B14F-4D97-AF65-F5344CB8AC3E}">
        <p14:creationId xmlns:p14="http://schemas.microsoft.com/office/powerpoint/2010/main" val="138407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 PRAKASH A</dc:creator>
  <cp:lastModifiedBy>Hp</cp:lastModifiedBy>
  <cp:revision>3</cp:revision>
  <dcterms:created xsi:type="dcterms:W3CDTF">2024-01-21T08:09:04Z</dcterms:created>
  <dcterms:modified xsi:type="dcterms:W3CDTF">2024-02-11T05:00:44Z</dcterms:modified>
</cp:coreProperties>
</file>