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691" r:id="rId12"/>
    <p:sldId id="692" r:id="rId13"/>
    <p:sldId id="695" r:id="rId14"/>
    <p:sldId id="696" r:id="rId15"/>
    <p:sldId id="693" r:id="rId16"/>
    <p:sldId id="267" r:id="rId17"/>
    <p:sldId id="268" r:id="rId18"/>
    <p:sldId id="570" r:id="rId19"/>
    <p:sldId id="269" r:id="rId20"/>
    <p:sldId id="272" r:id="rId21"/>
    <p:sldId id="273" r:id="rId22"/>
    <p:sldId id="274" r:id="rId23"/>
    <p:sldId id="275" r:id="rId24"/>
    <p:sldId id="276" r:id="rId25"/>
    <p:sldId id="277" r:id="rId26"/>
    <p:sldId id="278" r:id="rId27"/>
    <p:sldId id="279" r:id="rId28"/>
    <p:sldId id="283" r:id="rId29"/>
    <p:sldId id="284" r:id="rId30"/>
    <p:sldId id="285" r:id="rId31"/>
    <p:sldId id="685" r:id="rId32"/>
    <p:sldId id="686" r:id="rId33"/>
    <p:sldId id="687" r:id="rId34"/>
    <p:sldId id="688" r:id="rId35"/>
    <p:sldId id="689" r:id="rId36"/>
    <p:sldId id="429" r:id="rId37"/>
    <p:sldId id="430" r:id="rId38"/>
    <p:sldId id="431" r:id="rId39"/>
    <p:sldId id="432" r:id="rId40"/>
    <p:sldId id="433" r:id="rId41"/>
    <p:sldId id="434" r:id="rId42"/>
    <p:sldId id="690" r:id="rId43"/>
    <p:sldId id="697" r:id="rId44"/>
    <p:sldId id="698" r:id="rId45"/>
    <p:sldId id="699" r:id="rId46"/>
    <p:sldId id="437" r:id="rId47"/>
    <p:sldId id="438" r:id="rId48"/>
    <p:sldId id="439" r:id="rId49"/>
    <p:sldId id="440" r:id="rId50"/>
  </p:sldIdLst>
  <p:sldSz cx="9144000" cy="6858000" type="screen4x3"/>
  <p:notesSz cx="6858000" cy="9144000"/>
  <p:custDataLst>
    <p:tags r:id="rId5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423"/>
    <p:restoredTop sz="94660"/>
  </p:normalViewPr>
  <p:slideViewPr>
    <p:cSldViewPr showGuides="1">
      <p:cViewPr varScale="1">
        <p:scale>
          <a:sx n="86" d="100"/>
          <a:sy n="86" d="100"/>
        </p:scale>
        <p:origin x="1200" y="90"/>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pPr fontAlgn="base"/>
            <a:r>
              <a:rPr lang="zh-CN" strike="noStrike" noProof="1"/>
              <a:t>单击此处编辑母版标题样式</a:t>
            </a:r>
            <a:endParaRPr lang="zh-CN" strike="noStrike" noProof="1"/>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strike="noStrike" noProof="1"/>
              <a:t>单击此处编辑母版副标题样式</a:t>
            </a:r>
            <a:endParaRPr lang="zh-CN" strike="noStrike" noProof="1"/>
          </a:p>
        </p:txBody>
      </p:sp>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40FB-4B71-49BC-95DE-BEDAEC5303CB}"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B2F6B98-96BD-42EB-A269-A24ECB268B43}"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228600"/>
            <a:ext cx="6253163"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A93FC7B-594E-4587-A875-EE65FE507775}"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3B37DB8-F1BB-4CBE-BAB3-1547E0BF676E}"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F760588-9DC6-4B5E-892F-9E94B06A841B}"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Rectangle 4"/>
          <p:cNvSpPr>
            <a:spLocks noGrp="1" noChangeArrowheads="1"/>
          </p:cNvSpPr>
          <p:nvPr>
            <p:ph type="dt" sz="half" idx="1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3E97734-25B3-427A-BAA8-157D72712B3F}"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Rectangle 4"/>
          <p:cNvSpPr>
            <a:spLocks noGrp="1" noChangeArrowheads="1"/>
          </p:cNvSpPr>
          <p:nvPr>
            <p:ph type="dt" sz="half" idx="1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1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A433619-7BBB-43B9-82A8-CDBC3A795F81}"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26A2635-9877-44AE-B33A-19FE48343748}"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87D3CE0-646B-45F2-8157-31BC2095B054}"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Rectangle 4"/>
          <p:cNvSpPr>
            <a:spLocks noGrp="1" noChangeArrowheads="1"/>
          </p:cNvSpPr>
          <p:nvPr>
            <p:ph type="dt" sz="half" idx="1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2244FE-3BD1-4846-B2E2-0DF76AF2AFF0}"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Rectangle 4"/>
          <p:cNvSpPr>
            <a:spLocks noGrp="1" noChangeArrowheads="1"/>
          </p:cNvSpPr>
          <p:nvPr>
            <p:ph type="dt" sz="half" idx="1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31202-9946-44F8-96A8-34CBB4D6E5AE}"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noRot="1"/>
          </p:cNvSpPr>
          <p:nvPr>
            <p:ph type="body"/>
          </p:nvPr>
        </p:nvSpPr>
        <p:spPr>
          <a:xfrm>
            <a:off x="301625" y="1600200"/>
            <a:ext cx="8540750" cy="449897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73C2F9E-63B9-49F3-9420-C1CC6E83BFCC}" type="slidenum">
              <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anose="05000000000000000000"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baike.baidu.com/view/2151025.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noRot="1"/>
          </p:cNvSpPr>
          <p:nvPr>
            <p:ph type="ctrTitle"/>
          </p:nvPr>
        </p:nvSpPr>
        <p:spPr>
          <a:xfrm>
            <a:off x="685800" y="228600"/>
            <a:ext cx="7772400" cy="1143000"/>
          </a:xfrm>
          <a:ln/>
        </p:spPr>
        <p:txBody>
          <a:bodyPr vert="horz" wrap="square" lIns="91440" tIns="45720" rIns="91440" bIns="45720" anchor="ctr" anchorCtr="0"/>
          <a:p>
            <a:pPr eaLnBrk="1" hangingPunct="1">
              <a:buClrTx/>
              <a:buSzTx/>
              <a:buFontTx/>
            </a:pPr>
            <a:r>
              <a:rPr lang="zh-CN" altLang="en-US" b="1" dirty="0">
                <a:latin typeface="+mj-lt"/>
                <a:ea typeface="+mj-ea"/>
                <a:cs typeface="+mj-cs"/>
              </a:rPr>
              <a:t>第九章  动态规划</a:t>
            </a:r>
            <a:endParaRPr lang="zh-CN" altLang="en-US" b="1" dirty="0">
              <a:latin typeface="+mj-lt"/>
              <a:ea typeface="+mj-ea"/>
              <a:cs typeface="+mj-cs"/>
            </a:endParaRPr>
          </a:p>
        </p:txBody>
      </p:sp>
      <p:sp>
        <p:nvSpPr>
          <p:cNvPr id="13314" name="Text Box 3"/>
          <p:cNvSpPr txBox="1"/>
          <p:nvPr/>
        </p:nvSpPr>
        <p:spPr>
          <a:xfrm>
            <a:off x="838200" y="1600200"/>
            <a:ext cx="8001000" cy="2060575"/>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en-US" sz="3200" b="1" dirty="0">
                <a:latin typeface="Arial" panose="020B0604020202020204" pitchFamily="34" charset="0"/>
                <a:ea typeface="宋体" panose="02010600030101010101" pitchFamily="2" charset="-122"/>
                <a:hlinkClick r:id="rId1" action="ppaction://hlinksldjump"/>
              </a:rPr>
              <a:t>第一节  动态规划的基本模型</a:t>
            </a:r>
            <a:endParaRPr lang="zh-CN" altLang="en-US" sz="3200" b="1" dirty="0">
              <a:latin typeface="Arial" panose="020B0604020202020204" pitchFamily="34" charset="0"/>
              <a:ea typeface="宋体" panose="02010600030101010101" pitchFamily="2" charset="-122"/>
            </a:endParaRPr>
          </a:p>
          <a:p>
            <a:pPr>
              <a:spcBef>
                <a:spcPct val="50000"/>
              </a:spcBef>
              <a:buClrTx/>
              <a:buFont typeface="Arial" panose="020B0604020202020204" pitchFamily="34" charset="0"/>
            </a:pPr>
            <a:r>
              <a:rPr lang="zh-CN" altLang="en-US" sz="3200" b="1" dirty="0">
                <a:latin typeface="Arial" panose="020B0604020202020204" pitchFamily="34" charset="0"/>
                <a:ea typeface="宋体" panose="02010600030101010101" pitchFamily="2" charset="-122"/>
              </a:rPr>
              <a:t>第二节  背包问题</a:t>
            </a:r>
            <a:endParaRPr lang="zh-CN" altLang="en-US" sz="3200" b="1" dirty="0">
              <a:latin typeface="Arial" panose="020B0604020202020204" pitchFamily="34" charset="0"/>
              <a:ea typeface="宋体" panose="02010600030101010101" pitchFamily="2" charset="-122"/>
            </a:endParaRPr>
          </a:p>
          <a:p>
            <a:pPr>
              <a:spcBef>
                <a:spcPct val="50000"/>
              </a:spcBef>
              <a:buClrTx/>
              <a:buFont typeface="Arial" panose="020B0604020202020204" pitchFamily="34" charset="0"/>
            </a:pPr>
            <a:r>
              <a:rPr lang="zh-CN" altLang="en-US" sz="3200" b="1" dirty="0">
                <a:latin typeface="Arial" panose="020B0604020202020204" pitchFamily="34" charset="0"/>
                <a:ea typeface="宋体" panose="02010600030101010101" pitchFamily="2" charset="-122"/>
              </a:rPr>
              <a:t>第三节  动态规划经典题</a:t>
            </a:r>
            <a:endParaRPr lang="zh-CN" altLang="en-US" sz="32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60419"/>
          <p:cNvSpPr>
            <a:spLocks noGrp="1" noRot="1"/>
          </p:cNvSpPr>
          <p:nvPr>
            <p:ph type="title"/>
          </p:nvPr>
        </p:nvSpPr>
        <p:spPr>
          <a:xfrm>
            <a:off x="0" y="0"/>
            <a:ext cx="8537575" cy="6629400"/>
          </a:xfrm>
          <a:ln/>
        </p:spPr>
        <p:txBody>
          <a:bodyPr vert="horz" wrap="square" lIns="91440" tIns="45720" rIns="91440" bIns="45720" anchor="ctr" anchorCtr="0"/>
          <a:p>
            <a:pPr algn="l" eaLnBrk="1" hangingPunct="1"/>
            <a:r>
              <a:rPr lang="zh-CN" altLang="en-US" sz="2000" b="1" dirty="0"/>
              <a:t>方法二：记忆化搜索</a:t>
            </a:r>
            <a:br>
              <a:rPr lang="zh-CN" altLang="en-US" sz="2000" dirty="0"/>
            </a:br>
            <a:br>
              <a:rPr lang="zh-CN" altLang="en-US" sz="2000" dirty="0"/>
            </a:br>
            <a:r>
              <a:rPr lang="zh-CN" altLang="en-US" sz="1800" dirty="0"/>
              <a:t>    </a:t>
            </a:r>
            <a:r>
              <a:rPr lang="zh-CN" altLang="en-US" sz="1800" dirty="0">
                <a:solidFill>
                  <a:schemeClr val="tx1"/>
                </a:solidFill>
              </a:rPr>
              <a:t>   方法一之所以会超时，是因为进行了重复搜索，如样例中从</a:t>
            </a:r>
            <a:r>
              <a:rPr lang="en-US" altLang="zh-CN" sz="1800" dirty="0">
                <a:solidFill>
                  <a:schemeClr val="tx1"/>
                </a:solidFill>
              </a:rPr>
              <a:t>(1,1)</a:t>
            </a:r>
            <a:r>
              <a:rPr lang="zh-CN" altLang="en-US" sz="1800" dirty="0">
                <a:solidFill>
                  <a:schemeClr val="tx1"/>
                </a:solidFill>
              </a:rPr>
              <a:t>到</a:t>
            </a:r>
            <a:r>
              <a:rPr lang="en-US" altLang="zh-CN" sz="1800" dirty="0">
                <a:solidFill>
                  <a:schemeClr val="tx1"/>
                </a:solidFill>
              </a:rPr>
              <a:t>(3,2)</a:t>
            </a:r>
            <a:r>
              <a:rPr lang="zh-CN" altLang="en-US" sz="1800" dirty="0">
                <a:solidFill>
                  <a:schemeClr val="tx1"/>
                </a:solidFill>
              </a:rPr>
              <a:t>有“左右”和“右左”两种不同的路径，也就是说搜索过程中两次到达</a:t>
            </a:r>
            <a:r>
              <a:rPr lang="en-US" altLang="zh-CN" sz="1800" dirty="0">
                <a:solidFill>
                  <a:schemeClr val="tx1"/>
                </a:solidFill>
              </a:rPr>
              <a:t>(3,2)</a:t>
            </a:r>
            <a:r>
              <a:rPr lang="zh-CN" altLang="en-US" sz="1800" dirty="0">
                <a:solidFill>
                  <a:schemeClr val="tx1"/>
                </a:solidFill>
              </a:rPr>
              <a:t>这个位置，那么从</a:t>
            </a:r>
            <a:r>
              <a:rPr lang="en-US" altLang="zh-CN" sz="1800" dirty="0">
                <a:solidFill>
                  <a:schemeClr val="tx1"/>
                </a:solidFill>
              </a:rPr>
              <a:t>(3,2)</a:t>
            </a:r>
            <a:r>
              <a:rPr lang="zh-CN" altLang="en-US" sz="1800" dirty="0">
                <a:solidFill>
                  <a:schemeClr val="tx1"/>
                </a:solidFill>
              </a:rPr>
              <a:t>走到终点的每一条路径就被搜索了两次，我们完全可以在第一次搜索</a:t>
            </a:r>
            <a:r>
              <a:rPr lang="en-US" altLang="zh-CN" sz="1800" dirty="0">
                <a:solidFill>
                  <a:schemeClr val="tx1"/>
                </a:solidFill>
              </a:rPr>
              <a:t>(3,2)</a:t>
            </a:r>
            <a:r>
              <a:rPr lang="zh-CN" altLang="en-US" sz="1800" dirty="0">
                <a:solidFill>
                  <a:schemeClr val="tx1"/>
                </a:solidFill>
              </a:rPr>
              <a:t>到终点的路径时就记录下</a:t>
            </a:r>
            <a:r>
              <a:rPr lang="en-US" altLang="zh-CN" sz="1800" dirty="0">
                <a:solidFill>
                  <a:schemeClr val="tx1"/>
                </a:solidFill>
              </a:rPr>
              <a:t>(3,2)</a:t>
            </a:r>
            <a:r>
              <a:rPr lang="zh-CN" altLang="en-US" sz="1800" dirty="0">
                <a:solidFill>
                  <a:schemeClr val="tx1"/>
                </a:solidFill>
              </a:rPr>
              <a:t>到终点的最大权值和，下次再次来到</a:t>
            </a:r>
            <a:r>
              <a:rPr lang="en-US" altLang="zh-CN" sz="1800" dirty="0">
                <a:solidFill>
                  <a:schemeClr val="tx1"/>
                </a:solidFill>
              </a:rPr>
              <a:t>(3,2)</a:t>
            </a:r>
            <a:r>
              <a:rPr lang="zh-CN" altLang="en-US" sz="1800" dirty="0">
                <a:solidFill>
                  <a:schemeClr val="tx1"/>
                </a:solidFill>
              </a:rPr>
              <a:t>时就可以直接调用这个权值避免重复搜索。我们把这种方法称为记忆化搜索。</a:t>
            </a:r>
            <a:br>
              <a:rPr lang="zh-CN" altLang="en-US" sz="1800" dirty="0">
                <a:solidFill>
                  <a:schemeClr val="tx1"/>
                </a:solidFill>
              </a:rPr>
            </a:br>
            <a:r>
              <a:rPr lang="zh-CN" altLang="en-US" sz="1800" dirty="0">
                <a:solidFill>
                  <a:schemeClr val="tx1"/>
                </a:solidFill>
              </a:rPr>
              <a:t>       记忆化搜索需要对方法一中的搜索进行改装。由于需要记录从一个点开始到终点的路径的最大权值和，因此我们重新定义递归函数</a:t>
            </a:r>
            <a:r>
              <a:rPr lang="en-US" altLang="zh-CN" sz="1800" dirty="0">
                <a:solidFill>
                  <a:schemeClr val="tx1"/>
                </a:solidFill>
              </a:rPr>
              <a:t>Dfs</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定义</a:t>
            </a:r>
            <a:r>
              <a:rPr lang="en-US" altLang="zh-CN" sz="1800" dirty="0">
                <a:solidFill>
                  <a:schemeClr val="tx1"/>
                </a:solidFill>
              </a:rPr>
              <a:t>Dfs(x,y)</a:t>
            </a:r>
            <a:r>
              <a:rPr lang="zh-CN" altLang="en-US" sz="1800" dirty="0">
                <a:solidFill>
                  <a:schemeClr val="tx1"/>
                </a:solidFill>
              </a:rPr>
              <a:t>表示从</a:t>
            </a:r>
            <a:r>
              <a:rPr lang="en-US" altLang="zh-CN" sz="1800" dirty="0">
                <a:solidFill>
                  <a:schemeClr val="tx1"/>
                </a:solidFill>
              </a:rPr>
              <a:t>(x,y)</a:t>
            </a:r>
            <a:r>
              <a:rPr lang="zh-CN" altLang="en-US" sz="1800" dirty="0">
                <a:solidFill>
                  <a:schemeClr val="tx1"/>
                </a:solidFill>
              </a:rPr>
              <a:t>出发到终点的路径的最大权值和，答案就是</a:t>
            </a:r>
            <a:r>
              <a:rPr lang="en-US" altLang="zh-CN" sz="1800" dirty="0">
                <a:solidFill>
                  <a:schemeClr val="tx1"/>
                </a:solidFill>
              </a:rPr>
              <a:t>Dfs(1,1)</a:t>
            </a:r>
            <a:r>
              <a:rPr lang="zh-CN" altLang="en-US" sz="1800" dirty="0">
                <a:solidFill>
                  <a:schemeClr val="tx1"/>
                </a:solidFill>
              </a:rPr>
              <a:t>。计算</a:t>
            </a:r>
            <a:r>
              <a:rPr lang="en-US" altLang="zh-CN" sz="1800" dirty="0">
                <a:solidFill>
                  <a:schemeClr val="tx1"/>
                </a:solidFill>
              </a:rPr>
              <a:t>Dfs(x,y)</a:t>
            </a:r>
            <a:r>
              <a:rPr lang="zh-CN" altLang="en-US" sz="1800" dirty="0">
                <a:solidFill>
                  <a:schemeClr val="tx1"/>
                </a:solidFill>
              </a:rPr>
              <a:t>时考虑第一步是向左还是向右，我们把所有路径分成两大类：</a:t>
            </a:r>
            <a:br>
              <a:rPr lang="zh-CN" altLang="en-US" sz="1800" dirty="0">
                <a:solidFill>
                  <a:schemeClr val="tx1"/>
                </a:solidFill>
              </a:rPr>
            </a:br>
            <a:r>
              <a:rPr lang="zh-CN" altLang="en-US" sz="1800" dirty="0">
                <a:solidFill>
                  <a:schemeClr val="tx1"/>
                </a:solidFill>
              </a:rPr>
              <a:t>       ①第一步向左：那么从</a:t>
            </a:r>
            <a:r>
              <a:rPr lang="en-US" altLang="zh-CN" sz="1800" dirty="0">
                <a:solidFill>
                  <a:schemeClr val="tx1"/>
                </a:solidFill>
              </a:rPr>
              <a:t>(x,y)</a:t>
            </a:r>
            <a:r>
              <a:rPr lang="zh-CN" altLang="en-US" sz="1800" dirty="0">
                <a:solidFill>
                  <a:schemeClr val="tx1"/>
                </a:solidFill>
              </a:rPr>
              <a:t>出发到终点的这类路径就被分成两个部分，先从</a:t>
            </a:r>
            <a:r>
              <a:rPr lang="en-US" altLang="zh-CN" sz="1800" dirty="0">
                <a:solidFill>
                  <a:schemeClr val="tx1"/>
                </a:solidFill>
              </a:rPr>
              <a:t>(x,y)</a:t>
            </a:r>
            <a:r>
              <a:rPr lang="zh-CN" altLang="en-US" sz="1800" dirty="0">
                <a:solidFill>
                  <a:schemeClr val="tx1"/>
                </a:solidFill>
              </a:rPr>
              <a:t>到</a:t>
            </a:r>
            <a:r>
              <a:rPr lang="en-US" altLang="zh-CN" sz="1800" dirty="0">
                <a:solidFill>
                  <a:schemeClr val="tx1"/>
                </a:solidFill>
              </a:rPr>
              <a:t>(x+1,y)</a:t>
            </a:r>
            <a:r>
              <a:rPr lang="zh-CN" altLang="en-US" sz="1800" dirty="0">
                <a:solidFill>
                  <a:schemeClr val="tx1"/>
                </a:solidFill>
              </a:rPr>
              <a:t>再从</a:t>
            </a:r>
            <a:r>
              <a:rPr lang="en-US" altLang="zh-CN" sz="1800" dirty="0">
                <a:solidFill>
                  <a:schemeClr val="tx1"/>
                </a:solidFill>
              </a:rPr>
              <a:t>(x+1,y)</a:t>
            </a:r>
            <a:r>
              <a:rPr lang="zh-CN" altLang="en-US" sz="1800" dirty="0">
                <a:solidFill>
                  <a:schemeClr val="tx1"/>
                </a:solidFill>
              </a:rPr>
              <a:t>到终点，第一部分固定权值就是</a:t>
            </a:r>
            <a:r>
              <a:rPr lang="en-US" altLang="zh-CN" sz="1800" dirty="0">
                <a:solidFill>
                  <a:schemeClr val="tx1"/>
                </a:solidFill>
              </a:rPr>
              <a:t>A[x][y]</a:t>
            </a:r>
            <a:r>
              <a:rPr lang="zh-CN" altLang="en-US" sz="1800" dirty="0">
                <a:solidFill>
                  <a:schemeClr val="tx1"/>
                </a:solidFill>
              </a:rPr>
              <a:t>，要使得这种情况的路径权值和最大，那么第二部分从</a:t>
            </a:r>
            <a:r>
              <a:rPr lang="en-US" altLang="zh-CN" sz="1800" dirty="0">
                <a:solidFill>
                  <a:schemeClr val="tx1"/>
                </a:solidFill>
              </a:rPr>
              <a:t>(x+1,y)</a:t>
            </a:r>
            <a:r>
              <a:rPr lang="zh-CN" altLang="en-US" sz="1800" dirty="0">
                <a:solidFill>
                  <a:schemeClr val="tx1"/>
                </a:solidFill>
              </a:rPr>
              <a:t>到终点的路径的权值和也要最大，这一部分与前面的</a:t>
            </a:r>
            <a:r>
              <a:rPr lang="en-US" altLang="zh-CN" sz="1800" dirty="0">
                <a:solidFill>
                  <a:schemeClr val="tx1"/>
                </a:solidFill>
              </a:rPr>
              <a:t>Dfs(x,y)</a:t>
            </a:r>
            <a:r>
              <a:rPr lang="zh-CN" altLang="en-US" sz="1800" dirty="0">
                <a:solidFill>
                  <a:schemeClr val="tx1"/>
                </a:solidFill>
              </a:rPr>
              <a:t>的定义十分相似，仅仅是参数不同，因此这一部分可以表示成</a:t>
            </a:r>
            <a:r>
              <a:rPr lang="en-US" altLang="zh-CN" sz="1800" dirty="0">
                <a:solidFill>
                  <a:schemeClr val="tx1"/>
                </a:solidFill>
              </a:rPr>
              <a:t>Dfs(x+1,y)</a:t>
            </a:r>
            <a:r>
              <a:rPr lang="zh-CN" altLang="en-US" sz="1800" dirty="0">
                <a:solidFill>
                  <a:schemeClr val="tx1"/>
                </a:solidFill>
              </a:rPr>
              <a:t>。综上，第一步向左的路径最大权值和为</a:t>
            </a:r>
            <a:r>
              <a:rPr lang="en-US" altLang="zh-CN" sz="1800" dirty="0">
                <a:solidFill>
                  <a:schemeClr val="tx1"/>
                </a:solidFill>
              </a:rPr>
              <a:t>A[x][y]+Dfs(x+1,y)</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②第一步向右：这类路径要求先从</a:t>
            </a:r>
            <a:r>
              <a:rPr lang="en-US" altLang="zh-CN" sz="1800" dirty="0">
                <a:solidFill>
                  <a:schemeClr val="tx1"/>
                </a:solidFill>
              </a:rPr>
              <a:t>(x,y)</a:t>
            </a:r>
            <a:r>
              <a:rPr lang="zh-CN" altLang="en-US" sz="1800" dirty="0">
                <a:solidFill>
                  <a:schemeClr val="tx1"/>
                </a:solidFill>
              </a:rPr>
              <a:t>到</a:t>
            </a:r>
            <a:r>
              <a:rPr lang="en-US" altLang="zh-CN" sz="1800" dirty="0">
                <a:solidFill>
                  <a:schemeClr val="tx1"/>
                </a:solidFill>
              </a:rPr>
              <a:t>(x+1,y+1)</a:t>
            </a:r>
            <a:r>
              <a:rPr lang="zh-CN" altLang="en-US" sz="1800" dirty="0">
                <a:solidFill>
                  <a:schemeClr val="tx1"/>
                </a:solidFill>
              </a:rPr>
              <a:t>再从</a:t>
            </a:r>
            <a:r>
              <a:rPr lang="en-US" altLang="zh-CN" sz="1800" dirty="0">
                <a:solidFill>
                  <a:schemeClr val="tx1"/>
                </a:solidFill>
              </a:rPr>
              <a:t>(x+1,y+1)</a:t>
            </a:r>
            <a:r>
              <a:rPr lang="zh-CN" altLang="en-US" sz="1800" dirty="0">
                <a:solidFill>
                  <a:schemeClr val="tx1"/>
                </a:solidFill>
              </a:rPr>
              <a:t>到终点，分析方法与上面一样，这类路径最大权值和为</a:t>
            </a:r>
            <a:r>
              <a:rPr lang="en-US" altLang="zh-CN" sz="1800" dirty="0">
                <a:solidFill>
                  <a:schemeClr val="tx1"/>
                </a:solidFill>
              </a:rPr>
              <a:t>A[x][y]+Dfs(x+1,y+1)</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为了避免重复搜索，我们开设全局数组</a:t>
            </a:r>
            <a:r>
              <a:rPr lang="en-US" altLang="zh-CN" sz="1800" dirty="0">
                <a:solidFill>
                  <a:schemeClr val="tx1"/>
                </a:solidFill>
              </a:rPr>
              <a:t>F[x][y]</a:t>
            </a:r>
            <a:r>
              <a:rPr lang="zh-CN" altLang="en-US" sz="1800" dirty="0">
                <a:solidFill>
                  <a:schemeClr val="tx1"/>
                </a:solidFill>
              </a:rPr>
              <a:t>记录从</a:t>
            </a:r>
            <a:r>
              <a:rPr lang="en-US" altLang="zh-CN" sz="1800" dirty="0">
                <a:solidFill>
                  <a:schemeClr val="tx1"/>
                </a:solidFill>
              </a:rPr>
              <a:t>(x,y)</a:t>
            </a:r>
            <a:r>
              <a:rPr lang="zh-CN" altLang="en-US" sz="1800" dirty="0">
                <a:solidFill>
                  <a:schemeClr val="tx1"/>
                </a:solidFill>
              </a:rPr>
              <a:t>出发到终点路径的最大权值和，一开始全部初始化为</a:t>
            </a:r>
            <a:r>
              <a:rPr lang="en-US" altLang="zh-CN" sz="1800" dirty="0">
                <a:solidFill>
                  <a:schemeClr val="tx1"/>
                </a:solidFill>
              </a:rPr>
              <a:t>-1</a:t>
            </a:r>
            <a:r>
              <a:rPr lang="zh-CN" altLang="en-US" sz="1800" dirty="0">
                <a:solidFill>
                  <a:schemeClr val="tx1"/>
                </a:solidFill>
              </a:rPr>
              <a:t>表示未被计算过。在计算</a:t>
            </a:r>
            <a:r>
              <a:rPr lang="en-US" altLang="zh-CN" sz="1800" dirty="0">
                <a:solidFill>
                  <a:schemeClr val="tx1"/>
                </a:solidFill>
              </a:rPr>
              <a:t>Dfs(x,y)</a:t>
            </a:r>
            <a:r>
              <a:rPr lang="zh-CN" altLang="en-US" sz="1800" dirty="0">
                <a:solidFill>
                  <a:schemeClr val="tx1"/>
                </a:solidFill>
              </a:rPr>
              <a:t>时，首先查询</a:t>
            </a:r>
            <a:r>
              <a:rPr lang="en-US" altLang="zh-CN" sz="1800" dirty="0">
                <a:solidFill>
                  <a:schemeClr val="tx1"/>
                </a:solidFill>
              </a:rPr>
              <a:t>F[x][y]</a:t>
            </a:r>
            <a:r>
              <a:rPr lang="zh-CN" altLang="en-US" sz="1800" dirty="0">
                <a:solidFill>
                  <a:schemeClr val="tx1"/>
                </a:solidFill>
              </a:rPr>
              <a:t>，如果</a:t>
            </a:r>
            <a:r>
              <a:rPr lang="en-US" altLang="zh-CN" sz="1800" dirty="0">
                <a:solidFill>
                  <a:schemeClr val="tx1"/>
                </a:solidFill>
              </a:rPr>
              <a:t>F[x][y]</a:t>
            </a:r>
            <a:r>
              <a:rPr lang="zh-CN" altLang="en-US" sz="1800" dirty="0">
                <a:solidFill>
                  <a:schemeClr val="tx1"/>
                </a:solidFill>
              </a:rPr>
              <a:t>不等于</a:t>
            </a:r>
            <a:r>
              <a:rPr lang="en-US" altLang="zh-CN" sz="1800" dirty="0">
                <a:solidFill>
                  <a:schemeClr val="tx1"/>
                </a:solidFill>
              </a:rPr>
              <a:t>-1</a:t>
            </a:r>
            <a:r>
              <a:rPr lang="zh-CN" altLang="en-US" sz="1800" dirty="0">
                <a:solidFill>
                  <a:schemeClr val="tx1"/>
                </a:solidFill>
              </a:rPr>
              <a:t>，说明</a:t>
            </a:r>
            <a:r>
              <a:rPr lang="en-US" altLang="zh-CN" sz="1800" dirty="0">
                <a:solidFill>
                  <a:schemeClr val="tx1"/>
                </a:solidFill>
              </a:rPr>
              <a:t>Dfs(x,y)</a:t>
            </a:r>
            <a:r>
              <a:rPr lang="zh-CN" altLang="en-US" sz="1800" dirty="0">
                <a:solidFill>
                  <a:schemeClr val="tx1"/>
                </a:solidFill>
              </a:rPr>
              <a:t>之前已经被计算过，直接返回 </a:t>
            </a:r>
            <a:r>
              <a:rPr lang="en-US" altLang="zh-CN" sz="1800" dirty="0">
                <a:solidFill>
                  <a:schemeClr val="tx1"/>
                </a:solidFill>
              </a:rPr>
              <a:t>F[x][y]</a:t>
            </a:r>
            <a:r>
              <a:rPr lang="zh-CN" altLang="en-US" sz="1800" dirty="0">
                <a:solidFill>
                  <a:schemeClr val="tx1"/>
                </a:solidFill>
              </a:rPr>
              <a:t>即可，否则计算出</a:t>
            </a:r>
            <a:r>
              <a:rPr lang="en-US" altLang="zh-CN" sz="1800" dirty="0">
                <a:solidFill>
                  <a:schemeClr val="tx1"/>
                </a:solidFill>
              </a:rPr>
              <a:t>Dfs(x,y)</a:t>
            </a:r>
            <a:r>
              <a:rPr lang="zh-CN" altLang="en-US" sz="1800" dirty="0">
                <a:solidFill>
                  <a:schemeClr val="tx1"/>
                </a:solidFill>
              </a:rPr>
              <a:t>的值并存储在</a:t>
            </a:r>
            <a:r>
              <a:rPr lang="en-US" altLang="zh-CN" sz="1800" dirty="0">
                <a:solidFill>
                  <a:schemeClr val="tx1"/>
                </a:solidFill>
              </a:rPr>
              <a:t>F[x][y]</a:t>
            </a:r>
            <a:r>
              <a:rPr lang="zh-CN" altLang="en-US" sz="1800" dirty="0">
                <a:solidFill>
                  <a:schemeClr val="tx1"/>
                </a:solidFill>
              </a:rPr>
              <a:t>中。</a:t>
            </a:r>
            <a:br>
              <a:rPr lang="zh-CN" altLang="en-US" sz="1800" dirty="0"/>
            </a:b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62467"/>
          <p:cNvSpPr>
            <a:spLocks noGrp="1" noRot="1" noChangeArrowheads="1"/>
          </p:cNvSpPr>
          <p:nvPr>
            <p:ph type="title"/>
          </p:nvPr>
        </p:nvSpPr>
        <p:spPr>
          <a:xfrm>
            <a:off x="152400" y="228600"/>
            <a:ext cx="9144000" cy="66294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const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MAXN = 505;</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A[MAXN][MAXN],F[MAXN][MAXN],N;</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x,int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y)</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if (F[x][y]== -1)</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if (x==N)F[x][y]=A[x][y];</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else F[x][y]=A[x][y]+max(</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(x+1,y),</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(x+1,y+1));</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return F[x][y];</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main()</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cin &gt;&gt; N;</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i = 1;i &lt;= N;i ++)</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j = 1;j &lt;= i;j ++)</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cin &gt;&gt; A[i][j];</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i = 1;i &lt;= N;i ++)</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j = 1;j &lt;= i;j ++)</a:t>
            </a:r>
            <a:b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F[</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][j] = -1;</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(1,1);</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cout</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&lt;&lt; F[1][1] &lt;&lt; </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endl</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return 0;</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zh-CN" altLang="en-US"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由于</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F[x][y]</a:t>
            </a:r>
            <a:r>
              <a:rPr kumimoji="0" lang="zh-CN" altLang="en-US"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对于每个合法的</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6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x,y</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zh-CN" altLang="en-US"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都只计算过一次，而且计算是在</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O(1)</a:t>
            </a:r>
            <a:r>
              <a:rPr kumimoji="0" lang="zh-CN" altLang="en-US"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内完成的，因此时间复杂度为</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O(N</a:t>
            </a:r>
            <a:r>
              <a:rPr kumimoji="0" lang="en-US" altLang="zh-CN" sz="1600" b="0" i="0" u="none" strike="noStrike" kern="0" cap="none" spc="0" normalizeH="0" baseline="3000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2</a:t>
            </a:r>
            <a:r>
              <a:rPr kumimoji="0" lang="en-US" altLang="zh-CN"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zh-CN" altLang="en-US"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。可以通过本题。</a:t>
            </a:r>
            <a:endParaRPr kumimoji="0" lang="zh-CN" altLang="en-US" sz="16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68611"/>
          <p:cNvSpPr>
            <a:spLocks noGrp="1" noRot="1"/>
          </p:cNvSpPr>
          <p:nvPr>
            <p:ph type="title"/>
          </p:nvPr>
        </p:nvSpPr>
        <p:spPr>
          <a:xfrm>
            <a:off x="0" y="228600"/>
            <a:ext cx="9144000" cy="6629400"/>
          </a:xfrm>
          <a:ln/>
        </p:spPr>
        <p:txBody>
          <a:bodyPr vert="horz" wrap="square" lIns="91440" tIns="45720" rIns="91440" bIns="45720" anchor="ctr" anchorCtr="0"/>
          <a:p>
            <a:pPr algn="l" eaLnBrk="1" hangingPunct="1"/>
            <a:r>
              <a:rPr lang="zh-CN" altLang="en-US" sz="2400" b="1" dirty="0"/>
              <a:t>方法三：动态规划</a:t>
            </a:r>
            <a:r>
              <a:rPr lang="en-US" altLang="zh-CN" sz="2400" b="1" dirty="0"/>
              <a:t>(</a:t>
            </a:r>
            <a:r>
              <a:rPr lang="zh-CN" altLang="en-US" sz="2400" b="1" dirty="0"/>
              <a:t>顺推法</a:t>
            </a:r>
            <a:r>
              <a:rPr lang="en-US" altLang="zh-CN" sz="2400" b="1" dirty="0"/>
              <a:t>)</a:t>
            </a:r>
            <a:br>
              <a:rPr lang="en-US" altLang="zh-CN" sz="2400" dirty="0"/>
            </a:br>
            <a:r>
              <a:rPr lang="en-US" altLang="zh-CN" sz="2400" dirty="0"/>
              <a:t>    </a:t>
            </a:r>
            <a:r>
              <a:rPr lang="en-US" altLang="zh-CN" sz="2400" dirty="0">
                <a:solidFill>
                  <a:schemeClr val="tx1"/>
                </a:solidFill>
              </a:rPr>
              <a:t> </a:t>
            </a:r>
            <a:r>
              <a:rPr lang="zh-CN" altLang="en-US" sz="1600" dirty="0">
                <a:solidFill>
                  <a:schemeClr val="tx1"/>
                </a:solidFill>
              </a:rPr>
              <a:t>方法二通过分析搜索的状态重复调用自然过渡到记忆化搜索，而记忆化搜索本质上已经是动态规划了。下面我们完全从动态规划的算法出发换一个角度给大家展示一下动态规划的解题过程，并提供动态规划的迭代实现法。</a:t>
            </a:r>
            <a:br>
              <a:rPr lang="zh-CN" altLang="en-US" sz="1600" b="1" dirty="0">
                <a:solidFill>
                  <a:schemeClr val="tx1"/>
                </a:solidFill>
              </a:rPr>
            </a:br>
            <a:r>
              <a:rPr lang="zh-CN" altLang="en-US" sz="1600" b="1" dirty="0">
                <a:solidFill>
                  <a:schemeClr val="tx1"/>
                </a:solidFill>
              </a:rPr>
              <a:t>①确定状态：</a:t>
            </a:r>
            <a:br>
              <a:rPr lang="zh-CN" altLang="en-US" sz="1600" dirty="0">
                <a:solidFill>
                  <a:schemeClr val="tx1"/>
                </a:solidFill>
              </a:rPr>
            </a:br>
            <a:r>
              <a:rPr lang="zh-CN" altLang="en-US" sz="1600" dirty="0">
                <a:solidFill>
                  <a:schemeClr val="tx1"/>
                </a:solidFill>
              </a:rPr>
              <a:t>       题目要求从</a:t>
            </a:r>
            <a:r>
              <a:rPr lang="en-US" altLang="zh-CN" sz="1600" dirty="0">
                <a:solidFill>
                  <a:schemeClr val="tx1"/>
                </a:solidFill>
              </a:rPr>
              <a:t>(1,1)</a:t>
            </a:r>
            <a:r>
              <a:rPr lang="zh-CN" altLang="en-US" sz="1600" dirty="0">
                <a:solidFill>
                  <a:schemeClr val="tx1"/>
                </a:solidFill>
              </a:rPr>
              <a:t>出发到最底层路径最大权值和，路径中是各个点串联而成，路径起点固定，终点和中间点相对不固定。因此定义</a:t>
            </a:r>
            <a:r>
              <a:rPr lang="en-US" altLang="zh-CN" sz="1600" dirty="0">
                <a:solidFill>
                  <a:schemeClr val="tx1"/>
                </a:solidFill>
              </a:rPr>
              <a:t>F[x][y]</a:t>
            </a:r>
            <a:r>
              <a:rPr lang="zh-CN" altLang="en-US" sz="1600" dirty="0">
                <a:solidFill>
                  <a:schemeClr val="tx1"/>
                </a:solidFill>
              </a:rPr>
              <a:t>表示从</a:t>
            </a:r>
            <a:r>
              <a:rPr lang="en-US" altLang="zh-CN" sz="1600" dirty="0">
                <a:solidFill>
                  <a:schemeClr val="tx1"/>
                </a:solidFill>
              </a:rPr>
              <a:t>(1,1)</a:t>
            </a:r>
            <a:r>
              <a:rPr lang="zh-CN" altLang="en-US" sz="1600" dirty="0">
                <a:solidFill>
                  <a:schemeClr val="tx1"/>
                </a:solidFill>
              </a:rPr>
              <a:t>出发到达</a:t>
            </a:r>
            <a:r>
              <a:rPr lang="en-US" altLang="zh-CN" sz="1600" dirty="0">
                <a:solidFill>
                  <a:schemeClr val="tx1"/>
                </a:solidFill>
              </a:rPr>
              <a:t>(x,y)</a:t>
            </a:r>
            <a:r>
              <a:rPr lang="zh-CN" altLang="en-US" sz="1600" dirty="0">
                <a:solidFill>
                  <a:schemeClr val="tx1"/>
                </a:solidFill>
              </a:rPr>
              <a:t>的路径最大权值和。最终答案</a:t>
            </a:r>
            <a:r>
              <a:rPr lang="en-US" altLang="zh-CN" sz="1600" dirty="0">
                <a:solidFill>
                  <a:schemeClr val="tx1"/>
                </a:solidFill>
              </a:rPr>
              <a:t>Ans=max{F[N][1],F[N][2],...,F[N][N]}</a:t>
            </a:r>
            <a:r>
              <a:rPr lang="zh-CN" altLang="en-US" sz="1600" dirty="0">
                <a:solidFill>
                  <a:schemeClr val="tx1"/>
                </a:solidFill>
              </a:rPr>
              <a:t>。</a:t>
            </a:r>
            <a:br>
              <a:rPr lang="zh-CN" altLang="en-US" sz="1600" b="1" dirty="0">
                <a:solidFill>
                  <a:schemeClr val="tx1"/>
                </a:solidFill>
              </a:rPr>
            </a:br>
            <a:r>
              <a:rPr lang="zh-CN" altLang="en-US" sz="1600" b="1" dirty="0">
                <a:solidFill>
                  <a:schemeClr val="tx1"/>
                </a:solidFill>
              </a:rPr>
              <a:t>②确定状态转移方程和边界条件：</a:t>
            </a:r>
            <a:br>
              <a:rPr lang="zh-CN" altLang="en-US" sz="1600" dirty="0">
                <a:solidFill>
                  <a:schemeClr val="tx1"/>
                </a:solidFill>
              </a:rPr>
            </a:br>
            <a:r>
              <a:rPr lang="zh-CN" altLang="en-US" sz="1600" dirty="0">
                <a:solidFill>
                  <a:schemeClr val="tx1"/>
                </a:solidFill>
              </a:rPr>
              <a:t>      不去考虑</a:t>
            </a:r>
            <a:r>
              <a:rPr lang="en-US" altLang="zh-CN" sz="1600" dirty="0">
                <a:solidFill>
                  <a:schemeClr val="tx1"/>
                </a:solidFill>
              </a:rPr>
              <a:t>(1,1)</a:t>
            </a:r>
            <a:r>
              <a:rPr lang="zh-CN" altLang="en-US" sz="1600" dirty="0">
                <a:solidFill>
                  <a:schemeClr val="tx1"/>
                </a:solidFill>
              </a:rPr>
              <a:t>到</a:t>
            </a:r>
            <a:r>
              <a:rPr lang="en-US" altLang="zh-CN" sz="1600" dirty="0">
                <a:solidFill>
                  <a:schemeClr val="tx1"/>
                </a:solidFill>
              </a:rPr>
              <a:t>(x,y)</a:t>
            </a:r>
            <a:r>
              <a:rPr lang="zh-CN" altLang="en-US" sz="1600" dirty="0">
                <a:solidFill>
                  <a:schemeClr val="tx1"/>
                </a:solidFill>
              </a:rPr>
              <a:t>的每一步是如何走的，只考虑最后一步是如何走，根据最后一步是向左还是向右分成以下两种情况：</a:t>
            </a:r>
            <a:br>
              <a:rPr lang="zh-CN" altLang="en-US" sz="1600" dirty="0">
                <a:solidFill>
                  <a:schemeClr val="tx1"/>
                </a:solidFill>
              </a:rPr>
            </a:br>
            <a:r>
              <a:rPr lang="zh-CN" altLang="en-US" sz="1600" dirty="0">
                <a:solidFill>
                  <a:schemeClr val="tx1"/>
                </a:solidFill>
              </a:rPr>
              <a:t>       向左：最后一步是从</a:t>
            </a:r>
            <a:r>
              <a:rPr lang="en-US" altLang="zh-CN" sz="1600" dirty="0">
                <a:solidFill>
                  <a:schemeClr val="tx1"/>
                </a:solidFill>
              </a:rPr>
              <a:t>(x-1,y)</a:t>
            </a:r>
            <a:r>
              <a:rPr lang="zh-CN" altLang="en-US" sz="1600" dirty="0">
                <a:solidFill>
                  <a:schemeClr val="tx1"/>
                </a:solidFill>
              </a:rPr>
              <a:t>走到</a:t>
            </a:r>
            <a:r>
              <a:rPr lang="en-US" altLang="zh-CN" sz="1600" dirty="0">
                <a:solidFill>
                  <a:schemeClr val="tx1"/>
                </a:solidFill>
              </a:rPr>
              <a:t>(x,y),</a:t>
            </a:r>
            <a:r>
              <a:rPr lang="zh-CN" altLang="en-US" sz="1600" dirty="0">
                <a:solidFill>
                  <a:schemeClr val="tx1"/>
                </a:solidFill>
              </a:rPr>
              <a:t>此类路径被分割成两部分，第一部分是从</a:t>
            </a:r>
            <a:r>
              <a:rPr lang="en-US" altLang="zh-CN" sz="1600" dirty="0">
                <a:solidFill>
                  <a:schemeClr val="tx1"/>
                </a:solidFill>
              </a:rPr>
              <a:t>(1,1)</a:t>
            </a:r>
            <a:r>
              <a:rPr lang="zh-CN" altLang="en-US" sz="1600" dirty="0">
                <a:solidFill>
                  <a:schemeClr val="tx1"/>
                </a:solidFill>
              </a:rPr>
              <a:t>走到</a:t>
            </a:r>
            <a:r>
              <a:rPr lang="en-US" altLang="zh-CN" sz="1600" dirty="0">
                <a:solidFill>
                  <a:schemeClr val="tx1"/>
                </a:solidFill>
              </a:rPr>
              <a:t>(x-1,y)</a:t>
            </a:r>
            <a:r>
              <a:rPr lang="zh-CN" altLang="en-US" sz="1600" dirty="0">
                <a:solidFill>
                  <a:schemeClr val="tx1"/>
                </a:solidFill>
              </a:rPr>
              <a:t>，第二部分是从</a:t>
            </a:r>
            <a:r>
              <a:rPr lang="en-US" altLang="zh-CN" sz="1600" dirty="0">
                <a:solidFill>
                  <a:schemeClr val="tx1"/>
                </a:solidFill>
              </a:rPr>
              <a:t>(x-1,y)</a:t>
            </a:r>
            <a:r>
              <a:rPr lang="zh-CN" altLang="en-US" sz="1600" dirty="0">
                <a:solidFill>
                  <a:schemeClr val="tx1"/>
                </a:solidFill>
              </a:rPr>
              <a:t>走到</a:t>
            </a:r>
            <a:r>
              <a:rPr lang="en-US" altLang="zh-CN" sz="1600" dirty="0">
                <a:solidFill>
                  <a:schemeClr val="tx1"/>
                </a:solidFill>
              </a:rPr>
              <a:t>(x,y)</a:t>
            </a:r>
            <a:r>
              <a:rPr lang="zh-CN" altLang="en-US" sz="1600" dirty="0">
                <a:solidFill>
                  <a:schemeClr val="tx1"/>
                </a:solidFill>
              </a:rPr>
              <a:t>，要计算此类路径的最大权值和，必须用到第一部分的最大权值和，此部分问题的性质与</a:t>
            </a:r>
            <a:r>
              <a:rPr lang="en-US" altLang="zh-CN" sz="1600" dirty="0">
                <a:solidFill>
                  <a:schemeClr val="tx1"/>
                </a:solidFill>
              </a:rPr>
              <a:t>F[x][y]</a:t>
            </a:r>
            <a:r>
              <a:rPr lang="zh-CN" altLang="en-US" sz="1600" dirty="0">
                <a:solidFill>
                  <a:schemeClr val="tx1"/>
                </a:solidFill>
              </a:rPr>
              <a:t>的定义一样，就是</a:t>
            </a:r>
            <a:r>
              <a:rPr lang="en-US" altLang="zh-CN" sz="1600" dirty="0">
                <a:solidFill>
                  <a:schemeClr val="tx1"/>
                </a:solidFill>
              </a:rPr>
              <a:t>F[x-1,y]</a:t>
            </a:r>
            <a:r>
              <a:rPr lang="zh-CN" altLang="en-US" sz="1600" dirty="0">
                <a:solidFill>
                  <a:schemeClr val="tx1"/>
                </a:solidFill>
              </a:rPr>
              <a:t>，第二部分就是</a:t>
            </a:r>
            <a:r>
              <a:rPr lang="en-US" altLang="zh-CN" sz="1600" dirty="0">
                <a:solidFill>
                  <a:schemeClr val="tx1"/>
                </a:solidFill>
              </a:rPr>
              <a:t>A[x][y]</a:t>
            </a:r>
            <a:r>
              <a:rPr lang="zh-CN" altLang="en-US" sz="1600" dirty="0">
                <a:solidFill>
                  <a:schemeClr val="tx1"/>
                </a:solidFill>
              </a:rPr>
              <a:t>，两部分相加即得到此类路径的最大权值和为</a:t>
            </a:r>
            <a:r>
              <a:rPr lang="en-US" altLang="zh-CN" sz="1600" dirty="0">
                <a:solidFill>
                  <a:schemeClr val="tx1"/>
                </a:solidFill>
              </a:rPr>
              <a:t>F[x-1,y]+A[x,y]</a:t>
            </a:r>
            <a:r>
              <a:rPr lang="zh-CN" altLang="en-US" sz="1600" dirty="0">
                <a:solidFill>
                  <a:schemeClr val="tx1"/>
                </a:solidFill>
              </a:rPr>
              <a:t>；</a:t>
            </a:r>
            <a:br>
              <a:rPr lang="zh-CN" altLang="en-US" sz="1600" dirty="0">
                <a:solidFill>
                  <a:schemeClr val="tx1"/>
                </a:solidFill>
              </a:rPr>
            </a:br>
            <a:r>
              <a:rPr lang="zh-CN" altLang="en-US" sz="1600" dirty="0">
                <a:solidFill>
                  <a:schemeClr val="tx1"/>
                </a:solidFill>
              </a:rPr>
              <a:t>       向右：最后一步是从</a:t>
            </a:r>
            <a:r>
              <a:rPr lang="en-US" altLang="zh-CN" sz="1600" dirty="0">
                <a:solidFill>
                  <a:schemeClr val="tx1"/>
                </a:solidFill>
              </a:rPr>
              <a:t>(x-1,y-1)</a:t>
            </a:r>
            <a:r>
              <a:rPr lang="zh-CN" altLang="en-US" sz="1600" dirty="0">
                <a:solidFill>
                  <a:schemeClr val="tx1"/>
                </a:solidFill>
              </a:rPr>
              <a:t>走到</a:t>
            </a:r>
            <a:r>
              <a:rPr lang="en-US" altLang="zh-CN" sz="1600" dirty="0">
                <a:solidFill>
                  <a:schemeClr val="tx1"/>
                </a:solidFill>
              </a:rPr>
              <a:t>(x,y),</a:t>
            </a:r>
            <a:r>
              <a:rPr lang="zh-CN" altLang="en-US" sz="1600" dirty="0">
                <a:solidFill>
                  <a:schemeClr val="tx1"/>
                </a:solidFill>
              </a:rPr>
              <a:t>此类路径被分割成两部分，第一部分是从</a:t>
            </a:r>
            <a:r>
              <a:rPr lang="en-US" altLang="zh-CN" sz="1600" dirty="0">
                <a:solidFill>
                  <a:schemeClr val="tx1"/>
                </a:solidFill>
              </a:rPr>
              <a:t>(1,1)</a:t>
            </a:r>
            <a:r>
              <a:rPr lang="zh-CN" altLang="en-US" sz="1600" dirty="0">
                <a:solidFill>
                  <a:schemeClr val="tx1"/>
                </a:solidFill>
              </a:rPr>
              <a:t>走到</a:t>
            </a:r>
            <a:r>
              <a:rPr lang="en-US" altLang="zh-CN" sz="1600" dirty="0">
                <a:solidFill>
                  <a:schemeClr val="tx1"/>
                </a:solidFill>
              </a:rPr>
              <a:t>(x-1,y-1)</a:t>
            </a:r>
            <a:r>
              <a:rPr lang="zh-CN" altLang="en-US" sz="1600" dirty="0">
                <a:solidFill>
                  <a:schemeClr val="tx1"/>
                </a:solidFill>
              </a:rPr>
              <a:t>，第二部分是从</a:t>
            </a:r>
            <a:r>
              <a:rPr lang="en-US" altLang="zh-CN" sz="1600" dirty="0">
                <a:solidFill>
                  <a:schemeClr val="tx1"/>
                </a:solidFill>
              </a:rPr>
              <a:t>(x-1,y-1)</a:t>
            </a:r>
            <a:r>
              <a:rPr lang="zh-CN" altLang="en-US" sz="1600" dirty="0">
                <a:solidFill>
                  <a:schemeClr val="tx1"/>
                </a:solidFill>
              </a:rPr>
              <a:t>走到</a:t>
            </a:r>
            <a:r>
              <a:rPr lang="en-US" altLang="zh-CN" sz="1600" dirty="0">
                <a:solidFill>
                  <a:schemeClr val="tx1"/>
                </a:solidFill>
              </a:rPr>
              <a:t>(x,y)</a:t>
            </a:r>
            <a:r>
              <a:rPr lang="zh-CN" altLang="en-US" sz="1600" dirty="0">
                <a:solidFill>
                  <a:schemeClr val="tx1"/>
                </a:solidFill>
              </a:rPr>
              <a:t>，分析方法如上。此类路径的最大权值和为</a:t>
            </a:r>
            <a:r>
              <a:rPr lang="en-US" altLang="zh-CN" sz="1600" dirty="0">
                <a:solidFill>
                  <a:schemeClr val="tx1"/>
                </a:solidFill>
              </a:rPr>
              <a:t>F[x-1,y-1]+A[x,y]</a:t>
            </a:r>
            <a:r>
              <a:rPr lang="zh-CN" altLang="en-US" sz="1600" dirty="0">
                <a:solidFill>
                  <a:schemeClr val="tx1"/>
                </a:solidFill>
              </a:rPr>
              <a:t>；</a:t>
            </a:r>
            <a:br>
              <a:rPr lang="zh-CN" altLang="en-US" sz="1600" dirty="0">
                <a:solidFill>
                  <a:schemeClr val="tx1"/>
                </a:solidFill>
              </a:rPr>
            </a:br>
            <a:r>
              <a:rPr lang="zh-CN" altLang="en-US" sz="1600" dirty="0">
                <a:solidFill>
                  <a:schemeClr val="tx1"/>
                </a:solidFill>
              </a:rPr>
              <a:t>       </a:t>
            </a:r>
            <a:r>
              <a:rPr lang="en-US" altLang="zh-CN" sz="1600" dirty="0">
                <a:solidFill>
                  <a:schemeClr val="tx1"/>
                </a:solidFill>
              </a:rPr>
              <a:t>F[x][y]</a:t>
            </a:r>
            <a:r>
              <a:rPr lang="zh-CN" altLang="en-US" sz="1600" dirty="0">
                <a:solidFill>
                  <a:schemeClr val="tx1"/>
                </a:solidFill>
              </a:rPr>
              <a:t>的计算需要求出上面两种情况的最大值。综上，得到状态转移方程如下：</a:t>
            </a:r>
            <a:br>
              <a:rPr lang="zh-CN" altLang="en-US" sz="1600" dirty="0">
                <a:solidFill>
                  <a:schemeClr val="tx1"/>
                </a:solidFill>
              </a:rPr>
            </a:br>
            <a:r>
              <a:rPr lang="zh-CN" altLang="en-US" sz="1600" dirty="0">
                <a:solidFill>
                  <a:schemeClr val="tx1"/>
                </a:solidFill>
              </a:rPr>
              <a:t>            </a:t>
            </a:r>
            <a:r>
              <a:rPr lang="en-US" altLang="zh-CN" sz="1600" dirty="0">
                <a:solidFill>
                  <a:schemeClr val="tx1"/>
                </a:solidFill>
              </a:rPr>
              <a:t>F[x][y]=max{F[x-1,y-1],F[x-1][y]}+A[x,y]</a:t>
            </a:r>
            <a:br>
              <a:rPr lang="en-US" altLang="zh-CN" sz="1600" dirty="0">
                <a:solidFill>
                  <a:schemeClr val="tx1"/>
                </a:solidFill>
              </a:rPr>
            </a:br>
            <a:r>
              <a:rPr lang="en-US" altLang="zh-CN" sz="1600" dirty="0">
                <a:solidFill>
                  <a:schemeClr val="tx1"/>
                </a:solidFill>
              </a:rPr>
              <a:t>       </a:t>
            </a:r>
            <a:r>
              <a:rPr lang="zh-CN" altLang="en-US" sz="1600" dirty="0">
                <a:solidFill>
                  <a:schemeClr val="tx1"/>
                </a:solidFill>
              </a:rPr>
              <a:t>与递归关系式还需要递归终止条件一样，这里我们需要对边界进行处理以防无限递归下去。观察发现计算</a:t>
            </a:r>
            <a:r>
              <a:rPr lang="en-US" altLang="zh-CN" sz="1600" dirty="0">
                <a:solidFill>
                  <a:schemeClr val="tx1"/>
                </a:solidFill>
              </a:rPr>
              <a:t>F[x][y]</a:t>
            </a:r>
            <a:r>
              <a:rPr lang="zh-CN" altLang="en-US" sz="1600" dirty="0">
                <a:solidFill>
                  <a:schemeClr val="tx1"/>
                </a:solidFill>
              </a:rPr>
              <a:t>时需要用到</a:t>
            </a:r>
            <a:r>
              <a:rPr lang="en-US" altLang="zh-CN" sz="1600" dirty="0">
                <a:solidFill>
                  <a:schemeClr val="tx1"/>
                </a:solidFill>
              </a:rPr>
              <a:t>F[x-1][y-1]</a:t>
            </a:r>
            <a:r>
              <a:rPr lang="zh-CN" altLang="en-US" sz="1600" dirty="0">
                <a:solidFill>
                  <a:schemeClr val="tx1"/>
                </a:solidFill>
              </a:rPr>
              <a:t>和</a:t>
            </a:r>
            <a:r>
              <a:rPr lang="en-US" altLang="zh-CN" sz="1600" dirty="0">
                <a:solidFill>
                  <a:schemeClr val="tx1"/>
                </a:solidFill>
              </a:rPr>
              <a:t>F[x-1,y]</a:t>
            </a:r>
            <a:r>
              <a:rPr lang="zh-CN" altLang="en-US" sz="1600" dirty="0">
                <a:solidFill>
                  <a:schemeClr val="tx1"/>
                </a:solidFill>
              </a:rPr>
              <a:t>，是上一行的元素，随着递归的深入，最终都要用到第一行的元素</a:t>
            </a:r>
            <a:r>
              <a:rPr lang="en-US" altLang="zh-CN" sz="1600" dirty="0">
                <a:solidFill>
                  <a:schemeClr val="tx1"/>
                </a:solidFill>
              </a:rPr>
              <a:t>F[1][1],F[1][1]</a:t>
            </a:r>
            <a:r>
              <a:rPr lang="zh-CN" altLang="en-US" sz="1600" dirty="0">
                <a:solidFill>
                  <a:schemeClr val="tx1"/>
                </a:solidFill>
              </a:rPr>
              <a:t>的计算不能再使用状态转移方程来求，而是应该直接赋予一个特值</a:t>
            </a:r>
            <a:r>
              <a:rPr lang="en-US" altLang="zh-CN" sz="1600" dirty="0">
                <a:solidFill>
                  <a:schemeClr val="tx1"/>
                </a:solidFill>
              </a:rPr>
              <a:t>A[1][1]</a:t>
            </a:r>
            <a:r>
              <a:rPr lang="zh-CN" altLang="en-US" sz="1600" dirty="0">
                <a:solidFill>
                  <a:schemeClr val="tx1"/>
                </a:solidFill>
              </a:rPr>
              <a:t>。这就是边界条件。</a:t>
            </a:r>
            <a:br>
              <a:rPr lang="zh-CN" altLang="en-US" sz="1600" dirty="0">
                <a:solidFill>
                  <a:schemeClr val="tx1"/>
                </a:solidFill>
              </a:rPr>
            </a:br>
            <a:r>
              <a:rPr lang="zh-CN" altLang="en-US" sz="1600" dirty="0">
                <a:solidFill>
                  <a:schemeClr val="tx1"/>
                </a:solidFill>
              </a:rPr>
              <a:t>综上得：</a:t>
            </a:r>
            <a:br>
              <a:rPr lang="zh-CN" altLang="en-US" sz="1600" dirty="0">
                <a:solidFill>
                  <a:schemeClr val="tx1"/>
                </a:solidFill>
              </a:rPr>
            </a:br>
            <a:r>
              <a:rPr lang="zh-CN" altLang="en-US" sz="1600" dirty="0">
                <a:solidFill>
                  <a:schemeClr val="tx1"/>
                </a:solidFill>
              </a:rPr>
              <a:t>       状态转移方程：</a:t>
            </a:r>
            <a:r>
              <a:rPr lang="en-US" altLang="zh-CN" sz="1600" dirty="0">
                <a:solidFill>
                  <a:schemeClr val="tx1"/>
                </a:solidFill>
              </a:rPr>
              <a:t>F[x][y]=max{F[x-1][y-1],F[x-1][y]}+A[x,y]</a:t>
            </a:r>
            <a:br>
              <a:rPr lang="en-US" altLang="zh-CN" sz="1600" dirty="0">
                <a:solidFill>
                  <a:schemeClr val="tx1"/>
                </a:solidFill>
              </a:rPr>
            </a:br>
            <a:r>
              <a:rPr lang="en-US" altLang="zh-CN" sz="1600" dirty="0">
                <a:solidFill>
                  <a:schemeClr val="tx1"/>
                </a:solidFill>
              </a:rPr>
              <a:t>       </a:t>
            </a:r>
            <a:r>
              <a:rPr lang="zh-CN" altLang="en-US" sz="1600" dirty="0">
                <a:solidFill>
                  <a:schemeClr val="tx1"/>
                </a:solidFill>
              </a:rPr>
              <a:t>边界条件：</a:t>
            </a:r>
            <a:r>
              <a:rPr lang="en-US" altLang="zh-CN" sz="1600" dirty="0">
                <a:solidFill>
                  <a:schemeClr val="tx1"/>
                </a:solidFill>
              </a:rPr>
              <a:t>F[1][1]=A[1][1]</a:t>
            </a:r>
            <a:br>
              <a:rPr lang="en-US" altLang="zh-CN" sz="1600" dirty="0"/>
            </a:b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70659"/>
          <p:cNvSpPr>
            <a:spLocks noGrp="1" noRot="1"/>
          </p:cNvSpPr>
          <p:nvPr>
            <p:ph type="title"/>
          </p:nvPr>
        </p:nvSpPr>
        <p:spPr>
          <a:xfrm>
            <a:off x="301625" y="228600"/>
            <a:ext cx="8385175" cy="6248400"/>
          </a:xfrm>
          <a:ln/>
        </p:spPr>
        <p:txBody>
          <a:bodyPr vert="horz" wrap="square" lIns="91440" tIns="45720" rIns="91440" bIns="45720" anchor="ctr" anchorCtr="0"/>
          <a:p>
            <a:pPr algn="l" eaLnBrk="1" hangingPunct="1"/>
            <a:br>
              <a:rPr lang="zh-CN" altLang="en-US" sz="2000" b="1" dirty="0"/>
            </a:br>
            <a:r>
              <a:rPr lang="zh-CN" altLang="en-US" sz="2000" b="1" dirty="0"/>
              <a:t>   </a:t>
            </a:r>
            <a:r>
              <a:rPr lang="zh-CN" altLang="en-US" sz="2000" b="1" dirty="0">
                <a:solidFill>
                  <a:schemeClr val="tx1"/>
                </a:solidFill>
              </a:rPr>
              <a:t>    </a:t>
            </a:r>
            <a:r>
              <a:rPr lang="zh-CN" altLang="en-US" sz="2000" dirty="0">
                <a:solidFill>
                  <a:schemeClr val="tx1"/>
                </a:solidFill>
              </a:rPr>
              <a:t>现在让我们来分析一下该动态规划的正确性，分析该解法是否满足使用动态规划的两个前提：</a:t>
            </a:r>
            <a:br>
              <a:rPr lang="zh-CN" altLang="en-US" sz="2000" dirty="0">
                <a:solidFill>
                  <a:schemeClr val="tx1"/>
                </a:solidFill>
              </a:rPr>
            </a:br>
            <a:r>
              <a:rPr lang="zh-CN" altLang="en-US" sz="2000" dirty="0">
                <a:solidFill>
                  <a:schemeClr val="tx1"/>
                </a:solidFill>
              </a:rPr>
              <a:t>       </a:t>
            </a:r>
            <a:r>
              <a:rPr lang="zh-CN" altLang="en-US" sz="2000" dirty="0">
                <a:solidFill>
                  <a:schemeClr val="tx1"/>
                </a:solidFill>
                <a:hlinkClick r:id="rId1"/>
              </a:rPr>
              <a:t>最优化原理</a:t>
            </a:r>
            <a:r>
              <a:rPr lang="zh-CN" altLang="en-US" sz="2000" dirty="0">
                <a:solidFill>
                  <a:schemeClr val="tx1"/>
                </a:solidFill>
              </a:rPr>
              <a:t>：这个在分析状态转移方程时已经分析得比较透彻，明显是符合最优化原理的；</a:t>
            </a:r>
            <a:br>
              <a:rPr lang="zh-CN" altLang="en-US" sz="2000" dirty="0">
                <a:solidFill>
                  <a:schemeClr val="tx1"/>
                </a:solidFill>
              </a:rPr>
            </a:br>
            <a:r>
              <a:rPr lang="zh-CN" altLang="en-US" sz="2000" dirty="0">
                <a:solidFill>
                  <a:schemeClr val="tx1"/>
                </a:solidFill>
              </a:rPr>
              <a:t>       无后效性：状态转移方程中，我们只关心</a:t>
            </a:r>
            <a:r>
              <a:rPr lang="en-US" altLang="zh-CN" sz="2000" dirty="0">
                <a:solidFill>
                  <a:schemeClr val="tx1"/>
                </a:solidFill>
              </a:rPr>
              <a:t>F[x-1][y-1]</a:t>
            </a:r>
            <a:r>
              <a:rPr lang="zh-CN" altLang="en-US" sz="2000" dirty="0">
                <a:solidFill>
                  <a:schemeClr val="tx1"/>
                </a:solidFill>
              </a:rPr>
              <a:t>与</a:t>
            </a:r>
            <a:r>
              <a:rPr lang="en-US" altLang="zh-CN" sz="2000" dirty="0">
                <a:solidFill>
                  <a:schemeClr val="tx1"/>
                </a:solidFill>
              </a:rPr>
              <a:t>F[x-1][y]</a:t>
            </a:r>
            <a:r>
              <a:rPr lang="zh-CN" altLang="en-US" sz="2000" dirty="0">
                <a:solidFill>
                  <a:schemeClr val="tx1"/>
                </a:solidFill>
              </a:rPr>
              <a:t>的值，计算</a:t>
            </a:r>
            <a:r>
              <a:rPr lang="en-US" altLang="zh-CN" sz="2000" dirty="0">
                <a:solidFill>
                  <a:schemeClr val="tx1"/>
                </a:solidFill>
              </a:rPr>
              <a:t>F[x-1][y-1]</a:t>
            </a:r>
            <a:r>
              <a:rPr lang="zh-CN" altLang="en-US" sz="2000" dirty="0">
                <a:solidFill>
                  <a:schemeClr val="tx1"/>
                </a:solidFill>
              </a:rPr>
              <a:t>时可能有多种不同的决策对应着最优值，选哪种决策对计算</a:t>
            </a:r>
            <a:r>
              <a:rPr lang="en-US" altLang="zh-CN" sz="2000" dirty="0">
                <a:solidFill>
                  <a:schemeClr val="tx1"/>
                </a:solidFill>
              </a:rPr>
              <a:t>F[x][y]</a:t>
            </a:r>
            <a:r>
              <a:rPr lang="zh-CN" altLang="en-US" sz="2000" dirty="0">
                <a:solidFill>
                  <a:schemeClr val="tx1"/>
                </a:solidFill>
              </a:rPr>
              <a:t>的决策没有影响，</a:t>
            </a:r>
            <a:r>
              <a:rPr lang="en-US" altLang="zh-CN" sz="2000" dirty="0">
                <a:solidFill>
                  <a:schemeClr val="tx1"/>
                </a:solidFill>
              </a:rPr>
              <a:t>F[x-1][y]</a:t>
            </a:r>
            <a:r>
              <a:rPr lang="zh-CN" altLang="en-US" sz="2000" dirty="0">
                <a:solidFill>
                  <a:schemeClr val="tx1"/>
                </a:solidFill>
              </a:rPr>
              <a:t>也是一样。这就是无后效性。</a:t>
            </a:r>
            <a:r>
              <a:rPr lang="zh-CN" altLang="en-US" sz="2000" b="1" dirty="0">
                <a:solidFill>
                  <a:schemeClr val="tx1"/>
                </a:solidFill>
              </a:rPr>
              <a:t> </a:t>
            </a:r>
            <a:br>
              <a:rPr lang="zh-CN" altLang="en-US" sz="2000" b="1" dirty="0">
                <a:solidFill>
                  <a:schemeClr val="tx1"/>
                </a:solidFill>
              </a:rPr>
            </a:br>
            <a:br>
              <a:rPr lang="zh-CN" altLang="en-US" sz="2000" b="1" dirty="0">
                <a:solidFill>
                  <a:schemeClr val="tx1"/>
                </a:solidFill>
              </a:rPr>
            </a:br>
            <a:r>
              <a:rPr lang="zh-CN" altLang="en-US" sz="2000" b="1" dirty="0">
                <a:solidFill>
                  <a:schemeClr val="tx1"/>
                </a:solidFill>
              </a:rPr>
              <a:t>③程序实现：</a:t>
            </a:r>
            <a:br>
              <a:rPr lang="zh-CN" altLang="en-US" sz="2000" dirty="0">
                <a:solidFill>
                  <a:schemeClr val="tx1"/>
                </a:solidFill>
              </a:rPr>
            </a:br>
            <a:r>
              <a:rPr lang="zh-CN" altLang="en-US" sz="2000" dirty="0">
                <a:solidFill>
                  <a:schemeClr val="tx1"/>
                </a:solidFill>
              </a:rPr>
              <a:t>       由于状态转移方程就是递归关系式，边界条件就是递归终止条件，所以可以用递归来完成，递归存在重复调用，利用记忆化可以解决重复调用的问题，方法二已经讲过。记忆化实现比较简单，而且不会计算无用状态，但递归也会受到“栈的大小”和“递推</a:t>
            </a:r>
            <a:r>
              <a:rPr lang="en-US" altLang="zh-CN" sz="2000" dirty="0">
                <a:solidFill>
                  <a:schemeClr val="tx1"/>
                </a:solidFill>
              </a:rPr>
              <a:t>+</a:t>
            </a:r>
            <a:r>
              <a:rPr lang="zh-CN" altLang="en-US" sz="2000" dirty="0">
                <a:solidFill>
                  <a:schemeClr val="tx1"/>
                </a:solidFill>
              </a:rPr>
              <a:t>回归执行方式”的约束，另外记忆化实现调用状态的顺序是按照实际需求而展开，没有大局规划，不利于进一步优化。</a:t>
            </a:r>
            <a:br>
              <a:rPr lang="zh-CN" altLang="en-US" sz="2000" dirty="0">
                <a:solidFill>
                  <a:schemeClr val="tx1"/>
                </a:solidFill>
              </a:rPr>
            </a:br>
            <a:r>
              <a:rPr lang="zh-CN" altLang="en-US" sz="2000" dirty="0">
                <a:solidFill>
                  <a:schemeClr val="tx1"/>
                </a:solidFill>
              </a:rPr>
              <a:t>       这里介绍一种迭代法。与分析边界条件方法相似，计算</a:t>
            </a:r>
            <a:r>
              <a:rPr lang="en-US" altLang="zh-CN" sz="2000" dirty="0">
                <a:solidFill>
                  <a:schemeClr val="tx1"/>
                </a:solidFill>
              </a:rPr>
              <a:t>F[x][y]</a:t>
            </a:r>
            <a:r>
              <a:rPr lang="zh-CN" altLang="en-US" sz="2000" dirty="0">
                <a:solidFill>
                  <a:schemeClr val="tx1"/>
                </a:solidFill>
              </a:rPr>
              <a:t>用到状态</a:t>
            </a:r>
            <a:r>
              <a:rPr lang="en-US" altLang="zh-CN" sz="2000" dirty="0">
                <a:solidFill>
                  <a:schemeClr val="tx1"/>
                </a:solidFill>
              </a:rPr>
              <a:t>F[x-1][y-1]</a:t>
            </a:r>
            <a:r>
              <a:rPr lang="zh-CN" altLang="en-US" sz="2000" dirty="0">
                <a:solidFill>
                  <a:schemeClr val="tx1"/>
                </a:solidFill>
              </a:rPr>
              <a:t>与</a:t>
            </a:r>
            <a:r>
              <a:rPr lang="en-US" altLang="zh-CN" sz="2000" dirty="0">
                <a:solidFill>
                  <a:schemeClr val="tx1"/>
                </a:solidFill>
              </a:rPr>
              <a:t>F[x-1][y]</a:t>
            </a:r>
            <a:r>
              <a:rPr lang="zh-CN" altLang="en-US" sz="2000" dirty="0">
                <a:solidFill>
                  <a:schemeClr val="tx1"/>
                </a:solidFill>
              </a:rPr>
              <a:t>，这些元素在</a:t>
            </a:r>
            <a:r>
              <a:rPr lang="en-US" altLang="zh-CN" sz="2000" dirty="0">
                <a:solidFill>
                  <a:schemeClr val="tx1"/>
                </a:solidFill>
              </a:rPr>
              <a:t>F[x][y]</a:t>
            </a:r>
            <a:r>
              <a:rPr lang="zh-CN" altLang="en-US" sz="2000" dirty="0">
                <a:solidFill>
                  <a:schemeClr val="tx1"/>
                </a:solidFill>
              </a:rPr>
              <a:t>的上一行，也就是说要计算第</a:t>
            </a:r>
            <a:r>
              <a:rPr lang="en-US" altLang="zh-CN" sz="2000" dirty="0">
                <a:solidFill>
                  <a:schemeClr val="tx1"/>
                </a:solidFill>
              </a:rPr>
              <a:t>x</a:t>
            </a:r>
            <a:r>
              <a:rPr lang="zh-CN" altLang="en-US" sz="2000" dirty="0">
                <a:solidFill>
                  <a:schemeClr val="tx1"/>
                </a:solidFill>
              </a:rPr>
              <a:t>行的状态的值，必须要先把第</a:t>
            </a:r>
            <a:r>
              <a:rPr lang="en-US" altLang="zh-CN" sz="2000" dirty="0">
                <a:solidFill>
                  <a:schemeClr val="tx1"/>
                </a:solidFill>
              </a:rPr>
              <a:t>x-1</a:t>
            </a:r>
            <a:r>
              <a:rPr lang="zh-CN" altLang="en-US" sz="2000" dirty="0">
                <a:solidFill>
                  <a:schemeClr val="tx1"/>
                </a:solidFill>
              </a:rPr>
              <a:t>行元素的值计算出来，因此我们可以先把第一行元素</a:t>
            </a:r>
            <a:r>
              <a:rPr lang="en-US" altLang="zh-CN" sz="2000" dirty="0">
                <a:solidFill>
                  <a:schemeClr val="tx1"/>
                </a:solidFill>
              </a:rPr>
              <a:t>F[1][1]</a:t>
            </a:r>
            <a:r>
              <a:rPr lang="zh-CN" altLang="en-US" sz="2000" dirty="0">
                <a:solidFill>
                  <a:schemeClr val="tx1"/>
                </a:solidFill>
              </a:rPr>
              <a:t>赋为 </a:t>
            </a:r>
            <a:r>
              <a:rPr lang="en-US" altLang="zh-CN" sz="2000" dirty="0">
                <a:solidFill>
                  <a:schemeClr val="tx1"/>
                </a:solidFill>
              </a:rPr>
              <a:t>A[1][1]</a:t>
            </a:r>
            <a:r>
              <a:rPr lang="zh-CN" altLang="en-US" sz="2000" dirty="0">
                <a:solidFill>
                  <a:schemeClr val="tx1"/>
                </a:solidFill>
              </a:rPr>
              <a:t>，再从第二行开始按照行递增的顺序计算出每一行的有效状态即可。时间复杂度为</a:t>
            </a:r>
            <a:r>
              <a:rPr lang="en-US" altLang="zh-CN" sz="2000" dirty="0">
                <a:solidFill>
                  <a:schemeClr val="tx1"/>
                </a:solidFill>
              </a:rPr>
              <a:t>O(N2)</a:t>
            </a:r>
            <a:r>
              <a:rPr lang="zh-CN" altLang="en-US" sz="2000" dirty="0">
                <a:solidFill>
                  <a:schemeClr val="tx1"/>
                </a:solidFill>
              </a:rPr>
              <a:t>。</a:t>
            </a:r>
            <a:br>
              <a:rPr lang="zh-CN" altLang="en-US" sz="2000" dirty="0"/>
            </a:b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64515"/>
          <p:cNvSpPr>
            <a:spLocks noGrp="1" noRot="1" noChangeArrowheads="1"/>
          </p:cNvSpPr>
          <p:nvPr>
            <p:ph type="title"/>
          </p:nvPr>
        </p:nvSpPr>
        <p:spPr>
          <a:xfrm>
            <a:off x="301625" y="228600"/>
            <a:ext cx="8842375" cy="64008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dirty="0" smtClean="0">
                <a:ln>
                  <a:noFill/>
                </a:ln>
                <a:solidFill>
                  <a:schemeClr val="tx2"/>
                </a:solidFill>
                <a:effectLst/>
                <a:uLnTx/>
                <a:uFillTx/>
                <a:latin typeface="+mj-lt"/>
                <a:ea typeface="+mj-ea"/>
                <a:cs typeface="+mj-cs"/>
              </a:rPr>
              <a:t> </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#include &lt;</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iostream</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&gt;</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#include &lt;algorithm&gt;</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using namespace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std</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const</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MAXN = 1005;</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A[MAXN][MAXN],F[MAXN][MAXN],N;</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main()</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cin</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&gt;&gt; N;</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i = 1;i &lt;= N;i ++)</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j = 1;j &lt;= i;j ++)</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cin</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&gt;&gt; A[</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][j];</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F[1][1] = A[1][1];</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 2;i &lt;=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N;i</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for(int j = 1;j &lt;= i;j ++)</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nb-NO"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F[i][j]=max(F[i-1][j-1],F[i-1][j])+A[i][j];</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int ans =0;</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i = 1;i &lt;= N;i ++)</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ans = max(ans,F[N][i]);</a:t>
            </a:r>
            <a:b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nb-NO"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cout</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&lt;&lt;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&lt;&lt; </a:t>
            </a:r>
            <a:r>
              <a:rPr kumimoji="0" lang="en-US" altLang="zh-CN" sz="1800" b="0" i="0" u="none" strike="noStrike" kern="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endl</a:t>
            </a: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return 0;</a:t>
            </a:r>
            <a:b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br>
            <a:r>
              <a:rPr kumimoji="0" lang="en-US" altLang="zh-CN"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endParaRPr kumimoji="0" lang="zh-CN" altLang="en-US" sz="1800" b="0" i="0" u="none" strike="noStrike" kern="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76200" y="212725"/>
            <a:ext cx="8915400" cy="6248400"/>
          </a:xfrm>
          <a:prstGeom prst="rect">
            <a:avLst/>
          </a:prstGeom>
          <a:noFill/>
          <a:ln w="9525">
            <a:noFill/>
          </a:ln>
        </p:spPr>
        <p:txBody>
          <a:bodyPr anchor="t" anchorCtr="0">
            <a:spAutoFit/>
          </a:bodyPr>
          <a:p>
            <a:pPr marL="342900" indent="-342900">
              <a:buClrTx/>
              <a:buFont typeface="Arial" panose="020B0604020202020204" pitchFamily="34" charset="0"/>
            </a:pPr>
            <a:r>
              <a:rPr lang="zh-CN" altLang="en-US" sz="2400" b="1" dirty="0">
                <a:latin typeface="Arial" panose="020B0604020202020204" pitchFamily="34" charset="0"/>
                <a:ea typeface="宋体" panose="02010600030101010101" pitchFamily="2" charset="-122"/>
              </a:rPr>
              <a:t>方法四：动态规划</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逆推法</a:t>
            </a:r>
            <a:r>
              <a:rPr lang="en-US" altLang="zh-CN" sz="2400" b="1"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b="1" dirty="0">
                <a:solidFill>
                  <a:schemeClr val="tx2"/>
                </a:solidFill>
                <a:latin typeface="Arial" panose="020B0604020202020204" pitchFamily="34" charset="0"/>
                <a:ea typeface="宋体" panose="02010600030101010101" pitchFamily="2" charset="-122"/>
              </a:rPr>
              <a:t>【</a:t>
            </a:r>
            <a:r>
              <a:rPr lang="zh-CN" altLang="en-US" sz="2000" b="1" dirty="0">
                <a:solidFill>
                  <a:schemeClr val="tx2"/>
                </a:solidFill>
                <a:latin typeface="Arial" panose="020B0604020202020204" pitchFamily="34" charset="0"/>
                <a:ea typeface="宋体" panose="02010600030101010101" pitchFamily="2" charset="-122"/>
              </a:rPr>
              <a:t>算法分析</a:t>
            </a:r>
            <a:r>
              <a:rPr lang="zh-CN" altLang="zh-CN" sz="2000" b="1" dirty="0">
                <a:solidFill>
                  <a:schemeClr val="tx2"/>
                </a:solidFill>
                <a:latin typeface="Arial" panose="020B0604020202020204" pitchFamily="34" charset="0"/>
                <a:ea typeface="宋体" panose="02010600030101010101" pitchFamily="2" charset="-122"/>
              </a:rPr>
              <a:t>】</a:t>
            </a:r>
            <a:endParaRPr lang="zh-CN" altLang="zh-CN" sz="2000" dirty="0">
              <a:solidFill>
                <a:schemeClr val="tx2"/>
              </a:solidFill>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 ①</a:t>
            </a:r>
            <a:r>
              <a:rPr lang="zh-CN" altLang="en-US" sz="2000" dirty="0">
                <a:latin typeface="Arial" panose="020B0604020202020204" pitchFamily="34" charset="0"/>
                <a:ea typeface="宋体" panose="02010600030101010101" pitchFamily="2" charset="-122"/>
              </a:rPr>
              <a:t>贪心法往往得不到最优解：本题若采用贪心法则：</a:t>
            </a:r>
            <a:r>
              <a:rPr lang="zh-CN" altLang="zh-CN" sz="2000" dirty="0">
                <a:latin typeface="Arial" panose="020B0604020202020204" pitchFamily="34" charset="0"/>
                <a:ea typeface="宋体" panose="02010600030101010101" pitchFamily="2" charset="-122"/>
              </a:rPr>
              <a:t>13-11-12-14-13</a:t>
            </a:r>
            <a:r>
              <a:rPr lang="zh-CN" altLang="en-US" sz="2000" dirty="0">
                <a:latin typeface="Arial" panose="020B0604020202020204" pitchFamily="34" charset="0"/>
                <a:ea typeface="宋体" panose="02010600030101010101" pitchFamily="2" charset="-122"/>
              </a:rPr>
              <a:t>，其和为</a:t>
            </a:r>
            <a:r>
              <a:rPr lang="zh-CN" altLang="zh-CN" sz="2000" dirty="0">
                <a:latin typeface="Arial" panose="020B0604020202020204" pitchFamily="34" charset="0"/>
                <a:ea typeface="宋体" panose="02010600030101010101" pitchFamily="2" charset="-122"/>
              </a:rPr>
              <a:t>63,</a:t>
            </a:r>
            <a:r>
              <a:rPr lang="zh-CN" altLang="en-US" sz="2000" dirty="0">
                <a:latin typeface="Arial" panose="020B0604020202020204" pitchFamily="34" charset="0"/>
                <a:ea typeface="宋体" panose="02010600030101010101" pitchFamily="2" charset="-122"/>
              </a:rPr>
              <a:t>但存在另一条路：</a:t>
            </a:r>
            <a:r>
              <a:rPr lang="zh-CN" altLang="zh-CN" sz="2000" dirty="0">
                <a:latin typeface="Arial" panose="020B0604020202020204" pitchFamily="34" charset="0"/>
                <a:ea typeface="宋体" panose="02010600030101010101" pitchFamily="2" charset="-122"/>
              </a:rPr>
              <a:t>13-8-26-15-24</a:t>
            </a:r>
            <a:r>
              <a:rPr lang="zh-CN" altLang="en-US" sz="2000" dirty="0">
                <a:latin typeface="Arial" panose="020B0604020202020204" pitchFamily="34" charset="0"/>
                <a:ea typeface="宋体" panose="02010600030101010101" pitchFamily="2" charset="-122"/>
              </a:rPr>
              <a:t>，其和为</a:t>
            </a:r>
            <a:r>
              <a:rPr lang="zh-CN" altLang="zh-CN" sz="2000" dirty="0">
                <a:latin typeface="Arial" panose="020B0604020202020204" pitchFamily="34" charset="0"/>
                <a:ea typeface="宋体" panose="02010600030101010101" pitchFamily="2" charset="-122"/>
              </a:rPr>
              <a:t>86</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贪心法问题所在：眼光短浅。</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②</a:t>
            </a:r>
            <a:r>
              <a:rPr lang="zh-CN" altLang="en-US" sz="2000" dirty="0">
                <a:latin typeface="Arial" panose="020B0604020202020204" pitchFamily="34" charset="0"/>
                <a:ea typeface="宋体" panose="02010600030101010101" pitchFamily="2" charset="-122"/>
              </a:rPr>
              <a:t>动态规划求解：动态规划求解问题的过程归纳为：自顶向下的分析，自底向上计算。</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sz="2000" dirty="0">
                <a:latin typeface="Arial" panose="020B0604020202020204" pitchFamily="34" charset="0"/>
                <a:ea typeface="宋体" panose="02010600030101010101" pitchFamily="2" charset="-122"/>
              </a:rPr>
              <a:t>其基本方法是：</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划分阶段：按三角形的行，划分阶段，若有</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行，则有</a:t>
            </a:r>
            <a:r>
              <a:rPr lang="zh-CN" altLang="zh-CN" sz="2000" dirty="0">
                <a:latin typeface="Arial" panose="020B0604020202020204" pitchFamily="34" charset="0"/>
                <a:ea typeface="宋体" panose="02010600030101010101" pitchFamily="2" charset="-122"/>
              </a:rPr>
              <a:t>n-1</a:t>
            </a:r>
            <a:r>
              <a:rPr lang="zh-CN" altLang="en-US" sz="2000" dirty="0">
                <a:latin typeface="Arial" panose="020B0604020202020204" pitchFamily="34" charset="0"/>
                <a:ea typeface="宋体" panose="02010600030101010101" pitchFamily="2" charset="-122"/>
              </a:rPr>
              <a:t>个阶段。</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a:t>
            </a:r>
            <a:r>
              <a:rPr lang="zh-CN" altLang="en-US" sz="2000" dirty="0">
                <a:latin typeface="Arial" panose="020B0604020202020204" pitchFamily="34" charset="0"/>
                <a:ea typeface="宋体" panose="02010600030101010101" pitchFamily="2" charset="-122"/>
              </a:rPr>
              <a:t>．从根结点</a:t>
            </a:r>
            <a:r>
              <a:rPr lang="zh-CN" altLang="zh-CN" sz="2000" dirty="0">
                <a:latin typeface="Arial" panose="020B0604020202020204" pitchFamily="34" charset="0"/>
                <a:ea typeface="宋体" panose="02010600030101010101" pitchFamily="2" charset="-122"/>
              </a:rPr>
              <a:t>13</a:t>
            </a:r>
            <a:r>
              <a:rPr lang="zh-CN" altLang="en-US" sz="2000" dirty="0">
                <a:latin typeface="Arial" panose="020B0604020202020204" pitchFamily="34" charset="0"/>
                <a:ea typeface="宋体" panose="02010600030101010101" pitchFamily="2" charset="-122"/>
              </a:rPr>
              <a:t>出发，选取它的两个方向中的一条支路，当到倒数第二层时，每个结点其后继仅有两个结点，可以直接比较，选择最大值为前进方向，从而求得从根结点开始到底端的最大路径。</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B</a:t>
            </a:r>
            <a:r>
              <a:rPr lang="zh-CN" altLang="en-US" sz="2000" dirty="0">
                <a:latin typeface="Arial" panose="020B0604020202020204" pitchFamily="34" charset="0"/>
                <a:ea typeface="宋体" panose="02010600030101010101" pitchFamily="2" charset="-122"/>
              </a:rPr>
              <a:t>．自底向上计算：（给出递推式和终止条件）</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①</a:t>
            </a:r>
            <a:r>
              <a:rPr lang="zh-CN" altLang="en-US" sz="2000" dirty="0">
                <a:latin typeface="Arial" panose="020B0604020202020204" pitchFamily="34" charset="0"/>
                <a:ea typeface="宋体" panose="02010600030101010101" pitchFamily="2" charset="-122"/>
              </a:rPr>
              <a:t>从底层开始，本身数即为最大数；</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②</a:t>
            </a:r>
            <a:r>
              <a:rPr lang="zh-CN" altLang="en-US" sz="2000" dirty="0">
                <a:latin typeface="Arial" panose="020B0604020202020204" pitchFamily="34" charset="0"/>
                <a:ea typeface="宋体" panose="02010600030101010101" pitchFamily="2" charset="-122"/>
              </a:rPr>
              <a:t>倒数第二层的计算，取决于底层的数据：</a:t>
            </a:r>
            <a:r>
              <a:rPr lang="zh-CN" altLang="zh-CN" sz="2000" dirty="0">
                <a:latin typeface="Arial" panose="020B0604020202020204" pitchFamily="34" charset="0"/>
                <a:ea typeface="宋体" panose="02010600030101010101" pitchFamily="2" charset="-122"/>
              </a:rPr>
              <a:t>12+6=18</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13+14=27</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24+15=39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24+8=32</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③</a:t>
            </a:r>
            <a:r>
              <a:rPr lang="zh-CN" altLang="en-US" sz="2000" dirty="0">
                <a:latin typeface="Arial" panose="020B0604020202020204" pitchFamily="34" charset="0"/>
                <a:ea typeface="宋体" panose="02010600030101010101" pitchFamily="2" charset="-122"/>
              </a:rPr>
              <a:t>倒数第三层的计算，取决于底二层计算的数据：</a:t>
            </a:r>
            <a:r>
              <a:rPr lang="zh-CN" altLang="zh-CN" sz="2000" dirty="0">
                <a:latin typeface="Arial" panose="020B0604020202020204" pitchFamily="34" charset="0"/>
                <a:ea typeface="宋体" panose="02010600030101010101" pitchFamily="2" charset="-122"/>
              </a:rPr>
              <a:t>27+12=39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39+7=46</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39+26=65</a:t>
            </a:r>
            <a:endParaRPr lang="zh-CN" altLang="zh-CN"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④</a:t>
            </a:r>
            <a:r>
              <a:rPr lang="zh-CN" altLang="en-US" sz="2000" dirty="0">
                <a:latin typeface="Arial" panose="020B0604020202020204" pitchFamily="34" charset="0"/>
                <a:ea typeface="宋体" panose="02010600030101010101" pitchFamily="2" charset="-122"/>
              </a:rPr>
              <a:t>倒数第四层的计算，取决于底三层计算的数据：</a:t>
            </a:r>
            <a:r>
              <a:rPr lang="zh-CN" altLang="zh-CN" sz="2000" dirty="0">
                <a:latin typeface="Arial" panose="020B0604020202020204" pitchFamily="34" charset="0"/>
                <a:ea typeface="宋体" panose="02010600030101010101" pitchFamily="2" charset="-122"/>
              </a:rPr>
              <a:t>46+11=57</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65+8=73</a:t>
            </a:r>
            <a:endParaRPr lang="zh-CN" altLang="zh-CN" sz="2000"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⑤</a:t>
            </a:r>
            <a:r>
              <a:rPr lang="zh-CN" altLang="en-US" sz="2000" dirty="0">
                <a:latin typeface="Arial" panose="020B0604020202020204" pitchFamily="34" charset="0"/>
                <a:ea typeface="宋体" panose="02010600030101010101" pitchFamily="2" charset="-122"/>
              </a:rPr>
              <a:t>最后的路径：</a:t>
            </a:r>
            <a:r>
              <a:rPr lang="zh-CN" altLang="zh-CN" sz="2000" dirty="0">
                <a:latin typeface="Arial" panose="020B0604020202020204" pitchFamily="34" charset="0"/>
                <a:ea typeface="宋体" panose="02010600030101010101" pitchFamily="2" charset="-122"/>
              </a:rPr>
              <a:t>13——8——26——15——24 </a:t>
            </a:r>
            <a:endParaRPr lang="zh-CN"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
          <p:cNvSpPr txBox="1"/>
          <p:nvPr/>
        </p:nvSpPr>
        <p:spPr>
          <a:xfrm>
            <a:off x="0" y="228600"/>
            <a:ext cx="9144000" cy="2835275"/>
          </a:xfrm>
          <a:prstGeom prst="rect">
            <a:avLst/>
          </a:prstGeom>
          <a:noFill/>
          <a:ln w="9525">
            <a:noFill/>
          </a:ln>
        </p:spPr>
        <p:txBody>
          <a:bodyPr anchor="t"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C</a:t>
            </a:r>
            <a:r>
              <a:rPr lang="zh-CN" altLang="en-US" sz="2000" dirty="0">
                <a:latin typeface="Arial" panose="020B0604020202020204" pitchFamily="34" charset="0"/>
                <a:ea typeface="宋体" panose="02010600030101010101" pitchFamily="2" charset="-122"/>
              </a:rPr>
              <a:t>．数据结构及算法设计</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①</a:t>
            </a:r>
            <a:r>
              <a:rPr lang="zh-CN" altLang="en-US" sz="2000" dirty="0">
                <a:latin typeface="Arial" panose="020B0604020202020204" pitchFamily="34" charset="0"/>
                <a:ea typeface="宋体" panose="02010600030101010101" pitchFamily="2" charset="-122"/>
              </a:rPr>
              <a:t>图形转化：直角三角形，便于搜索：向下、向右</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②</a:t>
            </a:r>
            <a:r>
              <a:rPr lang="zh-CN" altLang="en-US" sz="2000" dirty="0">
                <a:latin typeface="Arial" panose="020B0604020202020204" pitchFamily="34" charset="0"/>
                <a:ea typeface="宋体" panose="02010600030101010101" pitchFamily="2" charset="-122"/>
              </a:rPr>
              <a:t>用三维数组表示数塔：</a:t>
            </a:r>
            <a:r>
              <a:rPr lang="zh-CN" altLang="zh-CN" sz="2000" dirty="0">
                <a:latin typeface="Arial" panose="020B0604020202020204" pitchFamily="34" charset="0"/>
                <a:ea typeface="宋体" panose="02010600030101010101" pitchFamily="2" charset="-122"/>
              </a:rPr>
              <a:t>a[x</a:t>
            </a:r>
            <a:r>
              <a:rPr lang="en-US" altLang="zh-CN"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y</a:t>
            </a:r>
            <a:r>
              <a:rPr lang="en-US" altLang="zh-CN"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表示行、列及结点本身数据</a:t>
            </a:r>
            <a:r>
              <a:rPr lang="zh-CN" altLang="zh-CN" sz="2000" dirty="0">
                <a:latin typeface="Arial" panose="020B0604020202020204" pitchFamily="34" charset="0"/>
                <a:ea typeface="宋体" panose="02010600030101010101" pitchFamily="2" charset="-122"/>
              </a:rPr>
              <a:t>,a[x</a:t>
            </a:r>
            <a:r>
              <a:rPr lang="en-US" altLang="zh-CN"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y</a:t>
            </a:r>
            <a:r>
              <a:rPr lang="en-US" altLang="zh-CN"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能够取得最大值</a:t>
            </a:r>
            <a:r>
              <a:rPr lang="zh-CN" altLang="zh-CN" sz="2000" dirty="0">
                <a:latin typeface="Arial" panose="020B0604020202020204" pitchFamily="34" charset="0"/>
                <a:ea typeface="宋体" panose="02010600030101010101" pitchFamily="2" charset="-122"/>
              </a:rPr>
              <a:t>,a[x</a:t>
            </a:r>
            <a:r>
              <a:rPr lang="en-US" altLang="zh-CN"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y</a:t>
            </a:r>
            <a:r>
              <a:rPr lang="en-US" altLang="zh-CN"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表示前进的方向</a:t>
            </a:r>
            <a:r>
              <a:rPr lang="zh-CN"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向下，</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向右；</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③</a:t>
            </a:r>
            <a:r>
              <a:rPr lang="zh-CN" altLang="en-US" sz="2000" dirty="0">
                <a:latin typeface="Arial" panose="020B0604020202020204" pitchFamily="34" charset="0"/>
                <a:ea typeface="宋体" panose="02010600030101010101" pitchFamily="2" charset="-122"/>
              </a:rPr>
              <a:t>算法：</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数组初始化，输入每个结点值及初始的最大路径、前进方向为</a:t>
            </a:r>
            <a:r>
              <a:rPr lang="zh-CN"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从倒数第二层开始向上一层求最大路径，共循环</a:t>
            </a:r>
            <a:r>
              <a:rPr lang="zh-CN" altLang="zh-CN" sz="2000" dirty="0">
                <a:latin typeface="Arial" panose="020B0604020202020204" pitchFamily="34" charset="0"/>
                <a:ea typeface="宋体" panose="02010600030101010101" pitchFamily="2" charset="-122"/>
              </a:rPr>
              <a:t>N-1</a:t>
            </a:r>
            <a:r>
              <a:rPr lang="zh-CN" altLang="en-US" sz="2000" dirty="0">
                <a:latin typeface="Arial" panose="020B0604020202020204" pitchFamily="34" charset="0"/>
                <a:ea typeface="宋体" panose="02010600030101010101" pitchFamily="2" charset="-122"/>
              </a:rPr>
              <a:t>次；</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从顶向下，输出路径：究竟向下还是向右取决于列的值，若列的值比原先多</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则向右，否则向下。</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noRot="1"/>
          </p:cNvSpPr>
          <p:nvPr>
            <p:ph type="title"/>
          </p:nvPr>
        </p:nvSpPr>
        <p:spPr>
          <a:ln/>
        </p:spPr>
        <p:txBody>
          <a:bodyPr vert="horz" wrap="square" lIns="91440" tIns="45720" rIns="91440" bIns="45720" anchor="ctr" anchorCtr="0"/>
          <a:p>
            <a:pPr eaLnBrk="1" hangingPunct="1"/>
            <a:r>
              <a:rPr lang="zh-CN" altLang="en-US" dirty="0"/>
              <a:t> </a:t>
            </a:r>
            <a:endParaRPr lang="zh-CN" altLang="en-US" dirty="0"/>
          </a:p>
        </p:txBody>
      </p:sp>
      <p:sp>
        <p:nvSpPr>
          <p:cNvPr id="29698" name="Rectangle 3"/>
          <p:cNvSpPr>
            <a:spLocks noGrp="1" noRot="1"/>
          </p:cNvSpPr>
          <p:nvPr>
            <p:ph idx="1"/>
          </p:nvPr>
        </p:nvSpPr>
        <p:spPr>
          <a:xfrm>
            <a:off x="25400" y="0"/>
            <a:ext cx="9194800" cy="6864350"/>
          </a:xfrm>
          <a:ln/>
        </p:spPr>
        <p:txBody>
          <a:bodyPr vert="horz" wrap="square" lIns="91440" tIns="45720" rIns="91440" bIns="45720" anchor="t" anchorCtr="0"/>
          <a:p>
            <a:pPr eaLnBrk="1" hangingPunct="1">
              <a:buNone/>
            </a:pPr>
            <a:r>
              <a:rPr lang="zh-CN" altLang="en-US" sz="2000" b="1" dirty="0">
                <a:solidFill>
                  <a:schemeClr val="tx2"/>
                </a:solidFill>
              </a:rPr>
              <a:t>参考程序</a:t>
            </a:r>
            <a:endParaRPr lang="zh-CN" altLang="en-US" sz="2000" b="1" dirty="0">
              <a:solidFill>
                <a:schemeClr val="tx2"/>
              </a:solidFill>
            </a:endParaRPr>
          </a:p>
          <a:p>
            <a:pPr eaLnBrk="1" hangingPunct="1">
              <a:buNone/>
            </a:pPr>
            <a:r>
              <a:rPr lang="zh-CN" altLang="en-US" sz="2000" dirty="0">
                <a:latin typeface="Consolas" panose="020B0609020204030204" pitchFamily="49" charset="0"/>
              </a:rPr>
              <a:t>#include&lt;iostream&gt;</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#include&lt;cstring&gt;</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using namespace std;</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int main()</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int n,x,y;</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int a[51][51][</a:t>
            </a:r>
            <a:r>
              <a:rPr lang="en-US" altLang="zh-CN" sz="2000" dirty="0">
                <a:latin typeface="Consolas" panose="020B0609020204030204" pitchFamily="49" charset="0"/>
              </a:rPr>
              <a:t>4];</a:t>
            </a:r>
            <a:endParaRPr lang="en-US" altLang="zh-CN" sz="2000" dirty="0">
              <a:latin typeface="Consolas" panose="020B0609020204030204" pitchFamily="49" charset="0"/>
            </a:endParaRPr>
          </a:p>
          <a:p>
            <a:pPr eaLnBrk="1" hangingPunct="1">
              <a:buNone/>
            </a:pPr>
            <a:r>
              <a:rPr lang="zh-CN" altLang="en-US" sz="2000" dirty="0">
                <a:latin typeface="Consolas" panose="020B0609020204030204" pitchFamily="49" charset="0"/>
              </a:rPr>
              <a:t>	cout&lt;&lt;"please input the number of rows:";</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cin&gt;&gt;n;</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memset(a,0,sizeof(</a:t>
            </a:r>
            <a:r>
              <a:rPr lang="en-US" altLang="zh-CN" sz="2000" dirty="0">
                <a:latin typeface="Consolas" panose="020B0609020204030204" pitchFamily="49" charset="0"/>
              </a:rPr>
              <a:t>a));</a:t>
            </a:r>
            <a:endParaRPr lang="en-US" altLang="zh-CN" sz="2000" dirty="0">
              <a:latin typeface="Consolas" panose="020B0609020204030204" pitchFamily="49" charset="0"/>
            </a:endParaRPr>
          </a:p>
          <a:p>
            <a:pPr eaLnBrk="1" hangingPunct="1">
              <a:buNone/>
            </a:pPr>
            <a:r>
              <a:rPr lang="zh-CN" altLang="en-US" sz="2000" dirty="0">
                <a:latin typeface="Consolas" panose="020B0609020204030204" pitchFamily="49" charset="0"/>
              </a:rPr>
              <a:t>	for (x=1;x&lt;=n;x++)            //输入数塔的初始值</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for (y=1;y&lt;=x;y++)</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cin&gt;&gt;a[x][y][1];</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a[x][y][2]=a[x][y][1];</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a[x][y][3]=0;             //路径走向，默认向下</a:t>
            </a:r>
            <a:endParaRPr lang="zh-CN" altLang="en-US" sz="2000" dirty="0">
              <a:latin typeface="Consolas" panose="020B0609020204030204" pitchFamily="49" charset="0"/>
            </a:endParaRPr>
          </a:p>
          <a:p>
            <a:pPr eaLnBrk="1" hangingPunct="1">
              <a:buNone/>
            </a:pPr>
            <a:r>
              <a:rPr lang="zh-CN" altLang="en-US" sz="2000" dirty="0">
                <a:latin typeface="Consolas" panose="020B0609020204030204" pitchFamily="49" charset="0"/>
              </a:rPr>
              <a:t>	  } </a:t>
            </a:r>
            <a:endParaRPr lang="zh-CN" altLang="en-US" sz="2000" dirty="0">
              <a:latin typeface="Consolas" panose="020B0609020204030204" pitchFamily="49" charset="0"/>
              <a:ea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2"/>
          <p:cNvSpPr txBox="1"/>
          <p:nvPr/>
        </p:nvSpPr>
        <p:spPr>
          <a:xfrm>
            <a:off x="1588" y="0"/>
            <a:ext cx="9142412" cy="6186488"/>
          </a:xfrm>
          <a:prstGeom prst="rect">
            <a:avLst/>
          </a:prstGeom>
          <a:noFill/>
          <a:ln w="9525">
            <a:noFill/>
          </a:ln>
        </p:spPr>
        <p:txBody>
          <a:bodyPr anchor="t" anchorCtr="0">
            <a:spAutoFit/>
          </a:bodyPr>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zh-CN" altLang="en-US" dirty="0">
                <a:latin typeface="Consolas" panose="020B0609020204030204" pitchFamily="49" charset="0"/>
                <a:ea typeface="宋体" panose="02010600030101010101" pitchFamily="2" charset="-122"/>
              </a:rPr>
              <a:t>  for (x=n-1;x&gt;=1;x--)</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for (y=1;y&lt;=x;y++)</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if (a[x+1][y][2]&gt;a[x+1][y+1][2])  //选择路径，保留最大路径值</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 a[x][y][2]=a[x][y][2]+a[x+1][y][2]; a[x][y][3]=0; }</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else { a[x][y][2]=a[x][y][2]+a[x+1][y+1][2]; a[x][y][3]=1;}</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cout&lt;&lt;"max="&lt;&lt;a[1][1][2]&lt;&lt;endl;      //输出数塔最大值</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y=1;</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for (x=1;x&lt;=n-1;x++)                 //输出数塔最大值的路径</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cout&lt;&lt;a[x][y][1]&lt;&lt;"-&gt;";</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y=y+a[x][y][3];                  //下一行的列数</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     cout&lt;&lt;a[n][y][1]&lt;&lt;endl;</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dirty="0">
                <a:latin typeface="Consolas" panose="020B0609020204030204" pitchFamily="49" charset="0"/>
                <a:ea typeface="宋体" panose="02010600030101010101" pitchFamily="2" charset="-122"/>
              </a:rPr>
              <a:t>}</a:t>
            </a:r>
            <a:endParaRPr lang="zh-CN" altLang="en-US" dirty="0">
              <a:latin typeface="Consolas" panose="020B0609020204030204" pitchFamily="49" charset="0"/>
              <a:ea typeface="宋体" panose="02010600030101010101" pitchFamily="2" charset="-122"/>
            </a:endParaRPr>
          </a:p>
          <a:p>
            <a:pPr>
              <a:buClrTx/>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输入：</a:t>
            </a: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5               //数塔层数</a:t>
            </a: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13</a:t>
            </a: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11   8</a:t>
            </a: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12   7    26</a:t>
            </a: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6   14    15    8</a:t>
            </a:r>
            <a:endParaRPr lang="zh-CN" altLang="en-US" dirty="0">
              <a:latin typeface="Times New Roman" panose="02020603050405020304" pitchFamily="18" charset="0"/>
              <a:ea typeface="宋体" panose="02010600030101010101" pitchFamily="2" charset="-122"/>
            </a:endParaRPr>
          </a:p>
          <a:p>
            <a:pPr>
              <a:buClrTx/>
              <a:buFont typeface="Arial" panose="020B0604020202020204" pitchFamily="34" charset="0"/>
            </a:pPr>
            <a:r>
              <a:rPr lang="zh-CN" altLang="en-US" dirty="0">
                <a:latin typeface="Times New Roman" panose="02020603050405020304" pitchFamily="18" charset="0"/>
                <a:ea typeface="宋体" panose="02010600030101010101" pitchFamily="2" charset="-122"/>
              </a:rPr>
              <a:t>12   7    13   24    11</a:t>
            </a:r>
            <a:endParaRPr lang="zh-CN" altLang="en-US" dirty="0">
              <a:latin typeface="Times New Roman" panose="02020603050405020304" pitchFamily="18" charset="0"/>
              <a:ea typeface="宋体" panose="02010600030101010101" pitchFamily="2" charset="-122"/>
            </a:endParaRPr>
          </a:p>
        </p:txBody>
      </p:sp>
      <p:sp>
        <p:nvSpPr>
          <p:cNvPr id="30722" name="Rectangle 3"/>
          <p:cNvSpPr/>
          <p:nvPr/>
        </p:nvSpPr>
        <p:spPr>
          <a:xfrm>
            <a:off x="4343400" y="4479925"/>
            <a:ext cx="4572000" cy="1463675"/>
          </a:xfrm>
          <a:prstGeom prst="rect">
            <a:avLst/>
          </a:prstGeom>
          <a:noFill/>
          <a:ln w="9525">
            <a:noFill/>
          </a:ln>
        </p:spPr>
        <p:txBody>
          <a:bodyPr anchor="t"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输出结果：</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max=86</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13-&gt;8-&gt;26-&gt;15-&gt;24</a:t>
            </a:r>
            <a:endParaRPr lang="zh-CN" altLang="zh-CN" sz="2000" dirty="0">
              <a:latin typeface="Arial" panose="020B0604020202020204" pitchFamily="34" charset="0"/>
              <a:ea typeface="宋体" panose="02010600030101010101" pitchFamily="2" charset="-122"/>
            </a:endParaRPr>
          </a:p>
          <a:p>
            <a:pPr>
              <a:spcBef>
                <a:spcPct val="50000"/>
              </a:spcBef>
              <a:buClrTx/>
              <a:buFont typeface="Arial" panose="020B0604020202020204" pitchFamily="34" charset="0"/>
            </a:pPr>
            <a:endParaRPr lang="zh-CN"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2"/>
          <p:cNvSpPr txBox="1"/>
          <p:nvPr/>
        </p:nvSpPr>
        <p:spPr>
          <a:xfrm>
            <a:off x="0" y="-4762"/>
            <a:ext cx="9175750" cy="7170737"/>
          </a:xfrm>
          <a:prstGeom prst="rect">
            <a:avLst/>
          </a:prstGeom>
          <a:noFill/>
          <a:ln w="9525">
            <a:noFill/>
          </a:ln>
        </p:spPr>
        <p:txBody>
          <a:bodyPr anchor="t" anchorCtr="0">
            <a:spAutoFit/>
          </a:bodyPr>
          <a:p>
            <a:pPr>
              <a:buClrTx/>
              <a:buFont typeface="Arial" panose="020B0604020202020204" pitchFamily="34" charset="0"/>
            </a:pP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例</a:t>
            </a:r>
            <a:r>
              <a:rPr lang="zh-CN"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求最长不下降序列</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㈠</a:t>
            </a:r>
            <a:r>
              <a:rPr lang="zh-CN" altLang="en-US" sz="2000" dirty="0">
                <a:latin typeface="Arial" panose="020B0604020202020204" pitchFamily="34" charset="0"/>
                <a:ea typeface="宋体" panose="02010600030101010101" pitchFamily="2" charset="-122"/>
              </a:rPr>
              <a:t>问题描述：</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设有由</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个不相同的整数组成的数列，记为</a:t>
            </a:r>
            <a:r>
              <a:rPr lang="zh-CN" altLang="zh-CN" sz="2000" dirty="0">
                <a:latin typeface="Arial" panose="020B0604020202020204" pitchFamily="34" charset="0"/>
                <a:ea typeface="宋体" panose="02010600030101010101" pitchFamily="2" charset="-122"/>
              </a:rPr>
              <a:t>:b(1)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b(2)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b(n)</a:t>
            </a:r>
            <a:r>
              <a:rPr lang="zh-CN" altLang="en-US" sz="2000" dirty="0">
                <a:latin typeface="Arial" panose="020B0604020202020204" pitchFamily="34" charset="0"/>
                <a:ea typeface="宋体" panose="02010600030101010101" pitchFamily="2" charset="-122"/>
              </a:rPr>
              <a:t>且</a:t>
            </a:r>
            <a:r>
              <a:rPr lang="zh-CN" altLang="zh-CN" sz="2000" dirty="0">
                <a:latin typeface="Arial" panose="020B0604020202020204" pitchFamily="34" charset="0"/>
                <a:ea typeface="宋体" panose="02010600030101010101" pitchFamily="2" charset="-122"/>
              </a:rPr>
              <a:t>b(i)&lt;&gt;b(j)  (i&lt;&gt;j)</a:t>
            </a:r>
            <a:r>
              <a:rPr lang="zh-CN" altLang="en-US" sz="2000" dirty="0">
                <a:latin typeface="Arial" panose="020B0604020202020204" pitchFamily="34" charset="0"/>
                <a:ea typeface="宋体" panose="02010600030101010101" pitchFamily="2" charset="-122"/>
              </a:rPr>
              <a:t>，若存在</a:t>
            </a:r>
            <a:r>
              <a:rPr lang="zh-CN" altLang="zh-CN" sz="2000" dirty="0">
                <a:latin typeface="Arial" panose="020B0604020202020204" pitchFamily="34" charset="0"/>
                <a:ea typeface="宋体" panose="02010600030101010101" pitchFamily="2" charset="-122"/>
              </a:rPr>
              <a:t>i1&lt;i2&lt;i3&lt; … &lt; ie </a:t>
            </a:r>
            <a:r>
              <a:rPr lang="zh-CN" altLang="en-US" sz="2000" dirty="0">
                <a:latin typeface="Arial" panose="020B0604020202020204" pitchFamily="34" charset="0"/>
                <a:ea typeface="宋体" panose="02010600030101010101" pitchFamily="2" charset="-122"/>
              </a:rPr>
              <a:t>且有</a:t>
            </a:r>
            <a:r>
              <a:rPr lang="zh-CN" altLang="zh-CN" sz="2000" dirty="0">
                <a:latin typeface="Arial" panose="020B0604020202020204" pitchFamily="34" charset="0"/>
                <a:ea typeface="宋体" panose="02010600030101010101" pitchFamily="2" charset="-122"/>
              </a:rPr>
              <a:t>b(i1)&lt;b(i2)&lt; … &lt;b(ie)</a:t>
            </a:r>
            <a:r>
              <a:rPr lang="zh-CN" altLang="en-US" sz="2000" dirty="0">
                <a:latin typeface="Arial" panose="020B0604020202020204" pitchFamily="34" charset="0"/>
                <a:ea typeface="宋体" panose="02010600030101010101" pitchFamily="2" charset="-122"/>
              </a:rPr>
              <a:t>则称为长度为</a:t>
            </a:r>
            <a:r>
              <a:rPr lang="zh-CN" altLang="zh-CN" sz="2000" dirty="0">
                <a:latin typeface="Arial" panose="020B0604020202020204" pitchFamily="34" charset="0"/>
                <a:ea typeface="宋体" panose="02010600030101010101" pitchFamily="2" charset="-122"/>
              </a:rPr>
              <a:t>e</a:t>
            </a:r>
            <a:r>
              <a:rPr lang="zh-CN" altLang="en-US" sz="2000" dirty="0">
                <a:latin typeface="Arial" panose="020B0604020202020204" pitchFamily="34" charset="0"/>
                <a:ea typeface="宋体" panose="02010600030101010101" pitchFamily="2" charset="-122"/>
              </a:rPr>
              <a:t>的不下降序列。当原数列出之后，求出最长的不下降序列。</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例如</a:t>
            </a:r>
            <a:r>
              <a:rPr lang="zh-CN" altLang="zh-CN" sz="2000" dirty="0">
                <a:latin typeface="Arial" panose="020B0604020202020204" pitchFamily="34" charset="0"/>
                <a:ea typeface="宋体" panose="02010600030101010101" pitchFamily="2" charset="-122"/>
              </a:rPr>
              <a:t>13</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7</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16</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38</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24</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37</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18</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44</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63</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15</a:t>
            </a:r>
            <a:r>
              <a:rPr lang="zh-CN" altLang="en-US" sz="2000" dirty="0">
                <a:latin typeface="Arial" panose="020B0604020202020204" pitchFamily="34" charset="0"/>
                <a:ea typeface="宋体" panose="02010600030101010101" pitchFamily="2" charset="-122"/>
              </a:rPr>
              <a:t>。例中</a:t>
            </a:r>
            <a:r>
              <a:rPr lang="zh-CN" altLang="zh-CN" sz="2000" dirty="0">
                <a:latin typeface="Arial" panose="020B0604020202020204" pitchFamily="34" charset="0"/>
                <a:ea typeface="宋体" panose="02010600030101010101" pitchFamily="2" charset="-122"/>
              </a:rPr>
              <a:t>13</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16</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18</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63</a:t>
            </a:r>
            <a:r>
              <a:rPr lang="zh-CN" altLang="en-US" sz="2000" dirty="0">
                <a:latin typeface="Arial" panose="020B0604020202020204" pitchFamily="34" charset="0"/>
                <a:ea typeface="宋体" panose="02010600030101010101" pitchFamily="2" charset="-122"/>
              </a:rPr>
              <a:t>就是一个长度为</a:t>
            </a:r>
            <a:r>
              <a:rPr lang="zh-CN" altLang="zh-CN" sz="2000" dirty="0">
                <a:latin typeface="Arial" panose="020B0604020202020204" pitchFamily="34" charset="0"/>
                <a:ea typeface="宋体" panose="02010600030101010101" pitchFamily="2" charset="-122"/>
              </a:rPr>
              <a:t>7</a:t>
            </a:r>
            <a:r>
              <a:rPr lang="zh-CN" altLang="en-US" sz="2000" dirty="0">
                <a:latin typeface="Arial" panose="020B0604020202020204" pitchFamily="34" charset="0"/>
                <a:ea typeface="宋体" panose="02010600030101010101" pitchFamily="2" charset="-122"/>
              </a:rPr>
              <a:t>的不下降序列，同时也有</a:t>
            </a:r>
            <a:r>
              <a:rPr lang="zh-CN" altLang="zh-CN" sz="2000" dirty="0">
                <a:latin typeface="Arial" panose="020B0604020202020204" pitchFamily="34" charset="0"/>
                <a:ea typeface="宋体" panose="02010600030101010101" pitchFamily="2" charset="-122"/>
              </a:rPr>
              <a:t>7 </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16</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18</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19</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63</a:t>
            </a:r>
            <a:r>
              <a:rPr lang="zh-CN" altLang="en-US" sz="2000" dirty="0">
                <a:latin typeface="Arial" panose="020B0604020202020204" pitchFamily="34" charset="0"/>
                <a:ea typeface="宋体" panose="02010600030101010101" pitchFamily="2" charset="-122"/>
              </a:rPr>
              <a:t>长度为</a:t>
            </a:r>
            <a:r>
              <a:rPr lang="zh-CN" altLang="zh-CN" sz="2000" dirty="0">
                <a:latin typeface="Arial" panose="020B0604020202020204" pitchFamily="34" charset="0"/>
                <a:ea typeface="宋体" panose="02010600030101010101" pitchFamily="2" charset="-122"/>
              </a:rPr>
              <a:t>8</a:t>
            </a:r>
            <a:r>
              <a:rPr lang="zh-CN" altLang="en-US" sz="2000" dirty="0">
                <a:latin typeface="Arial" panose="020B0604020202020204" pitchFamily="34" charset="0"/>
                <a:ea typeface="宋体" panose="02010600030101010101" pitchFamily="2" charset="-122"/>
              </a:rPr>
              <a:t>的不下降序列。</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㈡</a:t>
            </a:r>
            <a:r>
              <a:rPr lang="zh-CN" altLang="en-US" sz="2000" dirty="0">
                <a:latin typeface="Arial" panose="020B0604020202020204" pitchFamily="34" charset="0"/>
                <a:ea typeface="宋体" panose="02010600030101010101" pitchFamily="2" charset="-122"/>
              </a:rPr>
              <a:t>算法分析：</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根据动态规划的原理，由后往前进行搜索</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当然从前往后也一样</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1·</a:t>
            </a:r>
            <a:r>
              <a:rPr lang="zh-CN" altLang="en-US" sz="2000" dirty="0">
                <a:latin typeface="Arial" panose="020B0604020202020204" pitchFamily="34" charset="0"/>
                <a:ea typeface="宋体" panose="02010600030101010101" pitchFamily="2" charset="-122"/>
              </a:rPr>
              <a:t>对</a:t>
            </a:r>
            <a:r>
              <a:rPr lang="zh-CN" altLang="zh-CN" sz="2000" dirty="0">
                <a:latin typeface="Arial" panose="020B0604020202020204" pitchFamily="34" charset="0"/>
                <a:ea typeface="宋体" panose="02010600030101010101" pitchFamily="2" charset="-122"/>
              </a:rPr>
              <a:t>b(n)</a:t>
            </a:r>
            <a:r>
              <a:rPr lang="zh-CN" altLang="en-US" sz="2000" dirty="0">
                <a:latin typeface="Arial" panose="020B0604020202020204" pitchFamily="34" charset="0"/>
                <a:ea typeface="宋体" panose="02010600030101010101" pitchFamily="2" charset="-122"/>
              </a:rPr>
              <a:t>来说，由于它是最后一个数，所以当从</a:t>
            </a:r>
            <a:r>
              <a:rPr lang="zh-CN" altLang="zh-CN" sz="2000" dirty="0">
                <a:latin typeface="Arial" panose="020B0604020202020204" pitchFamily="34" charset="0"/>
                <a:ea typeface="宋体" panose="02010600030101010101" pitchFamily="2" charset="-122"/>
              </a:rPr>
              <a:t>b(n)</a:t>
            </a:r>
            <a:r>
              <a:rPr lang="zh-CN" altLang="en-US" sz="2000" dirty="0">
                <a:latin typeface="Arial" panose="020B0604020202020204" pitchFamily="34" charset="0"/>
                <a:ea typeface="宋体" panose="02010600030101010101" pitchFamily="2" charset="-122"/>
              </a:rPr>
              <a:t>开始查找时，只存在长度为</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的不下降序列；</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2·</a:t>
            </a:r>
            <a:r>
              <a:rPr lang="zh-CN" altLang="en-US" sz="2000" dirty="0">
                <a:latin typeface="Arial" panose="020B0604020202020204" pitchFamily="34" charset="0"/>
                <a:ea typeface="宋体" panose="02010600030101010101" pitchFamily="2" charset="-122"/>
              </a:rPr>
              <a:t>若从</a:t>
            </a:r>
            <a:r>
              <a:rPr lang="zh-CN" altLang="zh-CN" sz="2000" dirty="0">
                <a:latin typeface="Arial" panose="020B0604020202020204" pitchFamily="34" charset="0"/>
                <a:ea typeface="宋体" panose="02010600030101010101" pitchFamily="2" charset="-122"/>
              </a:rPr>
              <a:t>b(n-1)</a:t>
            </a:r>
            <a:r>
              <a:rPr lang="zh-CN" altLang="en-US" sz="2000" dirty="0">
                <a:latin typeface="Arial" panose="020B0604020202020204" pitchFamily="34" charset="0"/>
                <a:ea typeface="宋体" panose="02010600030101010101" pitchFamily="2" charset="-122"/>
              </a:rPr>
              <a:t>开始查找，则存在下面的两种可能性：</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①</a:t>
            </a:r>
            <a:r>
              <a:rPr lang="zh-CN" altLang="en-US" sz="2000" dirty="0">
                <a:latin typeface="Arial" panose="020B0604020202020204" pitchFamily="34" charset="0"/>
                <a:ea typeface="宋体" panose="02010600030101010101" pitchFamily="2" charset="-122"/>
              </a:rPr>
              <a:t>若</a:t>
            </a:r>
            <a:r>
              <a:rPr lang="zh-CN" altLang="zh-CN" sz="2000" dirty="0">
                <a:latin typeface="Arial" panose="020B0604020202020204" pitchFamily="34" charset="0"/>
                <a:ea typeface="宋体" panose="02010600030101010101" pitchFamily="2" charset="-122"/>
              </a:rPr>
              <a:t>b(n-1)&lt;b(n)</a:t>
            </a:r>
            <a:r>
              <a:rPr lang="zh-CN" altLang="en-US" sz="2000" dirty="0">
                <a:latin typeface="Arial" panose="020B0604020202020204" pitchFamily="34" charset="0"/>
                <a:ea typeface="宋体" panose="02010600030101010101" pitchFamily="2" charset="-122"/>
              </a:rPr>
              <a:t>则存在长度为</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的不下降序列</a:t>
            </a:r>
            <a:r>
              <a:rPr lang="zh-CN" altLang="zh-CN" sz="2000" dirty="0">
                <a:latin typeface="Arial" panose="020B0604020202020204" pitchFamily="34" charset="0"/>
                <a:ea typeface="宋体" panose="02010600030101010101" pitchFamily="2" charset="-122"/>
              </a:rPr>
              <a:t>b(n-1)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b(n)</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②</a:t>
            </a:r>
            <a:r>
              <a:rPr lang="zh-CN" altLang="en-US" sz="2000" dirty="0">
                <a:latin typeface="Arial" panose="020B0604020202020204" pitchFamily="34" charset="0"/>
                <a:ea typeface="宋体" panose="02010600030101010101" pitchFamily="2" charset="-122"/>
              </a:rPr>
              <a:t>若</a:t>
            </a:r>
            <a:r>
              <a:rPr lang="zh-CN" altLang="zh-CN" sz="2000" dirty="0">
                <a:latin typeface="Arial" panose="020B0604020202020204" pitchFamily="34" charset="0"/>
                <a:ea typeface="宋体" panose="02010600030101010101" pitchFamily="2" charset="-122"/>
              </a:rPr>
              <a:t>b(n-1)&gt;b(n)</a:t>
            </a:r>
            <a:r>
              <a:rPr lang="zh-CN" altLang="en-US" sz="2000" dirty="0">
                <a:latin typeface="Arial" panose="020B0604020202020204" pitchFamily="34" charset="0"/>
                <a:ea typeface="宋体" panose="02010600030101010101" pitchFamily="2" charset="-122"/>
              </a:rPr>
              <a:t>则存在长度为</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的不下降序列</a:t>
            </a:r>
            <a:r>
              <a:rPr lang="zh-CN" altLang="zh-CN" sz="2000" dirty="0">
                <a:latin typeface="Arial" panose="020B0604020202020204" pitchFamily="34" charset="0"/>
                <a:ea typeface="宋体" panose="02010600030101010101" pitchFamily="2" charset="-122"/>
              </a:rPr>
              <a:t>b(n-1)</a:t>
            </a:r>
            <a:r>
              <a:rPr lang="zh-CN" altLang="en-US" sz="2000" dirty="0">
                <a:latin typeface="Arial" panose="020B0604020202020204" pitchFamily="34" charset="0"/>
                <a:ea typeface="宋体" panose="02010600030101010101" pitchFamily="2" charset="-122"/>
              </a:rPr>
              <a:t>或</a:t>
            </a:r>
            <a:r>
              <a:rPr lang="zh-CN" altLang="zh-CN" sz="2000" dirty="0">
                <a:latin typeface="Arial" panose="020B0604020202020204" pitchFamily="34" charset="0"/>
                <a:ea typeface="宋体" panose="02010600030101010101" pitchFamily="2" charset="-122"/>
              </a:rPr>
              <a:t>b(n)</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3·</a:t>
            </a:r>
            <a:r>
              <a:rPr lang="zh-CN" altLang="en-US" sz="2000" dirty="0">
                <a:latin typeface="Arial" panose="020B0604020202020204" pitchFamily="34" charset="0"/>
                <a:ea typeface="宋体" panose="02010600030101010101" pitchFamily="2" charset="-122"/>
              </a:rPr>
              <a:t>一般若从</a:t>
            </a:r>
            <a:r>
              <a:rPr lang="zh-CN" altLang="zh-CN" sz="2000" dirty="0">
                <a:latin typeface="Arial" panose="020B0604020202020204" pitchFamily="34" charset="0"/>
                <a:ea typeface="宋体" panose="02010600030101010101" pitchFamily="2" charset="-122"/>
              </a:rPr>
              <a:t>b(i)</a:t>
            </a:r>
            <a:r>
              <a:rPr lang="zh-CN" altLang="en-US" sz="2000" dirty="0">
                <a:latin typeface="Arial" panose="020B0604020202020204" pitchFamily="34" charset="0"/>
                <a:ea typeface="宋体" panose="02010600030101010101" pitchFamily="2" charset="-122"/>
              </a:rPr>
              <a:t>开始，此时最长不下降序列应该按下列方法求出</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在</a:t>
            </a:r>
            <a:r>
              <a:rPr lang="zh-CN" altLang="zh-CN" sz="2000" dirty="0">
                <a:latin typeface="Arial" panose="020B0604020202020204" pitchFamily="34" charset="0"/>
                <a:ea typeface="宋体" panose="02010600030101010101" pitchFamily="2" charset="-122"/>
              </a:rPr>
              <a:t>b(i+1),b(i+2),…,b(n)</a:t>
            </a:r>
            <a:r>
              <a:rPr lang="zh-CN" altLang="en-US" sz="2000" dirty="0">
                <a:latin typeface="Arial" panose="020B0604020202020204" pitchFamily="34" charset="0"/>
                <a:ea typeface="宋体" panose="02010600030101010101" pitchFamily="2" charset="-122"/>
              </a:rPr>
              <a:t>中，找出一个比</a:t>
            </a:r>
            <a:r>
              <a:rPr lang="zh-CN" altLang="zh-CN" sz="2000" dirty="0">
                <a:latin typeface="Arial" panose="020B0604020202020204" pitchFamily="34" charset="0"/>
                <a:ea typeface="宋体" panose="02010600030101010101" pitchFamily="2" charset="-122"/>
              </a:rPr>
              <a:t>b(i)</a:t>
            </a:r>
            <a:r>
              <a:rPr lang="zh-CN" altLang="en-US" sz="2000" dirty="0">
                <a:latin typeface="Arial" panose="020B0604020202020204" pitchFamily="34" charset="0"/>
                <a:ea typeface="宋体" panose="02010600030101010101" pitchFamily="2" charset="-122"/>
              </a:rPr>
              <a:t>大的且最长的不下降序列，作为它的后继。</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㈢</a:t>
            </a:r>
            <a:r>
              <a:rPr lang="zh-CN" altLang="en-US" sz="2000" dirty="0">
                <a:latin typeface="Arial" panose="020B0604020202020204" pitchFamily="34" charset="0"/>
                <a:ea typeface="宋体" panose="02010600030101010101" pitchFamily="2" charset="-122"/>
              </a:rPr>
              <a:t>数据结构：</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为算法上的需要，定义一个整数类型二维数组</a:t>
            </a:r>
            <a:r>
              <a:rPr lang="zh-CN" altLang="zh-CN" sz="2000" dirty="0">
                <a:latin typeface="Arial" panose="020B0604020202020204" pitchFamily="34" charset="0"/>
                <a:ea typeface="宋体" panose="02010600030101010101" pitchFamily="2" charset="-122"/>
              </a:rPr>
              <a:t>b(N,3)</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1·b(I,1)</a:t>
            </a:r>
            <a:r>
              <a:rPr lang="zh-CN" altLang="en-US" sz="2000" dirty="0">
                <a:latin typeface="Arial" panose="020B0604020202020204" pitchFamily="34" charset="0"/>
                <a:ea typeface="宋体" panose="02010600030101010101" pitchFamily="2" charset="-122"/>
              </a:rPr>
              <a:t>表示第</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个数的数值本身；</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2·b(I,2)</a:t>
            </a:r>
            <a:r>
              <a:rPr lang="zh-CN" altLang="en-US" sz="2000" dirty="0">
                <a:latin typeface="Arial" panose="020B0604020202020204" pitchFamily="34" charset="0"/>
                <a:ea typeface="宋体" panose="02010600030101010101" pitchFamily="2" charset="-122"/>
              </a:rPr>
              <a:t>表示从</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位置到达</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的最长不下降序列长度</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2"/>
          <p:cNvSpPr txBox="1"/>
          <p:nvPr/>
        </p:nvSpPr>
        <p:spPr>
          <a:xfrm>
            <a:off x="762000" y="685800"/>
            <a:ext cx="7620000" cy="3444875"/>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动态规划程序设计是对解最优化问题的一种途径、一种方法，而不是一种特殊算法。不像前面所述的那些搜索或数值计算那样，具有一个标准的数学表达式和明确清晰的解题方法。动态规划程序设计往往是针对一种最优化问题，由于各种问题的性质不同，确定最优解的条件也互不相同，因而动态规划的设计方法对不同的问题，有各具特色的解题方法，而不存在一种万能的动态规划算法，可以解决各类最优化问题。因此读者在学习时，除了要对基本概念和方法正确理解外，必须具体问题具体分析处理，以丰富的想象力去建立模型，用创造性的技巧去求解。我们也可以通过对若干有代表性的问题的动态规划算法进行分析、讨论，逐渐学会并掌握这一设计方法。</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p:nvPr/>
        </p:nvSpPr>
        <p:spPr>
          <a:xfrm>
            <a:off x="228600" y="0"/>
            <a:ext cx="8915400" cy="701675"/>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3·b(I,3)</a:t>
            </a:r>
            <a:r>
              <a:rPr lang="zh-CN" altLang="en-US" sz="2000" dirty="0">
                <a:latin typeface="Arial" panose="020B0604020202020204" pitchFamily="34" charset="0"/>
                <a:ea typeface="宋体" panose="02010600030101010101" pitchFamily="2" charset="-122"/>
              </a:rPr>
              <a:t>表示从</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位置开始最长不下降序列的下一个位置，若</a:t>
            </a:r>
            <a:r>
              <a:rPr lang="zh-CN" altLang="zh-CN" sz="2000" dirty="0">
                <a:latin typeface="Arial" panose="020B0604020202020204" pitchFamily="34" charset="0"/>
                <a:ea typeface="宋体" panose="02010600030101010101" pitchFamily="2" charset="-122"/>
              </a:rPr>
              <a:t>b[I,3]=0</a:t>
            </a:r>
            <a:r>
              <a:rPr lang="zh-CN" altLang="en-US" sz="2000" dirty="0">
                <a:latin typeface="Arial" panose="020B0604020202020204" pitchFamily="34" charset="0"/>
                <a:ea typeface="宋体" panose="02010600030101010101" pitchFamily="2" charset="-122"/>
              </a:rPr>
              <a:t>则表示后面没有连接项。</a:t>
            </a:r>
            <a:endParaRPr lang="zh-CN" altLang="en-US" sz="2000" dirty="0">
              <a:latin typeface="Arial" panose="020B0604020202020204" pitchFamily="34" charset="0"/>
              <a:ea typeface="宋体" panose="02010600030101010101" pitchFamily="2" charset="-122"/>
            </a:endParaRPr>
          </a:p>
        </p:txBody>
      </p:sp>
      <p:sp>
        <p:nvSpPr>
          <p:cNvPr id="32770" name="Text Box 3"/>
          <p:cNvSpPr txBox="1"/>
          <p:nvPr/>
        </p:nvSpPr>
        <p:spPr>
          <a:xfrm>
            <a:off x="228600" y="609600"/>
            <a:ext cx="8839200" cy="1616075"/>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㈣</a:t>
            </a:r>
            <a:r>
              <a:rPr lang="zh-CN" altLang="en-US" sz="2000" dirty="0">
                <a:latin typeface="Arial" panose="020B0604020202020204" pitchFamily="34" charset="0"/>
                <a:ea typeface="宋体" panose="02010600030101010101" pitchFamily="2" charset="-122"/>
              </a:rPr>
              <a:t>求解过程：</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①</a:t>
            </a:r>
            <a:r>
              <a:rPr lang="zh-CN" altLang="en-US" sz="2000" dirty="0">
                <a:latin typeface="Arial" panose="020B0604020202020204" pitchFamily="34" charset="0"/>
                <a:ea typeface="宋体" panose="02010600030101010101" pitchFamily="2" charset="-122"/>
              </a:rPr>
              <a:t>从倒数第二项开始计算，后面仅有</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项，比较一次，因</a:t>
            </a:r>
            <a:r>
              <a:rPr lang="zh-CN" altLang="zh-CN" sz="2000" dirty="0">
                <a:latin typeface="Arial" panose="020B0604020202020204" pitchFamily="34" charset="0"/>
                <a:ea typeface="宋体" panose="02010600030101010101" pitchFamily="2" charset="-122"/>
              </a:rPr>
              <a:t>63&gt;15</a:t>
            </a:r>
            <a:r>
              <a:rPr lang="zh-CN" altLang="en-US" sz="2000" dirty="0">
                <a:latin typeface="Arial" panose="020B0604020202020204" pitchFamily="34" charset="0"/>
                <a:ea typeface="宋体" panose="02010600030101010101" pitchFamily="2" charset="-122"/>
              </a:rPr>
              <a:t>，不符合要求，长度仍为</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②</a:t>
            </a:r>
            <a:r>
              <a:rPr lang="zh-CN" altLang="en-US" sz="2000" dirty="0">
                <a:latin typeface="Arial" panose="020B0604020202020204" pitchFamily="34" charset="0"/>
                <a:ea typeface="宋体" panose="02010600030101010101" pitchFamily="2" charset="-122"/>
              </a:rPr>
              <a:t>从倒数第三项开始其后有</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项，需做两次比较，得到目前最长的不下降序列为</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，如下表：</a:t>
            </a:r>
            <a:endParaRPr lang="zh-CN" altLang="en-US" sz="2000" dirty="0">
              <a:latin typeface="Arial" panose="020B0604020202020204" pitchFamily="34" charset="0"/>
              <a:ea typeface="宋体" panose="02010600030101010101" pitchFamily="2" charset="-122"/>
            </a:endParaRPr>
          </a:p>
        </p:txBody>
      </p:sp>
      <p:graphicFrame>
        <p:nvGraphicFramePr>
          <p:cNvPr id="22532" name="表格 22531"/>
          <p:cNvGraphicFramePr/>
          <p:nvPr/>
        </p:nvGraphicFramePr>
        <p:xfrm>
          <a:off x="1485900" y="2209800"/>
          <a:ext cx="6210300" cy="1470025"/>
        </p:xfrm>
        <a:graphic>
          <a:graphicData uri="http://schemas.openxmlformats.org/drawingml/2006/table">
            <a:tbl>
              <a:tblPr/>
              <a:tblGrid>
                <a:gridCol w="517525"/>
                <a:gridCol w="517525"/>
                <a:gridCol w="517525"/>
                <a:gridCol w="517525"/>
                <a:gridCol w="515938"/>
                <a:gridCol w="1038225"/>
                <a:gridCol w="515937"/>
                <a:gridCol w="517525"/>
                <a:gridCol w="517525"/>
                <a:gridCol w="517525"/>
                <a:gridCol w="517525"/>
              </a:tblGrid>
              <a:tr h="365707">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ea typeface="华文中宋" panose="02010600040101010101" pitchFamily="2" charset="-122"/>
                        </a:rPr>
                        <a:t>……</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106">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63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15</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ea typeface="华文中宋" panose="02010600040101010101" pitchFamily="2" charset="-122"/>
                        </a:rPr>
                        <a:t>……</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63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15</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106">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ea typeface="华文中宋" panose="02010600040101010101" pitchFamily="2" charset="-122"/>
                        </a:rPr>
                        <a:t>……</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106">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ea typeface="华文中宋" panose="02010600040101010101" pitchFamily="2" charset="-122"/>
                        </a:rPr>
                        <a:t>……</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2833" name="Text Box 66"/>
          <p:cNvSpPr txBox="1"/>
          <p:nvPr/>
        </p:nvSpPr>
        <p:spPr>
          <a:xfrm>
            <a:off x="228600" y="3657600"/>
            <a:ext cx="8915400" cy="1311275"/>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㈤</a:t>
            </a:r>
            <a:r>
              <a:rPr lang="zh-CN" altLang="en-US" sz="2000" dirty="0">
                <a:latin typeface="Arial" panose="020B0604020202020204" pitchFamily="34" charset="0"/>
                <a:ea typeface="宋体" panose="02010600030101010101" pitchFamily="2" charset="-122"/>
              </a:rPr>
              <a:t>一般处理过程是：</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①</a:t>
            </a:r>
            <a:r>
              <a:rPr lang="zh-CN" altLang="en-US" sz="2000" dirty="0">
                <a:latin typeface="Arial" panose="020B0604020202020204" pitchFamily="34" charset="0"/>
                <a:ea typeface="宋体" panose="02010600030101010101" pitchFamily="2" charset="-122"/>
              </a:rPr>
              <a:t>在</a:t>
            </a:r>
            <a:r>
              <a:rPr lang="zh-CN" altLang="zh-CN" sz="2000" dirty="0">
                <a:latin typeface="Arial" panose="020B0604020202020204" pitchFamily="34" charset="0"/>
                <a:ea typeface="宋体" panose="02010600030101010101" pitchFamily="2" charset="-122"/>
              </a:rPr>
              <a:t>i+1,i+2,…,n</a:t>
            </a:r>
            <a:r>
              <a:rPr lang="zh-CN" altLang="en-US" sz="2000" dirty="0">
                <a:latin typeface="Arial" panose="020B0604020202020204" pitchFamily="34" charset="0"/>
                <a:ea typeface="宋体" panose="02010600030101010101" pitchFamily="2" charset="-122"/>
              </a:rPr>
              <a:t>项中，找出比</a:t>
            </a:r>
            <a:r>
              <a:rPr lang="zh-CN" altLang="zh-CN" sz="2000" dirty="0">
                <a:latin typeface="Arial" panose="020B0604020202020204" pitchFamily="34" charset="0"/>
                <a:ea typeface="宋体" panose="02010600030101010101" pitchFamily="2" charset="-122"/>
              </a:rPr>
              <a:t>b[I,1]</a:t>
            </a:r>
            <a:r>
              <a:rPr lang="zh-CN" altLang="en-US" sz="2000" dirty="0">
                <a:latin typeface="Arial" panose="020B0604020202020204" pitchFamily="34" charset="0"/>
                <a:ea typeface="宋体" panose="02010600030101010101" pitchFamily="2" charset="-122"/>
              </a:rPr>
              <a:t>大的最长长度</a:t>
            </a:r>
            <a:r>
              <a:rPr lang="zh-CN" altLang="zh-CN" sz="2000" dirty="0">
                <a:latin typeface="Arial" panose="020B0604020202020204" pitchFamily="34" charset="0"/>
                <a:ea typeface="宋体" panose="02010600030101010101" pitchFamily="2" charset="-122"/>
              </a:rPr>
              <a:t>L</a:t>
            </a:r>
            <a:r>
              <a:rPr lang="zh-CN" altLang="en-US" sz="2000" dirty="0">
                <a:latin typeface="Arial" panose="020B0604020202020204" pitchFamily="34" charset="0"/>
                <a:ea typeface="宋体" panose="02010600030101010101" pitchFamily="2" charset="-122"/>
              </a:rPr>
              <a:t>以及位置</a:t>
            </a:r>
            <a:r>
              <a:rPr lang="zh-CN" altLang="zh-CN" sz="2000" dirty="0">
                <a:latin typeface="Arial" panose="020B0604020202020204" pitchFamily="34" charset="0"/>
                <a:ea typeface="宋体" panose="02010600030101010101" pitchFamily="2" charset="-122"/>
              </a:rPr>
              <a:t>K;</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②</a:t>
            </a:r>
            <a:r>
              <a:rPr lang="zh-CN" altLang="en-US" sz="2000" dirty="0">
                <a:latin typeface="Arial" panose="020B0604020202020204" pitchFamily="34" charset="0"/>
                <a:ea typeface="宋体" panose="02010600030101010101" pitchFamily="2" charset="-122"/>
              </a:rPr>
              <a:t>若</a:t>
            </a:r>
            <a:r>
              <a:rPr lang="zh-CN" altLang="zh-CN" sz="2000" dirty="0">
                <a:latin typeface="Arial" panose="020B0604020202020204" pitchFamily="34" charset="0"/>
                <a:ea typeface="宋体" panose="02010600030101010101" pitchFamily="2" charset="-122"/>
              </a:rPr>
              <a:t>L&gt;0</a:t>
            </a:r>
            <a:r>
              <a:rPr lang="zh-CN" altLang="en-US" sz="2000" dirty="0">
                <a:latin typeface="Arial" panose="020B0604020202020204" pitchFamily="34" charset="0"/>
                <a:ea typeface="宋体" panose="02010600030101010101" pitchFamily="2" charset="-122"/>
              </a:rPr>
              <a:t>，则</a:t>
            </a:r>
            <a:r>
              <a:rPr lang="zh-CN" altLang="zh-CN" sz="2000" dirty="0">
                <a:latin typeface="Arial" panose="020B0604020202020204" pitchFamily="34" charset="0"/>
                <a:ea typeface="宋体" panose="02010600030101010101" pitchFamily="2" charset="-122"/>
              </a:rPr>
              <a:t>b[I,2]:=L+1;b[I,3]:=k;</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最后本题经过计算，其数据存储表如下：</a:t>
            </a:r>
            <a:endParaRPr lang="zh-CN" altLang="en-US" sz="2000" dirty="0">
              <a:latin typeface="Arial" panose="020B0604020202020204" pitchFamily="34" charset="0"/>
              <a:ea typeface="宋体" panose="02010600030101010101" pitchFamily="2" charset="-122"/>
            </a:endParaRPr>
          </a:p>
        </p:txBody>
      </p:sp>
      <p:graphicFrame>
        <p:nvGraphicFramePr>
          <p:cNvPr id="22595" name="表格 22594"/>
          <p:cNvGraphicFramePr/>
          <p:nvPr/>
        </p:nvGraphicFramePr>
        <p:xfrm>
          <a:off x="1447800" y="5029200"/>
          <a:ext cx="6324600" cy="1470025"/>
        </p:xfrm>
        <a:graphic>
          <a:graphicData uri="http://schemas.openxmlformats.org/drawingml/2006/table">
            <a:tbl>
              <a:tblPr/>
              <a:tblGrid>
                <a:gridCol w="450850"/>
                <a:gridCol w="452438"/>
                <a:gridCol w="452437"/>
                <a:gridCol w="450850"/>
                <a:gridCol w="452438"/>
                <a:gridCol w="452437"/>
                <a:gridCol w="450850"/>
                <a:gridCol w="450850"/>
                <a:gridCol w="452438"/>
                <a:gridCol w="452437"/>
                <a:gridCol w="450850"/>
                <a:gridCol w="452438"/>
                <a:gridCol w="452437"/>
                <a:gridCol w="450850"/>
              </a:tblGrid>
              <a:tr h="365707">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5</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6</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7</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8</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9</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106">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7</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9</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16</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38</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37</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18</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44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19</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63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15</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106">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7</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8</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7</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6</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5</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106">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4</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8</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9</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7</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9</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11</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12</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13</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Times New Roman" panose="02020603050405020304" pitchFamily="18" charset="0"/>
                          <a:ea typeface="华文中宋" panose="02010600040101010101" pitchFamily="2" charset="-122"/>
                        </a:rPr>
                        <a:t>0</a:t>
                      </a:r>
                      <a:endParaRPr lang="zh-CN" altLang="zh-CN" sz="1800" dirty="0">
                        <a:ea typeface="华文中宋" panose="02010600040101010101" pitchFamily="2" charset="-122"/>
                      </a:endParaRPr>
                    </a:p>
                  </a:txBody>
                  <a:tcPr marT="45695" marB="4569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0" y="-4762"/>
            <a:ext cx="9144000" cy="6797675"/>
          </a:xfrm>
          <a:prstGeom prst="rect">
            <a:avLst/>
          </a:prstGeom>
          <a:noFill/>
          <a:ln w="9525">
            <a:noFill/>
          </a:ln>
        </p:spPr>
        <p:txBody>
          <a:bodyPr anchor="t"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初始化:</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for (i=1;i&lt;=n;i++)</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cin&gt;&gt;b[i][1];</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b[i][2]=1;b[i][3]=0;</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下面给出求最长不下降序列的算法:</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for (i=n-1;i&gt;=1;i--)</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l=0;k=0;</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for (j=i+1;j&lt;=n;j++)</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if((b[j][1]&gt;b[i][1])&amp;&amp;(b[j][2]&gt;l))</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l=b[j][2];</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k=j;</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if (l&gt;0)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b[i][2]=l+1;</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b[i][3]=k;</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p:nvPr/>
        </p:nvSpPr>
        <p:spPr>
          <a:xfrm>
            <a:off x="0" y="0"/>
            <a:ext cx="6172200" cy="3168650"/>
          </a:xfrm>
          <a:prstGeom prst="rect">
            <a:avLst/>
          </a:prstGeom>
          <a:noFill/>
          <a:ln w="9525">
            <a:noFill/>
          </a:ln>
        </p:spPr>
        <p:txBody>
          <a:bodyPr anchor="t"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下面找出最长不下降序列：</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k=1;</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for (j=1;j&lt;=n;j++)</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if (b[j][2]&gt;b[k][2])  k=j;</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最长不下降序列长度为b[k][2]序列</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while (k!=0)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cout&lt;&lt;’’&lt;&lt;b[k][1];</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k=b[k][3];</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
        <p:nvSpPr>
          <p:cNvPr id="34818" name="Text Box 3"/>
          <p:cNvSpPr txBox="1"/>
          <p:nvPr/>
        </p:nvSpPr>
        <p:spPr>
          <a:xfrm>
            <a:off x="0" y="3429000"/>
            <a:ext cx="8686800" cy="396875"/>
          </a:xfrm>
          <a:prstGeom prst="rect">
            <a:avLst/>
          </a:prstGeom>
          <a:noFill/>
          <a:ln w="9525">
            <a:noFill/>
          </a:ln>
        </p:spPr>
        <p:txBody>
          <a:bodyPr anchor="t" anchorCtr="0">
            <a:spAutoFit/>
          </a:bodyPr>
          <a:p>
            <a:pPr>
              <a:buClrTx/>
              <a:buFont typeface="Arial" panose="020B0604020202020204" pitchFamily="34" charset="0"/>
            </a:pPr>
            <a:endParaRPr lang="zh-CN" altLang="zh-CN" sz="2000" dirty="0">
              <a:latin typeface="Arial" panose="020B0604020202020204" pitchFamily="34" charset="0"/>
              <a:ea typeface="宋体" panose="02010600030101010101" pitchFamily="2" charset="-122"/>
            </a:endParaRPr>
          </a:p>
        </p:txBody>
      </p:sp>
      <p:sp>
        <p:nvSpPr>
          <p:cNvPr id="34819" name="Rectangle 4"/>
          <p:cNvSpPr/>
          <p:nvPr/>
        </p:nvSpPr>
        <p:spPr>
          <a:xfrm>
            <a:off x="0" y="3195638"/>
            <a:ext cx="8382000" cy="3692525"/>
          </a:xfrm>
          <a:prstGeom prst="rect">
            <a:avLst/>
          </a:prstGeom>
          <a:noFill/>
          <a:ln w="9525">
            <a:noFill/>
          </a:ln>
        </p:spPr>
        <p:txBody>
          <a:bodyPr anchor="t" anchorCtr="0">
            <a:spAutoFit/>
          </a:bodyPr>
          <a:p>
            <a:pPr>
              <a:buClrTx/>
              <a:buFont typeface="Arial" panose="020B0604020202020204" pitchFamily="34" charset="0"/>
            </a:pPr>
            <a:r>
              <a:rPr lang="zh-CN" altLang="zh-CN" dirty="0">
                <a:latin typeface="Arial" panose="020B0604020202020204" pitchFamily="34" charset="0"/>
                <a:ea typeface="宋体" panose="02010600030101010101" pitchFamily="2" charset="-122"/>
              </a:rPr>
              <a:t>#include&lt;iostream&gt;</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using namespace std;</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int main()</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int n,i,j,l,k,b[200][10]; </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cout&lt;&lt;"input n:"&lt;&lt;endl;</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cin&gt;&gt;n;</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for (i=1;i&lt;=n;i++)                //</a:t>
            </a:r>
            <a:r>
              <a:rPr lang="zh-CN" altLang="en-US" dirty="0">
                <a:latin typeface="Arial" panose="020B0604020202020204" pitchFamily="34" charset="0"/>
                <a:ea typeface="宋体" panose="02010600030101010101" pitchFamily="2" charset="-122"/>
              </a:rPr>
              <a:t>输入序列的初始值</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cin&gt;&gt;b[i][1];</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b[i][2]=1;b[i][3]=0;</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p:nvPr/>
        </p:nvSpPr>
        <p:spPr>
          <a:xfrm>
            <a:off x="457200" y="1524000"/>
            <a:ext cx="9144000" cy="366713"/>
          </a:xfrm>
          <a:prstGeom prst="rect">
            <a:avLst/>
          </a:prstGeom>
          <a:noFill/>
          <a:ln w="9525">
            <a:noFill/>
          </a:ln>
        </p:spPr>
        <p:txBody>
          <a:bodyPr anchor="t" anchorCtr="0">
            <a:spAutoFit/>
          </a:bodyPr>
          <a:p>
            <a:pPr>
              <a:buClrTx/>
              <a:buFont typeface="Arial" panose="020B0604020202020204" pitchFamily="34" charset="0"/>
            </a:pPr>
            <a:endParaRPr lang="zh-CN" altLang="zh-CN" dirty="0">
              <a:latin typeface="Arial" panose="020B0604020202020204" pitchFamily="34" charset="0"/>
              <a:ea typeface="宋体" panose="02010600030101010101" pitchFamily="2" charset="-122"/>
            </a:endParaRPr>
          </a:p>
        </p:txBody>
      </p:sp>
      <p:sp>
        <p:nvSpPr>
          <p:cNvPr id="35842" name="Text Box 3"/>
          <p:cNvSpPr txBox="1"/>
          <p:nvPr/>
        </p:nvSpPr>
        <p:spPr>
          <a:xfrm>
            <a:off x="3505200" y="5392738"/>
            <a:ext cx="5562600" cy="1465262"/>
          </a:xfrm>
          <a:prstGeom prst="rect">
            <a:avLst/>
          </a:prstGeom>
          <a:noFill/>
          <a:ln w="9525">
            <a:noFill/>
          </a:ln>
        </p:spPr>
        <p:txBody>
          <a:bodyPr anchor="t" anchorCtr="0">
            <a:spAutoFit/>
          </a:bodyPr>
          <a:p>
            <a:pPr>
              <a:buClrTx/>
              <a:buFont typeface="Arial" panose="020B0604020202020204" pitchFamily="34" charset="0"/>
            </a:pPr>
            <a:r>
              <a:rPr lang="zh-CN" altLang="en-US" dirty="0">
                <a:latin typeface="Arial" panose="020B0604020202020204" pitchFamily="34" charset="0"/>
                <a:ea typeface="宋体" panose="02010600030101010101" pitchFamily="2" charset="-122"/>
              </a:rPr>
              <a:t>程序运行结果：</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输入：</a:t>
            </a:r>
            <a:r>
              <a:rPr lang="zh-CN" altLang="zh-CN" dirty="0">
                <a:latin typeface="Arial" panose="020B0604020202020204" pitchFamily="34" charset="0"/>
                <a:ea typeface="宋体" panose="02010600030101010101" pitchFamily="2" charset="-122"/>
              </a:rPr>
              <a:t>14</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13 7 9 16 38 24 37 18 44 19 21 22 63 15</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输出：</a:t>
            </a:r>
            <a:r>
              <a:rPr lang="zh-CN" altLang="zh-CN" dirty="0">
                <a:latin typeface="Arial" panose="020B0604020202020204" pitchFamily="34" charset="0"/>
                <a:ea typeface="宋体" panose="02010600030101010101" pitchFamily="2" charset="-122"/>
              </a:rPr>
              <a:t>max=8</a:t>
            </a:r>
            <a:endParaRPr lang="zh-CN"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dirty="0">
                <a:latin typeface="Arial" panose="020B0604020202020204" pitchFamily="34" charset="0"/>
                <a:ea typeface="宋体" panose="02010600030101010101" pitchFamily="2" charset="-122"/>
              </a:rPr>
              <a:t>7  9  16  18  19  21  22  63</a:t>
            </a:r>
            <a:endParaRPr lang="zh-CN" altLang="zh-CN" dirty="0">
              <a:latin typeface="Arial" panose="020B0604020202020204" pitchFamily="34" charset="0"/>
              <a:ea typeface="宋体" panose="02010600030101010101" pitchFamily="2" charset="-122"/>
            </a:endParaRPr>
          </a:p>
        </p:txBody>
      </p:sp>
      <p:sp>
        <p:nvSpPr>
          <p:cNvPr id="35843" name="Text Box 4"/>
          <p:cNvSpPr txBox="1"/>
          <p:nvPr/>
        </p:nvSpPr>
        <p:spPr>
          <a:xfrm>
            <a:off x="228600" y="381000"/>
            <a:ext cx="5562600" cy="366713"/>
          </a:xfrm>
          <a:prstGeom prst="rect">
            <a:avLst/>
          </a:prstGeom>
          <a:noFill/>
          <a:ln w="9525">
            <a:noFill/>
          </a:ln>
        </p:spPr>
        <p:txBody>
          <a:bodyPr anchor="t" anchorCtr="0">
            <a:spAutoFit/>
          </a:bodyPr>
          <a:p>
            <a:pPr>
              <a:buClrTx/>
              <a:buFont typeface="Arial" panose="020B0604020202020204" pitchFamily="34" charset="0"/>
            </a:pPr>
            <a:endParaRPr lang="zh-CN" altLang="zh-CN" dirty="0">
              <a:latin typeface="Arial" panose="020B0604020202020204" pitchFamily="34" charset="0"/>
              <a:ea typeface="宋体" panose="02010600030101010101" pitchFamily="2" charset="-122"/>
            </a:endParaRPr>
          </a:p>
        </p:txBody>
      </p:sp>
      <p:sp>
        <p:nvSpPr>
          <p:cNvPr id="35844" name="Text Box 5"/>
          <p:cNvSpPr txBox="1"/>
          <p:nvPr/>
        </p:nvSpPr>
        <p:spPr>
          <a:xfrm>
            <a:off x="0" y="0"/>
            <a:ext cx="9144000" cy="6738938"/>
          </a:xfrm>
          <a:prstGeom prst="rect">
            <a:avLst/>
          </a:prstGeom>
          <a:noFill/>
          <a:ln w="9525">
            <a:noFill/>
          </a:ln>
        </p:spPr>
        <p:txBody>
          <a:bodyPr anchor="t" anchorCtr="0">
            <a:spAutoFit/>
          </a:bodyPr>
          <a:p>
            <a:pPr>
              <a:buClrTx/>
              <a:buFont typeface="Arial" panose="020B0604020202020204" pitchFamily="34" charset="0"/>
            </a:pPr>
            <a:r>
              <a:rPr lang="zh-CN" altLang="zh-CN" b="1" dirty="0">
                <a:latin typeface="Times New Roman" panose="02020603050405020304" pitchFamily="18" charset="0"/>
                <a:ea typeface="宋体" panose="02010600030101010101" pitchFamily="2" charset="-122"/>
                <a:sym typeface="宋体" panose="02010600030101010101" pitchFamily="2" charset="-122"/>
              </a:rPr>
              <a:t>   </a:t>
            </a:r>
            <a:r>
              <a:rPr lang="zh-CN" altLang="zh-CN" dirty="0">
                <a:latin typeface="Times New Roman" panose="02020603050405020304" pitchFamily="18" charset="0"/>
                <a:ea typeface="宋体" panose="02010600030101010101" pitchFamily="2" charset="-122"/>
                <a:sym typeface="Arial" panose="020B0604020202020204" pitchFamily="34" charset="0"/>
              </a:rPr>
              <a:t>for (i=n-1;i&gt;=1;i--)                 </a:t>
            </a:r>
            <a:r>
              <a:rPr lang="zh-CN" altLang="en-US" dirty="0">
                <a:latin typeface="Times New Roman" panose="02020603050405020304" pitchFamily="18" charset="0"/>
                <a:ea typeface="宋体" panose="02010600030101010101" pitchFamily="2" charset="-122"/>
                <a:sym typeface="Arial" panose="020B0604020202020204" pitchFamily="34" charset="0"/>
              </a:rPr>
              <a:t>          </a:t>
            </a:r>
            <a:r>
              <a:rPr lang="zh-CN" altLang="zh-CN" dirty="0">
                <a:latin typeface="Times New Roman" panose="02020603050405020304" pitchFamily="18" charset="0"/>
                <a:ea typeface="宋体" panose="02010600030101010101" pitchFamily="2" charset="-122"/>
                <a:sym typeface="Arial" panose="020B0604020202020204" pitchFamily="34" charset="0"/>
              </a:rPr>
              <a:t>   //</a:t>
            </a:r>
            <a:r>
              <a:rPr lang="zh-CN" altLang="en-US" dirty="0">
                <a:latin typeface="Times New Roman" panose="02020603050405020304" pitchFamily="18" charset="0"/>
                <a:ea typeface="宋体" panose="02010600030101010101" pitchFamily="2" charset="-122"/>
                <a:sym typeface="Arial" panose="020B0604020202020204" pitchFamily="34" charset="0"/>
              </a:rPr>
              <a:t>求最长不下降序列</a:t>
            </a:r>
            <a:endParaRPr lang="zh-CN" altLang="en-US"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l=0;k=0;</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for (j=i+1;j&lt;=n;j++)</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if ((b[j][1]&gt;b[i][1])&amp;&amp;(b[j][2]&gt;l))</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l=b[j][2];</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k=j;</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if (l&gt;0)</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b[i][2]=l+1;b[i][3]=k;</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k=1;</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for (j=1;j&lt;=n;j++)                 </a:t>
            </a:r>
            <a:r>
              <a:rPr lang="zh-CN" altLang="en-US" dirty="0">
                <a:latin typeface="Times New Roman" panose="02020603050405020304" pitchFamily="18" charset="0"/>
                <a:ea typeface="宋体" panose="02010600030101010101" pitchFamily="2" charset="-122"/>
                <a:sym typeface="Arial" panose="020B0604020202020204" pitchFamily="34" charset="0"/>
              </a:rPr>
              <a:t>        </a:t>
            </a:r>
            <a:r>
              <a:rPr lang="zh-CN" altLang="zh-CN" dirty="0">
                <a:latin typeface="Times New Roman" panose="02020603050405020304" pitchFamily="18" charset="0"/>
                <a:ea typeface="宋体" panose="02010600030101010101" pitchFamily="2" charset="-122"/>
                <a:sym typeface="Arial" panose="020B0604020202020204" pitchFamily="34" charset="0"/>
              </a:rPr>
              <a:t>    //</a:t>
            </a:r>
            <a:r>
              <a:rPr lang="zh-CN" altLang="en-US" dirty="0">
                <a:latin typeface="Times New Roman" panose="02020603050405020304" pitchFamily="18" charset="0"/>
                <a:ea typeface="宋体" panose="02010600030101010101" pitchFamily="2" charset="-122"/>
                <a:sym typeface="Arial" panose="020B0604020202020204" pitchFamily="34" charset="0"/>
              </a:rPr>
              <a:t>求最长不下降序列的起始位置</a:t>
            </a:r>
            <a:endParaRPr lang="zh-CN" altLang="en-US"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r>
              <a:rPr lang="zh-CN" altLang="en-US" dirty="0">
                <a:latin typeface="Times New Roman" panose="02020603050405020304" pitchFamily="18" charset="0"/>
                <a:ea typeface="宋体" panose="02010600030101010101" pitchFamily="2" charset="-122"/>
                <a:sym typeface="Arial" panose="020B0604020202020204" pitchFamily="34" charset="0"/>
              </a:rPr>
              <a:t>   </a:t>
            </a:r>
            <a:r>
              <a:rPr lang="zh-CN" altLang="zh-CN" dirty="0">
                <a:latin typeface="Times New Roman" panose="02020603050405020304" pitchFamily="18" charset="0"/>
                <a:ea typeface="宋体" panose="02010600030101010101" pitchFamily="2" charset="-122"/>
                <a:sym typeface="Arial" panose="020B0604020202020204" pitchFamily="34" charset="0"/>
              </a:rPr>
              <a:t> if (b[j][2]&gt;b[k][2]) k=j;</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cout&lt;&lt;“max=”&lt;&lt;b[k][2]&lt;&lt;endl; //</a:t>
            </a:r>
            <a:r>
              <a:rPr lang="zh-CN" altLang="en-US" dirty="0">
                <a:latin typeface="Times New Roman" panose="02020603050405020304" pitchFamily="18" charset="0"/>
                <a:ea typeface="宋体" panose="02010600030101010101" pitchFamily="2" charset="-122"/>
                <a:sym typeface="Arial" panose="020B0604020202020204" pitchFamily="34" charset="0"/>
              </a:rPr>
              <a:t>输出结果</a:t>
            </a:r>
            <a:endParaRPr lang="zh-CN" altLang="en-US"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while (k!=0)                        </a:t>
            </a:r>
            <a:r>
              <a:rPr lang="zh-CN" altLang="en-US" dirty="0">
                <a:latin typeface="Times New Roman" panose="02020603050405020304" pitchFamily="18" charset="0"/>
                <a:ea typeface="宋体" panose="02010600030101010101" pitchFamily="2" charset="-122"/>
                <a:sym typeface="Arial" panose="020B0604020202020204" pitchFamily="34" charset="0"/>
              </a:rPr>
              <a:t>              </a:t>
            </a:r>
            <a:r>
              <a:rPr lang="zh-CN" altLang="zh-CN" dirty="0">
                <a:latin typeface="Times New Roman" panose="02020603050405020304" pitchFamily="18" charset="0"/>
                <a:ea typeface="宋体" panose="02010600030101010101" pitchFamily="2" charset="-122"/>
                <a:sym typeface="Arial" panose="020B0604020202020204" pitchFamily="34" charset="0"/>
              </a:rPr>
              <a:t>//</a:t>
            </a:r>
            <a:r>
              <a:rPr lang="zh-CN" altLang="en-US" dirty="0">
                <a:latin typeface="Times New Roman" panose="02020603050405020304" pitchFamily="18" charset="0"/>
                <a:ea typeface="宋体" panose="02010600030101010101" pitchFamily="2" charset="-122"/>
                <a:sym typeface="Arial" panose="020B0604020202020204" pitchFamily="34" charset="0"/>
              </a:rPr>
              <a:t>输出最长不下降序列</a:t>
            </a:r>
            <a:endParaRPr lang="zh-CN" altLang="en-US"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a:t>
            </a:r>
            <a:r>
              <a:rPr lang="zh-CN" altLang="en-US" dirty="0">
                <a:latin typeface="Times New Roman" panose="02020603050405020304" pitchFamily="18" charset="0"/>
                <a:ea typeface="宋体" panose="02010600030101010101" pitchFamily="2" charset="-122"/>
                <a:sym typeface="Arial" panose="020B0604020202020204" pitchFamily="34" charset="0"/>
              </a:rPr>
              <a:t>  </a:t>
            </a:r>
            <a:r>
              <a:rPr lang="zh-CN" altLang="zh-CN" dirty="0">
                <a:latin typeface="Times New Roman" panose="02020603050405020304" pitchFamily="18" charset="0"/>
                <a:ea typeface="宋体" panose="02010600030101010101" pitchFamily="2" charset="-122"/>
                <a:sym typeface="Arial" panose="020B0604020202020204" pitchFamily="34" charset="0"/>
              </a:rPr>
              <a:t>cout&lt;&lt;‘ ’&lt;&lt;b[k][1];</a:t>
            </a:r>
            <a:r>
              <a:rPr lang="zh-CN" altLang="en-US" dirty="0">
                <a:latin typeface="Times New Roman" panose="02020603050405020304" pitchFamily="18" charset="0"/>
                <a:ea typeface="宋体" panose="02010600030101010101" pitchFamily="2" charset="-122"/>
                <a:sym typeface="Arial" panose="020B0604020202020204" pitchFamily="34" charset="0"/>
              </a:rPr>
              <a:t>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k=b[k][3];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     } </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a:p>
            <a:pPr>
              <a:buClrTx/>
              <a:buFont typeface="Arial" panose="020B0604020202020204" pitchFamily="34" charset="0"/>
            </a:pPr>
            <a:r>
              <a:rPr lang="zh-CN" altLang="zh-CN" dirty="0">
                <a:latin typeface="Times New Roman" panose="02020603050405020304" pitchFamily="18" charset="0"/>
                <a:ea typeface="宋体" panose="02010600030101010101" pitchFamily="2" charset="-122"/>
                <a:sym typeface="Arial" panose="020B0604020202020204" pitchFamily="34" charset="0"/>
              </a:rPr>
              <a:t>}</a:t>
            </a:r>
            <a:endParaRPr lang="zh-CN" altLang="zh-CN" dirty="0">
              <a:latin typeface="Times New Roman" panose="02020603050405020304" pitchFamily="18" charset="0"/>
              <a:ea typeface="宋体" panose="02010600030101010101" pitchFamily="2" charset="-122"/>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76200" y="212725"/>
            <a:ext cx="8991600" cy="6862763"/>
          </a:xfrm>
          <a:prstGeom prst="rect">
            <a:avLst/>
          </a:prstGeom>
          <a:noFill/>
          <a:ln w="9525">
            <a:noFill/>
          </a:ln>
        </p:spPr>
        <p:txBody>
          <a:bodyPr anchor="t" anchorCtr="0">
            <a:spAutoFit/>
          </a:bodyPr>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例</a:t>
            </a:r>
            <a:r>
              <a:rPr lang="en-US" altLang="zh-CN" sz="2000" b="1" dirty="0">
                <a:latin typeface="Arial" panose="020B0604020202020204" pitchFamily="34" charset="0"/>
                <a:ea typeface="宋体" panose="02010600030101010101" pitchFamily="2" charset="-122"/>
              </a:rPr>
              <a:t>4】</a:t>
            </a:r>
            <a:r>
              <a:rPr lang="zh-CN" altLang="en-US" sz="2000" b="1" dirty="0">
                <a:latin typeface="Arial" panose="020B0604020202020204" pitchFamily="34" charset="0"/>
                <a:ea typeface="宋体" panose="02010600030101010101" pitchFamily="2" charset="-122"/>
              </a:rPr>
              <a:t>拦截导弹</a:t>
            </a:r>
            <a:r>
              <a:rPr lang="en-US" altLang="zh-CN" sz="2000" b="1" dirty="0">
                <a:latin typeface="Arial" panose="020B0604020202020204" pitchFamily="34" charset="0"/>
                <a:ea typeface="宋体" panose="02010600030101010101" pitchFamily="2" charset="-122"/>
              </a:rPr>
              <a:t>(Noip1999)</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某国为了防御敌国的导弹袭击，发展出一种导弹拦截系统。但是这种导弹拦截系统有一个缺陷：虽然它的第一发炮弹能够到达任意的高度，但是以后每一发炮弹都不能高于前一发的高度。某天，雷达捕捉到敌国的导弹来袭。由于该系统还在试用阶段，所以只有一套系统，因此有可能不能拦截所有的导弹。</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输入导弹依次飞来的高度（雷达给出的高度数据是不大于</a:t>
            </a:r>
            <a:r>
              <a:rPr lang="en-US" altLang="zh-CN" sz="2000" b="1" dirty="0">
                <a:latin typeface="Arial" panose="020B0604020202020204" pitchFamily="34" charset="0"/>
                <a:ea typeface="宋体" panose="02010600030101010101" pitchFamily="2" charset="-122"/>
              </a:rPr>
              <a:t>30000</a:t>
            </a:r>
            <a:r>
              <a:rPr lang="zh-CN" altLang="en-US" sz="2000" b="1" dirty="0">
                <a:latin typeface="Arial" panose="020B0604020202020204" pitchFamily="34" charset="0"/>
                <a:ea typeface="宋体" panose="02010600030101010101" pitchFamily="2" charset="-122"/>
              </a:rPr>
              <a:t>的正整数，导弹数不超过</a:t>
            </a:r>
            <a:r>
              <a:rPr lang="en-US" altLang="zh-CN" sz="2000" b="1" dirty="0">
                <a:latin typeface="Arial" panose="020B0604020202020204" pitchFamily="34" charset="0"/>
                <a:ea typeface="宋体" panose="02010600030101010101" pitchFamily="2" charset="-122"/>
              </a:rPr>
              <a:t>1000</a:t>
            </a:r>
            <a:r>
              <a:rPr lang="zh-CN" altLang="en-US" sz="2000" b="1" dirty="0">
                <a:latin typeface="Arial" panose="020B0604020202020204" pitchFamily="34" charset="0"/>
                <a:ea typeface="宋体" panose="02010600030101010101" pitchFamily="2" charset="-122"/>
              </a:rPr>
              <a:t>），计算这套系统最多能拦截多少导弹，如果要拦截所有导弹最少要配备多少套这种导弹拦截系统。</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样例：</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INPUT                                               OUTPUT</a:t>
            </a:r>
            <a:endParaRPr lang="en-US"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389 207 155 300 299 170 158 65         6</a:t>
            </a:r>
            <a:r>
              <a:rPr lang="zh-CN" altLang="en-US" sz="2000" dirty="0">
                <a:latin typeface="Arial" panose="020B0604020202020204" pitchFamily="34" charset="0"/>
                <a:ea typeface="宋体" panose="02010600030101010101" pitchFamily="2" charset="-122"/>
              </a:rPr>
              <a:t>（最多能拦截的导弹数）           </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                                                              2</a:t>
            </a:r>
            <a:r>
              <a:rPr lang="zh-CN" altLang="en-US" sz="2000" dirty="0">
                <a:latin typeface="Arial" panose="020B0604020202020204" pitchFamily="34" charset="0"/>
                <a:ea typeface="宋体" panose="02010600030101010101" pitchFamily="2" charset="-122"/>
              </a:rPr>
              <a:t>（拦截所有导弹最少要配的系统数）</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算法分析</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第一问即经典的最长不下降子序列问题，可以用一般的</a:t>
            </a:r>
            <a:r>
              <a:rPr lang="en-US" altLang="zh-CN" sz="2000" dirty="0">
                <a:latin typeface="Arial" panose="020B0604020202020204" pitchFamily="34" charset="0"/>
                <a:ea typeface="宋体" panose="02010600030101010101" pitchFamily="2" charset="-122"/>
              </a:rPr>
              <a:t>DP</a:t>
            </a:r>
            <a:r>
              <a:rPr lang="zh-CN" altLang="en-US" sz="2000" dirty="0">
                <a:latin typeface="Arial" panose="020B0604020202020204" pitchFamily="34" charset="0"/>
                <a:ea typeface="宋体" panose="02010600030101010101" pitchFamily="2" charset="-122"/>
              </a:rPr>
              <a:t>算法，也可以用高效算法，但这个题的数据规模不需要。</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用</a:t>
            </a:r>
            <a:r>
              <a:rPr lang="en-US" altLang="zh-CN" sz="2000" dirty="0">
                <a:latin typeface="Arial" panose="020B0604020202020204" pitchFamily="34" charset="0"/>
                <a:ea typeface="宋体" panose="02010600030101010101" pitchFamily="2" charset="-122"/>
              </a:rPr>
              <a:t>a[x]</a:t>
            </a:r>
            <a:r>
              <a:rPr lang="zh-CN" altLang="en-US" sz="2000" dirty="0">
                <a:latin typeface="Arial" panose="020B0604020202020204" pitchFamily="34" charset="0"/>
                <a:ea typeface="宋体" panose="02010600030101010101" pitchFamily="2" charset="-122"/>
              </a:rPr>
              <a:t>表示原序列中第</a:t>
            </a:r>
            <a:r>
              <a:rPr lang="en-US" altLang="zh-CN" sz="2000" dirty="0">
                <a:latin typeface="Arial" panose="020B0604020202020204" pitchFamily="34" charset="0"/>
                <a:ea typeface="宋体" panose="02010600030101010101" pitchFamily="2" charset="-122"/>
              </a:rPr>
              <a:t>x</a:t>
            </a:r>
            <a:r>
              <a:rPr lang="zh-CN" altLang="en-US" sz="2000" dirty="0">
                <a:latin typeface="Arial" panose="020B0604020202020204" pitchFamily="34" charset="0"/>
                <a:ea typeface="宋体" panose="02010600030101010101" pitchFamily="2" charset="-122"/>
              </a:rPr>
              <a:t>个元素，</a:t>
            </a:r>
            <a:r>
              <a:rPr lang="en-US" altLang="zh-CN" sz="2000" dirty="0">
                <a:latin typeface="Arial" panose="020B0604020202020204" pitchFamily="34" charset="0"/>
                <a:ea typeface="宋体" panose="02010600030101010101" pitchFamily="2" charset="-122"/>
              </a:rPr>
              <a:t>b[x]</a:t>
            </a:r>
            <a:r>
              <a:rPr lang="zh-CN" altLang="en-US" sz="2000" dirty="0">
                <a:latin typeface="Arial" panose="020B0604020202020204" pitchFamily="34" charset="0"/>
                <a:ea typeface="宋体" panose="02010600030101010101" pitchFamily="2" charset="-122"/>
              </a:rPr>
              <a:t>表示长度为</a:t>
            </a:r>
            <a:r>
              <a:rPr lang="en-US" altLang="zh-CN" sz="2000" dirty="0">
                <a:latin typeface="Arial" panose="020B0604020202020204" pitchFamily="34" charset="0"/>
                <a:ea typeface="宋体" panose="02010600030101010101" pitchFamily="2" charset="-122"/>
              </a:rPr>
              <a:t>x</a:t>
            </a:r>
            <a:r>
              <a:rPr lang="zh-CN" altLang="en-US" sz="2000" dirty="0">
                <a:latin typeface="Arial" panose="020B0604020202020204" pitchFamily="34" charset="0"/>
                <a:ea typeface="宋体" panose="02010600030101010101" pitchFamily="2" charset="-122"/>
              </a:rPr>
              <a:t>的不下降子序列的长度，当处理第</a:t>
            </a:r>
            <a:r>
              <a:rPr lang="en-US" altLang="zh-CN" sz="2000" dirty="0">
                <a:latin typeface="Arial" panose="020B0604020202020204" pitchFamily="34" charset="0"/>
                <a:ea typeface="宋体" panose="02010600030101010101" pitchFamily="2" charset="-122"/>
              </a:rPr>
              <a:t>a[x]</a:t>
            </a:r>
            <a:r>
              <a:rPr lang="zh-CN" altLang="en-US" sz="2000" dirty="0">
                <a:latin typeface="Arial" panose="020B0604020202020204" pitchFamily="34" charset="0"/>
                <a:ea typeface="宋体" panose="02010600030101010101" pitchFamily="2" charset="-122"/>
              </a:rPr>
              <a:t>时，可查找它可以连接到长度最大为多少的不下降子序列后（即与部分</a:t>
            </a:r>
            <a:r>
              <a:rPr lang="en-US" altLang="zh-CN" sz="2000" dirty="0">
                <a:latin typeface="Arial" panose="020B0604020202020204" pitchFamily="34" charset="0"/>
                <a:ea typeface="宋体" panose="02010600030101010101" pitchFamily="2" charset="-122"/>
              </a:rPr>
              <a:t>b[x]</a:t>
            </a:r>
            <a:r>
              <a:rPr lang="zh-CN" altLang="en-US" sz="2000" dirty="0">
                <a:latin typeface="Arial" panose="020B0604020202020204" pitchFamily="34" charset="0"/>
                <a:ea typeface="宋体" panose="02010600030101010101" pitchFamily="2" charset="-122"/>
              </a:rPr>
              <a:t>比较）。假设可以连到长度最大为</a:t>
            </a:r>
            <a:r>
              <a:rPr lang="en-US" altLang="zh-CN" sz="2000" dirty="0">
                <a:latin typeface="Arial" panose="020B0604020202020204" pitchFamily="34" charset="0"/>
                <a:ea typeface="宋体" panose="02010600030101010101" pitchFamily="2" charset="-122"/>
              </a:rPr>
              <a:t>maxx</a:t>
            </a:r>
            <a:r>
              <a:rPr lang="zh-CN" altLang="en-US" sz="2000" dirty="0">
                <a:latin typeface="Arial" panose="020B0604020202020204" pitchFamily="34" charset="0"/>
                <a:ea typeface="宋体" panose="02010600030101010101" pitchFamily="2" charset="-122"/>
              </a:rPr>
              <a:t>的不下降子序列后，则</a:t>
            </a:r>
            <a:r>
              <a:rPr lang="en-US" altLang="zh-CN" sz="2000" dirty="0">
                <a:latin typeface="Arial" panose="020B0604020202020204" pitchFamily="34" charset="0"/>
                <a:ea typeface="宋体" panose="02010600030101010101" pitchFamily="2" charset="-122"/>
              </a:rPr>
              <a:t>b[x]:=maxx+1</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b</a:t>
            </a:r>
            <a:r>
              <a:rPr lang="zh-CN" altLang="en-US" sz="2000" dirty="0">
                <a:latin typeface="Arial" panose="020B0604020202020204" pitchFamily="34" charset="0"/>
                <a:ea typeface="宋体" panose="02010600030101010101" pitchFamily="2" charset="-122"/>
              </a:rPr>
              <a:t>数组被赋值的最大值就是第一问的答案。</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第二问用贪心法即可。每颗导弹来袭时，使用能拦截这颗导弹的防御系统中上一次拦截导弹高度最低的那一套来拦截。若不存在符合这一条件的系统，则使用一套新系统。</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0" y="0"/>
            <a:ext cx="9144000" cy="6797675"/>
          </a:xfrm>
          <a:prstGeom prst="rect">
            <a:avLst/>
          </a:prstGeom>
          <a:noFill/>
          <a:ln w="9525">
            <a:noFill/>
          </a:ln>
        </p:spPr>
        <p:txBody>
          <a:bodyPr anchor="t" anchorCtr="0">
            <a:spAutoFit/>
          </a:bodyPr>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参考程序</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（顺推法）</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#include&lt;iostream&gt;</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#include&lt;cstdio&gt;</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#include&lt;cstring&gt;</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using namespace std;</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int main()</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freopen("in.txt", "r", stdin);</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freopen("out.txt", "w", stdout);</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int i,j,k,x,n,maxx,m,a[10000],b[10000],h[10000];</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i=1;n=0;m=0;</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memset(a,0,sizeof(a));</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memset(b,0,sizeof(b));</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memset(h,0,sizeof(h));</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while (cin&gt;&gt;a[i])</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maxx=0;</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for (j=1;j&lt;=i-1;j++)                //</a:t>
            </a:r>
            <a:r>
              <a:rPr lang="zh-CN" altLang="en-US" sz="2000" b="1" dirty="0">
                <a:latin typeface="Arial" panose="020B0604020202020204" pitchFamily="34" charset="0"/>
                <a:ea typeface="宋体" panose="02010600030101010101" pitchFamily="2" charset="-122"/>
              </a:rPr>
              <a:t>计算前</a:t>
            </a:r>
            <a:r>
              <a:rPr lang="en-US" altLang="zh-CN" sz="2000" b="1" dirty="0">
                <a:latin typeface="Arial" panose="020B0604020202020204" pitchFamily="34" charset="0"/>
                <a:ea typeface="宋体" panose="02010600030101010101" pitchFamily="2" charset="-122"/>
              </a:rPr>
              <a:t>i-1</a:t>
            </a:r>
            <a:r>
              <a:rPr lang="zh-CN" altLang="en-US" sz="2000" b="1" dirty="0">
                <a:latin typeface="Arial" panose="020B0604020202020204" pitchFamily="34" charset="0"/>
                <a:ea typeface="宋体" panose="02010600030101010101" pitchFamily="2" charset="-122"/>
              </a:rPr>
              <a:t>个导弹最佳拦截的方案</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if (a[j]&gt;=a[i])</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if (b[j]&gt;maxx)</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maxx=b[j];</a:t>
            </a:r>
            <a:endParaRPr lang="en-US"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b="1" dirty="0">
                <a:latin typeface="Arial" panose="020B0604020202020204" pitchFamily="34" charset="0"/>
                <a:ea typeface="宋体" panose="02010600030101010101" pitchFamily="2" charset="-122"/>
              </a:rPr>
              <a:t>      b[i]=maxx+1;  </a:t>
            </a:r>
            <a:endParaRPr lang="en-US" altLang="zh-CN" sz="2000" b="1"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p:nvPr/>
        </p:nvSpPr>
        <p:spPr>
          <a:xfrm>
            <a:off x="76200" y="212725"/>
            <a:ext cx="9144000" cy="4054475"/>
          </a:xfrm>
          <a:prstGeom prst="rect">
            <a:avLst/>
          </a:prstGeom>
          <a:noFill/>
          <a:ln w="9525">
            <a:noFill/>
          </a:ln>
        </p:spPr>
        <p:txBody>
          <a:bodyPr anchor="t"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if (b[i]&gt;m) m=b[i];</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x=0;</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for (k=1;k&lt;=n;k++)            //</a:t>
            </a:r>
            <a:r>
              <a:rPr lang="zh-CN" altLang="en-US" sz="2000" dirty="0">
                <a:latin typeface="Arial" panose="020B0604020202020204" pitchFamily="34" charset="0"/>
                <a:ea typeface="宋体" panose="02010600030101010101" pitchFamily="2" charset="-122"/>
              </a:rPr>
              <a:t>计算由哪一套系统拦截导弹</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if (h[k]&gt;=a[i]) </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if (x==0) x=k;</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else if (h[k]&lt;h[x]) x=k;</a:t>
            </a: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若有多套系统可拦截，则选择拦截高度最低的</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if (x==0) {n++;x=n;}         </a:t>
            </a: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新增一套导弹拦截系统</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h[x]=a[i];</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i++;</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 </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cout&lt;&lt;m&lt;&lt;endl&lt;&lt;n&lt;&lt;endl;</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经过计算，其数据存储表如下</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endParaRPr lang="zh-CN" altLang="zh-CN" sz="2000" dirty="0">
              <a:latin typeface="Arial" panose="020B0604020202020204" pitchFamily="34" charset="0"/>
              <a:ea typeface="宋体" panose="02010600030101010101" pitchFamily="2" charset="-122"/>
            </a:endParaRPr>
          </a:p>
        </p:txBody>
      </p:sp>
      <p:graphicFrame>
        <p:nvGraphicFramePr>
          <p:cNvPr id="28675" name="表格 28674"/>
          <p:cNvGraphicFramePr/>
          <p:nvPr/>
        </p:nvGraphicFramePr>
        <p:xfrm>
          <a:off x="76200" y="4286250"/>
          <a:ext cx="8991600" cy="2495550"/>
        </p:xfrm>
        <a:graphic>
          <a:graphicData uri="http://schemas.openxmlformats.org/drawingml/2006/table">
            <a:tbl>
              <a:tblPr/>
              <a:tblGrid>
                <a:gridCol w="1000125"/>
                <a:gridCol w="998538"/>
                <a:gridCol w="998537"/>
                <a:gridCol w="1000125"/>
                <a:gridCol w="996950"/>
                <a:gridCol w="1000125"/>
                <a:gridCol w="998538"/>
                <a:gridCol w="998537"/>
                <a:gridCol w="1000125"/>
              </a:tblGrid>
              <a:tr h="369888">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I=1</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I=2</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I=3</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I=4</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I=5</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I=6</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I=7</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I=8</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3862">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A[I]</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389</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207</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155</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300</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299</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170</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158</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65</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3863">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B[I]</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3</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3</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4</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5</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6</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3862">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N</a:t>
                      </a:r>
                      <a:r>
                        <a:rPr lang="zh-CN" altLang="en-US" sz="1800" b="1" dirty="0">
                          <a:latin typeface="宋体" panose="02010600030101010101" pitchFamily="2" charset="-122"/>
                          <a:sym typeface="宋体" panose="02010600030101010101" pitchFamily="2" charset="-122"/>
                        </a:rPr>
                        <a:t>值</a:t>
                      </a:r>
                      <a:endParaRPr lang="zh-CN" altLang="en-US"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2913">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H[1]</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389</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207</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155</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65</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11162">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H[2]</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300</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299</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170</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r>
                        <a:rPr lang="zh-CN" altLang="zh-CN" sz="1800" b="1" dirty="0">
                          <a:latin typeface="宋体" panose="02010600030101010101" pitchFamily="2" charset="-122"/>
                          <a:sym typeface="宋体" panose="02010600030101010101" pitchFamily="2" charset="-122"/>
                        </a:rPr>
                        <a:t>158</a:t>
                      </a:r>
                      <a:endParaRPr lang="zh-CN" altLang="zh-CN" sz="1800" b="1" dirty="0">
                        <a:latin typeface="宋体" panose="02010600030101010101" pitchFamily="2" charset="-122"/>
                        <a:sym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eaLnBrk="1" hangingPunct="1">
                        <a:buFont typeface="Wingdings" panose="05000000000000000000" pitchFamily="2" charset="2"/>
                        <a:buNone/>
                      </a:pPr>
                      <a:endParaRPr lang="zh-CN" altLang="zh-CN" sz="1800" dirty="0">
                        <a:latin typeface="宋体" panose="02010600030101010101" pitchFamily="2" charset="-122"/>
                      </a:endParaRPr>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0" y="228600"/>
            <a:ext cx="9144000" cy="701675"/>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例</a:t>
            </a:r>
            <a:r>
              <a:rPr lang="zh-CN" altLang="zh-CN" sz="2000" b="1"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下图表示城市之间的交通路网，线段上的数字表示费用，单向通行由</a:t>
            </a:r>
            <a:r>
              <a:rPr lang="zh-CN" altLang="zh-CN" sz="2000" dirty="0">
                <a:latin typeface="Arial" panose="020B0604020202020204" pitchFamily="34" charset="0"/>
                <a:ea typeface="宋体" panose="02010600030101010101" pitchFamily="2" charset="-122"/>
              </a:rPr>
              <a:t>A-&gt;E</a:t>
            </a:r>
            <a:r>
              <a:rPr lang="zh-CN" altLang="en-US" sz="2000" dirty="0">
                <a:latin typeface="Arial" panose="020B0604020202020204" pitchFamily="34" charset="0"/>
                <a:ea typeface="宋体" panose="02010600030101010101" pitchFamily="2" charset="-122"/>
              </a:rPr>
              <a:t>。试用动态规划的最优化原理求出</a:t>
            </a:r>
            <a:r>
              <a:rPr lang="zh-CN" altLang="zh-CN" sz="2000" dirty="0">
                <a:latin typeface="Arial" panose="020B0604020202020204" pitchFamily="34" charset="0"/>
                <a:ea typeface="宋体" panose="02010600030101010101" pitchFamily="2" charset="-122"/>
              </a:rPr>
              <a:t>A-&gt;E</a:t>
            </a:r>
            <a:r>
              <a:rPr lang="zh-CN" altLang="en-US" sz="2000" dirty="0">
                <a:latin typeface="Arial" panose="020B0604020202020204" pitchFamily="34" charset="0"/>
                <a:ea typeface="宋体" panose="02010600030101010101" pitchFamily="2" charset="-122"/>
              </a:rPr>
              <a:t>的最省费用。</a:t>
            </a:r>
            <a:endParaRPr lang="zh-CN" altLang="en-US" sz="2000" dirty="0">
              <a:latin typeface="Arial" panose="020B0604020202020204" pitchFamily="34" charset="0"/>
              <a:ea typeface="宋体" panose="02010600030101010101" pitchFamily="2" charset="-122"/>
            </a:endParaRPr>
          </a:p>
        </p:txBody>
      </p:sp>
      <p:sp>
        <p:nvSpPr>
          <p:cNvPr id="39938" name="Rectangle 3"/>
          <p:cNvSpPr/>
          <p:nvPr/>
        </p:nvSpPr>
        <p:spPr>
          <a:xfrm>
            <a:off x="1516063" y="914400"/>
            <a:ext cx="1150937" cy="396875"/>
          </a:xfrm>
          <a:prstGeom prst="rect">
            <a:avLst/>
          </a:prstGeom>
          <a:noFill/>
          <a:ln w="9525">
            <a:noFill/>
          </a:ln>
        </p:spPr>
        <p:txBody>
          <a:bodyPr wrap="none" anchor="ctr"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交通图</a:t>
            </a:r>
            <a:r>
              <a:rPr lang="zh-CN" altLang="zh-CN" sz="2000" dirty="0">
                <a:latin typeface="Arial" panose="020B0604020202020204" pitchFamily="34" charset="0"/>
                <a:ea typeface="宋体" panose="02010600030101010101" pitchFamily="2" charset="-122"/>
              </a:rPr>
              <a:t>1</a:t>
            </a:r>
            <a:r>
              <a:rPr lang="zh-C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宋体" panose="02010600030101010101" pitchFamily="2" charset="-122"/>
            </a:endParaRPr>
          </a:p>
        </p:txBody>
      </p:sp>
      <p:sp>
        <p:nvSpPr>
          <p:cNvPr id="39939" name="Rectangle 4"/>
          <p:cNvSpPr/>
          <p:nvPr/>
        </p:nvSpPr>
        <p:spPr>
          <a:xfrm>
            <a:off x="6324600" y="898525"/>
            <a:ext cx="1150938" cy="396875"/>
          </a:xfrm>
          <a:prstGeom prst="rect">
            <a:avLst/>
          </a:prstGeom>
          <a:noFill/>
          <a:ln w="9525">
            <a:noFill/>
          </a:ln>
        </p:spPr>
        <p:txBody>
          <a:bodyPr wrap="none" anchor="ctr"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交通图</a:t>
            </a:r>
            <a:r>
              <a:rPr lang="zh-CN" altLang="zh-CN" sz="2000" dirty="0">
                <a:latin typeface="Arial" panose="020B0604020202020204" pitchFamily="34" charset="0"/>
                <a:ea typeface="宋体" panose="02010600030101010101" pitchFamily="2" charset="-122"/>
              </a:rPr>
              <a:t>2</a:t>
            </a:r>
            <a:r>
              <a:rPr lang="zh-C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宋体" panose="02010600030101010101" pitchFamily="2" charset="-122"/>
            </a:endParaRPr>
          </a:p>
        </p:txBody>
      </p:sp>
      <p:pic>
        <p:nvPicPr>
          <p:cNvPr id="39940" name="Picture 5" descr="tu03.JPG (29611 bytes)"/>
          <p:cNvPicPr>
            <a:picLocks noChangeAspect="1"/>
          </p:cNvPicPr>
          <p:nvPr/>
        </p:nvPicPr>
        <p:blipFill>
          <a:blip r:embed="rId1"/>
          <a:stretch>
            <a:fillRect/>
          </a:stretch>
        </p:blipFill>
        <p:spPr>
          <a:xfrm>
            <a:off x="76200" y="1447800"/>
            <a:ext cx="4343400" cy="3962400"/>
          </a:xfrm>
          <a:prstGeom prst="rect">
            <a:avLst/>
          </a:prstGeom>
          <a:noFill/>
          <a:ln w="9525">
            <a:noFill/>
          </a:ln>
        </p:spPr>
      </p:pic>
      <p:pic>
        <p:nvPicPr>
          <p:cNvPr id="39941" name="Picture 6" descr="tu04.JPG (24921 bytes)"/>
          <p:cNvPicPr>
            <a:picLocks noChangeAspect="1"/>
          </p:cNvPicPr>
          <p:nvPr/>
        </p:nvPicPr>
        <p:blipFill>
          <a:blip r:embed="rId2"/>
          <a:stretch>
            <a:fillRect/>
          </a:stretch>
        </p:blipFill>
        <p:spPr>
          <a:xfrm>
            <a:off x="4648200" y="1447800"/>
            <a:ext cx="4495800" cy="3962400"/>
          </a:xfrm>
          <a:prstGeom prst="rect">
            <a:avLst/>
          </a:prstGeom>
          <a:noFill/>
          <a:ln w="9525">
            <a:noFill/>
          </a:ln>
        </p:spPr>
      </p:pic>
      <p:sp>
        <p:nvSpPr>
          <p:cNvPr id="39942" name="Rectangle 7"/>
          <p:cNvSpPr/>
          <p:nvPr/>
        </p:nvSpPr>
        <p:spPr>
          <a:xfrm>
            <a:off x="661988" y="5624513"/>
            <a:ext cx="5434012" cy="396875"/>
          </a:xfrm>
          <a:prstGeom prst="rect">
            <a:avLst/>
          </a:prstGeom>
          <a:noFill/>
          <a:ln w="9525">
            <a:noFill/>
          </a:ln>
        </p:spPr>
        <p:txBody>
          <a:bodyPr wrap="none" anchor="ctr"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如图：求</a:t>
            </a:r>
            <a:r>
              <a:rPr lang="zh-CN" altLang="zh-CN" sz="2000" dirty="0">
                <a:latin typeface="Arial" panose="020B0604020202020204" pitchFamily="34" charset="0"/>
                <a:ea typeface="宋体" panose="02010600030101010101" pitchFamily="2" charset="-122"/>
              </a:rPr>
              <a:t>v1</a:t>
            </a:r>
            <a:r>
              <a:rPr lang="zh-CN" altLang="en-US" sz="2000" dirty="0">
                <a:latin typeface="Arial" panose="020B0604020202020204" pitchFamily="34" charset="0"/>
                <a:ea typeface="宋体" panose="02010600030101010101" pitchFamily="2" charset="-122"/>
              </a:rPr>
              <a:t>到</a:t>
            </a:r>
            <a:r>
              <a:rPr lang="zh-CN" altLang="zh-CN" sz="2000" dirty="0">
                <a:latin typeface="Arial" panose="020B0604020202020204" pitchFamily="34" charset="0"/>
                <a:ea typeface="宋体" panose="02010600030101010101" pitchFamily="2" charset="-122"/>
              </a:rPr>
              <a:t>v10</a:t>
            </a:r>
            <a:r>
              <a:rPr lang="zh-CN" altLang="en-US" sz="2000" dirty="0">
                <a:latin typeface="Arial" panose="020B0604020202020204" pitchFamily="34" charset="0"/>
                <a:ea typeface="宋体" panose="02010600030101010101" pitchFamily="2" charset="-122"/>
              </a:rPr>
              <a:t>的最短路径长度及最短路径。</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
          <p:cNvSpPr txBox="1"/>
          <p:nvPr/>
        </p:nvSpPr>
        <p:spPr>
          <a:xfrm>
            <a:off x="76200" y="212725"/>
            <a:ext cx="8766175" cy="4708525"/>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样例输入</a:t>
            </a:r>
            <a:r>
              <a:rPr lang="zh-CN" altLang="zh-CN" sz="2000" dirty="0">
                <a:latin typeface="Arial" panose="020B0604020202020204" pitchFamily="34" charset="0"/>
                <a:ea typeface="宋体" panose="02010600030101010101" pitchFamily="2" charset="-122"/>
              </a:rPr>
              <a:t>】short.in</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10</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0  2  5  1   0   0   0  0   0  0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0  0  0  0 12 14   0  0   0  0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0  0  0  0   6 10   4  0   0  0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0  0  0  0 13 12 11  0   0  0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0  0  0  0   0   0   0  3   9  0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0  0  0  0   0   0   0  6   5  0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0  0  0  0   0   0   0  0 10  0</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0  0  0  0   0   0   0  0   0  5</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0  0  0  0   0   0   0  0   0  2</a:t>
            </a:r>
            <a:br>
              <a:rPr lang="zh-CN" altLang="zh-CN" sz="2000" dirty="0">
                <a:latin typeface="Arial" panose="020B0604020202020204" pitchFamily="34" charset="0"/>
                <a:ea typeface="宋体" panose="02010600030101010101" pitchFamily="2" charset="-122"/>
              </a:rPr>
            </a:br>
            <a:r>
              <a:rPr lang="zh-CN" altLang="zh-CN" sz="2000" dirty="0">
                <a:latin typeface="Arial" panose="020B0604020202020204" pitchFamily="34" charset="0"/>
                <a:ea typeface="宋体" panose="02010600030101010101" pitchFamily="2" charset="-122"/>
              </a:rPr>
              <a:t>0  0  0  0   0   0   0  0   0  0</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样例输出</a:t>
            </a:r>
            <a:r>
              <a:rPr lang="zh-CN" altLang="zh-CN" sz="2000" dirty="0">
                <a:latin typeface="Arial" panose="020B0604020202020204" pitchFamily="34" charset="0"/>
                <a:ea typeface="宋体" panose="02010600030101010101" pitchFamily="2" charset="-122"/>
              </a:rPr>
              <a:t>】short.out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minlong=19</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1  3  5  8  10</a:t>
            </a:r>
            <a:endParaRPr lang="zh-CN" altLang="zh-CN" sz="2000" dirty="0">
              <a:latin typeface="Arial" panose="020B0604020202020204" pitchFamily="34" charset="0"/>
              <a:ea typeface="宋体" panose="02010600030101010101" pitchFamily="2" charset="-122"/>
            </a:endParaRPr>
          </a:p>
        </p:txBody>
      </p:sp>
      <p:sp>
        <p:nvSpPr>
          <p:cNvPr id="40962" name="Text Box 3"/>
          <p:cNvSpPr txBox="1"/>
          <p:nvPr/>
        </p:nvSpPr>
        <p:spPr>
          <a:xfrm>
            <a:off x="0" y="4800600"/>
            <a:ext cx="6934200" cy="1014413"/>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算法分析</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逆推法</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设</a:t>
            </a:r>
            <a:r>
              <a:rPr lang="zh-CN" altLang="zh-CN" sz="2000" dirty="0">
                <a:latin typeface="Arial" panose="020B0604020202020204" pitchFamily="34" charset="0"/>
                <a:ea typeface="宋体" panose="02010600030101010101" pitchFamily="2" charset="-122"/>
              </a:rPr>
              <a:t>f[i]</a:t>
            </a:r>
            <a:r>
              <a:rPr lang="zh-CN" altLang="en-US" sz="2000" dirty="0">
                <a:latin typeface="Arial" panose="020B0604020202020204" pitchFamily="34" charset="0"/>
                <a:ea typeface="宋体" panose="02010600030101010101" pitchFamily="2" charset="-122"/>
              </a:rPr>
              <a:t>表示点</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到</a:t>
            </a:r>
            <a:r>
              <a:rPr lang="zh-CN" altLang="zh-CN" sz="2000" dirty="0">
                <a:latin typeface="Arial" panose="020B0604020202020204" pitchFamily="34" charset="0"/>
                <a:ea typeface="宋体" panose="02010600030101010101" pitchFamily="2" charset="-122"/>
              </a:rPr>
              <a:t>v10</a:t>
            </a:r>
            <a:r>
              <a:rPr lang="zh-CN" altLang="en-US" sz="2000" dirty="0">
                <a:latin typeface="Arial" panose="020B0604020202020204" pitchFamily="34" charset="0"/>
                <a:ea typeface="宋体" panose="02010600030101010101" pitchFamily="2" charset="-122"/>
              </a:rPr>
              <a:t>的最短路径长度，则 </a:t>
            </a:r>
            <a:r>
              <a:rPr lang="zh-CN" altLang="zh-CN" sz="2000" dirty="0">
                <a:latin typeface="Arial" panose="020B0604020202020204" pitchFamily="34" charset="0"/>
                <a:ea typeface="宋体" panose="02010600030101010101" pitchFamily="2" charset="-122"/>
              </a:rPr>
              <a:t>f[10]=0</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f[i]=min{ a[i][x]+f[x] </a:t>
            </a:r>
            <a:r>
              <a:rPr lang="zh-CN" altLang="en-US" sz="2000" dirty="0">
                <a:latin typeface="Arial" panose="020B0604020202020204" pitchFamily="34" charset="0"/>
                <a:ea typeface="宋体" panose="02010600030101010101" pitchFamily="2" charset="-122"/>
              </a:rPr>
              <a:t>当</a:t>
            </a:r>
            <a:r>
              <a:rPr lang="zh-CN" altLang="zh-CN" sz="2000" dirty="0">
                <a:latin typeface="Arial" panose="020B0604020202020204" pitchFamily="34" charset="0"/>
                <a:ea typeface="宋体" panose="02010600030101010101" pitchFamily="2" charset="-122"/>
              </a:rPr>
              <a:t>a[i][x]&gt;0 ,i&lt;x&lt;=n</a:t>
            </a:r>
            <a:r>
              <a:rPr lang="zh-CN" altLang="en-US" sz="2000" dirty="0">
                <a:latin typeface="Arial" panose="020B0604020202020204" pitchFamily="34" charset="0"/>
                <a:ea typeface="宋体" panose="02010600030101010101" pitchFamily="2" charset="-122"/>
              </a:rPr>
              <a:t>时</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2"/>
          <p:cNvSpPr txBox="1"/>
          <p:nvPr/>
        </p:nvSpPr>
        <p:spPr>
          <a:xfrm>
            <a:off x="0" y="-65087"/>
            <a:ext cx="9144000" cy="6556375"/>
          </a:xfrm>
          <a:prstGeom prst="rect">
            <a:avLst/>
          </a:prstGeom>
          <a:noFill/>
          <a:ln w="9525">
            <a:noFill/>
          </a:ln>
        </p:spPr>
        <p:txBody>
          <a:bodyPr anchor="t" anchorCtr="0">
            <a:spAutoFit/>
          </a:bodyPr>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#include&lt;iostream&gt;</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using namespace std;</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int main()</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long n,i,j,x,f[100],c[100],a[100][100]; </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memset(a,0,sizeof(a));</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memset(c,0,sizeof(c));</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cin&gt;&gt;n;</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for (i=1;i&lt;=n;i++)   </a:t>
            </a:r>
            <a:r>
              <a:rPr lang="en-US" altLang="zh-CN"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r>
              <a:rPr lang="zh-CN" altLang="en-US" sz="2000" dirty="0">
                <a:latin typeface="Consolas" panose="020B0609020204030204" pitchFamily="49" charset="0"/>
                <a:ea typeface="宋体" panose="02010600030101010101" pitchFamily="2" charset="-122"/>
              </a:rPr>
              <a:t>输入各个城市之间距离</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for (j=1;j&lt;=n;j++)</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cin&gt;&gt;a[i][j];</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for (i=1;i&lt;=n;i++)</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f[i]=1000000; </a:t>
            </a:r>
            <a:r>
              <a:rPr lang="en-US" altLang="zh-CN"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r>
              <a:rPr lang="zh-CN" altLang="en-US" sz="2000" dirty="0">
                <a:latin typeface="Consolas" panose="020B0609020204030204" pitchFamily="49" charset="0"/>
                <a:ea typeface="宋体" panose="02010600030101010101" pitchFamily="2" charset="-122"/>
              </a:rPr>
              <a:t>默认每一个城市到达终点都是</a:t>
            </a:r>
            <a:r>
              <a:rPr lang="zh-CN" altLang="zh-CN" sz="2000" dirty="0">
                <a:latin typeface="Consolas" panose="020B0609020204030204" pitchFamily="49" charset="0"/>
                <a:ea typeface="宋体" panose="02010600030101010101" pitchFamily="2" charset="-122"/>
              </a:rPr>
              <a:t>1000000</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f[n]=0;</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for (i=n-1;i&gt;=1;i--) </a:t>
            </a:r>
            <a:r>
              <a:rPr lang="en-US" altLang="zh-CN"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r>
              <a:rPr lang="zh-CN" altLang="en-US" sz="2000" dirty="0">
                <a:latin typeface="Consolas" panose="020B0609020204030204" pitchFamily="49" charset="0"/>
                <a:ea typeface="宋体" panose="02010600030101010101" pitchFamily="2" charset="-122"/>
              </a:rPr>
              <a:t>从终点往前逆推，计算最短路径</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for (x=i+1;x&lt;=n;x++)//</a:t>
            </a:r>
            <a:r>
              <a:rPr lang="zh-CN" altLang="en-US" sz="2000" dirty="0">
                <a:latin typeface="Consolas" panose="020B0609020204030204" pitchFamily="49" charset="0"/>
                <a:ea typeface="宋体" panose="02010600030101010101" pitchFamily="2" charset="-122"/>
              </a:rPr>
              <a:t>若</a:t>
            </a:r>
            <a:r>
              <a:rPr lang="zh-CN" altLang="zh-CN" sz="2000" dirty="0">
                <a:latin typeface="Consolas" panose="020B0609020204030204" pitchFamily="49" charset="0"/>
                <a:ea typeface="宋体" panose="02010600030101010101" pitchFamily="2" charset="-122"/>
              </a:rPr>
              <a:t>f[x]=1000000</a:t>
            </a:r>
            <a:r>
              <a:rPr lang="zh-CN" altLang="en-US" sz="2000" dirty="0">
                <a:latin typeface="Consolas" panose="020B0609020204030204" pitchFamily="49" charset="0"/>
                <a:ea typeface="宋体" panose="02010600030101010101" pitchFamily="2" charset="-122"/>
              </a:rPr>
              <a:t>表示城市</a:t>
            </a:r>
            <a:r>
              <a:rPr lang="zh-CN" altLang="zh-CN" sz="2000" dirty="0">
                <a:latin typeface="Consolas" panose="020B0609020204030204" pitchFamily="49" charset="0"/>
                <a:ea typeface="宋体" panose="02010600030101010101" pitchFamily="2" charset="-122"/>
              </a:rPr>
              <a:t>x</a:t>
            </a:r>
            <a:r>
              <a:rPr lang="zh-CN" altLang="en-US" sz="2000" dirty="0">
                <a:latin typeface="Consolas" panose="020B0609020204030204" pitchFamily="49" charset="0"/>
                <a:ea typeface="宋体" panose="02010600030101010101" pitchFamily="2" charset="-122"/>
              </a:rPr>
              <a:t>到终点城市不通</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if ((a[i][x]&gt;0)&amp;&amp;(f[x]!=1000000)&amp;&amp;(f[i]&gt;a[i][x]+f[x])) </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r>
              <a:rPr lang="en-US" altLang="zh-CN"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//a[i][x]&gt;0</a:t>
            </a:r>
            <a:r>
              <a:rPr lang="zh-CN" altLang="en-US" sz="2000" dirty="0">
                <a:latin typeface="Consolas" panose="020B0609020204030204" pitchFamily="49" charset="0"/>
                <a:ea typeface="宋体" panose="02010600030101010101" pitchFamily="2" charset="-122"/>
              </a:rPr>
              <a:t>表示城市</a:t>
            </a:r>
            <a:r>
              <a:rPr lang="zh-CN" altLang="zh-CN" sz="2000" dirty="0">
                <a:latin typeface="Consolas" panose="020B0609020204030204" pitchFamily="49" charset="0"/>
                <a:ea typeface="宋体" panose="02010600030101010101" pitchFamily="2" charset="-122"/>
              </a:rPr>
              <a:t>i</a:t>
            </a:r>
            <a:r>
              <a:rPr lang="zh-CN" altLang="en-US" sz="2000" dirty="0">
                <a:latin typeface="Consolas" panose="020B0609020204030204" pitchFamily="49" charset="0"/>
                <a:ea typeface="宋体" panose="02010600030101010101" pitchFamily="2" charset="-122"/>
              </a:rPr>
              <a:t>和城市</a:t>
            </a:r>
            <a:r>
              <a:rPr lang="zh-CN" altLang="zh-CN" sz="2000" dirty="0">
                <a:latin typeface="Consolas" panose="020B0609020204030204" pitchFamily="49" charset="0"/>
                <a:ea typeface="宋体" panose="02010600030101010101" pitchFamily="2" charset="-122"/>
              </a:rPr>
              <a:t>x</a:t>
            </a:r>
            <a:r>
              <a:rPr lang="zh-CN" altLang="en-US" sz="2000" dirty="0">
                <a:latin typeface="Consolas" panose="020B0609020204030204" pitchFamily="49" charset="0"/>
                <a:ea typeface="宋体" panose="02010600030101010101" pitchFamily="2" charset="-122"/>
              </a:rPr>
              <a:t>通路</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f[i]=a[i][x]+f[x]; </a:t>
            </a:r>
            <a:r>
              <a:rPr lang="en-US" altLang="zh-CN"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r>
              <a:rPr lang="zh-CN" altLang="en-US" sz="2000" dirty="0">
                <a:latin typeface="Consolas" panose="020B0609020204030204" pitchFamily="49" charset="0"/>
                <a:ea typeface="宋体" panose="02010600030101010101" pitchFamily="2" charset="-122"/>
              </a:rPr>
              <a:t>城市</a:t>
            </a:r>
            <a:r>
              <a:rPr lang="zh-CN" altLang="zh-CN" sz="2000" dirty="0">
                <a:latin typeface="Consolas" panose="020B0609020204030204" pitchFamily="49" charset="0"/>
                <a:ea typeface="宋体" panose="02010600030101010101" pitchFamily="2" charset="-122"/>
              </a:rPr>
              <a:t>i</a:t>
            </a:r>
            <a:r>
              <a:rPr lang="zh-CN" altLang="en-US" sz="2000" dirty="0">
                <a:latin typeface="Consolas" panose="020B0609020204030204" pitchFamily="49" charset="0"/>
                <a:ea typeface="宋体" panose="02010600030101010101" pitchFamily="2" charset="-122"/>
              </a:rPr>
              <a:t>到终点最短路径的值</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c[i]=x;</a:t>
            </a:r>
            <a:endParaRPr lang="zh-CN"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zh-CN" altLang="zh-CN" sz="2000" dirty="0">
                <a:latin typeface="Consolas" panose="020B0609020204030204" pitchFamily="49" charset="0"/>
                <a:ea typeface="宋体" panose="02010600030101010101" pitchFamily="2" charset="-122"/>
              </a:rPr>
              <a:t>}</a:t>
            </a:r>
            <a:endParaRPr lang="zh-CN" altLang="zh-CN" b="1"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noRot="1"/>
          </p:cNvSpPr>
          <p:nvPr>
            <p:ph type="title"/>
          </p:nvPr>
        </p:nvSpPr>
        <p:spPr>
          <a:xfrm>
            <a:off x="527050" y="76200"/>
            <a:ext cx="8540750" cy="762000"/>
          </a:xfrm>
          <a:ln/>
        </p:spPr>
        <p:txBody>
          <a:bodyPr vert="horz" wrap="square" lIns="91440" tIns="45720" rIns="91440" bIns="45720" anchor="ctr" anchorCtr="0"/>
          <a:p>
            <a:pPr eaLnBrk="1" hangingPunct="1"/>
            <a:r>
              <a:rPr lang="zh-CN" altLang="en-US" sz="4000" b="1" dirty="0"/>
              <a:t>第一节 动态规划的基本模型</a:t>
            </a:r>
            <a:endParaRPr lang="zh-CN" altLang="en-US" sz="4000" b="1" dirty="0"/>
          </a:p>
        </p:txBody>
      </p:sp>
      <p:sp>
        <p:nvSpPr>
          <p:cNvPr id="15362" name="Rectangle 3"/>
          <p:cNvSpPr>
            <a:spLocks noGrp="1" noRot="1"/>
          </p:cNvSpPr>
          <p:nvPr>
            <p:ph idx="1"/>
          </p:nvPr>
        </p:nvSpPr>
        <p:spPr>
          <a:xfrm>
            <a:off x="76200" y="838200"/>
            <a:ext cx="8540750" cy="609600"/>
          </a:xfrm>
          <a:ln/>
        </p:spPr>
        <p:txBody>
          <a:bodyPr vert="horz" wrap="square" lIns="91440" tIns="45720" rIns="91440" bIns="45720" anchor="t" anchorCtr="0"/>
          <a:p>
            <a:pPr eaLnBrk="1" hangingPunct="1"/>
            <a:r>
              <a:rPr lang="zh-CN" altLang="en-US" b="1" dirty="0">
                <a:solidFill>
                  <a:schemeClr val="tx2"/>
                </a:solidFill>
              </a:rPr>
              <a:t>多阶段决策过程的最优化问题</a:t>
            </a:r>
            <a:r>
              <a:rPr lang="zh-CN" altLang="en-US" dirty="0"/>
              <a:t> </a:t>
            </a:r>
            <a:endParaRPr lang="zh-CN" altLang="en-US" dirty="0"/>
          </a:p>
        </p:txBody>
      </p:sp>
      <p:sp>
        <p:nvSpPr>
          <p:cNvPr id="15363" name="Text Box 4"/>
          <p:cNvSpPr txBox="1"/>
          <p:nvPr/>
        </p:nvSpPr>
        <p:spPr>
          <a:xfrm>
            <a:off x="304800" y="1355725"/>
            <a:ext cx="8610600" cy="2225675"/>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en-US" sz="2000" dirty="0">
                <a:latin typeface="Arial" panose="020B0604020202020204" pitchFamily="34" charset="0"/>
                <a:ea typeface="宋体" panose="02010600030101010101" pitchFamily="2" charset="-122"/>
              </a:rPr>
              <a:t>       在现实生活中，有一类活动的过程，由于它的特殊性，可将过程分成若干个互相联系的阶段，在它的每一阶段都需要作出决策，从而使整个过程达到最好的活动效果。当然，各个阶段决策的选取不是任意确定的，它依赖于当前面临的状态，又影响以后的发展，当各个阶段决策确定后，就组成一个决策序列，因而也就确定了整个过程的一条活动路线，这种把一个问题看作是一个前后关联具有链状结构的多阶段过程就称为多阶段决策过程，这种问题就称为多阶段决策问题。如下图所示： </a:t>
            </a:r>
            <a:endParaRPr lang="zh-CN" altLang="en-US" sz="2000" dirty="0">
              <a:latin typeface="Arial" panose="020B0604020202020204" pitchFamily="34" charset="0"/>
              <a:ea typeface="宋体" panose="02010600030101010101" pitchFamily="2" charset="-122"/>
            </a:endParaRPr>
          </a:p>
        </p:txBody>
      </p:sp>
      <p:pic>
        <p:nvPicPr>
          <p:cNvPr id="15364" name="Picture 5" descr="未命名"/>
          <p:cNvPicPr>
            <a:picLocks noChangeAspect="1"/>
          </p:cNvPicPr>
          <p:nvPr/>
        </p:nvPicPr>
        <p:blipFill>
          <a:blip r:embed="rId1"/>
          <a:stretch>
            <a:fillRect/>
          </a:stretch>
        </p:blipFill>
        <p:spPr>
          <a:xfrm>
            <a:off x="457200" y="3730625"/>
            <a:ext cx="8153400" cy="917575"/>
          </a:xfrm>
          <a:prstGeom prst="rect">
            <a:avLst/>
          </a:prstGeom>
          <a:noFill/>
          <a:ln w="9525">
            <a:noFill/>
          </a:ln>
        </p:spPr>
      </p:pic>
      <p:sp>
        <p:nvSpPr>
          <p:cNvPr id="15365" name="Text Box 6"/>
          <p:cNvSpPr txBox="1"/>
          <p:nvPr/>
        </p:nvSpPr>
        <p:spPr>
          <a:xfrm>
            <a:off x="304800" y="4860925"/>
            <a:ext cx="8686800" cy="1006475"/>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en-US" sz="2000" dirty="0">
                <a:latin typeface="Arial" panose="020B0604020202020204" pitchFamily="34" charset="0"/>
                <a:ea typeface="宋体" panose="02010600030101010101" pitchFamily="2" charset="-122"/>
              </a:rPr>
              <a:t>       多阶段决策过程，是指这样的一类特殊的活动过程，问题可以按时间顺序分解成若干相互联系的阶段，在每一个阶段都要做出决策，全部过程的决策是一个决策序列。</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noRot="1" noChangeArrowheads="1"/>
          </p:cNvSpPr>
          <p:nvPr>
            <p:ph idx="1"/>
          </p:nvPr>
        </p:nvSpPr>
        <p:spPr>
          <a:xfrm>
            <a:off x="76200" y="76200"/>
            <a:ext cx="9067800" cy="45720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　    </a:t>
            </a:r>
            <a:r>
              <a:rPr kumimoji="0" lang="zh-CN" altLang="zh-CN" sz="1800" b="1" i="0" u="none" strike="noStrike" kern="1200" cap="none" spc="0" normalizeH="0" baseline="0" noProof="0" dirty="0">
                <a:ln>
                  <a:noFill/>
                </a:ln>
                <a:solidFill>
                  <a:srgbClr val="FFFFFF"/>
                </a:solidFill>
                <a:effectLst/>
                <a:uLnTx/>
                <a:uFillTx/>
                <a:latin typeface="+mn-lt"/>
                <a:ea typeface="+mn-ea"/>
                <a:cs typeface="+mn-cs"/>
              </a:rPr>
              <a:t>cout&lt;&lt;"minlong="&lt;&lt;f[1]&lt;&lt;endl;             //</a:t>
            </a: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输出最短路径的值</a:t>
            </a:r>
            <a:endParaRPr kumimoji="0" lang="zh-CN" altLang="en-US" sz="1800" b="1" i="0" u="none" strike="noStrike" kern="1200" cap="none" spc="0" normalizeH="0" baseline="0" noProof="0" dirty="0">
              <a:ln>
                <a:noFill/>
              </a:ln>
              <a:solidFill>
                <a:srgbClr val="FFFFFF"/>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800" b="1" i="0" u="none" strike="noStrike" kern="1200" cap="none" spc="0" normalizeH="0" baseline="0" noProof="0" dirty="0">
                <a:ln>
                  <a:noFill/>
                </a:ln>
                <a:solidFill>
                  <a:srgbClr val="FFFFFF"/>
                </a:solidFill>
                <a:effectLst/>
                <a:uLnTx/>
                <a:uFillTx/>
                <a:latin typeface="+mn-lt"/>
                <a:ea typeface="+mn-ea"/>
                <a:cs typeface="+mn-cs"/>
              </a:rPr>
              <a:t>　    </a:t>
            </a:r>
            <a:r>
              <a:rPr kumimoji="0" lang="zh-CN" altLang="zh-CN" sz="1800" b="1" i="0" u="none" strike="noStrike" kern="1200" cap="none" spc="0" normalizeH="0" baseline="0" noProof="0" dirty="0">
                <a:ln>
                  <a:noFill/>
                </a:ln>
                <a:solidFill>
                  <a:srgbClr val="FFFFFF"/>
                </a:solidFill>
                <a:effectLst/>
                <a:uLnTx/>
                <a:uFillTx/>
                <a:latin typeface="+mn-lt"/>
                <a:ea typeface="+mn-ea"/>
                <a:cs typeface="+mn-cs"/>
              </a:rPr>
              <a:t>x=1;</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while (x!=0)                              //</a:t>
            </a: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输出路过的各个城市</a:t>
            </a:r>
            <a:endParaRPr kumimoji="0" lang="zh-CN" altLang="en-US"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smtClean="0">
                <a:ln>
                  <a:noFill/>
                </a:ln>
                <a:solidFill>
                  <a:schemeClr val="tx1"/>
                </a:solidFill>
                <a:effectLst/>
                <a:uLnTx/>
                <a:uFillTx/>
                <a:latin typeface="+mn-lt"/>
                <a:ea typeface="+mn-ea"/>
                <a:cs typeface="+mn-cs"/>
              </a:rPr>
              <a:t>cout</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&lt;&lt;x&lt;&lt;' ';</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x=c[x];</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err="1" smtClean="0">
                <a:ln>
                  <a:noFill/>
                </a:ln>
                <a:solidFill>
                  <a:schemeClr val="tx1"/>
                </a:solidFill>
                <a:effectLst/>
                <a:uLnTx/>
                <a:uFillTx/>
                <a:latin typeface="+mn-lt"/>
                <a:ea typeface="+mn-ea"/>
                <a:cs typeface="+mn-cs"/>
              </a:rPr>
              <a:t>cout</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&lt;&lt;</a:t>
            </a:r>
            <a:r>
              <a:rPr kumimoji="0" lang="en-US" altLang="zh-CN" sz="1800" b="1" i="0" u="none" strike="noStrike" kern="0" cap="none" spc="0" normalizeH="0" baseline="0" noProof="0" dirty="0" err="1" smtClean="0">
                <a:ln>
                  <a:noFill/>
                </a:ln>
                <a:solidFill>
                  <a:schemeClr val="tx1"/>
                </a:solidFill>
                <a:effectLst/>
                <a:uLnTx/>
                <a:uFillTx/>
                <a:latin typeface="+mn-lt"/>
                <a:ea typeface="+mn-ea"/>
                <a:cs typeface="+mn-cs"/>
              </a:rPr>
              <a:t>endl</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Char char="w"/>
              <a:defRPr/>
            </a:pPr>
            <a:r>
              <a:rPr kumimoji="0"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1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p:cNvSpPr>
          <p:nvPr>
            <p:ph idx="1"/>
          </p:nvPr>
        </p:nvSpPr>
        <p:spPr>
          <a:xfrm>
            <a:off x="0" y="77788"/>
            <a:ext cx="9144000" cy="6170612"/>
          </a:xfrm>
          <a:ln/>
        </p:spPr>
        <p:txBody>
          <a:bodyPr vert="horz" wrap="square" lIns="91440" tIns="45720" rIns="91440" bIns="45720" anchor="t" anchorCtr="0"/>
          <a:p>
            <a:pPr eaLnBrk="1" hangingPunct="1">
              <a:lnSpc>
                <a:spcPct val="80000"/>
              </a:lnSpc>
            </a:pPr>
            <a:r>
              <a:rPr lang="en-US" altLang="zh-CN" sz="1800" dirty="0"/>
              <a:t>【</a:t>
            </a:r>
            <a:r>
              <a:rPr lang="zh-CN" altLang="en-US" sz="1800" dirty="0"/>
              <a:t>例</a:t>
            </a:r>
            <a:r>
              <a:rPr lang="en-US" altLang="zh-CN" sz="1800" dirty="0"/>
              <a:t>6】</a:t>
            </a:r>
            <a:r>
              <a:rPr lang="zh-CN" altLang="en-US" sz="1800" dirty="0"/>
              <a:t>挖地雷</a:t>
            </a:r>
            <a:endParaRPr lang="zh-CN" altLang="en-US" sz="1800" dirty="0"/>
          </a:p>
          <a:p>
            <a:pPr eaLnBrk="1" hangingPunct="1">
              <a:lnSpc>
                <a:spcPct val="80000"/>
              </a:lnSpc>
            </a:pPr>
            <a:r>
              <a:rPr lang="en-US" altLang="zh-CN" sz="1800" dirty="0"/>
              <a:t>【</a:t>
            </a:r>
            <a:r>
              <a:rPr lang="zh-CN" altLang="en-US" sz="1800" dirty="0"/>
              <a:t>问题描述</a:t>
            </a:r>
            <a:r>
              <a:rPr lang="en-US" altLang="zh-CN" sz="1800" dirty="0"/>
              <a:t>】</a:t>
            </a:r>
            <a:endParaRPr lang="en-US" altLang="zh-CN" sz="1800" dirty="0"/>
          </a:p>
          <a:p>
            <a:pPr eaLnBrk="1" hangingPunct="1">
              <a:lnSpc>
                <a:spcPct val="80000"/>
              </a:lnSpc>
            </a:pPr>
            <a:r>
              <a:rPr lang="zh-CN" altLang="en-US" sz="1800" dirty="0"/>
              <a:t>　　在一个地图上有</a:t>
            </a:r>
            <a:r>
              <a:rPr lang="en-US" altLang="zh-CN" sz="1800" dirty="0"/>
              <a:t>N</a:t>
            </a:r>
            <a:r>
              <a:rPr lang="zh-CN" altLang="en-US" sz="1800" dirty="0"/>
              <a:t>个地窖（</a:t>
            </a:r>
            <a:r>
              <a:rPr lang="en-US" altLang="zh-CN" sz="1800" dirty="0"/>
              <a:t>N&lt;=200</a:t>
            </a:r>
            <a:r>
              <a:rPr lang="zh-CN" altLang="en-US" sz="1800" dirty="0"/>
              <a:t>）</a:t>
            </a:r>
            <a:r>
              <a:rPr lang="en-US" altLang="zh-CN" sz="1800" dirty="0"/>
              <a:t>,</a:t>
            </a:r>
            <a:r>
              <a:rPr lang="zh-CN" altLang="en-US" sz="1800" dirty="0"/>
              <a:t>每个地窖中埋有一定数量的地雷。同时，给出地窖之间的连接路径，并规定路径都是单向的</a:t>
            </a:r>
            <a:r>
              <a:rPr lang="en-US" altLang="zh-CN" sz="1800" dirty="0"/>
              <a:t>,</a:t>
            </a:r>
            <a:r>
              <a:rPr lang="zh-CN" altLang="en-US" sz="1800" dirty="0"/>
              <a:t>也不存在可以从一个地窖出发经过若干地窖后又回到原来地窖的路径。某人可以从任一处开始挖地雷，然后沿着指出的连接往下挖（仅能选择一条路径），当无连接时挖地雷工作结束。设计一个挖地雷的方案，使他能挖到最多的地雷。</a:t>
            </a:r>
            <a:endParaRPr lang="zh-CN" altLang="en-US" sz="1800" dirty="0"/>
          </a:p>
          <a:p>
            <a:pPr eaLnBrk="1" hangingPunct="1">
              <a:lnSpc>
                <a:spcPct val="80000"/>
              </a:lnSpc>
            </a:pPr>
            <a:r>
              <a:rPr lang="en-US" altLang="zh-CN" sz="1800" dirty="0"/>
              <a:t>【</a:t>
            </a:r>
            <a:r>
              <a:rPr lang="zh-CN" altLang="en-US" sz="1800" dirty="0"/>
              <a:t>输入格式</a:t>
            </a:r>
            <a:r>
              <a:rPr lang="en-US" altLang="zh-CN" sz="1800" dirty="0"/>
              <a:t>】</a:t>
            </a:r>
            <a:endParaRPr lang="en-US" altLang="zh-CN" sz="1800" dirty="0"/>
          </a:p>
          <a:p>
            <a:pPr eaLnBrk="1" hangingPunct="1">
              <a:lnSpc>
                <a:spcPct val="80000"/>
              </a:lnSpc>
            </a:pPr>
            <a:r>
              <a:rPr lang="en-US" altLang="zh-CN" sz="1800" dirty="0"/>
              <a:t>    N                                   //</a:t>
            </a:r>
            <a:r>
              <a:rPr lang="zh-CN" altLang="en-US" sz="1800" dirty="0"/>
              <a:t>地窖的个数</a:t>
            </a:r>
            <a:endParaRPr lang="zh-CN" altLang="en-US" sz="1800" dirty="0"/>
          </a:p>
          <a:p>
            <a:pPr eaLnBrk="1" hangingPunct="1">
              <a:lnSpc>
                <a:spcPct val="80000"/>
              </a:lnSpc>
            </a:pPr>
            <a:r>
              <a:rPr lang="zh-CN" altLang="en-US" sz="1800" dirty="0"/>
              <a:t>    </a:t>
            </a:r>
            <a:r>
              <a:rPr lang="en-US" altLang="zh-CN" sz="1800" dirty="0"/>
              <a:t>W</a:t>
            </a:r>
            <a:r>
              <a:rPr lang="en-US" altLang="zh-CN" sz="1800" baseline="-25000" dirty="0"/>
              <a:t>1</a:t>
            </a:r>
            <a:r>
              <a:rPr lang="zh-CN" altLang="en-US" sz="1800" dirty="0"/>
              <a:t>，</a:t>
            </a:r>
            <a:r>
              <a:rPr lang="en-US" altLang="zh-CN" sz="1800" dirty="0"/>
              <a:t>W</a:t>
            </a:r>
            <a:r>
              <a:rPr lang="en-US" altLang="zh-CN" sz="1800" baseline="-25000" dirty="0"/>
              <a:t>2</a:t>
            </a:r>
            <a:r>
              <a:rPr lang="zh-CN" altLang="en-US" sz="1800" dirty="0"/>
              <a:t>，</a:t>
            </a:r>
            <a:r>
              <a:rPr lang="en-US" altLang="zh-CN" sz="1800" dirty="0"/>
              <a:t>……W</a:t>
            </a:r>
            <a:r>
              <a:rPr lang="en-US" altLang="zh-CN" sz="1800" baseline="-25000" dirty="0"/>
              <a:t>N</a:t>
            </a:r>
            <a:r>
              <a:rPr lang="en-US" altLang="zh-CN" sz="1800" dirty="0"/>
              <a:t>        //</a:t>
            </a:r>
            <a:r>
              <a:rPr lang="zh-CN" altLang="en-US" sz="1800" dirty="0"/>
              <a:t>每个地窖中的地雷数</a:t>
            </a:r>
            <a:endParaRPr lang="zh-CN" altLang="en-US" sz="1800" dirty="0"/>
          </a:p>
          <a:p>
            <a:pPr eaLnBrk="1" hangingPunct="1">
              <a:lnSpc>
                <a:spcPct val="80000"/>
              </a:lnSpc>
            </a:pPr>
            <a:r>
              <a:rPr lang="zh-CN" altLang="en-US" sz="1800" dirty="0"/>
              <a:t>    </a:t>
            </a:r>
            <a:r>
              <a:rPr lang="en-US" altLang="zh-CN" sz="1800" dirty="0"/>
              <a:t>X1</a:t>
            </a:r>
            <a:r>
              <a:rPr lang="zh-CN" altLang="en-US" sz="1800" dirty="0"/>
              <a:t>，</a:t>
            </a:r>
            <a:r>
              <a:rPr lang="en-US" altLang="zh-CN" sz="1800" dirty="0"/>
              <a:t>Y1                         //</a:t>
            </a:r>
            <a:r>
              <a:rPr lang="zh-CN" altLang="en-US" sz="1800" dirty="0"/>
              <a:t>表示从</a:t>
            </a:r>
            <a:r>
              <a:rPr lang="en-US" altLang="zh-CN" sz="1800" dirty="0"/>
              <a:t>X1</a:t>
            </a:r>
            <a:r>
              <a:rPr lang="zh-CN" altLang="en-US" sz="1800" dirty="0"/>
              <a:t>可到</a:t>
            </a:r>
            <a:r>
              <a:rPr lang="en-US" altLang="zh-CN" sz="1800" dirty="0"/>
              <a:t>Y1</a:t>
            </a:r>
            <a:endParaRPr lang="en-US" altLang="zh-CN" sz="1800" dirty="0"/>
          </a:p>
          <a:p>
            <a:pPr eaLnBrk="1" hangingPunct="1">
              <a:lnSpc>
                <a:spcPct val="80000"/>
              </a:lnSpc>
            </a:pPr>
            <a:r>
              <a:rPr lang="en-US" altLang="zh-CN" sz="1800" dirty="0"/>
              <a:t>    X2</a:t>
            </a:r>
            <a:r>
              <a:rPr lang="zh-CN" altLang="en-US" sz="1800" dirty="0"/>
              <a:t>，</a:t>
            </a:r>
            <a:r>
              <a:rPr lang="en-US" altLang="zh-CN" sz="1800" dirty="0"/>
              <a:t>Y2</a:t>
            </a:r>
            <a:endParaRPr lang="en-US" altLang="zh-CN" sz="1800" dirty="0"/>
          </a:p>
          <a:p>
            <a:pPr eaLnBrk="1" hangingPunct="1">
              <a:lnSpc>
                <a:spcPct val="80000"/>
              </a:lnSpc>
            </a:pPr>
            <a:r>
              <a:rPr lang="en-US" altLang="zh-CN" sz="1800" dirty="0"/>
              <a:t>    ……</a:t>
            </a:r>
            <a:endParaRPr lang="en-US" altLang="zh-CN" sz="1800" dirty="0"/>
          </a:p>
          <a:p>
            <a:pPr eaLnBrk="1" hangingPunct="1">
              <a:lnSpc>
                <a:spcPct val="80000"/>
              </a:lnSpc>
            </a:pPr>
            <a:r>
              <a:rPr lang="en-US" altLang="zh-CN" sz="1800" dirty="0"/>
              <a:t>    0</a:t>
            </a:r>
            <a:r>
              <a:rPr lang="zh-CN" altLang="en-US" sz="1800" dirty="0"/>
              <a:t>，</a:t>
            </a:r>
            <a:r>
              <a:rPr lang="en-US" altLang="zh-CN" sz="1800" dirty="0"/>
              <a:t>0                              //</a:t>
            </a:r>
            <a:r>
              <a:rPr lang="zh-CN" altLang="en-US" sz="1800" dirty="0"/>
              <a:t>表示输入结束</a:t>
            </a:r>
            <a:endParaRPr lang="zh-CN" altLang="en-US" sz="1800" dirty="0"/>
          </a:p>
          <a:p>
            <a:pPr eaLnBrk="1" hangingPunct="1">
              <a:lnSpc>
                <a:spcPct val="80000"/>
              </a:lnSpc>
            </a:pPr>
            <a:r>
              <a:rPr lang="en-US" altLang="zh-CN" sz="1800" dirty="0"/>
              <a:t>【</a:t>
            </a:r>
            <a:r>
              <a:rPr lang="zh-CN" altLang="en-US" sz="1800" dirty="0"/>
              <a:t>输出格式</a:t>
            </a:r>
            <a:r>
              <a:rPr lang="en-US" altLang="zh-CN" sz="1800" dirty="0"/>
              <a:t>】</a:t>
            </a:r>
            <a:endParaRPr lang="en-US" altLang="zh-CN" sz="1800" dirty="0"/>
          </a:p>
          <a:p>
            <a:pPr eaLnBrk="1" hangingPunct="1">
              <a:lnSpc>
                <a:spcPct val="80000"/>
              </a:lnSpc>
            </a:pPr>
            <a:r>
              <a:rPr lang="en-US" altLang="zh-CN" sz="1800" dirty="0"/>
              <a:t>    K1-K2-…-Kv                 //</a:t>
            </a:r>
            <a:r>
              <a:rPr lang="zh-CN" altLang="en-US" sz="1800" dirty="0"/>
              <a:t>挖地雷的顺序</a:t>
            </a:r>
            <a:endParaRPr lang="zh-CN" altLang="en-US" sz="1800" dirty="0"/>
          </a:p>
          <a:p>
            <a:pPr eaLnBrk="1" hangingPunct="1">
              <a:lnSpc>
                <a:spcPct val="80000"/>
              </a:lnSpc>
            </a:pPr>
            <a:r>
              <a:rPr lang="zh-CN" altLang="en-US" sz="1800" dirty="0"/>
              <a:t>    </a:t>
            </a:r>
            <a:r>
              <a:rPr lang="en-US" altLang="zh-CN" sz="1800" dirty="0"/>
              <a:t>MAX                              //</a:t>
            </a:r>
            <a:r>
              <a:rPr lang="zh-CN" altLang="en-US" sz="1800" dirty="0"/>
              <a:t>最多挖出的地雷数</a:t>
            </a:r>
            <a:endParaRPr lang="zh-CN" altLang="en-US" sz="1800" dirty="0"/>
          </a:p>
          <a:p>
            <a:pPr eaLnBrk="1" hangingPunct="1">
              <a:lnSpc>
                <a:spcPct val="80000"/>
              </a:lnSpc>
            </a:pPr>
            <a:r>
              <a:rPr lang="en-US" altLang="zh-CN" sz="1800" dirty="0"/>
              <a:t>【</a:t>
            </a:r>
            <a:r>
              <a:rPr lang="zh-CN" altLang="en-US" sz="1800" dirty="0"/>
              <a:t>输入样例</a:t>
            </a:r>
            <a:r>
              <a:rPr lang="en-US" altLang="zh-CN" sz="1800" dirty="0"/>
              <a:t>】Mine.in</a:t>
            </a:r>
            <a:endParaRPr lang="en-US" altLang="zh-CN" sz="1800" dirty="0"/>
          </a:p>
          <a:p>
            <a:pPr eaLnBrk="1" hangingPunct="1">
              <a:lnSpc>
                <a:spcPct val="80000"/>
              </a:lnSpc>
            </a:pPr>
            <a:r>
              <a:rPr lang="en-US" altLang="zh-CN" sz="1800" dirty="0"/>
              <a:t>    6</a:t>
            </a:r>
            <a:endParaRPr lang="en-US" altLang="zh-CN" sz="1800" dirty="0"/>
          </a:p>
          <a:p>
            <a:pPr eaLnBrk="1" hangingPunct="1">
              <a:lnSpc>
                <a:spcPct val="80000"/>
              </a:lnSpc>
            </a:pPr>
            <a:r>
              <a:rPr lang="en-US" altLang="zh-CN" sz="1800" dirty="0"/>
              <a:t>    5 10 20 5 4 5</a:t>
            </a:r>
            <a:endParaRPr lang="en-US" altLang="zh-CN" sz="1800" dirty="0"/>
          </a:p>
          <a:p>
            <a:pPr eaLnBrk="1" hangingPunct="1">
              <a:lnSpc>
                <a:spcPct val="80000"/>
              </a:lnSpc>
            </a:pPr>
            <a:r>
              <a:rPr lang="en-US" altLang="zh-CN" sz="1800" dirty="0"/>
              <a:t>    1 2</a:t>
            </a:r>
            <a:endParaRPr lang="en-US" altLang="zh-CN" sz="1800" dirty="0"/>
          </a:p>
          <a:p>
            <a:pPr eaLnBrk="1" hangingPunct="1">
              <a:lnSpc>
                <a:spcPct val="80000"/>
              </a:lnSpc>
            </a:pPr>
            <a:r>
              <a:rPr lang="en-US" altLang="zh-CN" sz="1800" dirty="0"/>
              <a:t>    1 4</a:t>
            </a:r>
            <a:endParaRPr lang="en-US" altLang="zh-CN" sz="1800" dirty="0"/>
          </a:p>
          <a:p>
            <a:pPr eaLnBrk="1" hangingPunct="1">
              <a:lnSpc>
                <a:spcPct val="80000"/>
              </a:lnSpc>
            </a:pPr>
            <a:r>
              <a:rPr lang="en-US" altLang="zh-CN" sz="1800" dirty="0"/>
              <a:t>    2 4</a:t>
            </a:r>
            <a:endParaRPr lang="en-US" altLang="zh-CN" sz="1800" dirty="0"/>
          </a:p>
          <a:p>
            <a:pPr eaLnBrk="1" hangingPunct="1">
              <a:lnSpc>
                <a:spcPct val="80000"/>
              </a:lnSpc>
            </a:pPr>
            <a:r>
              <a:rPr lang="en-US" altLang="zh-CN" sz="1800" dirty="0"/>
              <a:t>    3 4</a:t>
            </a:r>
            <a:endParaRPr lang="en-US" altLang="zh-CN" sz="1800" dirty="0"/>
          </a:p>
          <a:p>
            <a:pPr eaLnBrk="1" hangingPunct="1">
              <a:lnSpc>
                <a:spcPct val="80000"/>
              </a:lnSpc>
            </a:pPr>
            <a:r>
              <a:rPr lang="en-US" altLang="zh-CN" sz="1800" dirty="0"/>
              <a:t>    4 5</a:t>
            </a:r>
            <a:endParaRPr lang="en-US" altLang="zh-CN" sz="1800" dirty="0"/>
          </a:p>
          <a:p>
            <a:pPr eaLnBrk="1" hangingPunct="1">
              <a:lnSpc>
                <a:spcPct val="80000"/>
              </a:lnSpc>
            </a:pPr>
            <a:r>
              <a:rPr lang="en-US" altLang="zh-CN" sz="1800" dirty="0"/>
              <a:t>  </a:t>
            </a:r>
            <a:endParaRPr lang="en-US" altLang="zh-CN"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noRot="1"/>
          </p:cNvSpPr>
          <p:nvPr>
            <p:ph idx="1"/>
          </p:nvPr>
        </p:nvSpPr>
        <p:spPr>
          <a:xfrm>
            <a:off x="0" y="0"/>
            <a:ext cx="9144000" cy="6781800"/>
          </a:xfrm>
          <a:ln/>
        </p:spPr>
        <p:txBody>
          <a:bodyPr vert="horz" wrap="square" lIns="91440" tIns="45720" rIns="91440" bIns="45720" anchor="t" anchorCtr="0"/>
          <a:p>
            <a:pPr eaLnBrk="1" hangingPunct="1">
              <a:lnSpc>
                <a:spcPct val="80000"/>
              </a:lnSpc>
            </a:pPr>
            <a:r>
              <a:rPr lang="zh-CN" altLang="en-US" sz="1800" dirty="0"/>
              <a:t>    4 6</a:t>
            </a:r>
            <a:endParaRPr lang="zh-CN" altLang="en-US" sz="1800" dirty="0"/>
          </a:p>
          <a:p>
            <a:pPr eaLnBrk="1" hangingPunct="1">
              <a:lnSpc>
                <a:spcPct val="80000"/>
              </a:lnSpc>
            </a:pPr>
            <a:r>
              <a:rPr lang="zh-CN" altLang="en-US" sz="1800" dirty="0"/>
              <a:t>    5 6</a:t>
            </a:r>
            <a:endParaRPr lang="zh-CN" altLang="en-US" sz="1800" dirty="0"/>
          </a:p>
          <a:p>
            <a:pPr eaLnBrk="1" hangingPunct="1">
              <a:lnSpc>
                <a:spcPct val="80000"/>
              </a:lnSpc>
            </a:pPr>
            <a:r>
              <a:rPr lang="zh-CN" altLang="en-US" sz="1800" dirty="0"/>
              <a:t>    0 0</a:t>
            </a:r>
            <a:endParaRPr lang="zh-CN" altLang="en-US" sz="1800" dirty="0"/>
          </a:p>
          <a:p>
            <a:pPr eaLnBrk="1" hangingPunct="1">
              <a:lnSpc>
                <a:spcPct val="80000"/>
              </a:lnSpc>
            </a:pPr>
            <a:r>
              <a:rPr lang="zh-CN" altLang="en-US" sz="1800" dirty="0"/>
              <a:t>【输出样例】Mine.out</a:t>
            </a:r>
            <a:endParaRPr lang="zh-CN" altLang="en-US" sz="1800" dirty="0"/>
          </a:p>
          <a:p>
            <a:pPr eaLnBrk="1" hangingPunct="1">
              <a:lnSpc>
                <a:spcPct val="80000"/>
              </a:lnSpc>
            </a:pPr>
            <a:r>
              <a:rPr lang="zh-CN" altLang="en-US" sz="1800" dirty="0"/>
              <a:t>    3-4-5-6</a:t>
            </a:r>
            <a:endParaRPr lang="zh-CN" altLang="en-US" sz="1800" dirty="0"/>
          </a:p>
          <a:p>
            <a:pPr eaLnBrk="1" hangingPunct="1">
              <a:lnSpc>
                <a:spcPct val="80000"/>
              </a:lnSpc>
            </a:pPr>
            <a:r>
              <a:rPr lang="zh-CN" altLang="en-US" sz="1800" dirty="0"/>
              <a:t>    34</a:t>
            </a:r>
            <a:endParaRPr lang="zh-CN" altLang="en-US" sz="1800" dirty="0"/>
          </a:p>
          <a:p>
            <a:pPr eaLnBrk="1" hangingPunct="1">
              <a:lnSpc>
                <a:spcPct val="80000"/>
              </a:lnSpc>
            </a:pPr>
            <a:r>
              <a:rPr lang="zh-CN" altLang="en-US" sz="1800" dirty="0"/>
              <a:t>【算法分析】</a:t>
            </a:r>
            <a:endParaRPr lang="zh-CN" altLang="en-US" sz="1800" dirty="0"/>
          </a:p>
          <a:p>
            <a:pPr eaLnBrk="1" hangingPunct="1">
              <a:lnSpc>
                <a:spcPct val="80000"/>
              </a:lnSpc>
            </a:pPr>
            <a:r>
              <a:rPr lang="zh-CN" altLang="en-US" sz="1800" dirty="0"/>
              <a:t>　　本题是一个经典的动态规划问题。很明显，题目规定所有路径都是单向的，所以满足无后效性原则和最优化原理。设W[i]为第i个地窖所藏有的地雷数，A[i][j]表示第i个地窖与第j个地窖之间是否有通路，F</a:t>
            </a:r>
            <a:r>
              <a:rPr lang="en-US" altLang="zh-CN" sz="1800" dirty="0"/>
              <a:t>[</a:t>
            </a:r>
            <a:r>
              <a:rPr lang="zh-CN" altLang="en-US" sz="1800" dirty="0"/>
              <a:t>i</a:t>
            </a:r>
            <a:r>
              <a:rPr lang="en-US" altLang="zh-CN" sz="1800" dirty="0"/>
              <a:t>]</a:t>
            </a:r>
            <a:r>
              <a:rPr lang="zh-CN" altLang="en-US" sz="1800" dirty="0"/>
              <a:t>为从第i个地窖开始最多可以挖出的地雷数，则有如下递归式：</a:t>
            </a:r>
            <a:endParaRPr lang="zh-CN" altLang="en-US" sz="1800" dirty="0"/>
          </a:p>
          <a:p>
            <a:pPr eaLnBrk="1" hangingPunct="1">
              <a:lnSpc>
                <a:spcPct val="80000"/>
              </a:lnSpc>
            </a:pPr>
            <a:r>
              <a:rPr lang="zh-CN" altLang="en-US" sz="1800" dirty="0"/>
              <a:t>　　F[i]=max{ W[i] + F[j]}               (i&lt;j&lt;=n , A[i][j]=true)</a:t>
            </a:r>
            <a:endParaRPr lang="zh-CN" altLang="en-US" sz="1800" dirty="0"/>
          </a:p>
          <a:p>
            <a:pPr eaLnBrk="1" hangingPunct="1">
              <a:lnSpc>
                <a:spcPct val="80000"/>
              </a:lnSpc>
            </a:pPr>
            <a:r>
              <a:rPr lang="zh-CN" altLang="en-US" sz="1800" dirty="0"/>
              <a:t>　　边界：F[n]=W[n]</a:t>
            </a:r>
            <a:endParaRPr lang="zh-CN" altLang="en-US" sz="1800" dirty="0"/>
          </a:p>
          <a:p>
            <a:pPr eaLnBrk="1" hangingPunct="1">
              <a:lnSpc>
                <a:spcPct val="80000"/>
              </a:lnSpc>
            </a:pPr>
            <a:r>
              <a:rPr lang="zh-CN" altLang="en-US" sz="1800" dirty="0"/>
              <a:t>　　于是就可以通过递推的方法，从后F(n)往前逐个找出所有的F[i]，再从中找一个最大的即为问题2的解。对于具体所走的路径（问题1），可以通过一个向后的链接来实现。</a:t>
            </a:r>
            <a:endParaRPr lang="zh-CN" altLang="en-US" sz="1800" dirty="0"/>
          </a:p>
          <a:p>
            <a:pPr eaLnBrk="1" hangingPunct="1">
              <a:lnSpc>
                <a:spcPct val="80000"/>
              </a:lnSpc>
            </a:pPr>
            <a:r>
              <a:rPr lang="zh-CN" altLang="en-US" sz="1800" dirty="0"/>
              <a:t>【参考程序】</a:t>
            </a:r>
            <a:endParaRPr lang="zh-CN" altLang="en-US" sz="1800" dirty="0"/>
          </a:p>
          <a:p>
            <a:pPr eaLnBrk="1" hangingPunct="1">
              <a:lnSpc>
                <a:spcPct val="80000"/>
              </a:lnSpc>
            </a:pPr>
            <a:r>
              <a:rPr lang="zh-CN" altLang="en-US" sz="1800" dirty="0">
                <a:latin typeface="Consolas" panose="020B0609020204030204" pitchFamily="49" charset="0"/>
              </a:rPr>
              <a:t>#include&lt;iostream&gt;</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using namespace std;</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int main()</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long f[201]={0},w[201],c[201]={0};</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bool a[201][201]={0};</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long i,j,n,x,y,l,k,maxx;</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memset(f,0,sizeof(f));</a:t>
            </a:r>
            <a:endParaRPr lang="zh-CN" altLang="en-US" sz="1800" dirty="0">
              <a:latin typeface="Consolas" panose="020B0609020204030204" pitchFamily="49" charset="0"/>
            </a:endParaRPr>
          </a:p>
          <a:p>
            <a:pPr eaLnBrk="1" hangingPunct="1">
              <a:lnSpc>
                <a:spcPct val="80000"/>
              </a:lnSpc>
            </a:pPr>
            <a:r>
              <a:rPr lang="zh-CN" altLang="en-US" sz="1800" dirty="0"/>
              <a:t> </a:t>
            </a:r>
            <a:r>
              <a:rPr lang="zh-CN" altLang="en-US" sz="1600" dirty="0"/>
              <a:t>       </a:t>
            </a:r>
            <a:endParaRPr lang="zh-CN" alt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p:cNvSpPr>
          <p:nvPr>
            <p:ph idx="1"/>
          </p:nvPr>
        </p:nvSpPr>
        <p:spPr>
          <a:xfrm>
            <a:off x="0" y="0"/>
            <a:ext cx="9144000" cy="6858000"/>
          </a:xfrm>
          <a:ln/>
        </p:spPr>
        <p:txBody>
          <a:bodyPr vert="horz" wrap="square" lIns="91440" tIns="45720" rIns="91440" bIns="45720" anchor="t" anchorCtr="0"/>
          <a:p>
            <a:pPr eaLnBrk="1" hangingPunct="1">
              <a:lnSpc>
                <a:spcPct val="80000"/>
              </a:lnSpc>
            </a:pPr>
            <a:r>
              <a:rPr lang="en-US" altLang="zh-CN" sz="1800" dirty="0">
                <a:latin typeface="Consolas" panose="020B0609020204030204" pitchFamily="49" charset="0"/>
              </a:rPr>
              <a:t>   memset(c,0,sizeof(c));</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memset(a,false,sizeof(a));</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cin&gt;&gt;n;</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for (i=1;i&lt;=n;i++)</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cin&gt;&gt;w[i];                   //</a:t>
            </a:r>
            <a:r>
              <a:rPr lang="zh-CN" altLang="en-US" sz="1800" dirty="0">
                <a:latin typeface="Consolas" panose="020B0609020204030204" pitchFamily="49" charset="0"/>
              </a:rPr>
              <a:t>输入每个地窖中的地雷数</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a:t>
            </a:r>
            <a:r>
              <a:rPr lang="en-US" altLang="zh-CN" sz="1800" dirty="0">
                <a:latin typeface="Consolas" panose="020B0609020204030204" pitchFamily="49" charset="0"/>
              </a:rPr>
              <a:t>do</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cin&gt;&gt;x&gt;&gt;y;                 //</a:t>
            </a:r>
            <a:r>
              <a:rPr lang="zh-CN" altLang="en-US" sz="1800" dirty="0">
                <a:latin typeface="Consolas" panose="020B0609020204030204" pitchFamily="49" charset="0"/>
              </a:rPr>
              <a:t>表示从</a:t>
            </a:r>
            <a:r>
              <a:rPr lang="en-US" altLang="zh-CN" sz="1800" dirty="0">
                <a:latin typeface="Consolas" panose="020B0609020204030204" pitchFamily="49" charset="0"/>
              </a:rPr>
              <a:t>X</a:t>
            </a:r>
            <a:r>
              <a:rPr lang="zh-CN" altLang="en-US" sz="1800" dirty="0">
                <a:latin typeface="Consolas" panose="020B0609020204030204" pitchFamily="49" charset="0"/>
              </a:rPr>
              <a:t>可到</a:t>
            </a:r>
            <a:r>
              <a:rPr lang="en-US" altLang="zh-CN" sz="1800" dirty="0">
                <a:latin typeface="Consolas" panose="020B0609020204030204" pitchFamily="49" charset="0"/>
              </a:rPr>
              <a:t>Y</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if ((x!=0)&amp;&amp;(y!=0)) a[x][y]=true;</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}while ((x!=0)||(y!=0));</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f[n]=w[n];                     //</a:t>
            </a:r>
            <a:r>
              <a:rPr lang="zh-CN" altLang="en-US" sz="1800" dirty="0">
                <a:latin typeface="Consolas" panose="020B0609020204030204" pitchFamily="49" charset="0"/>
              </a:rPr>
              <a:t>从后</a:t>
            </a:r>
            <a:r>
              <a:rPr lang="en-US" altLang="zh-CN" sz="1800" dirty="0">
                <a:latin typeface="Consolas" panose="020B0609020204030204" pitchFamily="49" charset="0"/>
              </a:rPr>
              <a:t>F[n]</a:t>
            </a:r>
            <a:r>
              <a:rPr lang="zh-CN" altLang="en-US" sz="1800" dirty="0">
                <a:latin typeface="Consolas" panose="020B0609020204030204" pitchFamily="49" charset="0"/>
              </a:rPr>
              <a:t>往前逐个找出所有的</a:t>
            </a:r>
            <a:r>
              <a:rPr lang="en-US" altLang="zh-CN" sz="1800" dirty="0">
                <a:latin typeface="Consolas" panose="020B0609020204030204" pitchFamily="49" charset="0"/>
              </a:rPr>
              <a:t>F[i]</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for (i=n-1;i&gt;=1;i--)</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l=0;k=0;</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for (j=i+1;j&lt;=n;j++)</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if ((a[i][j])&amp;&amp;(f[j]&gt;l))</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 l=f[j]; k=j; }</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f[i]=l+w[i];               //</a:t>
            </a:r>
            <a:r>
              <a:rPr lang="zh-CN" altLang="en-US" sz="1800" dirty="0">
                <a:latin typeface="Consolas" panose="020B0609020204030204" pitchFamily="49" charset="0"/>
              </a:rPr>
              <a:t>保存从第</a:t>
            </a:r>
            <a:r>
              <a:rPr lang="en-US" altLang="zh-CN" sz="1800" dirty="0">
                <a:latin typeface="Consolas" panose="020B0609020204030204" pitchFamily="49" charset="0"/>
              </a:rPr>
              <a:t>i</a:t>
            </a:r>
            <a:r>
              <a:rPr lang="zh-CN" altLang="en-US" sz="1800" dirty="0">
                <a:latin typeface="Consolas" panose="020B0609020204030204" pitchFamily="49" charset="0"/>
              </a:rPr>
              <a:t>个地窖起能挖到最大地雷数</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a:t>
            </a:r>
            <a:r>
              <a:rPr lang="en-US" altLang="zh-CN" sz="1800" dirty="0">
                <a:latin typeface="Consolas" panose="020B0609020204030204" pitchFamily="49" charset="0"/>
              </a:rPr>
              <a:t>c[i]=k;                    //k</a:t>
            </a:r>
            <a:r>
              <a:rPr lang="zh-CN" altLang="en-US" sz="1800" dirty="0">
                <a:latin typeface="Consolas" panose="020B0609020204030204" pitchFamily="49" charset="0"/>
              </a:rPr>
              <a:t>地窖是</a:t>
            </a:r>
            <a:r>
              <a:rPr lang="en-US" altLang="zh-CN" sz="1800" dirty="0">
                <a:latin typeface="Consolas" panose="020B0609020204030204" pitchFamily="49" charset="0"/>
              </a:rPr>
              <a:t>i</a:t>
            </a:r>
            <a:r>
              <a:rPr lang="zh-CN" altLang="en-US" sz="1800" dirty="0">
                <a:latin typeface="Consolas" panose="020B0609020204030204" pitchFamily="49" charset="0"/>
              </a:rPr>
              <a:t>地窖最优路径</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k=1;</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for (j=2;j&lt;=n;j++)            //</a:t>
            </a:r>
            <a:r>
              <a:rPr lang="zh-CN" altLang="en-US" sz="1800" dirty="0">
                <a:latin typeface="Consolas" panose="020B0609020204030204" pitchFamily="49" charset="0"/>
              </a:rPr>
              <a:t>计算最多挖出的地雷数</a:t>
            </a:r>
            <a:endParaRPr lang="zh-CN" altLang="en-US" sz="1800" dirty="0">
              <a:latin typeface="Consolas" panose="020B0609020204030204" pitchFamily="49" charset="0"/>
            </a:endParaRPr>
          </a:p>
          <a:p>
            <a:pPr eaLnBrk="1" hangingPunct="1">
              <a:lnSpc>
                <a:spcPct val="80000"/>
              </a:lnSpc>
            </a:pPr>
            <a:r>
              <a:rPr lang="zh-CN" altLang="en-US" sz="1800" dirty="0">
                <a:latin typeface="Consolas" panose="020B0609020204030204" pitchFamily="49" charset="0"/>
              </a:rPr>
              <a:t>        </a:t>
            </a:r>
            <a:r>
              <a:rPr lang="en-US" altLang="zh-CN" sz="1800" dirty="0">
                <a:latin typeface="Consolas" panose="020B0609020204030204" pitchFamily="49" charset="0"/>
              </a:rPr>
              <a:t>if (f[j]&gt;f[k]) k=j;</a:t>
            </a:r>
            <a:endParaRPr lang="en-US" altLang="zh-CN" sz="1800" dirty="0">
              <a:latin typeface="Consolas" panose="020B0609020204030204" pitchFamily="49" charset="0"/>
            </a:endParaRPr>
          </a:p>
          <a:p>
            <a:pPr eaLnBrk="1" hangingPunct="1">
              <a:lnSpc>
                <a:spcPct val="80000"/>
              </a:lnSpc>
            </a:pPr>
            <a:r>
              <a:rPr lang="en-US" altLang="zh-CN" sz="1800" dirty="0">
                <a:latin typeface="Consolas" panose="020B0609020204030204" pitchFamily="49" charset="0"/>
              </a:rPr>
              <a:t>     maxx=f[k];</a:t>
            </a:r>
            <a:endParaRPr lang="en-US" altLang="zh-CN" sz="1800" dirty="0">
              <a:latin typeface="Consolas" panose="020B0609020204030204" pitchFamily="49" charset="0"/>
              <a:ea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noRot="1"/>
          </p:cNvSpPr>
          <p:nvPr>
            <p:ph idx="1"/>
          </p:nvPr>
        </p:nvSpPr>
        <p:spPr>
          <a:xfrm>
            <a:off x="0" y="0"/>
            <a:ext cx="9144000" cy="6858000"/>
          </a:xfrm>
          <a:ln/>
        </p:spPr>
        <p:txBody>
          <a:bodyPr vert="horz" wrap="square" lIns="91440" tIns="45720" rIns="91440" bIns="45720" anchor="t" anchorCtr="0"/>
          <a:p>
            <a:pPr eaLnBrk="1" hangingPunct="1"/>
            <a:r>
              <a:rPr lang="en-US" altLang="zh-CN" sz="1800" dirty="0">
                <a:solidFill>
                  <a:srgbClr val="FFFFFF"/>
                </a:solidFill>
                <a:latin typeface="Consolas" panose="020B0609020204030204" pitchFamily="49" charset="0"/>
              </a:rPr>
              <a:t>     cout&lt;&lt;k;</a:t>
            </a:r>
            <a:endParaRPr lang="en-US" altLang="zh-CN" sz="1800" dirty="0">
              <a:latin typeface="Consolas" panose="020B0609020204030204" pitchFamily="49" charset="0"/>
            </a:endParaRPr>
          </a:p>
          <a:p>
            <a:pPr eaLnBrk="1" hangingPunct="1"/>
            <a:r>
              <a:rPr lang="zh-CN" altLang="en-US" sz="1800" dirty="0">
                <a:latin typeface="Consolas" panose="020B0609020204030204" pitchFamily="49" charset="0"/>
              </a:rPr>
              <a:t>     </a:t>
            </a:r>
            <a:r>
              <a:rPr lang="en-US" altLang="zh-CN" sz="1800" dirty="0">
                <a:latin typeface="Consolas" panose="020B0609020204030204" pitchFamily="49" charset="0"/>
              </a:rPr>
              <a:t>k=c[k];</a:t>
            </a:r>
            <a:endParaRPr lang="en-US" altLang="zh-CN" sz="1800" dirty="0">
              <a:latin typeface="Consolas" panose="020B0609020204030204" pitchFamily="49" charset="0"/>
            </a:endParaRPr>
          </a:p>
          <a:p>
            <a:pPr eaLnBrk="1" hangingPunct="1"/>
            <a:r>
              <a:rPr lang="en-US" altLang="zh-CN" sz="1800" dirty="0">
                <a:latin typeface="Consolas" panose="020B0609020204030204" pitchFamily="49" charset="0"/>
              </a:rPr>
              <a:t>     while (k!=0)                  //</a:t>
            </a:r>
            <a:r>
              <a:rPr lang="zh-CN" altLang="en-US" sz="1800" dirty="0">
                <a:latin typeface="Consolas" panose="020B0609020204030204" pitchFamily="49" charset="0"/>
              </a:rPr>
              <a:t>输出挖地雷的顺序</a:t>
            </a:r>
            <a:endParaRPr lang="zh-CN" altLang="en-US" sz="1800" dirty="0">
              <a:latin typeface="Consolas" panose="020B0609020204030204" pitchFamily="49" charset="0"/>
            </a:endParaRPr>
          </a:p>
          <a:p>
            <a:pPr eaLnBrk="1" hangingPunct="1"/>
            <a:r>
              <a:rPr lang="zh-CN" altLang="en-US" sz="1800" dirty="0">
                <a:latin typeface="Consolas" panose="020B0609020204030204" pitchFamily="49" charset="0"/>
              </a:rPr>
              <a:t>     </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eaLnBrk="1" hangingPunct="1"/>
            <a:r>
              <a:rPr lang="en-US" altLang="zh-CN" sz="1800" dirty="0">
                <a:latin typeface="Consolas" panose="020B0609020204030204" pitchFamily="49" charset="0"/>
              </a:rPr>
              <a:t>        cout&lt;&lt;"-"&lt;&lt;k;</a:t>
            </a:r>
            <a:endParaRPr lang="en-US" altLang="zh-CN" sz="1800" dirty="0">
              <a:latin typeface="Consolas" panose="020B0609020204030204" pitchFamily="49" charset="0"/>
            </a:endParaRPr>
          </a:p>
          <a:p>
            <a:pPr eaLnBrk="1" hangingPunct="1"/>
            <a:r>
              <a:rPr lang="en-US" altLang="zh-CN" sz="1800" dirty="0">
                <a:latin typeface="Consolas" panose="020B0609020204030204" pitchFamily="49" charset="0"/>
              </a:rPr>
              <a:t>        k=c[k];</a:t>
            </a:r>
            <a:endParaRPr lang="en-US" altLang="zh-CN" sz="1800" dirty="0">
              <a:latin typeface="Consolas" panose="020B0609020204030204" pitchFamily="49" charset="0"/>
            </a:endParaRPr>
          </a:p>
          <a:p>
            <a:pPr eaLnBrk="1" hangingPunct="1"/>
            <a:r>
              <a:rPr lang="en-US" altLang="zh-CN" sz="1800" dirty="0">
                <a:latin typeface="Consolas" panose="020B0609020204030204" pitchFamily="49" charset="0"/>
              </a:rPr>
              <a:t>     } </a:t>
            </a:r>
            <a:endParaRPr lang="en-US" altLang="zh-CN" sz="1800" dirty="0">
              <a:latin typeface="Consolas" panose="020B0609020204030204" pitchFamily="49" charset="0"/>
            </a:endParaRPr>
          </a:p>
          <a:p>
            <a:pPr eaLnBrk="1" hangingPunct="1"/>
            <a:r>
              <a:rPr lang="en-US" altLang="zh-CN" sz="1800" dirty="0">
                <a:latin typeface="Consolas" panose="020B0609020204030204" pitchFamily="49" charset="0"/>
              </a:rPr>
              <a:t>     cout&lt;&lt;endl;</a:t>
            </a:r>
            <a:endParaRPr lang="en-US" altLang="zh-CN" sz="1800" dirty="0">
              <a:latin typeface="Consolas" panose="020B0609020204030204" pitchFamily="49" charset="0"/>
            </a:endParaRPr>
          </a:p>
          <a:p>
            <a:pPr eaLnBrk="1" hangingPunct="1"/>
            <a:r>
              <a:rPr lang="en-US" altLang="zh-CN" sz="1800" dirty="0">
                <a:latin typeface="Consolas" panose="020B0609020204030204" pitchFamily="49" charset="0"/>
              </a:rPr>
              <a:t>     cout&lt;&lt;maxx&lt;&lt;endl;            //</a:t>
            </a:r>
            <a:r>
              <a:rPr lang="zh-CN" altLang="en-US" sz="1800" dirty="0">
                <a:latin typeface="Consolas" panose="020B0609020204030204" pitchFamily="49" charset="0"/>
              </a:rPr>
              <a:t>输出最多挖出的地雷数</a:t>
            </a:r>
            <a:endParaRPr lang="zh-CN" altLang="en-US" sz="1800" dirty="0">
              <a:latin typeface="Consolas" panose="020B0609020204030204" pitchFamily="49" charset="0"/>
            </a:endParaRPr>
          </a:p>
          <a:p>
            <a:pPr eaLnBrk="1" hangingPunct="1"/>
            <a:r>
              <a:rPr lang="en-US" altLang="zh-CN" sz="1800" dirty="0">
                <a:latin typeface="Consolas" panose="020B0609020204030204" pitchFamily="49" charset="0"/>
              </a:rPr>
              <a:t>}</a:t>
            </a:r>
            <a:endParaRPr lang="en-US" altLang="zh-CN" sz="1800" dirty="0">
              <a:latin typeface="Consolas" panose="020B0609020204030204" pitchFamily="49" charset="0"/>
            </a:endParaRPr>
          </a:p>
          <a:p>
            <a:pPr eaLnBrk="1" hangingPunct="1"/>
            <a:endParaRPr lang="zh-CN" alt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1588" y="0"/>
            <a:ext cx="9142412" cy="6216650"/>
          </a:xfrm>
          <a:prstGeom prst="rect">
            <a:avLst/>
          </a:prstGeom>
          <a:noFill/>
          <a:ln w="9525">
            <a:noFill/>
          </a:ln>
        </p:spPr>
        <p:txBody>
          <a:bodyPr anchor="t" anchorCtr="0">
            <a:spAutoFit/>
          </a:bodyPr>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【例7】</a:t>
            </a:r>
            <a:r>
              <a:rPr lang="zh-CN" altLang="en-US" b="1" dirty="0">
                <a:latin typeface="Arial" panose="020B0604020202020204" pitchFamily="34" charset="0"/>
                <a:ea typeface="宋体" panose="02010600030101010101" pitchFamily="2" charset="-122"/>
              </a:rPr>
              <a:t>友好城市</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【问题描述】</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Palmia国有一条横贯东西的大河，河有笔直的南北两岸，岸上各有位置各不相同的N个城市。北岸的每个城市有且仅有一个友好城市在南岸，而且不同城市的友好城市不相同。</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每对友好城市都向政府申请在河上开辟一条直线航道连接两个城市，但是由于河上雾太大，政府决定避免任意两条航道交叉，以避免事故。编程帮助政府做出一些批准和拒绝申请的决定，使得在保证任意两条航线不相交的情况下，被批准的申请尽量多。</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【输入格式】</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第1行，一个整数N(1&lt;=N&lt;=5000)，表示城市数。</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第2行到第n+1行，每行两个整数，中间用1个空格隔开，分别表示南岸和北岸的一对友好城市的坐标。(0&lt;=xi&lt;=10000)</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【输出格式】</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仅一行，输出一个整数，</a:t>
            </a:r>
            <a:r>
              <a:rPr lang="en-US" altLang="zh-CN" dirty="0">
                <a:latin typeface="Arial" panose="020B0604020202020204" pitchFamily="34" charset="0"/>
                <a:ea typeface="宋体" panose="02010600030101010101" pitchFamily="2" charset="-122"/>
              </a:rPr>
              <a:t>表</a:t>
            </a:r>
            <a:r>
              <a:rPr lang="zh-CN" altLang="en-US" dirty="0">
                <a:latin typeface="Arial" panose="020B0604020202020204" pitchFamily="34" charset="0"/>
                <a:ea typeface="宋体" panose="02010600030101010101" pitchFamily="2" charset="-122"/>
              </a:rPr>
              <a:t>示</a:t>
            </a:r>
            <a:r>
              <a:rPr lang="en-US" altLang="zh-CN" dirty="0">
                <a:latin typeface="Arial" panose="020B0604020202020204" pitchFamily="34" charset="0"/>
                <a:ea typeface="宋体" panose="02010600030101010101" pitchFamily="2" charset="-122"/>
              </a:rPr>
              <a:t>政府所能批准的最多申请数。</a:t>
            </a:r>
            <a:endParaRPr lang="en-US" altLang="zh-CN"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【输入样例】</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7</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22 4</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2  6</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10 3</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15 12</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9   8</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17 17</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4   2</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p:nvPr/>
        </p:nvSpPr>
        <p:spPr>
          <a:xfrm>
            <a:off x="609600" y="0"/>
            <a:ext cx="1708150" cy="396875"/>
          </a:xfrm>
          <a:prstGeom prst="rect">
            <a:avLst/>
          </a:prstGeom>
          <a:noFill/>
          <a:ln w="9525">
            <a:noFill/>
          </a:ln>
        </p:spPr>
        <p:txBody>
          <a:bodyPr wrap="none" anchor="ctr" anchorCtr="0">
            <a:spAutoFit/>
          </a:bodyPr>
          <a:p>
            <a:pPr>
              <a:buClrTx/>
              <a:buFont typeface="Arial" panose="020B0604020202020204" pitchFamily="34" charset="0"/>
            </a:pPr>
            <a:r>
              <a:rPr lang="en-US" altLang="zh-CN" sz="2000" dirty="0">
                <a:latin typeface="Arial" panose="020B0604020202020204" pitchFamily="34" charset="0"/>
                <a:ea typeface="华文中宋" panose="02010600040101010101" pitchFamily="2" charset="-122"/>
              </a:rPr>
              <a:t>【</a:t>
            </a:r>
            <a:r>
              <a:rPr lang="zh-CN" altLang="en-US" sz="2000" dirty="0">
                <a:latin typeface="Arial" panose="020B0604020202020204" pitchFamily="34" charset="0"/>
                <a:ea typeface="华文中宋" panose="02010600040101010101" pitchFamily="2" charset="-122"/>
              </a:rPr>
              <a:t>输出样例</a:t>
            </a:r>
            <a:r>
              <a:rPr lang="en-US" altLang="zh-CN" sz="2000" dirty="0">
                <a:latin typeface="Arial" panose="020B0604020202020204" pitchFamily="34" charset="0"/>
                <a:ea typeface="华文中宋" panose="02010600040101010101" pitchFamily="2" charset="-122"/>
              </a:rPr>
              <a:t>】</a:t>
            </a:r>
            <a:endParaRPr lang="en-US" altLang="zh-CN" sz="2000" dirty="0">
              <a:latin typeface="Arial" panose="020B0604020202020204" pitchFamily="34" charset="0"/>
              <a:ea typeface="华文中宋" panose="02010600040101010101" pitchFamily="2" charset="-122"/>
            </a:endParaRPr>
          </a:p>
        </p:txBody>
      </p:sp>
      <p:sp>
        <p:nvSpPr>
          <p:cNvPr id="49154" name="Text Box 3"/>
          <p:cNvSpPr txBox="1"/>
          <p:nvPr/>
        </p:nvSpPr>
        <p:spPr>
          <a:xfrm>
            <a:off x="381000" y="1295400"/>
            <a:ext cx="8647113" cy="2860675"/>
          </a:xfrm>
          <a:prstGeom prst="rect">
            <a:avLst/>
          </a:prstGeom>
          <a:noFill/>
          <a:ln w="9525">
            <a:noFill/>
          </a:ln>
        </p:spPr>
        <p:txBody>
          <a:bodyPr anchor="t" anchorCtr="0">
            <a:spAutoFit/>
          </a:bodyPr>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算法分析</a:t>
            </a:r>
            <a:r>
              <a:rPr lang="en-US" altLang="zh-CN" sz="2000" dirty="0">
                <a:latin typeface="Arial" panose="020B0604020202020204" pitchFamily="34" charset="0"/>
                <a:ea typeface="宋体" panose="02010600030101010101" pitchFamily="2" charset="-122"/>
              </a:rPr>
              <a:t>】</a:t>
            </a:r>
            <a:endParaRPr lang="en-US"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我们将每对友好城市看成一条线段，则这道题的描述化为：有</a:t>
            </a:r>
            <a:r>
              <a:rPr lang="en-US"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条线段，问最少去掉多少条线，可以使剩下的线段互不交叉？</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第一，以北岸为线的起点而南岸为线的终点；先将所有的线按照起点坐标值从小到大排序，按照每条线的终点坐标计算交叉数：求线</a:t>
            </a:r>
            <a:r>
              <a:rPr lang="en-US"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的交叉数</a:t>
            </a:r>
            <a:r>
              <a:rPr lang="en-US" altLang="zh-CN" sz="2000" dirty="0">
                <a:latin typeface="Arial" panose="020B0604020202020204" pitchFamily="34" charset="0"/>
                <a:ea typeface="宋体" panose="02010600030101010101" pitchFamily="2" charset="-122"/>
              </a:rPr>
              <a:t>A[I]</a:t>
            </a:r>
            <a:r>
              <a:rPr lang="zh-CN" altLang="en-US" sz="2000" dirty="0">
                <a:latin typeface="Arial" panose="020B0604020202020204" pitchFamily="34" charset="0"/>
                <a:ea typeface="宋体" panose="02010600030101010101" pitchFamily="2" charset="-122"/>
              </a:rPr>
              <a:t>，则检查所有</a:t>
            </a:r>
            <a:r>
              <a:rPr lang="en-US" altLang="zh-CN" sz="2000" dirty="0">
                <a:latin typeface="Arial" panose="020B0604020202020204" pitchFamily="34" charset="0"/>
                <a:ea typeface="宋体" panose="02010600030101010101" pitchFamily="2" charset="-122"/>
              </a:rPr>
              <a:t>1..I-1</a:t>
            </a:r>
            <a:r>
              <a:rPr lang="zh-CN" altLang="en-US" sz="2000" dirty="0">
                <a:latin typeface="Arial" panose="020B0604020202020204" pitchFamily="34" charset="0"/>
                <a:ea typeface="宋体" panose="02010600030101010101" pitchFamily="2" charset="-122"/>
              </a:rPr>
              <a:t>条线，若线</a:t>
            </a:r>
            <a:r>
              <a:rPr lang="en-US" altLang="zh-CN" sz="2000" dirty="0">
                <a:latin typeface="Arial" panose="020B0604020202020204" pitchFamily="34" charset="0"/>
                <a:ea typeface="宋体" panose="02010600030101010101" pitchFamily="2" charset="-122"/>
              </a:rPr>
              <a:t>J( 1&lt;= J&lt; I)</a:t>
            </a:r>
            <a:r>
              <a:rPr lang="zh-CN" altLang="en-US" sz="2000" dirty="0">
                <a:latin typeface="Arial" panose="020B0604020202020204" pitchFamily="34" charset="0"/>
                <a:ea typeface="宋体" panose="02010600030101010101" pitchFamily="2" charset="-122"/>
              </a:rPr>
              <a:t>的终点值大于线</a:t>
            </a:r>
            <a:r>
              <a:rPr lang="en-US"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的终点值，则线</a:t>
            </a:r>
            <a:r>
              <a:rPr lang="en-US"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与线</a:t>
            </a:r>
            <a:r>
              <a:rPr lang="en-US" altLang="zh-CN" sz="2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相交。</a:t>
            </a:r>
            <a:r>
              <a:rPr lang="en-US" altLang="zh-CN" sz="2000" dirty="0">
                <a:latin typeface="Arial" panose="020B0604020202020204" pitchFamily="34" charset="0"/>
                <a:ea typeface="宋体" panose="02010600030101010101" pitchFamily="2" charset="-122"/>
              </a:rPr>
              <a:t>A[I]</a:t>
            </a:r>
            <a:r>
              <a:rPr lang="zh-CN" altLang="en-US" sz="2000" dirty="0">
                <a:latin typeface="Arial" panose="020B0604020202020204" pitchFamily="34" charset="0"/>
                <a:ea typeface="宋体" panose="02010600030101010101" pitchFamily="2" charset="-122"/>
              </a:rPr>
              <a:t>与</a:t>
            </a:r>
            <a:r>
              <a:rPr lang="en-US" altLang="zh-CN" sz="2000" dirty="0">
                <a:latin typeface="Arial" panose="020B0604020202020204" pitchFamily="34" charset="0"/>
                <a:ea typeface="宋体" panose="02010600030101010101" pitchFamily="2" charset="-122"/>
              </a:rPr>
              <a:t>A[J]</a:t>
            </a:r>
            <a:r>
              <a:rPr lang="zh-CN" altLang="en-US" sz="2000" dirty="0">
                <a:latin typeface="Arial" panose="020B0604020202020204" pitchFamily="34" charset="0"/>
                <a:ea typeface="宋体" panose="02010600030101010101" pitchFamily="2" charset="-122"/>
              </a:rPr>
              <a:t>同时加</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。整个搜索量最大为</a:t>
            </a:r>
            <a:r>
              <a:rPr lang="en-US" altLang="zh-CN" sz="2000" dirty="0">
                <a:latin typeface="Arial" panose="020B0604020202020204" pitchFamily="34" charset="0"/>
                <a:ea typeface="宋体" panose="02010600030101010101" pitchFamily="2" charset="-122"/>
              </a:rPr>
              <a:t>5000*5000</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第二，将</a:t>
            </a:r>
            <a:r>
              <a:rPr lang="en-US" altLang="zh-CN" sz="2000" dirty="0">
                <a:latin typeface="Arial" panose="020B0604020202020204" pitchFamily="34" charset="0"/>
                <a:ea typeface="宋体" panose="02010600030101010101" pitchFamily="2" charset="-122"/>
              </a:rPr>
              <a:t>A</a:t>
            </a:r>
            <a:r>
              <a:rPr lang="zh-CN" altLang="en-US" sz="2000" dirty="0">
                <a:latin typeface="Arial" panose="020B0604020202020204" pitchFamily="34" charset="0"/>
                <a:ea typeface="宋体" panose="02010600030101010101" pitchFamily="2" charset="-122"/>
              </a:rPr>
              <a:t>数组从大到小排序，每删除一条线，则将与之相交的线的</a:t>
            </a:r>
            <a:r>
              <a:rPr lang="en-US" altLang="zh-CN" sz="2000" dirty="0">
                <a:latin typeface="Arial" panose="020B0604020202020204" pitchFamily="34" charset="0"/>
                <a:ea typeface="宋体" panose="02010600030101010101" pitchFamily="2" charset="-122"/>
              </a:rPr>
              <a:t>A</a:t>
            </a:r>
            <a:r>
              <a:rPr lang="zh-CN" altLang="en-US" sz="2000" dirty="0">
                <a:latin typeface="Arial" panose="020B0604020202020204" pitchFamily="34" charset="0"/>
                <a:ea typeface="宋体" panose="02010600030101010101" pitchFamily="2" charset="-122"/>
              </a:rPr>
              <a:t>值减</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，重复这个过程，直到所有</a:t>
            </a:r>
            <a:r>
              <a:rPr lang="en-US" altLang="zh-CN" sz="2000" dirty="0">
                <a:latin typeface="Arial" panose="020B0604020202020204" pitchFamily="34" charset="0"/>
                <a:ea typeface="宋体" panose="02010600030101010101" pitchFamily="2" charset="-122"/>
              </a:rPr>
              <a:t>A</a:t>
            </a:r>
            <a:r>
              <a:rPr lang="zh-CN" altLang="en-US" sz="2000" dirty="0">
                <a:latin typeface="Arial" panose="020B0604020202020204" pitchFamily="34" charset="0"/>
                <a:ea typeface="宋体" panose="02010600030101010101" pitchFamily="2" charset="-122"/>
              </a:rPr>
              <a:t>值都为</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。此时剩下的线则全不交叉。 </a:t>
            </a:r>
            <a:endParaRPr lang="zh-CN" altLang="en-US" sz="2000" dirty="0">
              <a:latin typeface="Arial" panose="020B0604020202020204" pitchFamily="34" charset="0"/>
              <a:ea typeface="宋体" panose="02010600030101010101" pitchFamily="2" charset="-122"/>
            </a:endParaRPr>
          </a:p>
        </p:txBody>
      </p:sp>
      <p:sp>
        <p:nvSpPr>
          <p:cNvPr id="49155" name="Text Box 4"/>
          <p:cNvSpPr txBox="1"/>
          <p:nvPr/>
        </p:nvSpPr>
        <p:spPr>
          <a:xfrm>
            <a:off x="990600" y="457200"/>
            <a:ext cx="2590800" cy="366713"/>
          </a:xfrm>
          <a:prstGeom prst="rect">
            <a:avLst/>
          </a:prstGeom>
          <a:noFill/>
          <a:ln w="9525">
            <a:noFill/>
          </a:ln>
        </p:spPr>
        <p:txBody>
          <a:bodyPr anchor="t" anchorCtr="0">
            <a:spAutoFit/>
          </a:bodyPr>
          <a:p>
            <a:pPr>
              <a:spcBef>
                <a:spcPct val="50000"/>
              </a:spcBef>
              <a:buClrTx/>
              <a:buFont typeface="Arial" panose="020B0604020202020204" pitchFamily="34" charset="0"/>
            </a:pPr>
            <a:r>
              <a:rPr lang="en-US" altLang="zh-CN" dirty="0">
                <a:latin typeface="Arial" panose="020B0604020202020204" pitchFamily="34" charset="0"/>
                <a:ea typeface="宋体" panose="02010600030101010101" pitchFamily="2" charset="-122"/>
              </a:rPr>
              <a:t>4</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p:nvPr/>
        </p:nvSpPr>
        <p:spPr>
          <a:xfrm>
            <a:off x="323850" y="76200"/>
            <a:ext cx="3714750" cy="396875"/>
          </a:xfrm>
          <a:prstGeom prst="rect">
            <a:avLst/>
          </a:prstGeom>
          <a:noFill/>
          <a:ln w="9525">
            <a:noFill/>
          </a:ln>
        </p:spPr>
        <p:txBody>
          <a:bodyPr wrap="none" anchor="ctr" anchorCtr="0">
            <a:spAutoFit/>
          </a:bodyPr>
          <a:p>
            <a:pPr>
              <a:buClrTx/>
              <a:buFont typeface="Arial" panose="020B0604020202020204" pitchFamily="34" charset="0"/>
            </a:pPr>
            <a:r>
              <a:rPr lang="zh-CN" altLang="en-US" sz="2000" dirty="0">
                <a:latin typeface="Arial" panose="020B0604020202020204" pitchFamily="34" charset="0"/>
                <a:ea typeface="华文中宋" panose="02010600040101010101" pitchFamily="2" charset="-122"/>
              </a:rPr>
              <a:t>如上数据，则可得下面结果：</a:t>
            </a:r>
            <a:endParaRPr lang="zh-CN" altLang="en-US" sz="2000" dirty="0">
              <a:latin typeface="Arial" panose="020B0604020202020204" pitchFamily="34" charset="0"/>
              <a:ea typeface="华文中宋" panose="02010600040101010101" pitchFamily="2" charset="-122"/>
            </a:endParaRPr>
          </a:p>
        </p:txBody>
      </p:sp>
      <p:graphicFrame>
        <p:nvGraphicFramePr>
          <p:cNvPr id="39939" name="表格 39938"/>
          <p:cNvGraphicFramePr/>
          <p:nvPr/>
        </p:nvGraphicFramePr>
        <p:xfrm>
          <a:off x="609600" y="533400"/>
          <a:ext cx="6718300" cy="2206625"/>
        </p:xfrm>
        <a:graphic>
          <a:graphicData uri="http://schemas.openxmlformats.org/drawingml/2006/table">
            <a:tbl>
              <a:tblPr/>
              <a:tblGrid>
                <a:gridCol w="1679575"/>
                <a:gridCol w="1679575"/>
                <a:gridCol w="1679575"/>
                <a:gridCol w="1679575"/>
              </a:tblGrid>
              <a:tr h="365918">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a:spcBef>
                          <a:spcPct val="0"/>
                        </a:spcBef>
                        <a:buClrTx/>
                        <a:buNone/>
                      </a:pPr>
                      <a:r>
                        <a:rPr lang="zh-CN" altLang="en-US" sz="1800" dirty="0">
                          <a:latin typeface="宋体" panose="02010600030101010101" pitchFamily="2" charset="-122"/>
                          <a:ea typeface="华文中宋" panose="02010600040101010101" pitchFamily="2" charset="-122"/>
                        </a:rPr>
                        <a:t>编号 </a:t>
                      </a:r>
                      <a:endParaRPr lang="zh-CN" altLang="en-US"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en-US" sz="1800" dirty="0">
                          <a:latin typeface="宋体" panose="02010600030101010101" pitchFamily="2" charset="-122"/>
                          <a:ea typeface="华文中宋" panose="02010600040101010101" pitchFamily="2" charset="-122"/>
                        </a:rPr>
                        <a:t>南岸 </a:t>
                      </a:r>
                      <a:endParaRPr lang="zh-CN" altLang="en-US"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en-US" sz="1800" dirty="0">
                          <a:latin typeface="宋体" panose="02010600030101010101" pitchFamily="2" charset="-122"/>
                          <a:ea typeface="华文中宋" panose="02010600040101010101" pitchFamily="2" charset="-122"/>
                        </a:rPr>
                        <a:t>北岸 </a:t>
                      </a:r>
                      <a:endParaRPr lang="zh-CN" altLang="en-US"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en-US" sz="1800" dirty="0">
                          <a:latin typeface="宋体" panose="02010600030101010101" pitchFamily="2" charset="-122"/>
                          <a:ea typeface="华文中宋" panose="02010600040101010101" pitchFamily="2" charset="-122"/>
                        </a:rPr>
                        <a:t>交叉数</a:t>
                      </a:r>
                      <a:endParaRPr lang="zh-CN" altLang="en-US"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8459">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1</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1</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3</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2</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8459">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2</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2</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4</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2</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8459">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3</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3</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1</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2</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6871">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4</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4</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5</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1</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8459">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5</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5</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2</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lr>
                          <a:schemeClr val="folHlink"/>
                        </a:buClr>
                        <a:buSzPct val="90000"/>
                        <a:buFont typeface="Wingdings" panose="05000000000000000000" pitchFamily="2" charset="2"/>
                        <a:buChar char="w"/>
                        <a:defRPr sz="2800">
                          <a:solidFill>
                            <a:schemeClr val="tx1"/>
                          </a:solidFill>
                          <a:latin typeface="+mn-lt"/>
                          <a:ea typeface="+mn-ea"/>
                          <a:cs typeface="+mn-cs"/>
                        </a:defRPr>
                      </a:lvl1pPr>
                      <a:lvl2pPr marL="742950" lvl="1" indent="-285750" algn="l" rtl="0" fontAlgn="base">
                        <a:spcBef>
                          <a:spcPct val="20000"/>
                        </a:spcBef>
                        <a:spcAft>
                          <a:spcPct val="0"/>
                        </a:spcAft>
                        <a:buClr>
                          <a:schemeClr val="hlink"/>
                        </a:buClr>
                        <a:buSzPct val="95000"/>
                        <a:buFont typeface="Wingdings" panose="05000000000000000000" pitchFamily="2" charset="2"/>
                        <a:buChar char="ª"/>
                        <a:defRPr sz="2400">
                          <a:solidFill>
                            <a:schemeClr val="tx1"/>
                          </a:solidFill>
                          <a:latin typeface="+mn-lt"/>
                          <a:ea typeface="+mn-ea"/>
                        </a:defRPr>
                      </a:lvl2pPr>
                      <a:lvl3pPr marL="1143000" lvl="2" indent="-228600" algn="l" rtl="0" fontAlgn="base">
                        <a:spcBef>
                          <a:spcPct val="20000"/>
                        </a:spcBef>
                        <a:spcAft>
                          <a:spcPct val="0"/>
                        </a:spcAft>
                        <a:buClr>
                          <a:schemeClr val="folHlink"/>
                        </a:buClr>
                        <a:buFont typeface="Wingdings" panose="05000000000000000000" pitchFamily="2" charset="2"/>
                        <a:buChar char="w"/>
                        <a:defRPr sz="2000">
                          <a:solidFill>
                            <a:schemeClr val="tx1"/>
                          </a:solidFill>
                          <a:latin typeface="+mn-lt"/>
                          <a:ea typeface="+mn-ea"/>
                        </a:defRPr>
                      </a:lvl3pPr>
                      <a:lvl4pPr marL="1600200" lvl="3" indent="-228600" algn="l" rtl="0" fontAlgn="base">
                        <a:spcBef>
                          <a:spcPct val="20000"/>
                        </a:spcBef>
                        <a:spcAft>
                          <a:spcPct val="0"/>
                        </a:spcAft>
                        <a:buClr>
                          <a:schemeClr val="hlink"/>
                        </a:buClr>
                        <a:buFont typeface="Wingdings" panose="05000000000000000000" pitchFamily="2" charset="2"/>
                        <a:buChar char="ª"/>
                        <a:defRPr sz="1800">
                          <a:solidFill>
                            <a:schemeClr val="tx1"/>
                          </a:solidFill>
                          <a:latin typeface="+mn-lt"/>
                          <a:ea typeface="+mn-ea"/>
                        </a:defRPr>
                      </a:lvl4pPr>
                      <a:lvl5pPr marL="2057400" lvl="4" indent="-228600" algn="l" rtl="0" fontAlgn="base">
                        <a:spcBef>
                          <a:spcPct val="20000"/>
                        </a:spcBef>
                        <a:spcAft>
                          <a:spcPct val="0"/>
                        </a:spcAft>
                        <a:buClr>
                          <a:schemeClr val="folHlink"/>
                        </a:buClr>
                        <a:buFont typeface="Wingdings" panose="05000000000000000000" pitchFamily="2" charset="2"/>
                        <a:buChar char="w"/>
                        <a:defRPr sz="1800">
                          <a:solidFill>
                            <a:schemeClr val="tx1"/>
                          </a:solidFill>
                          <a:latin typeface="+mn-lt"/>
                          <a:ea typeface="+mn-ea"/>
                        </a:defRPr>
                      </a:lvl5pPr>
                    </a:lstStyle>
                    <a:p>
                      <a:pPr marL="0" lvl="0" indent="0" algn="ctr" eaLnBrk="1" hangingPunct="1">
                        <a:spcBef>
                          <a:spcPct val="0"/>
                        </a:spcBef>
                        <a:buClrTx/>
                        <a:buNone/>
                      </a:pPr>
                      <a:r>
                        <a:rPr lang="zh-CN" altLang="zh-CN" sz="1800" dirty="0">
                          <a:latin typeface="宋体" panose="02010600030101010101" pitchFamily="2" charset="-122"/>
                          <a:ea typeface="华文中宋" panose="02010600040101010101" pitchFamily="2" charset="-122"/>
                        </a:rPr>
                        <a:t>3</a:t>
                      </a:r>
                      <a:endParaRPr lang="zh-CN" altLang="zh-CN" sz="1800" dirty="0">
                        <a:ea typeface="华文中宋" panose="02010600040101010101" pitchFamily="2" charset="-122"/>
                      </a:endParaRPr>
                    </a:p>
                  </a:txBody>
                  <a:tcPr marT="45740" marB="4574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0215" name="Text Box 40"/>
          <p:cNvSpPr txBox="1"/>
          <p:nvPr/>
        </p:nvSpPr>
        <p:spPr>
          <a:xfrm>
            <a:off x="0" y="2743200"/>
            <a:ext cx="9144000" cy="4092575"/>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此时，</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航线的交叉数都一样，如果删去的是</a:t>
            </a:r>
            <a:r>
              <a:rPr lang="zh-CN" altLang="zh-CN"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线，则剩下的</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4</a:t>
            </a:r>
            <a:r>
              <a:rPr lang="zh-CN" altLang="en-US" sz="2000" dirty="0">
                <a:latin typeface="Arial" panose="020B0604020202020204" pitchFamily="34" charset="0"/>
                <a:ea typeface="宋体" panose="02010600030101010101" pitchFamily="2" charset="-122"/>
              </a:rPr>
              <a:t>线互不相交，最多航线数为</a:t>
            </a:r>
            <a:r>
              <a:rPr lang="zh-CN" altLang="zh-CN"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；但如果删去的是</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，则还要删去第</a:t>
            </a:r>
            <a:r>
              <a:rPr lang="zh-CN"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线才符合要求，此时的最多航线数为</a:t>
            </a:r>
            <a:r>
              <a:rPr lang="zh-CN"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，不是最优解。</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于是，我们从上面的分析中再深入，将航线按起点坐标排好序后，如上所述，在本题中，只要线</a:t>
            </a:r>
            <a:r>
              <a:rPr lang="zh-CN" altLang="zh-CN" sz="2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的起点小于线</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的起点，同时它的终点也小于线</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的终点，则线</a:t>
            </a:r>
            <a:r>
              <a:rPr lang="zh-CN" altLang="zh-CN" sz="2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和线</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不相交。因此，求所有线中最多能有多少条线不相交，实际上是从终点坐标值数列中求一个最长不下降序列。这就把题目转化为一个非常典型的动态规划题目了。</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求最长不下降序列的规划方程如下：</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L(Si)=max{L(Sj)}+1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1&lt; = j &lt; i</a:t>
            </a:r>
            <a:r>
              <a:rPr lang="zh-CN" altLang="en-US" sz="2000" dirty="0">
                <a:latin typeface="Arial" panose="020B0604020202020204" pitchFamily="34" charset="0"/>
                <a:ea typeface="宋体" panose="02010600030101010101" pitchFamily="2" charset="-122"/>
              </a:rPr>
              <a:t>且 </a:t>
            </a:r>
            <a:r>
              <a:rPr lang="zh-CN" altLang="zh-CN" sz="2000" dirty="0">
                <a:latin typeface="Arial" panose="020B0604020202020204" pitchFamily="34" charset="0"/>
                <a:ea typeface="宋体" panose="02010600030101010101" pitchFamily="2" charset="-122"/>
              </a:rPr>
              <a:t>Sj &lt; Si</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Si</a:t>
            </a:r>
            <a:r>
              <a:rPr lang="zh-CN" altLang="en-US" sz="2000" dirty="0">
                <a:latin typeface="Arial" panose="020B0604020202020204" pitchFamily="34" charset="0"/>
                <a:ea typeface="宋体" panose="02010600030101010101" pitchFamily="2" charset="-122"/>
              </a:rPr>
              <a:t>为航线的终点坐标值。</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从以上分析过程可以得出：当我们拿到一道题时，不要急于求解，而应先将题目的表面现象一层层象剥竹笋一样去掉，只留下最实质的内容。这时再来设计算法，往往能事半功倍。</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
          <p:cNvSpPr txBox="1"/>
          <p:nvPr/>
        </p:nvSpPr>
        <p:spPr>
          <a:xfrm>
            <a:off x="0" y="0"/>
            <a:ext cx="9144000" cy="6554788"/>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例</a:t>
            </a:r>
            <a:r>
              <a:rPr lang="zh-CN" altLang="zh-CN" sz="2000" dirty="0">
                <a:latin typeface="Arial" panose="020B0604020202020204" pitchFamily="34" charset="0"/>
                <a:ea typeface="宋体" panose="02010600030101010101" pitchFamily="2" charset="-122"/>
              </a:rPr>
              <a:t>8】</a:t>
            </a:r>
            <a:r>
              <a:rPr lang="zh-CN" altLang="en-US" sz="2000" dirty="0">
                <a:latin typeface="Arial" panose="020B0604020202020204" pitchFamily="34" charset="0"/>
                <a:ea typeface="宋体" panose="02010600030101010101" pitchFamily="2" charset="-122"/>
              </a:rPr>
              <a:t>合唱队形</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问题描述</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位同学站成一排，音乐老师要请其中的</a:t>
            </a:r>
            <a:r>
              <a:rPr lang="zh-CN" altLang="zh-CN" sz="2000" dirty="0">
                <a:latin typeface="Arial" panose="020B0604020202020204" pitchFamily="34" charset="0"/>
                <a:ea typeface="宋体" panose="02010600030101010101" pitchFamily="2" charset="-122"/>
              </a:rPr>
              <a:t>(N-K)</a:t>
            </a:r>
            <a:r>
              <a:rPr lang="zh-CN" altLang="en-US" sz="2000" dirty="0">
                <a:latin typeface="Arial" panose="020B0604020202020204" pitchFamily="34" charset="0"/>
                <a:ea typeface="宋体" panose="02010600030101010101" pitchFamily="2" charset="-122"/>
              </a:rPr>
              <a:t>位同学出列，使得剩下的</a:t>
            </a:r>
            <a:r>
              <a:rPr lang="zh-CN" altLang="zh-CN" sz="2000" dirty="0">
                <a:latin typeface="Arial" panose="020B0604020202020204" pitchFamily="34" charset="0"/>
                <a:ea typeface="宋体" panose="02010600030101010101" pitchFamily="2" charset="-122"/>
              </a:rPr>
              <a:t>K</a:t>
            </a:r>
            <a:r>
              <a:rPr lang="zh-CN" altLang="en-US" sz="2000" dirty="0">
                <a:latin typeface="Arial" panose="020B0604020202020204" pitchFamily="34" charset="0"/>
                <a:ea typeface="宋体" panose="02010600030101010101" pitchFamily="2" charset="-122"/>
              </a:rPr>
              <a:t>位同学排成合唱队形。</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合唱队形是指这样的一种队形：设</a:t>
            </a:r>
            <a:r>
              <a:rPr lang="zh-CN" altLang="zh-CN" sz="2000" dirty="0">
                <a:latin typeface="Arial" panose="020B0604020202020204" pitchFamily="34" charset="0"/>
                <a:ea typeface="宋体" panose="02010600030101010101" pitchFamily="2" charset="-122"/>
              </a:rPr>
              <a:t>K</a:t>
            </a:r>
            <a:r>
              <a:rPr lang="zh-CN" altLang="en-US" sz="2000" dirty="0">
                <a:latin typeface="Arial" panose="020B0604020202020204" pitchFamily="34" charset="0"/>
                <a:ea typeface="宋体" panose="02010600030101010101" pitchFamily="2" charset="-122"/>
              </a:rPr>
              <a:t>位同学从左到右依次编号为</a:t>
            </a:r>
            <a:r>
              <a:rPr lang="zh-CN" altLang="zh-CN" sz="2000" dirty="0">
                <a:latin typeface="Arial" panose="020B0604020202020204" pitchFamily="34" charset="0"/>
                <a:ea typeface="宋体" panose="02010600030101010101" pitchFamily="2" charset="-122"/>
              </a:rPr>
              <a:t>1, 2, …, K</a:t>
            </a:r>
            <a:r>
              <a:rPr lang="zh-CN" altLang="en-US" sz="2000" dirty="0">
                <a:latin typeface="Arial" panose="020B0604020202020204" pitchFamily="34" charset="0"/>
                <a:ea typeface="宋体" panose="02010600030101010101" pitchFamily="2" charset="-122"/>
              </a:rPr>
              <a:t>，他们的身高分别为</a:t>
            </a:r>
            <a:r>
              <a:rPr lang="zh-CN" altLang="zh-CN" sz="2000" dirty="0">
                <a:latin typeface="Arial" panose="020B0604020202020204" pitchFamily="34" charset="0"/>
                <a:ea typeface="宋体" panose="02010600030101010101" pitchFamily="2" charset="-122"/>
              </a:rPr>
              <a:t>T</a:t>
            </a:r>
            <a:r>
              <a:rPr lang="zh-CN" altLang="zh-CN" baseline="-25000" dirty="0">
                <a:latin typeface="Arial" panose="020B0604020202020204" pitchFamily="34" charset="0"/>
                <a:ea typeface="宋体" panose="02010600030101010101" pitchFamily="2" charset="-122"/>
              </a:rPr>
              <a:t>1</a:t>
            </a:r>
            <a:r>
              <a:rPr lang="zh-CN" altLang="zh-CN"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T</a:t>
            </a:r>
            <a:r>
              <a:rPr lang="zh-CN" altLang="zh-CN" baseline="-25000" dirty="0">
                <a:latin typeface="Arial" panose="020B0604020202020204" pitchFamily="34" charset="0"/>
                <a:ea typeface="宋体" panose="02010600030101010101" pitchFamily="2" charset="-122"/>
              </a:rPr>
              <a:t>2</a:t>
            </a:r>
            <a:r>
              <a:rPr lang="zh-CN" altLang="zh-CN" sz="2000" dirty="0">
                <a:latin typeface="Arial" panose="020B0604020202020204" pitchFamily="34" charset="0"/>
                <a:ea typeface="宋体" panose="02010600030101010101" pitchFamily="2" charset="-122"/>
              </a:rPr>
              <a:t>, …, T</a:t>
            </a:r>
            <a:r>
              <a:rPr lang="zh-CN" altLang="zh-CN" baseline="-25000" dirty="0">
                <a:latin typeface="Arial" panose="020B0604020202020204" pitchFamily="34" charset="0"/>
                <a:ea typeface="宋体" panose="02010600030101010101" pitchFamily="2" charset="-122"/>
              </a:rPr>
              <a:t>K</a:t>
            </a:r>
            <a:r>
              <a:rPr lang="zh-CN" altLang="en-US" sz="2000" dirty="0">
                <a:latin typeface="Arial" panose="020B0604020202020204" pitchFamily="34" charset="0"/>
                <a:ea typeface="宋体" panose="02010600030101010101" pitchFamily="2" charset="-122"/>
              </a:rPr>
              <a:t>，则他们的身高满足</a:t>
            </a:r>
            <a:r>
              <a:rPr lang="zh-CN" altLang="zh-CN" sz="2000" dirty="0">
                <a:latin typeface="Arial" panose="020B0604020202020204" pitchFamily="34" charset="0"/>
                <a:ea typeface="宋体" panose="02010600030101010101" pitchFamily="2" charset="-122"/>
              </a:rPr>
              <a:t>T</a:t>
            </a:r>
            <a:r>
              <a:rPr lang="zh-CN" altLang="zh-CN" baseline="-25000" dirty="0">
                <a:latin typeface="Arial" panose="020B0604020202020204" pitchFamily="34" charset="0"/>
                <a:ea typeface="宋体" panose="02010600030101010101" pitchFamily="2" charset="-122"/>
              </a:rPr>
              <a:t>1 </a:t>
            </a:r>
            <a:r>
              <a:rPr lang="zh-CN" altLang="zh-CN" sz="2000" dirty="0">
                <a:latin typeface="Arial" panose="020B0604020202020204" pitchFamily="34" charset="0"/>
                <a:ea typeface="宋体" panose="02010600030101010101" pitchFamily="2" charset="-122"/>
              </a:rPr>
              <a:t>&lt; T</a:t>
            </a:r>
            <a:r>
              <a:rPr lang="zh-CN" altLang="zh-CN" baseline="-25000" dirty="0">
                <a:latin typeface="Arial" panose="020B0604020202020204" pitchFamily="34" charset="0"/>
                <a:ea typeface="宋体" panose="02010600030101010101" pitchFamily="2" charset="-122"/>
              </a:rPr>
              <a:t>2</a:t>
            </a:r>
            <a:r>
              <a:rPr lang="zh-CN" altLang="zh-CN" sz="2000" dirty="0">
                <a:latin typeface="Arial" panose="020B0604020202020204" pitchFamily="34" charset="0"/>
                <a:ea typeface="宋体" panose="02010600030101010101" pitchFamily="2" charset="-122"/>
              </a:rPr>
              <a:t> &lt; … &lt; T</a:t>
            </a:r>
            <a:r>
              <a:rPr lang="zh-CN" altLang="zh-CN" baseline="-25000" dirty="0">
                <a:latin typeface="Arial" panose="020B0604020202020204" pitchFamily="34" charset="0"/>
                <a:ea typeface="宋体" panose="02010600030101010101" pitchFamily="2" charset="-122"/>
              </a:rPr>
              <a:t>i</a:t>
            </a:r>
            <a:r>
              <a:rPr lang="zh-CN" altLang="zh-CN" sz="2000" dirty="0">
                <a:latin typeface="Arial" panose="020B0604020202020204" pitchFamily="34" charset="0"/>
                <a:ea typeface="宋体" panose="02010600030101010101" pitchFamily="2" charset="-122"/>
              </a:rPr>
              <a:t> , T</a:t>
            </a:r>
            <a:r>
              <a:rPr lang="zh-CN" altLang="zh-CN" baseline="-25000" dirty="0">
                <a:latin typeface="Arial" panose="020B0604020202020204" pitchFamily="34" charset="0"/>
                <a:ea typeface="宋体" panose="02010600030101010101" pitchFamily="2" charset="-122"/>
              </a:rPr>
              <a:t>i</a:t>
            </a:r>
            <a:r>
              <a:rPr lang="zh-CN" altLang="zh-CN" sz="2000" dirty="0">
                <a:latin typeface="Arial" panose="020B0604020202020204" pitchFamily="34" charset="0"/>
                <a:ea typeface="宋体" panose="02010600030101010101" pitchFamily="2" charset="-122"/>
              </a:rPr>
              <a:t> &gt; T</a:t>
            </a:r>
            <a:r>
              <a:rPr lang="zh-CN" altLang="zh-CN" baseline="-25000" dirty="0">
                <a:latin typeface="Arial" panose="020B0604020202020204" pitchFamily="34" charset="0"/>
                <a:ea typeface="宋体" panose="02010600030101010101" pitchFamily="2" charset="-122"/>
              </a:rPr>
              <a:t>i+1 </a:t>
            </a:r>
            <a:r>
              <a:rPr lang="zh-CN" altLang="zh-CN" sz="2000" dirty="0">
                <a:latin typeface="Arial" panose="020B0604020202020204" pitchFamily="34" charset="0"/>
                <a:ea typeface="宋体" panose="02010600030101010101" pitchFamily="2" charset="-122"/>
              </a:rPr>
              <a:t>&gt; … &gt; T</a:t>
            </a:r>
            <a:r>
              <a:rPr lang="zh-CN" altLang="zh-CN" baseline="-25000" dirty="0">
                <a:latin typeface="Arial" panose="020B0604020202020204" pitchFamily="34" charset="0"/>
                <a:ea typeface="宋体" panose="02010600030101010101" pitchFamily="2" charset="-122"/>
              </a:rPr>
              <a:t>K</a:t>
            </a:r>
            <a:r>
              <a:rPr lang="zh-CN" altLang="zh-CN" sz="2000" dirty="0">
                <a:latin typeface="Arial" panose="020B0604020202020204" pitchFamily="34" charset="0"/>
                <a:ea typeface="宋体" panose="02010600030101010101" pitchFamily="2" charset="-122"/>
              </a:rPr>
              <a:t> (1≤i≤K)</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你的任务是，已知所有</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位同学的身高，计算最少需要几位同学出列，可以使得剩下的同学排成合唱队形。</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输入文件</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输入文件</a:t>
            </a:r>
            <a:r>
              <a:rPr lang="zh-CN" altLang="zh-CN" sz="2000" dirty="0">
                <a:latin typeface="Arial" panose="020B0604020202020204" pitchFamily="34" charset="0"/>
                <a:ea typeface="宋体" panose="02010600030101010101" pitchFamily="2" charset="-122"/>
              </a:rPr>
              <a:t>chorus.in</a:t>
            </a:r>
            <a:r>
              <a:rPr lang="zh-CN" altLang="en-US" sz="2000" dirty="0">
                <a:latin typeface="Arial" panose="020B0604020202020204" pitchFamily="34" charset="0"/>
                <a:ea typeface="宋体" panose="02010600030101010101" pitchFamily="2" charset="-122"/>
              </a:rPr>
              <a:t>的第一行是一个整数</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2 ≤ N ≤ 100</a:t>
            </a:r>
            <a:r>
              <a:rPr lang="zh-CN" altLang="en-US" sz="2000" dirty="0">
                <a:latin typeface="Arial" panose="020B0604020202020204" pitchFamily="34" charset="0"/>
                <a:ea typeface="宋体" panose="02010600030101010101" pitchFamily="2" charset="-122"/>
              </a:rPr>
              <a:t>），表示同学的总数。第二行有</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个整数，用空格分隔，第</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个整数</a:t>
            </a:r>
            <a:r>
              <a:rPr lang="zh-CN" altLang="zh-CN" sz="2000" dirty="0">
                <a:latin typeface="Arial" panose="020B0604020202020204" pitchFamily="34" charset="0"/>
                <a:ea typeface="宋体" panose="02010600030101010101" pitchFamily="2" charset="-122"/>
              </a:rPr>
              <a:t>Ti</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130 ≤ T</a:t>
            </a:r>
            <a:r>
              <a:rPr lang="zh-CN" altLang="zh-CN" baseline="-25000" dirty="0">
                <a:latin typeface="Arial" panose="020B0604020202020204" pitchFamily="34" charset="0"/>
                <a:ea typeface="宋体" panose="02010600030101010101" pitchFamily="2" charset="-122"/>
              </a:rPr>
              <a:t>i</a:t>
            </a:r>
            <a:r>
              <a:rPr lang="zh-CN" altLang="zh-CN" sz="2000" dirty="0">
                <a:latin typeface="Arial" panose="020B0604020202020204" pitchFamily="34" charset="0"/>
                <a:ea typeface="宋体" panose="02010600030101010101" pitchFamily="2" charset="-122"/>
              </a:rPr>
              <a:t> ≤ 230</a:t>
            </a:r>
            <a:r>
              <a:rPr lang="zh-CN" altLang="en-US" sz="2000" dirty="0">
                <a:latin typeface="Arial" panose="020B0604020202020204" pitchFamily="34" charset="0"/>
                <a:ea typeface="宋体" panose="02010600030101010101" pitchFamily="2" charset="-122"/>
              </a:rPr>
              <a:t>）是第</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位同学的身高（厘米）。</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输出文件</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输出文件</a:t>
            </a:r>
            <a:r>
              <a:rPr lang="zh-CN" altLang="zh-CN" sz="2000" dirty="0">
                <a:latin typeface="Arial" panose="020B0604020202020204" pitchFamily="34" charset="0"/>
                <a:ea typeface="宋体" panose="02010600030101010101" pitchFamily="2" charset="-122"/>
              </a:rPr>
              <a:t>chorus.out</a:t>
            </a:r>
            <a:r>
              <a:rPr lang="zh-CN" altLang="en-US" sz="2000" dirty="0">
                <a:latin typeface="Arial" panose="020B0604020202020204" pitchFamily="34" charset="0"/>
                <a:ea typeface="宋体" panose="02010600030101010101" pitchFamily="2" charset="-122"/>
              </a:rPr>
              <a:t>包括一行，这一行只包含一个整数，就是最少需要几位同学出列。</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样例输入</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8</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186 186 150 200 160 130 197 220</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样例输出</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4</a:t>
            </a:r>
            <a:endParaRPr lang="zh-CN" altLang="zh-CN" sz="2000" dirty="0">
              <a:latin typeface="Arial" panose="020B0604020202020204" pitchFamily="34" charset="0"/>
              <a:ea typeface="宋体" panose="02010600030101010101" pitchFamily="2" charset="-122"/>
            </a:endParaRPr>
          </a:p>
        </p:txBody>
      </p:sp>
      <p:sp>
        <p:nvSpPr>
          <p:cNvPr id="51202" name="Rectangle 3"/>
          <p:cNvSpPr/>
          <p:nvPr/>
        </p:nvSpPr>
        <p:spPr>
          <a:xfrm>
            <a:off x="2286000" y="5791200"/>
            <a:ext cx="6629400" cy="1014413"/>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数据规模</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对于</a:t>
            </a:r>
            <a:r>
              <a:rPr lang="zh-CN" altLang="zh-CN" sz="2000" dirty="0">
                <a:latin typeface="Arial" panose="020B0604020202020204" pitchFamily="34" charset="0"/>
                <a:ea typeface="宋体" panose="02010600030101010101" pitchFamily="2" charset="-122"/>
              </a:rPr>
              <a:t>50%</a:t>
            </a:r>
            <a:r>
              <a:rPr lang="zh-CN" altLang="en-US" sz="2000" dirty="0">
                <a:latin typeface="Arial" panose="020B0604020202020204" pitchFamily="34" charset="0"/>
                <a:ea typeface="宋体" panose="02010600030101010101" pitchFamily="2" charset="-122"/>
              </a:rPr>
              <a:t>的数据，保证有</a:t>
            </a:r>
            <a:r>
              <a:rPr lang="zh-CN" altLang="zh-CN" sz="2000" dirty="0">
                <a:latin typeface="Arial" panose="020B0604020202020204" pitchFamily="34" charset="0"/>
                <a:ea typeface="宋体" panose="02010600030101010101" pitchFamily="2" charset="-122"/>
              </a:rPr>
              <a:t>n ≤ 20</a:t>
            </a:r>
            <a:r>
              <a:rPr lang="zh-CN" altLang="en-US" sz="2000" dirty="0">
                <a:latin typeface="Arial" panose="020B0604020202020204" pitchFamily="34" charset="0"/>
                <a:ea typeface="宋体" panose="02010600030101010101" pitchFamily="2" charset="-122"/>
              </a:rPr>
              <a:t>；对于全部的数据，保证有</a:t>
            </a:r>
            <a:r>
              <a:rPr lang="zh-CN" altLang="zh-CN" sz="2000" dirty="0">
                <a:latin typeface="Arial" panose="020B0604020202020204" pitchFamily="34" charset="0"/>
                <a:ea typeface="宋体" panose="02010600030101010101" pitchFamily="2" charset="-122"/>
              </a:rPr>
              <a:t>n≤100</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228600" y="381000"/>
            <a:ext cx="8610600" cy="5273675"/>
          </a:xfrm>
          <a:prstGeom prst="rect">
            <a:avLst/>
          </a:prstGeom>
          <a:noFill/>
          <a:ln w="9525">
            <a:noFill/>
          </a:ln>
        </p:spPr>
        <p:txBody>
          <a:bodyPr anchor="t" anchorCtr="0">
            <a:spAutoFit/>
          </a:bodyPr>
          <a:p>
            <a:pPr>
              <a:buClrTx/>
              <a:buFont typeface="Arial" panose="020B0604020202020204" pitchFamily="34" charset="0"/>
            </a:pP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算法分析</a:t>
            </a: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我们按照由左而右和由右而左的顺序，将</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个同学的身高排成数列。如何分别在这两个数列中寻求递增的、未必连续的最长子序列，就成为问题的关键。设</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a </a:t>
            </a:r>
            <a:r>
              <a:rPr lang="zh-CN" altLang="en-US" sz="2000" dirty="0">
                <a:latin typeface="Arial" panose="020B0604020202020204" pitchFamily="34" charset="0"/>
                <a:ea typeface="宋体" panose="02010600030101010101" pitchFamily="2" charset="-122"/>
              </a:rPr>
              <a:t>为身高序列，其中</a:t>
            </a:r>
            <a:r>
              <a:rPr lang="zh-CN" altLang="zh-CN" sz="2000" dirty="0">
                <a:latin typeface="Arial" panose="020B0604020202020204" pitchFamily="34" charset="0"/>
                <a:ea typeface="宋体" panose="02010600030101010101" pitchFamily="2" charset="-122"/>
              </a:rPr>
              <a:t>a[i]</a:t>
            </a:r>
            <a:r>
              <a:rPr lang="zh-CN" altLang="en-US" sz="2000" dirty="0">
                <a:latin typeface="Arial" panose="020B0604020202020204" pitchFamily="34" charset="0"/>
                <a:ea typeface="宋体" panose="02010600030101010101" pitchFamily="2" charset="-122"/>
              </a:rPr>
              <a:t>为同学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的身高；</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b </a:t>
            </a:r>
            <a:r>
              <a:rPr lang="zh-CN" altLang="en-US" sz="2000" dirty="0">
                <a:latin typeface="Arial" panose="020B0604020202020204" pitchFamily="34" charset="0"/>
                <a:ea typeface="宋体" panose="02010600030101010101" pitchFamily="2" charset="-122"/>
              </a:rPr>
              <a:t>为由左而右身高递增的人数序列，其中 </a:t>
            </a:r>
            <a:r>
              <a:rPr lang="zh-CN" altLang="zh-CN" sz="2000" dirty="0">
                <a:latin typeface="Arial" panose="020B0604020202020204" pitchFamily="34" charset="0"/>
                <a:ea typeface="宋体" panose="02010600030101010101" pitchFamily="2" charset="-122"/>
              </a:rPr>
              <a:t>b[i]</a:t>
            </a:r>
            <a:r>
              <a:rPr lang="zh-CN" altLang="en-US" sz="2000" dirty="0">
                <a:latin typeface="Arial" panose="020B0604020202020204" pitchFamily="34" charset="0"/>
                <a:ea typeface="宋体" panose="02010600030101010101" pitchFamily="2" charset="-122"/>
              </a:rPr>
              <a:t>为同学</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间（包括同学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）身高满足递增顺序的最多人数。显然</a:t>
            </a:r>
            <a:r>
              <a:rPr lang="zh-CN" altLang="zh-CN" sz="2000" dirty="0">
                <a:latin typeface="Arial" panose="020B0604020202020204" pitchFamily="34" charset="0"/>
                <a:ea typeface="宋体" panose="02010600030101010101" pitchFamily="2" charset="-122"/>
              </a:rPr>
              <a:t>b[i]=</a:t>
            </a:r>
            <a:r>
              <a:rPr lang="en-US" altLang="zh-CN" sz="2000" dirty="0">
                <a:latin typeface="Arial" panose="020B0604020202020204" pitchFamily="34" charset="0"/>
                <a:ea typeface="宋体" panose="02010600030101010101" pitchFamily="2" charset="-122"/>
              </a:rPr>
              <a:t>max</a:t>
            </a:r>
            <a:r>
              <a:rPr lang="zh-CN" altLang="zh-CN" sz="2000" dirty="0">
                <a:latin typeface="Arial" panose="020B0604020202020204" pitchFamily="34" charset="0"/>
                <a:ea typeface="宋体" panose="02010600030101010101" pitchFamily="2" charset="-122"/>
              </a:rPr>
              <a:t>{b[j]|</a:t>
            </a:r>
            <a:r>
              <a:rPr lang="zh-CN" altLang="en-US" sz="2000" dirty="0">
                <a:latin typeface="Arial" panose="020B0604020202020204" pitchFamily="34" charset="0"/>
                <a:ea typeface="宋体" panose="02010600030101010101" pitchFamily="2" charset="-122"/>
              </a:rPr>
              <a:t>同学</a:t>
            </a:r>
            <a:r>
              <a:rPr lang="zh-CN" altLang="zh-CN" sz="2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的身高</a:t>
            </a:r>
            <a:r>
              <a:rPr lang="zh-CN" altLang="zh-CN" sz="2000" dirty="0">
                <a:latin typeface="Arial" panose="020B0604020202020204" pitchFamily="34" charset="0"/>
                <a:ea typeface="宋体" panose="02010600030101010101" pitchFamily="2" charset="-122"/>
              </a:rPr>
              <a:t>&lt;</a:t>
            </a:r>
            <a:r>
              <a:rPr lang="zh-CN" altLang="en-US" sz="2000" dirty="0">
                <a:latin typeface="Arial" panose="020B0604020202020204" pitchFamily="34" charset="0"/>
                <a:ea typeface="宋体" panose="02010600030101010101" pitchFamily="2" charset="-122"/>
              </a:rPr>
              <a:t>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的身高</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c</a:t>
            </a:r>
            <a:r>
              <a:rPr lang="zh-CN" altLang="en-US" sz="2000" dirty="0">
                <a:latin typeface="Arial" panose="020B0604020202020204" pitchFamily="34" charset="0"/>
                <a:ea typeface="宋体" panose="02010600030101010101" pitchFamily="2" charset="-122"/>
              </a:rPr>
              <a:t>为由右而左身高递增的人数序列，其中</a:t>
            </a:r>
            <a:r>
              <a:rPr lang="zh-CN" altLang="zh-CN" sz="2000" dirty="0">
                <a:latin typeface="Arial" panose="020B0604020202020204" pitchFamily="34" charset="0"/>
                <a:ea typeface="宋体" panose="02010600030101010101" pitchFamily="2" charset="-122"/>
              </a:rPr>
              <a:t>c[i]</a:t>
            </a:r>
            <a:r>
              <a:rPr lang="zh-CN" altLang="en-US" sz="2000" dirty="0">
                <a:latin typeface="Arial" panose="020B0604020202020204" pitchFamily="34" charset="0"/>
                <a:ea typeface="宋体" panose="02010600030101010101" pitchFamily="2" charset="-122"/>
              </a:rPr>
              <a:t>为同学</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间（包括同学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）身高满足递增顺序的最多人数。显然</a:t>
            </a:r>
            <a:r>
              <a:rPr lang="zh-CN" altLang="zh-CN" sz="2000" dirty="0">
                <a:latin typeface="Arial" panose="020B0604020202020204" pitchFamily="34" charset="0"/>
                <a:ea typeface="宋体" panose="02010600030101010101" pitchFamily="2" charset="-122"/>
              </a:rPr>
              <a:t>c[i]=</a:t>
            </a:r>
            <a:r>
              <a:rPr lang="en-US" altLang="zh-CN" sz="2000" dirty="0">
                <a:latin typeface="Arial" panose="020B0604020202020204" pitchFamily="34" charset="0"/>
                <a:ea typeface="宋体" panose="02010600030101010101" pitchFamily="2" charset="-122"/>
              </a:rPr>
              <a:t>max</a:t>
            </a:r>
            <a:r>
              <a:rPr lang="zh-CN" altLang="zh-CN" sz="2000" dirty="0">
                <a:latin typeface="Arial" panose="020B0604020202020204" pitchFamily="34" charset="0"/>
                <a:ea typeface="宋体" panose="02010600030101010101" pitchFamily="2" charset="-122"/>
              </a:rPr>
              <a:t>{c[j]|</a:t>
            </a:r>
            <a:r>
              <a:rPr lang="zh-CN" altLang="en-US" sz="2000" dirty="0">
                <a:latin typeface="Arial" panose="020B0604020202020204" pitchFamily="34" charset="0"/>
                <a:ea typeface="宋体" panose="02010600030101010101" pitchFamily="2" charset="-122"/>
              </a:rPr>
              <a:t>同学</a:t>
            </a:r>
            <a:r>
              <a:rPr lang="zh-CN" altLang="zh-CN" sz="2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的身高</a:t>
            </a:r>
            <a:r>
              <a:rPr lang="zh-CN" altLang="zh-CN" sz="2000" dirty="0">
                <a:latin typeface="Arial" panose="020B0604020202020204" pitchFamily="34" charset="0"/>
                <a:ea typeface="宋体" panose="02010600030101010101" pitchFamily="2" charset="-122"/>
              </a:rPr>
              <a:t>&lt;</a:t>
            </a:r>
            <a:r>
              <a:rPr lang="zh-CN" altLang="en-US" sz="2000" dirty="0">
                <a:latin typeface="Arial" panose="020B0604020202020204" pitchFamily="34" charset="0"/>
                <a:ea typeface="宋体" panose="02010600030101010101" pitchFamily="2" charset="-122"/>
              </a:rPr>
              <a:t>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的身高</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由上述状态转移方程可知，计算合唱队形的问题具备了最优子结构性质</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要使</a:t>
            </a:r>
            <a:r>
              <a:rPr lang="zh-CN" altLang="zh-CN" sz="2000" dirty="0">
                <a:latin typeface="Arial" panose="020B0604020202020204" pitchFamily="34" charset="0"/>
                <a:ea typeface="宋体" panose="02010600030101010101" pitchFamily="2" charset="-122"/>
              </a:rPr>
              <a:t>b[i]</a:t>
            </a:r>
            <a:r>
              <a:rPr lang="zh-CN" altLang="en-US" sz="2000" dirty="0">
                <a:latin typeface="Arial" panose="020B0604020202020204" pitchFamily="34" charset="0"/>
                <a:ea typeface="宋体" panose="02010600030101010101" pitchFamily="2" charset="-122"/>
              </a:rPr>
              <a:t>和</a:t>
            </a:r>
            <a:r>
              <a:rPr lang="zh-CN" altLang="zh-CN" sz="2000" dirty="0">
                <a:latin typeface="Arial" panose="020B0604020202020204" pitchFamily="34" charset="0"/>
                <a:ea typeface="宋体" panose="02010600030101010101" pitchFamily="2" charset="-122"/>
              </a:rPr>
              <a:t>c[i]</a:t>
            </a:r>
            <a:r>
              <a:rPr lang="zh-CN" altLang="en-US" sz="2000" dirty="0">
                <a:latin typeface="Arial" panose="020B0604020202020204" pitchFamily="34" charset="0"/>
                <a:ea typeface="宋体" panose="02010600030101010101" pitchFamily="2" charset="-122"/>
              </a:rPr>
              <a:t>最大，子问题的解</a:t>
            </a:r>
            <a:r>
              <a:rPr lang="zh-CN" altLang="zh-CN" sz="2000" dirty="0">
                <a:latin typeface="Arial" panose="020B0604020202020204" pitchFamily="34" charset="0"/>
                <a:ea typeface="宋体" panose="02010600030101010101" pitchFamily="2" charset="-122"/>
              </a:rPr>
              <a:t>b[j]</a:t>
            </a:r>
            <a:r>
              <a:rPr lang="zh-CN" altLang="en-US" sz="2000" dirty="0">
                <a:latin typeface="Arial" panose="020B0604020202020204" pitchFamily="34" charset="0"/>
                <a:ea typeface="宋体" panose="02010600030101010101" pitchFamily="2" charset="-122"/>
              </a:rPr>
              <a:t>和</a:t>
            </a:r>
            <a:r>
              <a:rPr lang="zh-CN" altLang="zh-CN" sz="2000" dirty="0">
                <a:latin typeface="Arial" panose="020B0604020202020204" pitchFamily="34" charset="0"/>
                <a:ea typeface="宋体" panose="02010600030101010101" pitchFamily="2" charset="-122"/>
              </a:rPr>
              <a:t>c[k]</a:t>
            </a:r>
            <a:r>
              <a:rPr lang="zh-CN" altLang="en-US" sz="2000" dirty="0">
                <a:latin typeface="Arial" panose="020B0604020202020204" pitchFamily="34" charset="0"/>
                <a:ea typeface="宋体" panose="02010600030101010101" pitchFamily="2" charset="-122"/>
              </a:rPr>
              <a:t>必须最大</a:t>
            </a:r>
            <a:r>
              <a:rPr lang="zh-CN" altLang="zh-CN" sz="2000" dirty="0">
                <a:latin typeface="Arial" panose="020B0604020202020204" pitchFamily="34" charset="0"/>
                <a:ea typeface="宋体" panose="02010600030101010101" pitchFamily="2" charset="-122"/>
              </a:rPr>
              <a:t>(1≤j≤i-1 </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i+1≤k≤n))</a:t>
            </a:r>
            <a:r>
              <a:rPr lang="zh-CN" altLang="en-US" sz="2000" dirty="0">
                <a:latin typeface="Arial" panose="020B0604020202020204" pitchFamily="34" charset="0"/>
                <a:ea typeface="宋体" panose="02010600030101010101" pitchFamily="2" charset="-122"/>
              </a:rPr>
              <a:t>和重迭子问题的性质</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为求得</a:t>
            </a:r>
            <a:r>
              <a:rPr lang="zh-CN" altLang="zh-CN" sz="2000" dirty="0">
                <a:latin typeface="Arial" panose="020B0604020202020204" pitchFamily="34" charset="0"/>
                <a:ea typeface="宋体" panose="02010600030101010101" pitchFamily="2" charset="-122"/>
              </a:rPr>
              <a:t>b[i]</a:t>
            </a:r>
            <a:r>
              <a:rPr lang="zh-CN" altLang="en-US" sz="2000" dirty="0">
                <a:latin typeface="Arial" panose="020B0604020202020204" pitchFamily="34" charset="0"/>
                <a:ea typeface="宋体" panose="02010600030101010101" pitchFamily="2" charset="-122"/>
              </a:rPr>
              <a:t>和</a:t>
            </a:r>
            <a:r>
              <a:rPr lang="zh-CN" altLang="zh-CN" sz="2000" dirty="0">
                <a:latin typeface="Arial" panose="020B0604020202020204" pitchFamily="34" charset="0"/>
                <a:ea typeface="宋体" panose="02010600030101010101" pitchFamily="2" charset="-122"/>
              </a:rPr>
              <a:t>c[i]</a:t>
            </a:r>
            <a:r>
              <a:rPr lang="zh-CN" altLang="en-US" sz="2000" dirty="0">
                <a:latin typeface="Arial" panose="020B0604020202020204" pitchFamily="34" charset="0"/>
                <a:ea typeface="宋体" panose="02010600030101010101" pitchFamily="2" charset="-122"/>
              </a:rPr>
              <a:t>，必须一一查阅子问题的解</a:t>
            </a:r>
            <a:r>
              <a:rPr lang="zh-CN" altLang="zh-CN" sz="2000" dirty="0">
                <a:latin typeface="Arial" panose="020B0604020202020204" pitchFamily="34" charset="0"/>
                <a:ea typeface="宋体" panose="02010600030101010101" pitchFamily="2" charset="-122"/>
              </a:rPr>
              <a:t>b[1]‥b[i-1]</a:t>
            </a:r>
            <a:r>
              <a:rPr lang="zh-CN" altLang="en-US" sz="2000" dirty="0">
                <a:latin typeface="Arial" panose="020B0604020202020204" pitchFamily="34" charset="0"/>
                <a:ea typeface="宋体" panose="02010600030101010101" pitchFamily="2" charset="-122"/>
              </a:rPr>
              <a:t>和</a:t>
            </a:r>
            <a:r>
              <a:rPr lang="zh-CN" altLang="zh-CN" sz="2000" dirty="0">
                <a:latin typeface="Arial" panose="020B0604020202020204" pitchFamily="34" charset="0"/>
                <a:ea typeface="宋体" panose="02010600030101010101" pitchFamily="2" charset="-122"/>
              </a:rPr>
              <a:t>c[i+1]‥c[n])</a:t>
            </a:r>
            <a:r>
              <a:rPr lang="zh-CN" altLang="en-US" sz="2000" dirty="0">
                <a:latin typeface="Arial" panose="020B0604020202020204" pitchFamily="34" charset="0"/>
                <a:ea typeface="宋体" panose="02010600030101010101" pitchFamily="2" charset="-122"/>
              </a:rPr>
              <a:t>，因此可采用动态程序设计的方法求解。</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显然，合唱队的人数为</a:t>
            </a:r>
            <a:r>
              <a:rPr lang="en-US" altLang="zh-CN" sz="2000" dirty="0">
                <a:latin typeface="Arial" panose="020B0604020202020204" pitchFamily="34" charset="0"/>
                <a:ea typeface="宋体" panose="02010600030101010101" pitchFamily="2" charset="-122"/>
              </a:rPr>
              <a:t>max{b[i]+c[i]}-1</a:t>
            </a:r>
            <a:r>
              <a:rPr lang="zh-CN"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公式中同学</a:t>
            </a:r>
            <a:r>
              <a:rPr lang="zh-CN" altLang="zh-CN" sz="2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被重复计算，因此减</a:t>
            </a:r>
            <a:r>
              <a:rPr lang="zh-CN"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n</a:t>
            </a:r>
            <a:r>
              <a:rPr lang="zh-CN" altLang="en-US" sz="2000" dirty="0">
                <a:latin typeface="Arial" panose="020B0604020202020204" pitchFamily="34" charset="0"/>
                <a:ea typeface="宋体" panose="02010600030101010101" pitchFamily="2" charset="-122"/>
              </a:rPr>
              <a:t>减去合唱队人数即为解。</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2"/>
          <p:cNvSpPr txBox="1"/>
          <p:nvPr/>
        </p:nvSpPr>
        <p:spPr>
          <a:xfrm>
            <a:off x="152400" y="152400"/>
            <a:ext cx="8915400" cy="1006475"/>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zh-CN" sz="2000" b="1" dirty="0">
                <a:solidFill>
                  <a:schemeClr val="tx2"/>
                </a:solidFill>
                <a:latin typeface="Arial" panose="020B0604020202020204" pitchFamily="34" charset="0"/>
                <a:ea typeface="宋体" panose="02010600030101010101" pitchFamily="2" charset="-122"/>
              </a:rPr>
              <a:t>【</a:t>
            </a:r>
            <a:r>
              <a:rPr lang="zh-CN" altLang="en-US" sz="2000" b="1" dirty="0">
                <a:solidFill>
                  <a:schemeClr val="tx2"/>
                </a:solidFill>
                <a:latin typeface="Arial" panose="020B0604020202020204" pitchFamily="34" charset="0"/>
                <a:ea typeface="宋体" panose="02010600030101010101" pitchFamily="2" charset="-122"/>
              </a:rPr>
              <a:t>例</a:t>
            </a:r>
            <a:r>
              <a:rPr lang="zh-CN" altLang="zh-CN" sz="2000" b="1" dirty="0">
                <a:solidFill>
                  <a:schemeClr val="tx2"/>
                </a:solidFill>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最短路径问题。</a:t>
            </a:r>
            <a:r>
              <a:rPr lang="zh-CN" altLang="en-US" sz="2000" dirty="0">
                <a:latin typeface="Arial" panose="020B0604020202020204" pitchFamily="34" charset="0"/>
                <a:ea typeface="宋体" panose="02010600030101010101" pitchFamily="2" charset="-122"/>
              </a:rPr>
              <a:t>下图给出了一个地图，地图中的每个顶点代表一个城市，两个城市间的一条连线代表道路，连线上的数值代表道路的长度。现在想从城市</a:t>
            </a:r>
            <a:r>
              <a:rPr lang="zh-CN" altLang="zh-CN" sz="2000" dirty="0">
                <a:latin typeface="Arial" panose="020B0604020202020204" pitchFamily="34" charset="0"/>
                <a:ea typeface="宋体" panose="02010600030101010101" pitchFamily="2" charset="-122"/>
              </a:rPr>
              <a:t>A</a:t>
            </a:r>
            <a:r>
              <a:rPr lang="zh-CN" altLang="en-US" sz="2000" dirty="0">
                <a:latin typeface="Arial" panose="020B0604020202020204" pitchFamily="34" charset="0"/>
                <a:ea typeface="宋体" panose="02010600030101010101" pitchFamily="2" charset="-122"/>
              </a:rPr>
              <a:t>到达城市</a:t>
            </a:r>
            <a:r>
              <a:rPr lang="zh-CN" altLang="zh-CN" sz="2000" dirty="0">
                <a:latin typeface="Arial" panose="020B0604020202020204" pitchFamily="34" charset="0"/>
                <a:ea typeface="宋体" panose="02010600030101010101" pitchFamily="2" charset="-122"/>
              </a:rPr>
              <a:t>E</a:t>
            </a:r>
            <a:r>
              <a:rPr lang="zh-CN" altLang="en-US" sz="2000" dirty="0">
                <a:latin typeface="Arial" panose="020B0604020202020204" pitchFamily="34" charset="0"/>
                <a:ea typeface="宋体" panose="02010600030101010101" pitchFamily="2" charset="-122"/>
              </a:rPr>
              <a:t>，怎样走路程最短？最短路程的长度是多少？</a:t>
            </a:r>
            <a:endParaRPr lang="zh-CN" altLang="en-US" sz="2000" dirty="0">
              <a:latin typeface="Arial" panose="020B0604020202020204" pitchFamily="34" charset="0"/>
              <a:ea typeface="宋体" panose="02010600030101010101" pitchFamily="2" charset="-122"/>
            </a:endParaRPr>
          </a:p>
        </p:txBody>
      </p:sp>
      <p:sp>
        <p:nvSpPr>
          <p:cNvPr id="16386" name="Rectangle 3"/>
          <p:cNvSpPr/>
          <p:nvPr/>
        </p:nvSpPr>
        <p:spPr>
          <a:xfrm>
            <a:off x="0" y="2428875"/>
            <a:ext cx="9144000" cy="0"/>
          </a:xfrm>
          <a:prstGeom prst="rect">
            <a:avLst/>
          </a:prstGeom>
          <a:noFill/>
          <a:ln w="9525">
            <a:noFill/>
          </a:ln>
        </p:spPr>
        <p:txBody>
          <a:bodyPr wrap="none" anchor="ctr" anchorCtr="0">
            <a:spAutoFit/>
          </a:bodyPr>
          <a:p>
            <a:pPr>
              <a:buClrTx/>
              <a:buFont typeface="Arial" panose="020B0604020202020204" pitchFamily="34" charset="0"/>
            </a:pPr>
            <a:endParaRPr lang="zh-CN" altLang="en-US" dirty="0">
              <a:latin typeface="Arial" panose="020B0604020202020204" pitchFamily="34" charset="0"/>
              <a:ea typeface="宋体" panose="02010600030101010101" pitchFamily="2" charset="-122"/>
            </a:endParaRPr>
          </a:p>
        </p:txBody>
      </p:sp>
      <p:graphicFrame>
        <p:nvGraphicFramePr>
          <p:cNvPr id="16387" name="Object 4"/>
          <p:cNvGraphicFramePr>
            <a:graphicFrameLocks noChangeAspect="1"/>
          </p:cNvGraphicFramePr>
          <p:nvPr/>
        </p:nvGraphicFramePr>
        <p:xfrm>
          <a:off x="1600200" y="1235075"/>
          <a:ext cx="5105400" cy="3108325"/>
        </p:xfrm>
        <a:graphic>
          <a:graphicData uri="http://schemas.openxmlformats.org/presentationml/2006/ole">
            <mc:AlternateContent xmlns:mc="http://schemas.openxmlformats.org/markup-compatibility/2006">
              <mc:Choice xmlns:v="urn:schemas-microsoft-com:vml" Requires="v">
                <p:oleObj spid="_x0000_s3076" name="" r:id="rId1" imgW="3876675" imgH="2362200" progId="Paint.Picture">
                  <p:embed/>
                </p:oleObj>
              </mc:Choice>
              <mc:Fallback>
                <p:oleObj name="" r:id="rId1" imgW="3876675" imgH="2362200" progId="Paint.Picture">
                  <p:embed/>
                  <p:pic>
                    <p:nvPicPr>
                      <p:cNvPr id="0" name="图片 3075"/>
                      <p:cNvPicPr/>
                      <p:nvPr/>
                    </p:nvPicPr>
                    <p:blipFill>
                      <a:blip r:embed="rId2"/>
                      <a:stretch>
                        <a:fillRect/>
                      </a:stretch>
                    </p:blipFill>
                    <p:spPr>
                      <a:xfrm>
                        <a:off x="1600200" y="1235075"/>
                        <a:ext cx="5105400" cy="3108325"/>
                      </a:xfrm>
                      <a:prstGeom prst="rect">
                        <a:avLst/>
                      </a:prstGeom>
                      <a:noFill/>
                      <a:ln w="38100">
                        <a:noFill/>
                        <a:miter/>
                      </a:ln>
                    </p:spPr>
                  </p:pic>
                </p:oleObj>
              </mc:Fallback>
            </mc:AlternateContent>
          </a:graphicData>
        </a:graphic>
      </p:graphicFrame>
      <p:sp>
        <p:nvSpPr>
          <p:cNvPr id="16388" name="Text Box 5"/>
          <p:cNvSpPr txBox="1"/>
          <p:nvPr/>
        </p:nvSpPr>
        <p:spPr>
          <a:xfrm>
            <a:off x="228600" y="4343400"/>
            <a:ext cx="8686800" cy="2225675"/>
          </a:xfrm>
          <a:prstGeom prst="rect">
            <a:avLst/>
          </a:prstGeom>
          <a:noFill/>
          <a:ln w="9525">
            <a:noFill/>
          </a:ln>
        </p:spPr>
        <p:txBody>
          <a:bodyPr anchor="t" anchorCtr="0">
            <a:spAutoFit/>
          </a:bodyPr>
          <a:p>
            <a:pPr>
              <a:buClrTx/>
              <a:buFont typeface="Arial" panose="020B0604020202020204" pitchFamily="34" charset="0"/>
            </a:pPr>
            <a:r>
              <a:rPr lang="zh-CN" altLang="en-US" sz="2000" b="1" dirty="0">
                <a:solidFill>
                  <a:schemeClr val="tx2"/>
                </a:solidFill>
                <a:latin typeface="Arial" panose="020B0604020202020204" pitchFamily="34" charset="0"/>
                <a:ea typeface="宋体" panose="02010600030101010101" pitchFamily="2" charset="-122"/>
              </a:rPr>
              <a:t>【算法分析】</a:t>
            </a:r>
            <a:endParaRPr lang="zh-CN" altLang="en-US" sz="2000" dirty="0">
              <a:solidFill>
                <a:schemeClr val="tx2"/>
              </a:solidFill>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      把A到E的全过程分成四个阶段，用K表示阶段变量，第1阶段有一个初始状态A，有两条可供选择的支路A-B1、A-B2；第2阶段有两个初始状态B1、B2，B1有三条可供选择的支路，B2有两条可供选择的支路……。用DK（X</a:t>
            </a:r>
            <a:r>
              <a:rPr lang="zh-CN" altLang="en-US" sz="2000" baseline="-25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，X+1</a:t>
            </a:r>
            <a:r>
              <a:rPr lang="zh-CN" altLang="en-US" sz="2000" baseline="-25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）表示在第K阶段由初始状态X</a:t>
            </a:r>
            <a:r>
              <a:rPr lang="zh-CN" altLang="en-US" sz="2000" baseline="-25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到下阶段的初始状态X+1</a:t>
            </a:r>
            <a:r>
              <a:rPr lang="zh-CN" altLang="en-US" sz="2000" baseline="-25000" dirty="0">
                <a:latin typeface="Arial" panose="020B0604020202020204" pitchFamily="34" charset="0"/>
                <a:ea typeface="宋体" panose="02010600030101010101" pitchFamily="2" charset="-122"/>
              </a:rPr>
              <a:t>J</a:t>
            </a:r>
            <a:r>
              <a:rPr lang="zh-CN" altLang="en-US" sz="2000" dirty="0">
                <a:latin typeface="Arial" panose="020B0604020202020204" pitchFamily="34" charset="0"/>
                <a:ea typeface="宋体" panose="02010600030101010101" pitchFamily="2" charset="-122"/>
              </a:rPr>
              <a:t>的路径距离，FK（X</a:t>
            </a:r>
            <a:r>
              <a:rPr lang="zh-CN" altLang="en-US" sz="2000" baseline="-25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）表示从第K阶段的X</a:t>
            </a:r>
            <a:r>
              <a:rPr lang="zh-CN" altLang="en-US" sz="2000" baseline="-25000" dirty="0">
                <a:latin typeface="Arial" panose="020B0604020202020204" pitchFamily="34" charset="0"/>
                <a:ea typeface="宋体" panose="02010600030101010101" pitchFamily="2" charset="-122"/>
              </a:rPr>
              <a:t>I</a:t>
            </a:r>
            <a:r>
              <a:rPr lang="zh-CN" altLang="en-US" sz="2000" dirty="0">
                <a:latin typeface="Arial" panose="020B0604020202020204" pitchFamily="34" charset="0"/>
                <a:ea typeface="宋体" panose="02010600030101010101" pitchFamily="2" charset="-122"/>
              </a:rPr>
              <a:t>到终点E的最短距离，利用倒推的方法，求解A到E的最短距离。 </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0" y="365125"/>
            <a:ext cx="9144000" cy="6554788"/>
          </a:xfrm>
          <a:prstGeom prst="rect">
            <a:avLst/>
          </a:prstGeom>
          <a:noFill/>
          <a:ln w="9525">
            <a:noFill/>
          </a:ln>
        </p:spPr>
        <p:txBody>
          <a:bodyPr anchor="t" anchorCtr="0">
            <a:spAutoFit/>
          </a:bodyPr>
          <a:p>
            <a:pPr>
              <a:buClrTx/>
              <a:buFont typeface="Arial" panose="020B0604020202020204" pitchFamily="34" charset="0"/>
            </a:pPr>
            <a:r>
              <a:rPr lang="zh-CN" altLang="en-US" sz="2000" dirty="0">
                <a:latin typeface="Arial" panose="020B0604020202020204" pitchFamily="34" charset="0"/>
                <a:ea typeface="宋体" panose="02010600030101010101" pitchFamily="2" charset="-122"/>
              </a:rPr>
              <a:t>具体算法如下：</a:t>
            </a:r>
            <a:endParaRPr lang="zh-CN" altLang="en-US" sz="2000"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#include&lt;cstring&gt;</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#include&lt;iostream&gt;</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using namespace std;</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int a[200],b[200],c[200];</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main()</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int n,i,j,maxx;</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cin&gt;&gt;n;                    //</a:t>
            </a:r>
            <a:r>
              <a:rPr lang="zh-CN" altLang="en-US" sz="2000" dirty="0">
                <a:latin typeface="Consolas" panose="020B0609020204030204" pitchFamily="49" charset="0"/>
                <a:ea typeface="宋体" panose="02010600030101010101" pitchFamily="2" charset="-122"/>
              </a:rPr>
              <a:t>读学生数</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en-US" altLang="zh-CN" sz="2000" dirty="0">
                <a:latin typeface="Consolas" panose="020B0609020204030204" pitchFamily="49" charset="0"/>
                <a:ea typeface="宋体" panose="02010600030101010101" pitchFamily="2" charset="-122"/>
              </a:rPr>
              <a:t>memset(b,0,sizeof(b));     //</a:t>
            </a:r>
            <a:r>
              <a:rPr lang="zh-CN" altLang="en-US" sz="2000" dirty="0">
                <a:latin typeface="Consolas" panose="020B0609020204030204" pitchFamily="49" charset="0"/>
                <a:ea typeface="宋体" panose="02010600030101010101" pitchFamily="2" charset="-122"/>
              </a:rPr>
              <a:t>身高满足递增顺序的两个队列初始化</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en-US" altLang="zh-CN" sz="2000" dirty="0">
                <a:latin typeface="Consolas" panose="020B0609020204030204" pitchFamily="49" charset="0"/>
                <a:ea typeface="宋体" panose="02010600030101010101" pitchFamily="2" charset="-122"/>
              </a:rPr>
              <a:t>memset(c,0,sizeof(c)); </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for (i=1;i&lt;=n;i++)         //</a:t>
            </a:r>
            <a:r>
              <a:rPr lang="zh-CN" altLang="en-US" sz="2000" dirty="0">
                <a:latin typeface="Consolas" panose="020B0609020204030204" pitchFamily="49" charset="0"/>
                <a:ea typeface="宋体" panose="02010600030101010101" pitchFamily="2" charset="-122"/>
              </a:rPr>
              <a:t>读每个学生的身高</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en-US" altLang="zh-CN" sz="2000" dirty="0">
                <a:latin typeface="Consolas" panose="020B0609020204030204" pitchFamily="49" charset="0"/>
                <a:ea typeface="宋体" panose="02010600030101010101" pitchFamily="2" charset="-122"/>
              </a:rPr>
              <a:t>cin&gt;&gt;a[i];</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for (i=1;i&lt;=n;i++)         //</a:t>
            </a:r>
            <a:r>
              <a:rPr lang="zh-CN" altLang="en-US" sz="2000" dirty="0">
                <a:latin typeface="Consolas" panose="020B0609020204030204" pitchFamily="49" charset="0"/>
                <a:ea typeface="宋体" panose="02010600030101010101" pitchFamily="2" charset="-122"/>
              </a:rPr>
              <a:t>按照由左而右的顺序计算</a:t>
            </a:r>
            <a:r>
              <a:rPr lang="en-US" altLang="zh-CN" sz="2000" dirty="0">
                <a:latin typeface="Consolas" panose="020B0609020204030204" pitchFamily="49" charset="0"/>
                <a:ea typeface="宋体" panose="02010600030101010101" pitchFamily="2" charset="-122"/>
              </a:rPr>
              <a:t>b</a:t>
            </a:r>
            <a:r>
              <a:rPr lang="zh-CN" altLang="en-US" sz="2000" dirty="0">
                <a:latin typeface="Consolas" panose="020B0609020204030204" pitchFamily="49" charset="0"/>
                <a:ea typeface="宋体" panose="02010600030101010101" pitchFamily="2" charset="-122"/>
              </a:rPr>
              <a:t>序列</a:t>
            </a:r>
            <a:endParaRPr lang="zh-CN" altLang="en-US"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dirty="0">
                <a:latin typeface="Consolas" panose="020B0609020204030204" pitchFamily="49" charset="0"/>
                <a:ea typeface="宋体" panose="02010600030101010101" pitchFamily="2" charset="-122"/>
              </a:rPr>
              <a:t>  </a:t>
            </a:r>
            <a:r>
              <a:rPr lang="en-US" altLang="zh-CN" sz="2000" dirty="0">
                <a:latin typeface="Consolas" panose="020B0609020204030204" pitchFamily="49" charset="0"/>
                <a:ea typeface="宋体" panose="02010600030101010101" pitchFamily="2" charset="-122"/>
              </a:rPr>
              <a:t>{</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b[i]=1;</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for (j=1;j&lt;=i-1;j++)</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if ((a[i]&gt;a[j])&amp;&amp;(b[j]+1&gt;b[i]))</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b[i]=b[j]+1;</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Consolas" panose="020B0609020204030204" pitchFamily="49" charset="0"/>
                <a:ea typeface="宋体" panose="02010600030101010101" pitchFamily="2" charset="-122"/>
              </a:rPr>
              <a:t>  }   </a:t>
            </a:r>
            <a:endParaRPr lang="en-US" altLang="zh-CN" sz="2000" dirty="0">
              <a:latin typeface="Consolas" panose="020B0609020204030204" pitchFamily="49" charset="0"/>
              <a:ea typeface="宋体" panose="02010600030101010101" pitchFamily="2" charset="-122"/>
            </a:endParaRPr>
          </a:p>
          <a:p>
            <a:pPr>
              <a:buClrTx/>
              <a:buFont typeface="Arial" panose="020B0604020202020204" pitchFamily="34" charset="0"/>
            </a:pPr>
            <a:r>
              <a:rPr lang="en-US" altLang="zh-CN"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noRot="1"/>
          </p:cNvSpPr>
          <p:nvPr>
            <p:ph idx="1"/>
          </p:nvPr>
        </p:nvSpPr>
        <p:spPr>
          <a:xfrm>
            <a:off x="0" y="0"/>
            <a:ext cx="9144000" cy="6858000"/>
          </a:xfrm>
          <a:ln/>
        </p:spPr>
        <p:txBody>
          <a:bodyPr vert="horz" wrap="square" lIns="91440" tIns="45720" rIns="91440" bIns="45720" anchor="t" anchorCtr="0"/>
          <a:p>
            <a:pPr eaLnBrk="1" hangingPunct="1"/>
            <a:r>
              <a:rPr lang="en-US" altLang="zh-CN" sz="2000" dirty="0">
                <a:latin typeface="Consolas" panose="020B0609020204030204" pitchFamily="49" charset="0"/>
              </a:rPr>
              <a:t>  for (i=n;i&gt;=1;i--)     //</a:t>
            </a:r>
            <a:r>
              <a:rPr lang="zh-CN" altLang="en-US" sz="2000" dirty="0">
                <a:latin typeface="Consolas" panose="020B0609020204030204" pitchFamily="49" charset="0"/>
              </a:rPr>
              <a:t>按照由右而左的顺序计算</a:t>
            </a:r>
            <a:r>
              <a:rPr lang="en-US" altLang="zh-CN" sz="2000" dirty="0">
                <a:latin typeface="Consolas" panose="020B0609020204030204" pitchFamily="49" charset="0"/>
              </a:rPr>
              <a:t>c</a:t>
            </a:r>
            <a:r>
              <a:rPr lang="zh-CN" altLang="en-US" sz="2000" dirty="0">
                <a:latin typeface="Consolas" panose="020B0609020204030204" pitchFamily="49" charset="0"/>
              </a:rPr>
              <a:t>序列</a:t>
            </a:r>
            <a:endParaRPr lang="zh-CN" altLang="en-US" sz="2000" dirty="0">
              <a:latin typeface="Consolas" panose="020B0609020204030204" pitchFamily="49" charset="0"/>
            </a:endParaRPr>
          </a:p>
          <a:p>
            <a:pPr eaLnBrk="1" hangingPunct="1"/>
            <a:r>
              <a:rPr lang="zh-CN" altLang="en-US" sz="2000" dirty="0">
                <a:latin typeface="Consolas" panose="020B0609020204030204" pitchFamily="49" charset="0"/>
              </a:rPr>
              <a:t>  </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c[i]=1;</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for (j=i+1;j&lt;=n;j++)</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if ((a[j]&lt;a[i])&amp;&amp;(c[j]+1&gt;c[i]))</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c[i]=c[j]+1;</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 </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maxx=0;                //</a:t>
            </a:r>
            <a:r>
              <a:rPr lang="zh-CN" altLang="en-US" sz="2000" dirty="0">
                <a:latin typeface="Consolas" panose="020B0609020204030204" pitchFamily="49" charset="0"/>
              </a:rPr>
              <a:t>计算合唱队的人数</a:t>
            </a:r>
            <a:r>
              <a:rPr lang="en-US" altLang="zh-CN" sz="2000" dirty="0">
                <a:latin typeface="Consolas" panose="020B0609020204030204" pitchFamily="49" charset="0"/>
              </a:rPr>
              <a:t>max(</a:t>
            </a:r>
            <a:r>
              <a:rPr lang="zh-CN" altLang="en-US" sz="2000" dirty="0">
                <a:latin typeface="Consolas" panose="020B0609020204030204" pitchFamily="49" charset="0"/>
              </a:rPr>
              <a:t>其中</a:t>
            </a:r>
            <a:r>
              <a:rPr lang="en-US" altLang="zh-CN" sz="2000" dirty="0">
                <a:latin typeface="Consolas" panose="020B0609020204030204" pitchFamily="49" charset="0"/>
              </a:rPr>
              <a:t>1</a:t>
            </a:r>
            <a:r>
              <a:rPr lang="zh-CN" altLang="en-US" sz="2000" dirty="0">
                <a:latin typeface="Consolas" panose="020B0609020204030204" pitchFamily="49" charset="0"/>
              </a:rPr>
              <a:t>人被重复计算</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eaLnBrk="1" hangingPunct="1"/>
            <a:r>
              <a:rPr lang="zh-CN" altLang="en-US" sz="2000" dirty="0">
                <a:latin typeface="Consolas" panose="020B0609020204030204" pitchFamily="49" charset="0"/>
              </a:rPr>
              <a:t>  </a:t>
            </a:r>
            <a:r>
              <a:rPr lang="en-US" altLang="zh-CN" sz="2000" dirty="0">
                <a:latin typeface="Consolas" panose="020B0609020204030204" pitchFamily="49" charset="0"/>
              </a:rPr>
              <a:t>for (i=1;i&lt;=n;i++)</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if (b[i]+c[i]&gt;maxx)</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maxx=b[i]+c[i];</a:t>
            </a:r>
            <a:endParaRPr lang="en-US" altLang="zh-CN" sz="2000" dirty="0">
              <a:latin typeface="Consolas" panose="020B0609020204030204" pitchFamily="49" charset="0"/>
            </a:endParaRPr>
          </a:p>
          <a:p>
            <a:pPr eaLnBrk="1" hangingPunct="1"/>
            <a:r>
              <a:rPr lang="en-US" altLang="zh-CN" sz="2000" dirty="0">
                <a:latin typeface="Consolas" panose="020B0609020204030204" pitchFamily="49" charset="0"/>
              </a:rPr>
              <a:t>  cout&lt;&lt;n-maxx+1&lt;&lt;endl;  //</a:t>
            </a:r>
            <a:r>
              <a:rPr lang="zh-CN" altLang="en-US" sz="2000" dirty="0">
                <a:latin typeface="Consolas" panose="020B0609020204030204" pitchFamily="49" charset="0"/>
              </a:rPr>
              <a:t>输出出列人数</a:t>
            </a:r>
            <a:endParaRPr lang="zh-CN" altLang="en-US" sz="2000" dirty="0">
              <a:latin typeface="Consolas" panose="020B0609020204030204" pitchFamily="49" charset="0"/>
            </a:endParaRPr>
          </a:p>
          <a:p>
            <a:pPr eaLnBrk="1" hangingPunct="1"/>
            <a:r>
              <a:rPr lang="en-US" altLang="zh-CN" sz="2000" dirty="0">
                <a:latin typeface="Consolas" panose="020B0609020204030204" pitchFamily="49" charset="0"/>
              </a:rPr>
              <a:t>}</a:t>
            </a:r>
            <a:endParaRPr lang="en-US" altLang="zh-CN" sz="2000" dirty="0">
              <a:latin typeface="Consolas" panose="020B0609020204030204" pitchFamily="49" charset="0"/>
            </a:endParaRPr>
          </a:p>
          <a:p>
            <a:pPr eaLnBrk="1" hangingPunct="1"/>
            <a:r>
              <a:rPr lang="zh-CN" altLang="en-US" sz="2000" dirty="0">
                <a:latin typeface="Consolas" panose="020B0609020204030204" pitchFamily="49" charset="0"/>
              </a:rPr>
              <a:t>　 这个算法的时间复杂度为</a:t>
            </a:r>
            <a:r>
              <a:rPr lang="en-US" altLang="zh-CN" sz="2000" dirty="0">
                <a:latin typeface="Consolas" panose="020B0609020204030204" pitchFamily="49" charset="0"/>
              </a:rPr>
              <a:t>O(n</a:t>
            </a:r>
            <a:r>
              <a:rPr lang="en-US" altLang="zh-CN" sz="2000" baseline="30000" dirty="0">
                <a:latin typeface="Consolas" panose="020B0609020204030204" pitchFamily="49" charset="0"/>
              </a:rPr>
              <a:t>2</a:t>
            </a:r>
            <a:r>
              <a:rPr lang="en-US" altLang="zh-CN" sz="2000" dirty="0">
                <a:latin typeface="Consolas" panose="020B0609020204030204" pitchFamily="49" charset="0"/>
              </a:rPr>
              <a:t>)</a:t>
            </a:r>
            <a:r>
              <a:rPr lang="zh-CN" altLang="en-US" sz="2000" dirty="0">
                <a:latin typeface="Consolas" panose="020B0609020204030204" pitchFamily="49" charset="0"/>
              </a:rPr>
              <a:t>，在</a:t>
            </a:r>
            <a:r>
              <a:rPr lang="en-US" altLang="zh-CN" sz="2000" dirty="0">
                <a:latin typeface="Consolas" panose="020B0609020204030204" pitchFamily="49" charset="0"/>
              </a:rPr>
              <a:t>1</a:t>
            </a:r>
            <a:r>
              <a:rPr lang="zh-CN" altLang="en-US" sz="2000" dirty="0">
                <a:latin typeface="Consolas" panose="020B0609020204030204" pitchFamily="49" charset="0"/>
              </a:rPr>
              <a:t>秒时限内可解决</a:t>
            </a:r>
            <a:r>
              <a:rPr lang="en-US" altLang="zh-CN" sz="2000" dirty="0">
                <a:latin typeface="Consolas" panose="020B0609020204030204" pitchFamily="49" charset="0"/>
              </a:rPr>
              <a:t>n≤100</a:t>
            </a:r>
            <a:r>
              <a:rPr lang="zh-CN" altLang="en-US" sz="2000" dirty="0">
                <a:latin typeface="Consolas" panose="020B0609020204030204" pitchFamily="49" charset="0"/>
              </a:rPr>
              <a:t>范围内的问题。</a:t>
            </a:r>
            <a:endParaRPr lang="zh-CN" altLang="en-US" sz="2000" dirty="0">
              <a:latin typeface="Consolas" panose="020B0609020204030204" pitchFamily="49" charset="0"/>
            </a:endParaRPr>
          </a:p>
          <a:p>
            <a:pPr eaLnBrk="1" hangingPunct="1"/>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72707"/>
          <p:cNvSpPr>
            <a:spLocks noGrp="1" noRot="1"/>
          </p:cNvSpPr>
          <p:nvPr>
            <p:ph type="title"/>
          </p:nvPr>
        </p:nvSpPr>
        <p:spPr>
          <a:xfrm>
            <a:off x="301625" y="228600"/>
            <a:ext cx="8613775" cy="6400800"/>
          </a:xfrm>
          <a:ln/>
        </p:spPr>
        <p:txBody>
          <a:bodyPr vert="horz" wrap="square" lIns="91440" tIns="45720" rIns="91440" bIns="45720" anchor="ctr" anchorCtr="0"/>
          <a:p>
            <a:pPr algn="l" eaLnBrk="1" hangingPunct="1"/>
            <a:r>
              <a:rPr lang="zh-CN" altLang="en-US" sz="2400" b="1" dirty="0"/>
              <a:t>例</a:t>
            </a:r>
            <a:r>
              <a:rPr lang="en-US" altLang="zh-CN" sz="2400" b="1" dirty="0"/>
              <a:t>9.9  </a:t>
            </a:r>
            <a:r>
              <a:rPr lang="zh-CN" altLang="en-US" sz="2400" b="1" dirty="0"/>
              <a:t>最长公共子序列</a:t>
            </a:r>
            <a:br>
              <a:rPr lang="zh-CN" altLang="en-US" sz="2400" b="1" dirty="0"/>
            </a:br>
            <a:r>
              <a:rPr lang="en-US" altLang="zh-CN" sz="1600" b="1" dirty="0">
                <a:solidFill>
                  <a:schemeClr val="tx1"/>
                </a:solidFill>
              </a:rPr>
              <a:t>【</a:t>
            </a:r>
            <a:r>
              <a:rPr lang="zh-CN" altLang="en-US" sz="1600" b="1" dirty="0">
                <a:solidFill>
                  <a:schemeClr val="tx1"/>
                </a:solidFill>
              </a:rPr>
              <a:t>问题描述</a:t>
            </a:r>
            <a:r>
              <a:rPr lang="en-US" altLang="zh-CN" sz="1600" b="1" dirty="0">
                <a:solidFill>
                  <a:schemeClr val="tx1"/>
                </a:solidFill>
              </a:rPr>
              <a:t>】</a:t>
            </a:r>
            <a:br>
              <a:rPr lang="en-US" altLang="zh-CN" sz="1600" dirty="0">
                <a:solidFill>
                  <a:schemeClr val="tx1"/>
                </a:solidFill>
              </a:rPr>
            </a:br>
            <a:r>
              <a:rPr lang="en-US" altLang="zh-CN" sz="1600" dirty="0">
                <a:solidFill>
                  <a:schemeClr val="tx1"/>
                </a:solidFill>
              </a:rPr>
              <a:t>        </a:t>
            </a:r>
            <a:r>
              <a:rPr lang="zh-CN" altLang="en-US" sz="1600" dirty="0">
                <a:solidFill>
                  <a:schemeClr val="tx1"/>
                </a:solidFill>
              </a:rPr>
              <a:t>一个给定序列的子序列是在该序列中删去若干元素后得到的序列。确切地说，若给定序列</a:t>
            </a:r>
            <a:r>
              <a:rPr lang="en-US" altLang="zh-CN" sz="1600" dirty="0">
                <a:solidFill>
                  <a:schemeClr val="tx1"/>
                </a:solidFill>
              </a:rPr>
              <a:t>X=&lt;x1,x2,…,xm&gt;</a:t>
            </a:r>
            <a:r>
              <a:rPr lang="zh-CN" altLang="en-US" sz="1600" dirty="0">
                <a:solidFill>
                  <a:schemeClr val="tx1"/>
                </a:solidFill>
              </a:rPr>
              <a:t>，则另一序列</a:t>
            </a:r>
            <a:r>
              <a:rPr lang="en-US" altLang="zh-CN" sz="1600" dirty="0">
                <a:solidFill>
                  <a:schemeClr val="tx1"/>
                </a:solidFill>
              </a:rPr>
              <a:t>Z</a:t>
            </a:r>
            <a:r>
              <a:rPr lang="zh-CN" altLang="en-US" sz="1600" dirty="0">
                <a:solidFill>
                  <a:schemeClr val="tx1"/>
                </a:solidFill>
              </a:rPr>
              <a:t>＝</a:t>
            </a:r>
            <a:r>
              <a:rPr lang="en-US" altLang="zh-CN" sz="1600" dirty="0">
                <a:solidFill>
                  <a:schemeClr val="tx1"/>
                </a:solidFill>
              </a:rPr>
              <a:t>&lt;z1</a:t>
            </a:r>
            <a:r>
              <a:rPr lang="zh-CN" altLang="en-US" sz="1600" dirty="0">
                <a:solidFill>
                  <a:schemeClr val="tx1"/>
                </a:solidFill>
              </a:rPr>
              <a:t>，</a:t>
            </a:r>
            <a:r>
              <a:rPr lang="en-US" altLang="zh-CN" sz="1600" dirty="0">
                <a:solidFill>
                  <a:schemeClr val="tx1"/>
                </a:solidFill>
              </a:rPr>
              <a:t>z2</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a:t>
            </a:r>
            <a:r>
              <a:rPr lang="en-US" altLang="zh-CN" sz="1600" dirty="0">
                <a:solidFill>
                  <a:schemeClr val="tx1"/>
                </a:solidFill>
              </a:rPr>
              <a:t>zk&gt;</a:t>
            </a:r>
            <a:r>
              <a:rPr lang="zh-CN" altLang="en-US" sz="1600" dirty="0">
                <a:solidFill>
                  <a:schemeClr val="tx1"/>
                </a:solidFill>
              </a:rPr>
              <a:t>是</a:t>
            </a:r>
            <a:r>
              <a:rPr lang="en-US" altLang="zh-CN" sz="1600" dirty="0">
                <a:solidFill>
                  <a:schemeClr val="tx1"/>
                </a:solidFill>
              </a:rPr>
              <a:t>X</a:t>
            </a:r>
            <a:r>
              <a:rPr lang="zh-CN" altLang="en-US" sz="1600" dirty="0">
                <a:solidFill>
                  <a:schemeClr val="tx1"/>
                </a:solidFill>
              </a:rPr>
              <a:t>的子序列是指存在一个严格递增的下标序列</a:t>
            </a:r>
            <a:r>
              <a:rPr lang="en-US" altLang="zh-CN" sz="1600" dirty="0">
                <a:solidFill>
                  <a:schemeClr val="tx1"/>
                </a:solidFill>
              </a:rPr>
              <a:t>&lt;i1,i2,…,ik&gt;,</a:t>
            </a:r>
            <a:r>
              <a:rPr lang="zh-CN" altLang="en-US" sz="1600" dirty="0">
                <a:solidFill>
                  <a:schemeClr val="tx1"/>
                </a:solidFill>
              </a:rPr>
              <a:t>使得对于所有</a:t>
            </a:r>
            <a:r>
              <a:rPr lang="en-US" altLang="zh-CN" sz="1600" dirty="0">
                <a:solidFill>
                  <a:schemeClr val="tx1"/>
                </a:solidFill>
              </a:rPr>
              <a:t>j=1,2,…,k</a:t>
            </a:r>
            <a:r>
              <a:rPr lang="zh-CN" altLang="en-US" sz="1600" dirty="0">
                <a:solidFill>
                  <a:schemeClr val="tx1"/>
                </a:solidFill>
              </a:rPr>
              <a:t>有： </a:t>
            </a:r>
            <a:br>
              <a:rPr lang="zh-CN" altLang="en-US" sz="1600" dirty="0">
                <a:solidFill>
                  <a:schemeClr val="tx1"/>
                </a:solidFill>
              </a:rPr>
            </a:br>
            <a:r>
              <a:rPr lang="zh-CN" altLang="en-US" sz="1600" dirty="0">
                <a:solidFill>
                  <a:schemeClr val="tx1"/>
                </a:solidFill>
              </a:rPr>
              <a:t>       </a:t>
            </a:r>
            <a:r>
              <a:rPr lang="en-US" altLang="zh-CN" sz="1600" dirty="0">
                <a:solidFill>
                  <a:schemeClr val="tx1"/>
                </a:solidFill>
              </a:rPr>
              <a:t>Xij=Zj</a:t>
            </a:r>
            <a:br>
              <a:rPr lang="en-US" altLang="zh-CN" sz="1600" dirty="0">
                <a:solidFill>
                  <a:schemeClr val="tx1"/>
                </a:solidFill>
              </a:rPr>
            </a:br>
            <a:r>
              <a:rPr lang="en-US" altLang="zh-CN" sz="1600" dirty="0">
                <a:solidFill>
                  <a:schemeClr val="tx1"/>
                </a:solidFill>
              </a:rPr>
              <a:t>       </a:t>
            </a:r>
            <a:r>
              <a:rPr lang="zh-CN" altLang="en-US" sz="1600" dirty="0">
                <a:solidFill>
                  <a:schemeClr val="tx1"/>
                </a:solidFill>
              </a:rPr>
              <a:t>例如，序列</a:t>
            </a:r>
            <a:r>
              <a:rPr lang="en-US" altLang="zh-CN" sz="1600" dirty="0">
                <a:solidFill>
                  <a:schemeClr val="tx1"/>
                </a:solidFill>
              </a:rPr>
              <a:t>Z=&lt;B,C,D,B&gt;</a:t>
            </a:r>
            <a:r>
              <a:rPr lang="zh-CN" altLang="en-US" sz="1600" dirty="0">
                <a:solidFill>
                  <a:schemeClr val="tx1"/>
                </a:solidFill>
              </a:rPr>
              <a:t>是序列</a:t>
            </a:r>
            <a:r>
              <a:rPr lang="en-US" altLang="zh-CN" sz="1600" dirty="0">
                <a:solidFill>
                  <a:schemeClr val="tx1"/>
                </a:solidFill>
              </a:rPr>
              <a:t>X=&lt;A,B,C,B,D,A,B&gt;</a:t>
            </a:r>
            <a:r>
              <a:rPr lang="zh-CN" altLang="en-US" sz="1600" dirty="0">
                <a:solidFill>
                  <a:schemeClr val="tx1"/>
                </a:solidFill>
              </a:rPr>
              <a:t>的子序列</a:t>
            </a:r>
            <a:r>
              <a:rPr lang="en-US" altLang="zh-CN" sz="1600" dirty="0">
                <a:solidFill>
                  <a:schemeClr val="tx1"/>
                </a:solidFill>
              </a:rPr>
              <a:t>,</a:t>
            </a:r>
            <a:r>
              <a:rPr lang="zh-CN" altLang="en-US" sz="1600" dirty="0">
                <a:solidFill>
                  <a:schemeClr val="tx1"/>
                </a:solidFill>
              </a:rPr>
              <a:t>相应的递增下标序列为</a:t>
            </a:r>
            <a:r>
              <a:rPr lang="en-US" altLang="zh-CN" sz="1600" dirty="0">
                <a:solidFill>
                  <a:schemeClr val="tx1"/>
                </a:solidFill>
              </a:rPr>
              <a:t>&lt;2,3,5,7&gt;</a:t>
            </a:r>
            <a:r>
              <a:rPr lang="zh-CN" altLang="en-US" sz="1600" dirty="0">
                <a:solidFill>
                  <a:schemeClr val="tx1"/>
                </a:solidFill>
              </a:rPr>
              <a:t>。给定两个序列</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，当另一序列</a:t>
            </a:r>
            <a:r>
              <a:rPr lang="en-US" altLang="zh-CN" sz="1600" dirty="0">
                <a:solidFill>
                  <a:schemeClr val="tx1"/>
                </a:solidFill>
              </a:rPr>
              <a:t>Z</a:t>
            </a:r>
            <a:r>
              <a:rPr lang="zh-CN" altLang="en-US" sz="1600" dirty="0">
                <a:solidFill>
                  <a:schemeClr val="tx1"/>
                </a:solidFill>
              </a:rPr>
              <a:t>既是</a:t>
            </a:r>
            <a:r>
              <a:rPr lang="en-US" altLang="zh-CN" sz="1600" dirty="0">
                <a:solidFill>
                  <a:schemeClr val="tx1"/>
                </a:solidFill>
              </a:rPr>
              <a:t>X</a:t>
            </a:r>
            <a:r>
              <a:rPr lang="zh-CN" altLang="en-US" sz="1600" dirty="0">
                <a:solidFill>
                  <a:schemeClr val="tx1"/>
                </a:solidFill>
              </a:rPr>
              <a:t>的子序列又是</a:t>
            </a:r>
            <a:r>
              <a:rPr lang="en-US" altLang="zh-CN" sz="1600" dirty="0">
                <a:solidFill>
                  <a:schemeClr val="tx1"/>
                </a:solidFill>
              </a:rPr>
              <a:t>Y</a:t>
            </a:r>
            <a:r>
              <a:rPr lang="zh-CN" altLang="en-US" sz="1600" dirty="0">
                <a:solidFill>
                  <a:schemeClr val="tx1"/>
                </a:solidFill>
              </a:rPr>
              <a:t>的子序列时，称</a:t>
            </a:r>
            <a:r>
              <a:rPr lang="en-US" altLang="zh-CN" sz="1600" dirty="0">
                <a:solidFill>
                  <a:schemeClr val="tx1"/>
                </a:solidFill>
              </a:rPr>
              <a:t>Z</a:t>
            </a:r>
            <a:r>
              <a:rPr lang="zh-CN" altLang="en-US" sz="1600" dirty="0">
                <a:solidFill>
                  <a:schemeClr val="tx1"/>
                </a:solidFill>
              </a:rPr>
              <a:t>是序列</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的公共子序列。例如，若</a:t>
            </a:r>
            <a:r>
              <a:rPr lang="en-US" altLang="zh-CN" sz="1600" dirty="0">
                <a:solidFill>
                  <a:schemeClr val="tx1"/>
                </a:solidFill>
              </a:rPr>
              <a:t>X</a:t>
            </a:r>
            <a:r>
              <a:rPr lang="zh-CN" altLang="en-US" sz="1600" dirty="0">
                <a:solidFill>
                  <a:schemeClr val="tx1"/>
                </a:solidFill>
              </a:rPr>
              <a:t>＝</a:t>
            </a:r>
            <a:r>
              <a:rPr lang="en-US" altLang="zh-CN" sz="1600" dirty="0">
                <a:solidFill>
                  <a:schemeClr val="tx1"/>
                </a:solidFill>
              </a:rPr>
              <a:t>&lt;A,B,C,B,D,A,B&gt;</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a:t>
            </a:r>
            <a:r>
              <a:rPr lang="en-US" altLang="zh-CN" sz="1600" dirty="0">
                <a:solidFill>
                  <a:schemeClr val="tx1"/>
                </a:solidFill>
              </a:rPr>
              <a:t>&lt;B,D,C,A,B,A&gt;</a:t>
            </a:r>
            <a:r>
              <a:rPr lang="zh-CN" altLang="en-US" sz="1600" dirty="0">
                <a:solidFill>
                  <a:schemeClr val="tx1"/>
                </a:solidFill>
              </a:rPr>
              <a:t>，则序列</a:t>
            </a:r>
            <a:r>
              <a:rPr lang="en-US" altLang="zh-CN" sz="1600" dirty="0">
                <a:solidFill>
                  <a:schemeClr val="tx1"/>
                </a:solidFill>
              </a:rPr>
              <a:t>&lt;B,C,A&gt;</a:t>
            </a:r>
            <a:r>
              <a:rPr lang="zh-CN" altLang="en-US" sz="1600" dirty="0">
                <a:solidFill>
                  <a:schemeClr val="tx1"/>
                </a:solidFill>
              </a:rPr>
              <a:t>是</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的一个公共子序列</a:t>
            </a:r>
            <a:r>
              <a:rPr lang="en-US" altLang="zh-CN" sz="1600" dirty="0">
                <a:solidFill>
                  <a:schemeClr val="tx1"/>
                </a:solidFill>
              </a:rPr>
              <a:t>,</a:t>
            </a:r>
            <a:r>
              <a:rPr lang="zh-CN" altLang="en-US" sz="1600" dirty="0">
                <a:solidFill>
                  <a:schemeClr val="tx1"/>
                </a:solidFill>
              </a:rPr>
              <a:t>序列 </a:t>
            </a:r>
            <a:r>
              <a:rPr lang="en-US" altLang="zh-CN" sz="1600" dirty="0">
                <a:solidFill>
                  <a:schemeClr val="tx1"/>
                </a:solidFill>
              </a:rPr>
              <a:t>&lt;B,C,B,A&gt;</a:t>
            </a:r>
            <a:r>
              <a:rPr lang="zh-CN" altLang="en-US" sz="1600" dirty="0">
                <a:solidFill>
                  <a:schemeClr val="tx1"/>
                </a:solidFill>
              </a:rPr>
              <a:t>也是</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的一个公共子序列。而且，后者是</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的一个最长公共子序列．因为</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没有长度大于</a:t>
            </a:r>
            <a:r>
              <a:rPr lang="en-US" altLang="zh-CN" sz="1600" dirty="0">
                <a:solidFill>
                  <a:schemeClr val="tx1"/>
                </a:solidFill>
              </a:rPr>
              <a:t>4</a:t>
            </a:r>
            <a:r>
              <a:rPr lang="zh-CN" altLang="en-US" sz="1600" dirty="0">
                <a:solidFill>
                  <a:schemeClr val="tx1"/>
                </a:solidFill>
              </a:rPr>
              <a:t>的公共子序列。</a:t>
            </a:r>
            <a:br>
              <a:rPr lang="zh-CN" altLang="en-US" sz="1600" dirty="0">
                <a:solidFill>
                  <a:schemeClr val="tx1"/>
                </a:solidFill>
              </a:rPr>
            </a:br>
            <a:r>
              <a:rPr lang="zh-CN" altLang="en-US" sz="1600" dirty="0">
                <a:solidFill>
                  <a:schemeClr val="tx1"/>
                </a:solidFill>
              </a:rPr>
              <a:t>       给定两个序列</a:t>
            </a:r>
            <a:r>
              <a:rPr lang="en-US" altLang="zh-CN" sz="1600" dirty="0">
                <a:solidFill>
                  <a:schemeClr val="tx1"/>
                </a:solidFill>
              </a:rPr>
              <a:t>X</a:t>
            </a:r>
            <a:r>
              <a:rPr lang="zh-CN" altLang="en-US" sz="1600" dirty="0">
                <a:solidFill>
                  <a:schemeClr val="tx1"/>
                </a:solidFill>
              </a:rPr>
              <a:t>＝</a:t>
            </a:r>
            <a:r>
              <a:rPr lang="en-US" altLang="zh-CN" sz="1600" dirty="0">
                <a:solidFill>
                  <a:schemeClr val="tx1"/>
                </a:solidFill>
              </a:rPr>
              <a:t>&lt;x1</a:t>
            </a:r>
            <a:r>
              <a:rPr lang="zh-CN" altLang="en-US" sz="1600" dirty="0">
                <a:solidFill>
                  <a:schemeClr val="tx1"/>
                </a:solidFill>
              </a:rPr>
              <a:t>，</a:t>
            </a:r>
            <a:r>
              <a:rPr lang="en-US" altLang="zh-CN" sz="1600" dirty="0">
                <a:solidFill>
                  <a:schemeClr val="tx1"/>
                </a:solidFill>
              </a:rPr>
              <a:t>x2</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a:t>
            </a:r>
            <a:r>
              <a:rPr lang="en-US" altLang="zh-CN" sz="1600" dirty="0">
                <a:solidFill>
                  <a:schemeClr val="tx1"/>
                </a:solidFill>
              </a:rPr>
              <a:t>xm&gt;</a:t>
            </a:r>
            <a:r>
              <a:rPr lang="zh-CN" altLang="en-US" sz="1600" dirty="0">
                <a:solidFill>
                  <a:schemeClr val="tx1"/>
                </a:solidFill>
              </a:rPr>
              <a:t>和</a:t>
            </a:r>
            <a:r>
              <a:rPr lang="en-US" altLang="zh-CN" sz="1600" dirty="0">
                <a:solidFill>
                  <a:schemeClr val="tx1"/>
                </a:solidFill>
              </a:rPr>
              <a:t>Y=&lt;y1,y2…</a:t>
            </a:r>
            <a:r>
              <a:rPr lang="zh-CN" altLang="en-US" sz="1600" dirty="0">
                <a:solidFill>
                  <a:schemeClr val="tx1"/>
                </a:solidFill>
              </a:rPr>
              <a:t>．</a:t>
            </a:r>
            <a:r>
              <a:rPr lang="en-US" altLang="zh-CN" sz="1600" dirty="0">
                <a:solidFill>
                  <a:schemeClr val="tx1"/>
                </a:solidFill>
              </a:rPr>
              <a:t>yn&gt;</a:t>
            </a:r>
            <a:r>
              <a:rPr lang="zh-CN" altLang="en-US" sz="1600" dirty="0">
                <a:solidFill>
                  <a:schemeClr val="tx1"/>
                </a:solidFill>
              </a:rPr>
              <a:t>．要求找出</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的一个最长公共子序列。</a:t>
            </a:r>
            <a:br>
              <a:rPr lang="zh-CN" altLang="en-US" sz="1600" b="1" dirty="0">
                <a:solidFill>
                  <a:schemeClr val="tx1"/>
                </a:solidFill>
              </a:rPr>
            </a:br>
            <a:r>
              <a:rPr lang="en-US" altLang="zh-CN" sz="1600" b="1" dirty="0">
                <a:solidFill>
                  <a:schemeClr val="tx1"/>
                </a:solidFill>
              </a:rPr>
              <a:t>【</a:t>
            </a:r>
            <a:r>
              <a:rPr lang="zh-CN" altLang="en-US" sz="1600" b="1" dirty="0">
                <a:solidFill>
                  <a:schemeClr val="tx1"/>
                </a:solidFill>
              </a:rPr>
              <a:t>输入格式</a:t>
            </a:r>
            <a:r>
              <a:rPr lang="en-US" altLang="zh-CN" sz="1600" b="1" dirty="0">
                <a:solidFill>
                  <a:schemeClr val="tx1"/>
                </a:solidFill>
              </a:rPr>
              <a:t>】</a:t>
            </a:r>
            <a:br>
              <a:rPr lang="en-US" altLang="zh-CN" sz="1600" dirty="0">
                <a:solidFill>
                  <a:schemeClr val="tx1"/>
                </a:solidFill>
              </a:rPr>
            </a:br>
            <a:r>
              <a:rPr lang="en-US" altLang="zh-CN" sz="1600" dirty="0">
                <a:solidFill>
                  <a:schemeClr val="tx1"/>
                </a:solidFill>
              </a:rPr>
              <a:t>       </a:t>
            </a:r>
            <a:r>
              <a:rPr lang="zh-CN" altLang="en-US" sz="1600" dirty="0">
                <a:solidFill>
                  <a:schemeClr val="tx1"/>
                </a:solidFill>
              </a:rPr>
              <a:t>输入共有两行。每行为一个由大写字母构成的长度不超过</a:t>
            </a:r>
            <a:r>
              <a:rPr lang="en-US" altLang="zh-CN" sz="1600" dirty="0">
                <a:solidFill>
                  <a:schemeClr val="tx1"/>
                </a:solidFill>
              </a:rPr>
              <a:t>200</a:t>
            </a:r>
            <a:r>
              <a:rPr lang="zh-CN" altLang="en-US" sz="1600" dirty="0">
                <a:solidFill>
                  <a:schemeClr val="tx1"/>
                </a:solidFill>
              </a:rPr>
              <a:t>的字符串，表示序列</a:t>
            </a:r>
            <a:r>
              <a:rPr lang="en-US" altLang="zh-CN" sz="1600" dirty="0">
                <a:solidFill>
                  <a:schemeClr val="tx1"/>
                </a:solidFill>
              </a:rPr>
              <a:t>X</a:t>
            </a:r>
            <a:r>
              <a:rPr lang="zh-CN" altLang="en-US" sz="1600" dirty="0">
                <a:solidFill>
                  <a:schemeClr val="tx1"/>
                </a:solidFill>
              </a:rPr>
              <a:t>和</a:t>
            </a:r>
            <a:r>
              <a:rPr lang="en-US" altLang="zh-CN" sz="1600" dirty="0">
                <a:solidFill>
                  <a:schemeClr val="tx1"/>
                </a:solidFill>
              </a:rPr>
              <a:t>Y</a:t>
            </a:r>
            <a:r>
              <a:rPr lang="zh-CN" altLang="en-US" sz="1600" dirty="0">
                <a:solidFill>
                  <a:schemeClr val="tx1"/>
                </a:solidFill>
              </a:rPr>
              <a:t>。</a:t>
            </a:r>
            <a:br>
              <a:rPr lang="zh-CN" altLang="en-US" sz="1600" b="1" dirty="0">
                <a:solidFill>
                  <a:schemeClr val="tx1"/>
                </a:solidFill>
              </a:rPr>
            </a:br>
            <a:r>
              <a:rPr lang="en-US" altLang="zh-CN" sz="1600" b="1" dirty="0">
                <a:solidFill>
                  <a:schemeClr val="tx1"/>
                </a:solidFill>
              </a:rPr>
              <a:t>【</a:t>
            </a:r>
            <a:r>
              <a:rPr lang="zh-CN" altLang="en-US" sz="1600" b="1" dirty="0">
                <a:solidFill>
                  <a:schemeClr val="tx1"/>
                </a:solidFill>
              </a:rPr>
              <a:t>输出格式</a:t>
            </a:r>
            <a:r>
              <a:rPr lang="en-US" altLang="zh-CN" sz="1600" b="1" dirty="0">
                <a:solidFill>
                  <a:schemeClr val="tx1"/>
                </a:solidFill>
              </a:rPr>
              <a:t>】</a:t>
            </a:r>
            <a:br>
              <a:rPr lang="en-US" altLang="zh-CN" sz="1600" dirty="0">
                <a:solidFill>
                  <a:schemeClr val="tx1"/>
                </a:solidFill>
              </a:rPr>
            </a:br>
            <a:r>
              <a:rPr lang="en-US" altLang="zh-CN" sz="1600" dirty="0">
                <a:solidFill>
                  <a:schemeClr val="tx1"/>
                </a:solidFill>
              </a:rPr>
              <a:t>       </a:t>
            </a:r>
            <a:r>
              <a:rPr lang="zh-CN" altLang="en-US" sz="1600" dirty="0">
                <a:solidFill>
                  <a:schemeClr val="tx1"/>
                </a:solidFill>
              </a:rPr>
              <a:t>输出第一行为一个非负整数。表示所求得的最长公共子序列的长度。若不存在公共子序列．则输出文件仅有一行输出一个整数</a:t>
            </a:r>
            <a:r>
              <a:rPr lang="en-US" altLang="zh-CN" sz="1600" dirty="0">
                <a:solidFill>
                  <a:schemeClr val="tx1"/>
                </a:solidFill>
              </a:rPr>
              <a:t>0</a:t>
            </a:r>
            <a:r>
              <a:rPr lang="zh-CN" altLang="en-US" sz="1600" dirty="0">
                <a:solidFill>
                  <a:schemeClr val="tx1"/>
                </a:solidFill>
              </a:rPr>
              <a:t>。否则在输出文件的第二行输出所求得的最长公共子序列</a:t>
            </a:r>
            <a:r>
              <a:rPr lang="en-US" altLang="zh-CN" sz="1600" dirty="0">
                <a:solidFill>
                  <a:schemeClr val="tx1"/>
                </a:solidFill>
              </a:rPr>
              <a:t>(</a:t>
            </a:r>
            <a:r>
              <a:rPr lang="zh-CN" altLang="en-US" sz="1600" dirty="0">
                <a:solidFill>
                  <a:schemeClr val="tx1"/>
                </a:solidFill>
              </a:rPr>
              <a:t>也用一个大写字母组成的字符串表示</a:t>
            </a:r>
            <a:r>
              <a:rPr lang="en-US" altLang="zh-CN" sz="1600" dirty="0">
                <a:solidFill>
                  <a:schemeClr val="tx1"/>
                </a:solidFill>
              </a:rPr>
              <a:t>)</a:t>
            </a:r>
            <a:r>
              <a:rPr lang="zh-CN" altLang="en-US" sz="1600" dirty="0">
                <a:solidFill>
                  <a:schemeClr val="tx1"/>
                </a:solidFill>
              </a:rPr>
              <a:t>。若符合条件的最长公共子序列不止一个，只需输出其中任意一个。</a:t>
            </a:r>
            <a:br>
              <a:rPr lang="zh-CN" altLang="en-US" sz="1600" b="1" dirty="0">
                <a:solidFill>
                  <a:schemeClr val="tx1"/>
                </a:solidFill>
              </a:rPr>
            </a:br>
            <a:r>
              <a:rPr lang="en-US" altLang="zh-CN" sz="1600" b="1" dirty="0">
                <a:solidFill>
                  <a:schemeClr val="tx1"/>
                </a:solidFill>
              </a:rPr>
              <a:t>【</a:t>
            </a:r>
            <a:r>
              <a:rPr lang="zh-CN" altLang="en-US" sz="1600" b="1" dirty="0">
                <a:solidFill>
                  <a:schemeClr val="tx1"/>
                </a:solidFill>
              </a:rPr>
              <a:t>样例输入</a:t>
            </a:r>
            <a:r>
              <a:rPr lang="en-US" altLang="zh-CN" sz="1600" b="1" dirty="0">
                <a:solidFill>
                  <a:schemeClr val="tx1"/>
                </a:solidFill>
              </a:rPr>
              <a:t>】</a:t>
            </a:r>
            <a:br>
              <a:rPr lang="en-US" altLang="zh-CN" sz="1600" dirty="0">
                <a:solidFill>
                  <a:schemeClr val="tx1"/>
                </a:solidFill>
              </a:rPr>
            </a:br>
            <a:r>
              <a:rPr lang="en-US" altLang="zh-CN" sz="1600" dirty="0">
                <a:solidFill>
                  <a:schemeClr val="tx1"/>
                </a:solidFill>
              </a:rPr>
              <a:t>       ABCBDAB</a:t>
            </a:r>
            <a:br>
              <a:rPr lang="en-US" altLang="zh-CN" sz="1600" dirty="0">
                <a:solidFill>
                  <a:schemeClr val="tx1"/>
                </a:solidFill>
              </a:rPr>
            </a:br>
            <a:r>
              <a:rPr lang="en-US" altLang="zh-CN" sz="1600" dirty="0">
                <a:solidFill>
                  <a:schemeClr val="tx1"/>
                </a:solidFill>
              </a:rPr>
              <a:t>       BDCABA</a:t>
            </a:r>
            <a:br>
              <a:rPr lang="en-US" altLang="zh-CN" sz="1600" b="1" dirty="0">
                <a:solidFill>
                  <a:schemeClr val="tx1"/>
                </a:solidFill>
              </a:rPr>
            </a:br>
            <a:r>
              <a:rPr lang="en-US" altLang="zh-CN" sz="1600" b="1" dirty="0">
                <a:solidFill>
                  <a:schemeClr val="tx1"/>
                </a:solidFill>
              </a:rPr>
              <a:t>【</a:t>
            </a:r>
            <a:r>
              <a:rPr lang="zh-CN" altLang="en-US" sz="1600" b="1" dirty="0">
                <a:solidFill>
                  <a:schemeClr val="tx1"/>
                </a:solidFill>
              </a:rPr>
              <a:t>样例输出</a:t>
            </a:r>
            <a:r>
              <a:rPr lang="en-US" altLang="zh-CN" sz="1600" b="1" dirty="0">
                <a:solidFill>
                  <a:schemeClr val="tx1"/>
                </a:solidFill>
              </a:rPr>
              <a:t>】</a:t>
            </a:r>
            <a:br>
              <a:rPr lang="en-US" altLang="zh-CN" sz="1600" dirty="0">
                <a:solidFill>
                  <a:schemeClr val="tx1"/>
                </a:solidFill>
              </a:rPr>
            </a:br>
            <a:r>
              <a:rPr lang="en-US" altLang="zh-CN" sz="1600" dirty="0">
                <a:solidFill>
                  <a:schemeClr val="tx1"/>
                </a:solidFill>
              </a:rPr>
              <a:t>       4</a:t>
            </a:r>
            <a:endParaRPr lang="zh-CN" altLang="en-US" sz="1600"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74755"/>
          <p:cNvSpPr>
            <a:spLocks noGrp="1" noRot="1"/>
          </p:cNvSpPr>
          <p:nvPr>
            <p:ph type="title"/>
          </p:nvPr>
        </p:nvSpPr>
        <p:spPr>
          <a:xfrm>
            <a:off x="0" y="0"/>
            <a:ext cx="9144000" cy="6858000"/>
          </a:xfrm>
          <a:ln/>
        </p:spPr>
        <p:txBody>
          <a:bodyPr vert="horz" wrap="square" lIns="91440" tIns="45720" rIns="91440" bIns="45720" anchor="ctr" anchorCtr="0"/>
          <a:p>
            <a:pPr algn="l" eaLnBrk="1" hangingPunct="1"/>
            <a:r>
              <a:rPr lang="zh-CN" altLang="en-US" sz="2400" b="1" dirty="0"/>
              <a:t>提示</a:t>
            </a:r>
            <a:r>
              <a:rPr lang="en-US" altLang="zh-CN" sz="2400" b="1" dirty="0"/>
              <a:t>:</a:t>
            </a:r>
            <a:br>
              <a:rPr lang="en-US" altLang="zh-CN" sz="2400" dirty="0"/>
            </a:br>
            <a:r>
              <a:rPr lang="en-US" altLang="zh-CN" sz="1800" dirty="0"/>
              <a:t> </a:t>
            </a:r>
            <a:r>
              <a:rPr lang="en-US" altLang="zh-CN" sz="1800" dirty="0">
                <a:solidFill>
                  <a:schemeClr val="tx1"/>
                </a:solidFill>
              </a:rPr>
              <a:t>      </a:t>
            </a:r>
            <a:r>
              <a:rPr lang="zh-CN" altLang="en-US" sz="1800" dirty="0">
                <a:solidFill>
                  <a:schemeClr val="tx1"/>
                </a:solidFill>
              </a:rPr>
              <a:t>最长公共子串（</a:t>
            </a:r>
            <a:r>
              <a:rPr lang="en-US" altLang="zh-CN" sz="1800" dirty="0">
                <a:solidFill>
                  <a:schemeClr val="tx1"/>
                </a:solidFill>
              </a:rPr>
              <a:t>Longest Common Substring</a:t>
            </a:r>
            <a:r>
              <a:rPr lang="zh-CN" altLang="en-US" sz="1800" dirty="0">
                <a:solidFill>
                  <a:schemeClr val="tx1"/>
                </a:solidFill>
              </a:rPr>
              <a:t>）和最长公共子序列（</a:t>
            </a:r>
            <a:r>
              <a:rPr lang="en-US" altLang="zh-CN" sz="1800" dirty="0">
                <a:solidFill>
                  <a:schemeClr val="tx1"/>
                </a:solidFill>
              </a:rPr>
              <a:t>Longest Common Subsequence</a:t>
            </a:r>
            <a:r>
              <a:rPr lang="zh-CN" altLang="en-US" sz="1800" dirty="0">
                <a:solidFill>
                  <a:schemeClr val="tx1"/>
                </a:solidFill>
              </a:rPr>
              <a:t>，</a:t>
            </a:r>
            <a:r>
              <a:rPr lang="en-US" altLang="zh-CN" sz="1800" dirty="0">
                <a:solidFill>
                  <a:schemeClr val="tx1"/>
                </a:solidFill>
              </a:rPr>
              <a:t>LCS</a:t>
            </a:r>
            <a:r>
              <a:rPr lang="zh-CN" altLang="en-US" sz="1800" dirty="0">
                <a:solidFill>
                  <a:schemeClr val="tx1"/>
                </a:solidFill>
              </a:rPr>
              <a:t>）的区别为：子串是串的一个连续的部分，子序列则是从不改变序列的顺序，而从序列中去掉任意的元素而获得新的序列；也就是说，子串中字符的位置必须是连续的，子序列则可以不必连续。字符串长度小于等于</a:t>
            </a:r>
            <a:r>
              <a:rPr lang="en-US" altLang="zh-CN" sz="1800" dirty="0">
                <a:solidFill>
                  <a:schemeClr val="tx1"/>
                </a:solidFill>
              </a:rPr>
              <a:t>1000</a:t>
            </a:r>
            <a:r>
              <a:rPr lang="zh-CN" altLang="en-US" sz="1800" dirty="0">
                <a:solidFill>
                  <a:schemeClr val="tx1"/>
                </a:solidFill>
              </a:rPr>
              <a:t>。</a:t>
            </a:r>
            <a:br>
              <a:rPr lang="zh-CN" altLang="en-US" sz="1800" b="1" dirty="0">
                <a:solidFill>
                  <a:schemeClr val="tx1"/>
                </a:solidFill>
              </a:rPr>
            </a:br>
            <a:r>
              <a:rPr lang="zh-CN" altLang="en-US" sz="2400" b="1" dirty="0">
                <a:solidFill>
                  <a:schemeClr val="tx1"/>
                </a:solidFill>
              </a:rPr>
              <a:t>分析：</a:t>
            </a:r>
            <a:br>
              <a:rPr lang="zh-CN" altLang="en-US" sz="2400" dirty="0">
                <a:solidFill>
                  <a:schemeClr val="tx1"/>
                </a:solidFill>
              </a:rPr>
            </a:br>
            <a:r>
              <a:rPr lang="zh-CN" altLang="en-US" sz="1800" dirty="0">
                <a:solidFill>
                  <a:schemeClr val="tx1"/>
                </a:solidFill>
              </a:rPr>
              <a:t>       与最长不下降子序列</a:t>
            </a:r>
            <a:r>
              <a:rPr lang="en-US" altLang="zh-CN" sz="1800" dirty="0">
                <a:solidFill>
                  <a:schemeClr val="tx1"/>
                </a:solidFill>
              </a:rPr>
              <a:t>(LIS)</a:t>
            </a:r>
            <a:r>
              <a:rPr lang="zh-CN" altLang="en-US" sz="1800" dirty="0">
                <a:solidFill>
                  <a:schemeClr val="tx1"/>
                </a:solidFill>
              </a:rPr>
              <a:t>类似的，我们可以以子序列的结尾作为状态，但现在有两个子序列，那么直接以两个子序列当前的结尾作为状态即可。</a:t>
            </a:r>
            <a:br>
              <a:rPr lang="zh-CN" altLang="en-US" sz="1800" dirty="0">
                <a:solidFill>
                  <a:schemeClr val="tx1"/>
                </a:solidFill>
              </a:rPr>
            </a:br>
            <a:r>
              <a:rPr lang="zh-CN" altLang="en-US" sz="1800" dirty="0">
                <a:solidFill>
                  <a:schemeClr val="tx1"/>
                </a:solidFill>
              </a:rPr>
              <a:t>①确定状态：</a:t>
            </a:r>
            <a:br>
              <a:rPr lang="zh-CN" altLang="en-US" sz="1800" dirty="0">
                <a:solidFill>
                  <a:schemeClr val="tx1"/>
                </a:solidFill>
              </a:rPr>
            </a:br>
            <a:r>
              <a:rPr lang="zh-CN" altLang="en-US" sz="1800" dirty="0">
                <a:solidFill>
                  <a:schemeClr val="tx1"/>
                </a:solidFill>
              </a:rPr>
              <a:t>       设</a:t>
            </a:r>
            <a:r>
              <a:rPr lang="en-US" altLang="zh-CN" sz="1800" dirty="0">
                <a:solidFill>
                  <a:schemeClr val="tx1"/>
                </a:solidFill>
              </a:rPr>
              <a:t>F[x][y]</a:t>
            </a:r>
            <a:r>
              <a:rPr lang="zh-CN" altLang="en-US" sz="1800" dirty="0">
                <a:solidFill>
                  <a:schemeClr val="tx1"/>
                </a:solidFill>
              </a:rPr>
              <a:t>表示</a:t>
            </a:r>
            <a:r>
              <a:rPr lang="en-US" altLang="zh-CN" sz="1800" dirty="0">
                <a:solidFill>
                  <a:schemeClr val="tx1"/>
                </a:solidFill>
              </a:rPr>
              <a:t>S[1..x]</a:t>
            </a:r>
            <a:r>
              <a:rPr lang="zh-CN" altLang="en-US" sz="1800" dirty="0">
                <a:solidFill>
                  <a:schemeClr val="tx1"/>
                </a:solidFill>
              </a:rPr>
              <a:t>与</a:t>
            </a:r>
            <a:r>
              <a:rPr lang="en-US" altLang="zh-CN" sz="1800" dirty="0">
                <a:solidFill>
                  <a:schemeClr val="tx1"/>
                </a:solidFill>
              </a:rPr>
              <a:t>T[1..y]</a:t>
            </a:r>
            <a:r>
              <a:rPr lang="zh-CN" altLang="en-US" sz="1800" dirty="0">
                <a:solidFill>
                  <a:schemeClr val="tx1"/>
                </a:solidFill>
              </a:rPr>
              <a:t>的最长公共子序列的长度。答案为</a:t>
            </a:r>
            <a:r>
              <a:rPr lang="en-US" altLang="zh-CN" sz="1800" dirty="0">
                <a:solidFill>
                  <a:schemeClr val="tx1"/>
                </a:solidFill>
              </a:rPr>
              <a:t>F[|S|][|T|]</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②确定状态转移方程和边界条件：</a:t>
            </a:r>
            <a:br>
              <a:rPr lang="zh-CN" altLang="en-US" sz="1800" dirty="0">
                <a:solidFill>
                  <a:schemeClr val="tx1"/>
                </a:solidFill>
              </a:rPr>
            </a:br>
            <a:r>
              <a:rPr lang="zh-CN" altLang="en-US" sz="1800" dirty="0">
                <a:solidFill>
                  <a:schemeClr val="tx1"/>
                </a:solidFill>
              </a:rPr>
              <a:t>    分三种情况来考虑：</a:t>
            </a:r>
            <a:br>
              <a:rPr lang="zh-CN" altLang="en-US" sz="1800" dirty="0">
                <a:solidFill>
                  <a:schemeClr val="tx1"/>
                </a:solidFill>
              </a:rPr>
            </a:br>
            <a:r>
              <a:rPr lang="zh-CN" altLang="en-US" sz="1800" dirty="0">
                <a:solidFill>
                  <a:schemeClr val="tx1"/>
                </a:solidFill>
              </a:rPr>
              <a:t>    </a:t>
            </a:r>
            <a:r>
              <a:rPr lang="en-US" altLang="zh-CN" sz="1800" dirty="0">
                <a:solidFill>
                  <a:schemeClr val="tx1"/>
                </a:solidFill>
              </a:rPr>
              <a:t>·S[x]</a:t>
            </a:r>
            <a:r>
              <a:rPr lang="zh-CN" altLang="en-US" sz="1800" dirty="0">
                <a:solidFill>
                  <a:schemeClr val="tx1"/>
                </a:solidFill>
              </a:rPr>
              <a:t>不在公共子序列中：该情况下</a:t>
            </a:r>
            <a:r>
              <a:rPr lang="en-US" altLang="zh-CN" sz="1800" dirty="0">
                <a:solidFill>
                  <a:schemeClr val="tx1"/>
                </a:solidFill>
              </a:rPr>
              <a:t>F[x][y]=F[x-1][y]</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a:t>
            </a:r>
            <a:r>
              <a:rPr lang="en-US" altLang="zh-CN" sz="1800" dirty="0">
                <a:solidFill>
                  <a:schemeClr val="tx1"/>
                </a:solidFill>
              </a:rPr>
              <a:t>·T[y]</a:t>
            </a:r>
            <a:r>
              <a:rPr lang="zh-CN" altLang="en-US" sz="1800" dirty="0">
                <a:solidFill>
                  <a:schemeClr val="tx1"/>
                </a:solidFill>
              </a:rPr>
              <a:t>不在公共子序列中：该情况下</a:t>
            </a:r>
            <a:r>
              <a:rPr lang="en-US" altLang="zh-CN" sz="1800" dirty="0">
                <a:solidFill>
                  <a:schemeClr val="tx1"/>
                </a:solidFill>
              </a:rPr>
              <a:t>F[x][y]=F[x][y-1]</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a:t>
            </a:r>
            <a:r>
              <a:rPr lang="en-US" altLang="zh-CN" sz="1800" dirty="0">
                <a:solidFill>
                  <a:schemeClr val="tx1"/>
                </a:solidFill>
              </a:rPr>
              <a:t>·S[x]=T[y]</a:t>
            </a:r>
            <a:r>
              <a:rPr lang="zh-CN" altLang="en-US" sz="1800" dirty="0">
                <a:solidFill>
                  <a:schemeClr val="tx1"/>
                </a:solidFill>
              </a:rPr>
              <a:t>，</a:t>
            </a:r>
            <a:r>
              <a:rPr lang="en-US" altLang="zh-CN" sz="1800" dirty="0">
                <a:solidFill>
                  <a:schemeClr val="tx1"/>
                </a:solidFill>
              </a:rPr>
              <a:t>S[x]</a:t>
            </a:r>
            <a:r>
              <a:rPr lang="zh-CN" altLang="en-US" sz="1800" dirty="0">
                <a:solidFill>
                  <a:schemeClr val="tx1"/>
                </a:solidFill>
              </a:rPr>
              <a:t>与</a:t>
            </a:r>
            <a:r>
              <a:rPr lang="en-US" altLang="zh-CN" sz="1800" dirty="0">
                <a:solidFill>
                  <a:schemeClr val="tx1"/>
                </a:solidFill>
              </a:rPr>
              <a:t>T[y]</a:t>
            </a:r>
            <a:r>
              <a:rPr lang="zh-CN" altLang="en-US" sz="1800" dirty="0">
                <a:solidFill>
                  <a:schemeClr val="tx1"/>
                </a:solidFill>
              </a:rPr>
              <a:t>在公共子序列中：该情况下，</a:t>
            </a:r>
            <a:r>
              <a:rPr lang="en-US" altLang="zh-CN" sz="1800" dirty="0">
                <a:solidFill>
                  <a:schemeClr val="tx1"/>
                </a:solidFill>
              </a:rPr>
              <a:t>F[x][y]=F[x-1][y-1]+1</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a:t>
            </a:r>
            <a:r>
              <a:rPr lang="en-US" altLang="zh-CN" sz="1800" dirty="0">
                <a:solidFill>
                  <a:schemeClr val="tx1"/>
                </a:solidFill>
              </a:rPr>
              <a:t>F[x][y]</a:t>
            </a:r>
            <a:r>
              <a:rPr lang="zh-CN" altLang="en-US" sz="1800" dirty="0">
                <a:solidFill>
                  <a:schemeClr val="tx1"/>
                </a:solidFill>
              </a:rPr>
              <a:t>取上述三种情况的最大值。综上：</a:t>
            </a:r>
            <a:br>
              <a:rPr lang="zh-CN" altLang="en-US" sz="1800" dirty="0">
                <a:solidFill>
                  <a:schemeClr val="tx1"/>
                </a:solidFill>
              </a:rPr>
            </a:br>
            <a:r>
              <a:rPr lang="zh-CN" altLang="en-US" sz="1800" dirty="0">
                <a:solidFill>
                  <a:schemeClr val="tx1"/>
                </a:solidFill>
              </a:rPr>
              <a:t>    状态转移方程：</a:t>
            </a:r>
            <a:r>
              <a:rPr lang="en-US" altLang="zh-CN" sz="1800" dirty="0">
                <a:solidFill>
                  <a:schemeClr val="tx1"/>
                </a:solidFill>
              </a:rPr>
              <a:t>F[x][y]=max{F[x-1][y],F[x][y-1],F[x-1][y-1]+1},</a:t>
            </a:r>
            <a:r>
              <a:rPr lang="zh-CN" altLang="en-US" sz="1800" dirty="0">
                <a:solidFill>
                  <a:schemeClr val="tx1"/>
                </a:solidFill>
              </a:rPr>
              <a:t>其中第三种情况要满足</a:t>
            </a:r>
            <a:r>
              <a:rPr lang="en-US" altLang="zh-CN" sz="1800" dirty="0">
                <a:solidFill>
                  <a:schemeClr val="tx1"/>
                </a:solidFill>
              </a:rPr>
              <a:t>S[x]=T[y]</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      边界条件：</a:t>
            </a:r>
            <a:r>
              <a:rPr lang="en-US" altLang="zh-CN" sz="1800" dirty="0">
                <a:solidFill>
                  <a:schemeClr val="tx1"/>
                </a:solidFill>
              </a:rPr>
              <a:t>F[0][y]=0,F[x][0]=0</a:t>
            </a:r>
            <a:r>
              <a:rPr lang="zh-CN" altLang="en-US" sz="1800" dirty="0">
                <a:solidFill>
                  <a:schemeClr val="tx1"/>
                </a:solidFill>
              </a:rPr>
              <a:t>。</a:t>
            </a:r>
            <a:br>
              <a:rPr lang="zh-CN" altLang="en-US" sz="1800" dirty="0">
                <a:solidFill>
                  <a:schemeClr val="tx1"/>
                </a:solidFill>
              </a:rPr>
            </a:br>
            <a:r>
              <a:rPr lang="zh-CN" altLang="en-US" sz="1800" dirty="0">
                <a:solidFill>
                  <a:schemeClr val="tx1"/>
                </a:solidFill>
              </a:rPr>
              <a:t>③程序实现：</a:t>
            </a:r>
            <a:br>
              <a:rPr lang="zh-CN" altLang="en-US" sz="1800" dirty="0">
                <a:solidFill>
                  <a:schemeClr val="tx1"/>
                </a:solidFill>
              </a:rPr>
            </a:br>
            <a:r>
              <a:rPr lang="zh-CN" altLang="en-US" sz="1800" dirty="0">
                <a:solidFill>
                  <a:schemeClr val="tx1"/>
                </a:solidFill>
              </a:rPr>
              <a:t>      计算</a:t>
            </a:r>
            <a:r>
              <a:rPr lang="en-US" altLang="zh-CN" sz="1800" dirty="0">
                <a:solidFill>
                  <a:schemeClr val="tx1"/>
                </a:solidFill>
              </a:rPr>
              <a:t>F[x][y]</a:t>
            </a:r>
            <a:r>
              <a:rPr lang="zh-CN" altLang="en-US" sz="1800" dirty="0">
                <a:solidFill>
                  <a:schemeClr val="tx1"/>
                </a:solidFill>
              </a:rPr>
              <a:t>时用到 </a:t>
            </a:r>
            <a:r>
              <a:rPr lang="en-US" altLang="zh-CN" sz="1800" dirty="0">
                <a:solidFill>
                  <a:schemeClr val="tx1"/>
                </a:solidFill>
              </a:rPr>
              <a:t>F[x-1][y-1],F[x-1][y],F[x][y-1]</a:t>
            </a:r>
            <a:r>
              <a:rPr lang="zh-CN" altLang="en-US" sz="1800" dirty="0">
                <a:solidFill>
                  <a:schemeClr val="tx1"/>
                </a:solidFill>
              </a:rPr>
              <a:t>这些状态，它们要么在</a:t>
            </a:r>
            <a:r>
              <a:rPr lang="en-US" altLang="zh-CN" sz="1800" dirty="0">
                <a:solidFill>
                  <a:schemeClr val="tx1"/>
                </a:solidFill>
              </a:rPr>
              <a:t>F[x][y]</a:t>
            </a:r>
            <a:r>
              <a:rPr lang="zh-CN" altLang="en-US" sz="1800" dirty="0">
                <a:solidFill>
                  <a:schemeClr val="tx1"/>
                </a:solidFill>
              </a:rPr>
              <a:t>的上一行，要么在</a:t>
            </a:r>
            <a:r>
              <a:rPr lang="en-US" altLang="zh-CN" sz="1800" dirty="0">
                <a:solidFill>
                  <a:schemeClr val="tx1"/>
                </a:solidFill>
              </a:rPr>
              <a:t>F[x][y]</a:t>
            </a:r>
            <a:r>
              <a:rPr lang="zh-CN" altLang="en-US" sz="1800" dirty="0">
                <a:solidFill>
                  <a:schemeClr val="tx1"/>
                </a:solidFill>
              </a:rPr>
              <a:t>的左边。因此预处理出第</a:t>
            </a:r>
            <a:r>
              <a:rPr lang="en-US" altLang="zh-CN" sz="1800" dirty="0">
                <a:solidFill>
                  <a:schemeClr val="tx1"/>
                </a:solidFill>
              </a:rPr>
              <a:t>0</a:t>
            </a:r>
            <a:r>
              <a:rPr lang="zh-CN" altLang="en-US" sz="1800" dirty="0">
                <a:solidFill>
                  <a:schemeClr val="tx1"/>
                </a:solidFill>
              </a:rPr>
              <a:t>行，然后按照行从小到大、同一行按照列从小到大的顺序来计算就可以用迭代法计算出来。时间复杂度为</a:t>
            </a:r>
            <a:r>
              <a:rPr lang="en-US" altLang="zh-CN" sz="1800" dirty="0">
                <a:solidFill>
                  <a:schemeClr val="tx1"/>
                </a:solidFill>
              </a:rPr>
              <a:t>O(|S|*|T|)</a:t>
            </a:r>
            <a:r>
              <a:rPr lang="zh-CN" altLang="en-US" sz="1800" dirty="0">
                <a:solidFill>
                  <a:schemeClr val="tx1"/>
                </a:solidFill>
              </a:rPr>
              <a:t>。</a:t>
            </a:r>
            <a:endParaRPr lang="zh-CN" altLang="en-US" sz="18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76803"/>
          <p:cNvSpPr>
            <a:spLocks noGrp="1" noRot="1"/>
          </p:cNvSpPr>
          <p:nvPr>
            <p:ph type="title"/>
          </p:nvPr>
        </p:nvSpPr>
        <p:spPr>
          <a:xfrm>
            <a:off x="0" y="0"/>
            <a:ext cx="9144000" cy="6858000"/>
          </a:xfrm>
          <a:ln/>
        </p:spPr>
        <p:txBody>
          <a:bodyPr vert="horz" wrap="square" lIns="91440" tIns="45720" rIns="91440" bIns="45720" anchor="ctr" anchorCtr="0"/>
          <a:p>
            <a:pPr algn="l" eaLnBrk="1" hangingPunct="1"/>
            <a:r>
              <a:rPr lang="en-US" altLang="zh-CN" sz="1800" b="1" dirty="0"/>
              <a:t>【</a:t>
            </a:r>
            <a:r>
              <a:rPr lang="zh-CN" altLang="en-US" sz="1800" b="1" dirty="0"/>
              <a:t>参考程序</a:t>
            </a:r>
            <a:r>
              <a:rPr lang="en-US" altLang="zh-CN" sz="1800" b="1" dirty="0"/>
              <a:t>】</a:t>
            </a:r>
            <a:br>
              <a:rPr lang="en-US" altLang="zh-CN" sz="1800" dirty="0"/>
            </a:br>
            <a:r>
              <a:rPr lang="en-US" altLang="zh-CN" sz="1800" dirty="0"/>
              <a:t>  </a:t>
            </a:r>
            <a:r>
              <a:rPr lang="en-US" altLang="zh-CN" sz="1800" dirty="0">
                <a:solidFill>
                  <a:schemeClr val="tx1"/>
                </a:solidFill>
              </a:rPr>
              <a:t>#include &lt;iostream&gt;</a:t>
            </a:r>
            <a:br>
              <a:rPr lang="en-US" altLang="zh-CN" sz="1800" dirty="0">
                <a:solidFill>
                  <a:schemeClr val="tx1"/>
                </a:solidFill>
              </a:rPr>
            </a:br>
            <a:r>
              <a:rPr lang="en-US" altLang="zh-CN" sz="1800" dirty="0">
                <a:solidFill>
                  <a:schemeClr val="tx1"/>
                </a:solidFill>
              </a:rPr>
              <a:t>  #include &lt;string&gt;</a:t>
            </a:r>
            <a:br>
              <a:rPr lang="en-US" altLang="zh-CN" sz="1800" dirty="0">
                <a:solidFill>
                  <a:schemeClr val="tx1"/>
                </a:solidFill>
              </a:rPr>
            </a:br>
            <a:r>
              <a:rPr lang="en-US" altLang="zh-CN" sz="1800" dirty="0">
                <a:solidFill>
                  <a:schemeClr val="tx1"/>
                </a:solidFill>
              </a:rPr>
              <a:t>  #include &lt;algorithm&gt;</a:t>
            </a:r>
            <a:br>
              <a:rPr lang="en-US" altLang="zh-CN" sz="1800" dirty="0">
                <a:solidFill>
                  <a:schemeClr val="tx1"/>
                </a:solidFill>
              </a:rPr>
            </a:br>
            <a:r>
              <a:rPr lang="en-US" altLang="zh-CN" sz="1800" dirty="0">
                <a:solidFill>
                  <a:schemeClr val="tx1"/>
                </a:solidFill>
              </a:rPr>
              <a:t>  using namespace std;</a:t>
            </a:r>
            <a:br>
              <a:rPr lang="en-US" altLang="zh-CN" sz="1800" dirty="0">
                <a:solidFill>
                  <a:schemeClr val="tx1"/>
                </a:solidFill>
              </a:rPr>
            </a:br>
            <a:r>
              <a:rPr lang="en-US" altLang="zh-CN" sz="1800" dirty="0">
                <a:solidFill>
                  <a:schemeClr val="tx1"/>
                </a:solidFill>
              </a:rPr>
              <a:t>  const int MAXN = 5005;</a:t>
            </a:r>
            <a:br>
              <a:rPr lang="en-US" altLang="zh-CN" sz="1800" dirty="0">
                <a:solidFill>
                  <a:schemeClr val="tx1"/>
                </a:solidFill>
              </a:rPr>
            </a:br>
            <a:r>
              <a:rPr lang="en-US" altLang="zh-CN" sz="1800" dirty="0">
                <a:solidFill>
                  <a:schemeClr val="tx1"/>
                </a:solidFill>
              </a:rPr>
              <a:t>  string S,T;</a:t>
            </a:r>
            <a:br>
              <a:rPr lang="en-US" altLang="zh-CN" sz="1800" dirty="0">
                <a:solidFill>
                  <a:schemeClr val="tx1"/>
                </a:solidFill>
              </a:rPr>
            </a:br>
            <a:r>
              <a:rPr lang="en-US" altLang="zh-CN" sz="1800" dirty="0">
                <a:solidFill>
                  <a:schemeClr val="tx1"/>
                </a:solidFill>
              </a:rPr>
              <a:t>  int F[MAXN][MAXN];</a:t>
            </a:r>
            <a:br>
              <a:rPr lang="en-US" altLang="zh-CN" sz="1800" dirty="0">
                <a:solidFill>
                  <a:schemeClr val="tx1"/>
                </a:solidFill>
              </a:rPr>
            </a:br>
            <a:r>
              <a:rPr lang="en-US" altLang="zh-CN" sz="1800" dirty="0">
                <a:solidFill>
                  <a:schemeClr val="tx1"/>
                </a:solidFill>
              </a:rPr>
              <a:t>  </a:t>
            </a:r>
            <a:br>
              <a:rPr lang="en-US" altLang="zh-CN" sz="1800" dirty="0">
                <a:solidFill>
                  <a:schemeClr val="tx1"/>
                </a:solidFill>
              </a:rPr>
            </a:br>
            <a:r>
              <a:rPr lang="en-US" altLang="zh-CN" sz="1800" dirty="0">
                <a:solidFill>
                  <a:schemeClr val="tx1"/>
                </a:solidFill>
              </a:rPr>
              <a:t>  int main()</a:t>
            </a:r>
            <a:br>
              <a:rPr lang="en-US" altLang="zh-CN" sz="1800" dirty="0">
                <a:solidFill>
                  <a:schemeClr val="tx1"/>
                </a:solidFill>
              </a:rPr>
            </a:br>
            <a:r>
              <a:rPr lang="en-US" altLang="zh-CN" sz="1800" dirty="0">
                <a:solidFill>
                  <a:schemeClr val="tx1"/>
                </a:solidFill>
              </a:rPr>
              <a:t>  {</a:t>
            </a:r>
            <a:br>
              <a:rPr lang="en-US" altLang="zh-CN" sz="1800" dirty="0">
                <a:solidFill>
                  <a:schemeClr val="tx1"/>
                </a:solidFill>
              </a:rPr>
            </a:br>
            <a:r>
              <a:rPr lang="en-US" altLang="zh-CN" sz="1800" dirty="0">
                <a:solidFill>
                  <a:schemeClr val="tx1"/>
                </a:solidFill>
              </a:rPr>
              <a:t>  	cin &gt;&gt; S;</a:t>
            </a:r>
            <a:br>
              <a:rPr lang="en-US" altLang="zh-CN" sz="1800" dirty="0">
                <a:solidFill>
                  <a:schemeClr val="tx1"/>
                </a:solidFill>
              </a:rPr>
            </a:br>
            <a:r>
              <a:rPr lang="en-US" altLang="zh-CN" sz="1800" dirty="0">
                <a:solidFill>
                  <a:schemeClr val="tx1"/>
                </a:solidFill>
              </a:rPr>
              <a:t>  	cin &gt;&gt; T;</a:t>
            </a:r>
            <a:br>
              <a:rPr lang="en-US" altLang="zh-CN" sz="1800" dirty="0">
                <a:solidFill>
                  <a:schemeClr val="tx1"/>
                </a:solidFill>
              </a:rPr>
            </a:br>
            <a:r>
              <a:rPr lang="en-US" altLang="zh-CN" sz="1800" dirty="0">
                <a:solidFill>
                  <a:schemeClr val="tx1"/>
                </a:solidFill>
              </a:rPr>
              <a:t>              int ls = S.length(),lt = T.length();</a:t>
            </a:r>
            <a:br>
              <a:rPr lang="en-US" altLang="zh-CN" sz="1800" dirty="0">
                <a:solidFill>
                  <a:schemeClr val="tx1"/>
                </a:solidFill>
              </a:rPr>
            </a:br>
            <a:r>
              <a:rPr lang="en-US" altLang="zh-CN" sz="1800" dirty="0">
                <a:solidFill>
                  <a:schemeClr val="tx1"/>
                </a:solidFill>
              </a:rPr>
              <a:t>  	</a:t>
            </a:r>
            <a:r>
              <a:rPr lang="nb-NO" altLang="zh-CN" sz="1800" dirty="0">
                <a:solidFill>
                  <a:schemeClr val="tx1"/>
                </a:solidFill>
              </a:rPr>
              <a:t>for(int i = 1;i &lt;= ls;i ++)</a:t>
            </a:r>
            <a:br>
              <a:rPr lang="nb-NO" altLang="zh-CN" sz="1800" dirty="0">
                <a:solidFill>
                  <a:schemeClr val="tx1"/>
                </a:solidFill>
              </a:rPr>
            </a:br>
            <a:r>
              <a:rPr lang="nb-NO" altLang="zh-CN" sz="1800" dirty="0">
                <a:solidFill>
                  <a:schemeClr val="tx1"/>
                </a:solidFill>
              </a:rPr>
              <a:t>  	   for(int j = 1;j &lt;= lt;j ++)</a:t>
            </a:r>
            <a:br>
              <a:rPr lang="nb-NO" altLang="zh-CN" sz="1800" dirty="0">
                <a:solidFill>
                  <a:schemeClr val="tx1"/>
                </a:solidFill>
              </a:rPr>
            </a:br>
            <a:r>
              <a:rPr lang="nb-NO" altLang="zh-CN" sz="1800" dirty="0">
                <a:solidFill>
                  <a:schemeClr val="tx1"/>
                </a:solidFill>
              </a:rPr>
              <a:t>  	   {</a:t>
            </a:r>
            <a:br>
              <a:rPr lang="nb-NO" altLang="zh-CN" sz="1800" dirty="0">
                <a:solidFill>
                  <a:schemeClr val="tx1"/>
                </a:solidFill>
              </a:rPr>
            </a:br>
            <a:r>
              <a:rPr lang="nb-NO" altLang="zh-CN" sz="1800" dirty="0">
                <a:solidFill>
                  <a:schemeClr val="tx1"/>
                </a:solidFill>
              </a:rPr>
              <a:t>  	        F[i][j] = max(F[i - 1][j],F[i][j - 1]);</a:t>
            </a:r>
            <a:br>
              <a:rPr lang="nb-NO" altLang="zh-CN" sz="1800" dirty="0">
                <a:solidFill>
                  <a:schemeClr val="tx1"/>
                </a:solidFill>
              </a:rPr>
            </a:br>
            <a:r>
              <a:rPr lang="nb-NO" altLang="zh-CN" sz="1800" dirty="0">
                <a:solidFill>
                  <a:schemeClr val="tx1"/>
                </a:solidFill>
              </a:rPr>
              <a:t>  	        if (S[i - 1] == T[j - 1])</a:t>
            </a:r>
            <a:br>
              <a:rPr lang="nb-NO" altLang="zh-CN" sz="1800" dirty="0">
                <a:solidFill>
                  <a:schemeClr val="tx1"/>
                </a:solidFill>
              </a:rPr>
            </a:br>
            <a:r>
              <a:rPr lang="nb-NO" altLang="zh-CN" sz="1800" dirty="0">
                <a:solidFill>
                  <a:schemeClr val="tx1"/>
                </a:solidFill>
              </a:rPr>
              <a:t>  	            F[i][j] = max(F[i][j],F[i - 1][j - 1] + 1);</a:t>
            </a:r>
            <a:br>
              <a:rPr lang="nb-NO" altLang="zh-CN" sz="1800" dirty="0">
                <a:solidFill>
                  <a:schemeClr val="tx1"/>
                </a:solidFill>
              </a:rPr>
            </a:br>
            <a:r>
              <a:rPr lang="nb-NO" altLang="zh-CN" sz="1800" dirty="0">
                <a:solidFill>
                  <a:schemeClr val="tx1"/>
                </a:solidFill>
              </a:rPr>
              <a:t>  	   }</a:t>
            </a:r>
            <a:br>
              <a:rPr lang="nb-NO" altLang="zh-CN" sz="1800" dirty="0">
                <a:solidFill>
                  <a:schemeClr val="tx1"/>
                </a:solidFill>
              </a:rPr>
            </a:br>
            <a:r>
              <a:rPr lang="nb-NO" altLang="zh-CN" sz="1800" dirty="0">
                <a:solidFill>
                  <a:schemeClr val="tx1"/>
                </a:solidFill>
              </a:rPr>
              <a:t>  	cout &lt;&lt; F[ls][lt] &lt;&lt; endl;</a:t>
            </a:r>
            <a:br>
              <a:rPr lang="nb-NO" altLang="zh-CN" sz="1800" dirty="0">
                <a:solidFill>
                  <a:schemeClr val="tx1"/>
                </a:solidFill>
              </a:rPr>
            </a:br>
            <a:r>
              <a:rPr lang="nb-NO" altLang="zh-CN" sz="1800" dirty="0">
                <a:solidFill>
                  <a:schemeClr val="tx1"/>
                </a:solidFill>
              </a:rPr>
              <a:t>  	</a:t>
            </a:r>
            <a:r>
              <a:rPr lang="en-US" altLang="zh-CN" sz="1800" dirty="0">
                <a:solidFill>
                  <a:schemeClr val="tx1"/>
                </a:solidFill>
              </a:rPr>
              <a:t>return 0;</a:t>
            </a:r>
            <a:br>
              <a:rPr lang="en-US" altLang="zh-CN" sz="1800" dirty="0">
                <a:solidFill>
                  <a:schemeClr val="tx1"/>
                </a:solidFill>
              </a:rPr>
            </a:br>
            <a:r>
              <a:rPr lang="en-US" altLang="zh-CN" sz="1800" dirty="0">
                <a:solidFill>
                  <a:schemeClr val="tx1"/>
                </a:solidFill>
              </a:rPr>
              <a:t>  }</a:t>
            </a:r>
            <a:endParaRPr lang="zh-CN" altLang="en-US" sz="18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 Box 2"/>
          <p:cNvSpPr txBox="1"/>
          <p:nvPr/>
        </p:nvSpPr>
        <p:spPr>
          <a:xfrm>
            <a:off x="152400" y="228600"/>
            <a:ext cx="8915400" cy="5883275"/>
          </a:xfrm>
          <a:prstGeom prst="rect">
            <a:avLst/>
          </a:prstGeom>
          <a:noFill/>
          <a:ln w="9525">
            <a:noFill/>
          </a:ln>
        </p:spPr>
        <p:txBody>
          <a:bodyPr anchor="t" anchorCtr="0">
            <a:spAutoFit/>
          </a:bodyPr>
          <a:p>
            <a:pPr>
              <a:buClrTx/>
              <a:buFont typeface="Arial" panose="020B0604020202020204" pitchFamily="34" charset="0"/>
            </a:pP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例</a:t>
            </a:r>
            <a:r>
              <a:rPr lang="en-US" altLang="zh-CN" sz="2000" b="1" dirty="0">
                <a:latin typeface="Arial" panose="020B0604020202020204" pitchFamily="34" charset="0"/>
                <a:ea typeface="宋体" panose="02010600030101010101" pitchFamily="2" charset="-122"/>
              </a:rPr>
              <a:t>10</a:t>
            </a: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机器分配</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问题描述</a:t>
            </a:r>
            <a:r>
              <a:rPr lang="zh-CN"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总公司拥有高效设备</a:t>
            </a:r>
            <a:r>
              <a:rPr lang="zh-CN" altLang="zh-CN" sz="2000" b="1" dirty="0">
                <a:latin typeface="Arial" panose="020B0604020202020204" pitchFamily="34" charset="0"/>
                <a:ea typeface="宋体" panose="02010600030101010101" pitchFamily="2" charset="-122"/>
              </a:rPr>
              <a:t>M</a:t>
            </a:r>
            <a:r>
              <a:rPr lang="zh-CN" altLang="en-US" sz="2000" b="1" dirty="0">
                <a:latin typeface="Arial" panose="020B0604020202020204" pitchFamily="34" charset="0"/>
                <a:ea typeface="宋体" panose="02010600030101010101" pitchFamily="2" charset="-122"/>
              </a:rPr>
              <a:t>台，准备分给下属的</a:t>
            </a:r>
            <a:r>
              <a:rPr lang="zh-CN" altLang="zh-CN" sz="2000" b="1" dirty="0">
                <a:latin typeface="Arial" panose="020B0604020202020204" pitchFamily="34" charset="0"/>
                <a:ea typeface="宋体" panose="02010600030101010101" pitchFamily="2" charset="-122"/>
              </a:rPr>
              <a:t>N</a:t>
            </a:r>
            <a:r>
              <a:rPr lang="zh-CN" altLang="en-US" sz="2000" b="1" dirty="0">
                <a:latin typeface="Arial" panose="020B0604020202020204" pitchFamily="34" charset="0"/>
                <a:ea typeface="宋体" panose="02010600030101010101" pitchFamily="2" charset="-122"/>
              </a:rPr>
              <a:t>个分公司。各分公司若获得这些设备，可以为国家提供一定的盈利。问：如何分配这</a:t>
            </a:r>
            <a:r>
              <a:rPr lang="zh-CN" altLang="zh-CN" sz="2000" b="1" dirty="0">
                <a:latin typeface="Arial" panose="020B0604020202020204" pitchFamily="34" charset="0"/>
                <a:ea typeface="宋体" panose="02010600030101010101" pitchFamily="2" charset="-122"/>
              </a:rPr>
              <a:t>M</a:t>
            </a:r>
            <a:r>
              <a:rPr lang="zh-CN" altLang="en-US" sz="2000" b="1" dirty="0">
                <a:latin typeface="Arial" panose="020B0604020202020204" pitchFamily="34" charset="0"/>
                <a:ea typeface="宋体" panose="02010600030101010101" pitchFamily="2" charset="-122"/>
              </a:rPr>
              <a:t>台设备才能使国家得到的盈利最大？求出最大盈利值。其中</a:t>
            </a:r>
            <a:r>
              <a:rPr lang="zh-CN" altLang="zh-CN" sz="2000" b="1" dirty="0">
                <a:latin typeface="Arial" panose="020B0604020202020204" pitchFamily="34" charset="0"/>
                <a:ea typeface="宋体" panose="02010600030101010101" pitchFamily="2" charset="-122"/>
              </a:rPr>
              <a:t>M≤15</a:t>
            </a:r>
            <a:r>
              <a:rPr lang="zh-CN" altLang="en-US" sz="2000" b="1" dirty="0">
                <a:latin typeface="Arial" panose="020B0604020202020204" pitchFamily="34" charset="0"/>
                <a:ea typeface="宋体" panose="02010600030101010101" pitchFamily="2" charset="-122"/>
              </a:rPr>
              <a:t>，</a:t>
            </a:r>
            <a:r>
              <a:rPr lang="zh-CN" altLang="zh-CN" sz="2000" b="1" dirty="0">
                <a:latin typeface="Arial" panose="020B0604020202020204" pitchFamily="34" charset="0"/>
                <a:ea typeface="宋体" panose="02010600030101010101" pitchFamily="2" charset="-122"/>
              </a:rPr>
              <a:t>N≤10</a:t>
            </a:r>
            <a:r>
              <a:rPr lang="zh-CN" altLang="en-US" sz="2000" b="1" dirty="0">
                <a:latin typeface="Arial" panose="020B0604020202020204" pitchFamily="34" charset="0"/>
                <a:ea typeface="宋体" panose="02010600030101010101" pitchFamily="2" charset="-122"/>
              </a:rPr>
              <a:t>。分配原则：每个公司有权获得任意数目的设备，但总台数不超过设备数</a:t>
            </a:r>
            <a:r>
              <a:rPr lang="zh-CN" altLang="zh-CN" sz="2000" b="1" dirty="0">
                <a:latin typeface="Arial" panose="020B0604020202020204" pitchFamily="34" charset="0"/>
                <a:ea typeface="宋体" panose="02010600030101010101" pitchFamily="2" charset="-122"/>
              </a:rPr>
              <a:t>M</a:t>
            </a:r>
            <a:r>
              <a:rPr lang="zh-CN" altLang="en-US"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输入数据文件格式为：第一行有两个数，第一个数是分公司数</a:t>
            </a:r>
            <a:r>
              <a:rPr lang="zh-CN" altLang="zh-CN" sz="2000" b="1" dirty="0">
                <a:latin typeface="Arial" panose="020B0604020202020204" pitchFamily="34" charset="0"/>
                <a:ea typeface="宋体" panose="02010600030101010101" pitchFamily="2" charset="-122"/>
              </a:rPr>
              <a:t>N</a:t>
            </a:r>
            <a:r>
              <a:rPr lang="zh-CN" altLang="en-US" sz="2000" b="1" dirty="0">
                <a:latin typeface="Arial" panose="020B0604020202020204" pitchFamily="34" charset="0"/>
                <a:ea typeface="宋体" panose="02010600030101010101" pitchFamily="2" charset="-122"/>
              </a:rPr>
              <a:t>，第二个数是设备台数</a:t>
            </a:r>
            <a:r>
              <a:rPr lang="zh-CN" altLang="zh-CN" sz="2000" b="1" dirty="0">
                <a:latin typeface="Arial" panose="020B0604020202020204" pitchFamily="34" charset="0"/>
                <a:ea typeface="宋体" panose="02010600030101010101" pitchFamily="2" charset="-122"/>
              </a:rPr>
              <a:t>M</a:t>
            </a:r>
            <a:r>
              <a:rPr lang="zh-CN" altLang="en-US"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接下来是一个</a:t>
            </a:r>
            <a:r>
              <a:rPr lang="zh-CN" altLang="zh-CN" sz="2000" b="1" dirty="0">
                <a:latin typeface="Arial" panose="020B0604020202020204" pitchFamily="34" charset="0"/>
                <a:ea typeface="宋体" panose="02010600030101010101" pitchFamily="2" charset="-122"/>
              </a:rPr>
              <a:t>N*M</a:t>
            </a:r>
            <a:r>
              <a:rPr lang="zh-CN" altLang="en-US" sz="2000" b="1" dirty="0">
                <a:latin typeface="Arial" panose="020B0604020202020204" pitchFamily="34" charset="0"/>
                <a:ea typeface="宋体" panose="02010600030101010101" pitchFamily="2" charset="-122"/>
              </a:rPr>
              <a:t>的矩阵，表明了第 </a:t>
            </a:r>
            <a:r>
              <a:rPr lang="zh-CN" altLang="zh-CN" sz="2000" b="1" dirty="0">
                <a:latin typeface="Arial" panose="020B0604020202020204" pitchFamily="34" charset="0"/>
                <a:ea typeface="宋体" panose="02010600030101010101" pitchFamily="2" charset="-122"/>
              </a:rPr>
              <a:t>I</a:t>
            </a:r>
            <a:r>
              <a:rPr lang="zh-CN" altLang="en-US" sz="2000" b="1" dirty="0">
                <a:latin typeface="Arial" panose="020B0604020202020204" pitchFamily="34" charset="0"/>
                <a:ea typeface="宋体" panose="02010600030101010101" pitchFamily="2" charset="-122"/>
              </a:rPr>
              <a:t>个公司分配 </a:t>
            </a:r>
            <a:r>
              <a:rPr lang="zh-CN" altLang="zh-CN" sz="2000" b="1" dirty="0">
                <a:latin typeface="Arial" panose="020B0604020202020204" pitchFamily="34" charset="0"/>
                <a:ea typeface="宋体" panose="02010600030101010101" pitchFamily="2" charset="-122"/>
              </a:rPr>
              <a:t>J</a:t>
            </a:r>
            <a:r>
              <a:rPr lang="zh-CN" altLang="en-US" sz="2000" b="1" dirty="0">
                <a:latin typeface="Arial" panose="020B0604020202020204" pitchFamily="34" charset="0"/>
                <a:ea typeface="宋体" panose="02010600030101010101" pitchFamily="2" charset="-122"/>
              </a:rPr>
              <a:t>台机器的盈利。</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输入样例</a:t>
            </a:r>
            <a:r>
              <a:rPr lang="zh-CN" altLang="zh-CN" sz="2000" b="1" dirty="0">
                <a:latin typeface="Arial" panose="020B0604020202020204" pitchFamily="34" charset="0"/>
                <a:ea typeface="宋体" panose="02010600030101010101" pitchFamily="2" charset="-122"/>
              </a:rPr>
              <a:t>】assigned.in</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3 3                                        //3</a:t>
            </a:r>
            <a:r>
              <a:rPr lang="zh-CN" altLang="en-US" sz="2000" b="1" dirty="0">
                <a:latin typeface="Arial" panose="020B0604020202020204" pitchFamily="34" charset="0"/>
                <a:ea typeface="宋体" panose="02010600030101010101" pitchFamily="2" charset="-122"/>
              </a:rPr>
              <a:t>个分公司分</a:t>
            </a:r>
            <a:r>
              <a:rPr lang="zh-CN"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台机器</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30 40 50</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20 30 50</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20 25 30</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输出样例</a:t>
            </a:r>
            <a:r>
              <a:rPr lang="zh-CN" altLang="zh-CN" sz="2000" b="1" dirty="0">
                <a:latin typeface="Arial" panose="020B0604020202020204" pitchFamily="34" charset="0"/>
                <a:ea typeface="宋体" panose="02010600030101010101" pitchFamily="2" charset="-122"/>
              </a:rPr>
              <a:t>】assigned.out</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70                                         //</a:t>
            </a:r>
            <a:r>
              <a:rPr lang="zh-CN" altLang="en-US" sz="2000" b="1" dirty="0">
                <a:latin typeface="Arial" panose="020B0604020202020204" pitchFamily="34" charset="0"/>
                <a:ea typeface="宋体" panose="02010600030101010101" pitchFamily="2" charset="-122"/>
              </a:rPr>
              <a:t>最大盈利值为</a:t>
            </a:r>
            <a:r>
              <a:rPr lang="zh-CN" altLang="zh-CN" sz="2000" b="1" dirty="0">
                <a:latin typeface="Arial" panose="020B0604020202020204" pitchFamily="34" charset="0"/>
                <a:ea typeface="宋体" panose="02010600030101010101" pitchFamily="2" charset="-122"/>
              </a:rPr>
              <a:t>70</a:t>
            </a:r>
            <a:endParaRPr lang="zh-CN" altLang="zh-CN"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1 1                                        //</a:t>
            </a:r>
            <a:r>
              <a:rPr lang="zh-CN" altLang="en-US" sz="2000" b="1" dirty="0">
                <a:latin typeface="Arial" panose="020B0604020202020204" pitchFamily="34" charset="0"/>
                <a:ea typeface="宋体" panose="02010600030101010101" pitchFamily="2" charset="-122"/>
              </a:rPr>
              <a:t>第一分公司分</a:t>
            </a:r>
            <a:r>
              <a:rPr lang="zh-CN"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台</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2 1                                        //</a:t>
            </a:r>
            <a:r>
              <a:rPr lang="zh-CN" altLang="en-US" sz="2000" b="1" dirty="0">
                <a:latin typeface="Arial" panose="020B0604020202020204" pitchFamily="34" charset="0"/>
                <a:ea typeface="宋体" panose="02010600030101010101" pitchFamily="2" charset="-122"/>
              </a:rPr>
              <a:t>第二分公司分</a:t>
            </a:r>
            <a:r>
              <a:rPr lang="zh-CN"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台</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3 1                                        //</a:t>
            </a:r>
            <a:r>
              <a:rPr lang="zh-CN" altLang="en-US" sz="2000" b="1" dirty="0">
                <a:latin typeface="Arial" panose="020B0604020202020204" pitchFamily="34" charset="0"/>
                <a:ea typeface="宋体" panose="02010600030101010101" pitchFamily="2" charset="-122"/>
              </a:rPr>
              <a:t>第三分公司分</a:t>
            </a:r>
            <a:r>
              <a:rPr lang="zh-CN"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台</a:t>
            </a:r>
            <a:endParaRPr lang="zh-CN" altLang="en-US" sz="2000" b="1"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2"/>
          <p:cNvSpPr txBox="1"/>
          <p:nvPr/>
        </p:nvSpPr>
        <p:spPr>
          <a:xfrm>
            <a:off x="-76200" y="381000"/>
            <a:ext cx="9448800" cy="5310188"/>
          </a:xfrm>
          <a:prstGeom prst="rect">
            <a:avLst/>
          </a:prstGeom>
          <a:noFill/>
          <a:ln w="9525">
            <a:noFill/>
          </a:ln>
        </p:spPr>
        <p:txBody>
          <a:bodyPr anchor="t" anchorCtr="0">
            <a:spAutoFit/>
          </a:bodyPr>
          <a:p>
            <a:pPr>
              <a:buClrTx/>
              <a:buFont typeface="Arial" panose="020B0604020202020204" pitchFamily="34" charset="0"/>
            </a:pP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算法分析</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按照公司的顺序来分配机器，即按照公司的顺序划分阶段，第一个阶段把</a:t>
            </a:r>
            <a:r>
              <a:rPr lang="en-US" altLang="zh-CN" b="1" dirty="0">
                <a:latin typeface="Arial" panose="020B0604020202020204" pitchFamily="34" charset="0"/>
                <a:ea typeface="宋体" panose="02010600030101010101" pitchFamily="2" charset="-122"/>
              </a:rPr>
              <a:t>M</a:t>
            </a:r>
            <a:r>
              <a:rPr lang="zh-CN" altLang="en-US" b="1" dirty="0">
                <a:latin typeface="Arial" panose="020B0604020202020204" pitchFamily="34" charset="0"/>
                <a:ea typeface="宋体" panose="02010600030101010101" pitchFamily="2" charset="-122"/>
              </a:rPr>
              <a:t>台设备分给第一个公司，记录下来获得的各个盈利值，然后把</a:t>
            </a:r>
            <a:r>
              <a:rPr lang="en-US" altLang="zh-CN" b="1" dirty="0">
                <a:latin typeface="Arial" panose="020B0604020202020204" pitchFamily="34" charset="0"/>
                <a:ea typeface="宋体" panose="02010600030101010101" pitchFamily="2" charset="-122"/>
              </a:rPr>
              <a:t>M</a:t>
            </a:r>
            <a:r>
              <a:rPr lang="zh-CN" altLang="en-US" b="1" dirty="0">
                <a:latin typeface="Arial" panose="020B0604020202020204" pitchFamily="34" charset="0"/>
                <a:ea typeface="宋体" panose="02010600030101010101" pitchFamily="2" charset="-122"/>
              </a:rPr>
              <a:t>台设备分给前两个公司，和第一个阶段比较记录下来更优的各个盈利值，一直到第</a:t>
            </a:r>
            <a:r>
              <a:rPr lang="en-US" altLang="zh-CN" b="1" dirty="0">
                <a:latin typeface="Arial" panose="020B0604020202020204" pitchFamily="34" charset="0"/>
                <a:ea typeface="宋体" panose="02010600030101010101" pitchFamily="2" charset="-122"/>
              </a:rPr>
              <a:t>N</a:t>
            </a:r>
            <a:r>
              <a:rPr lang="zh-CN" altLang="en-US" b="1" dirty="0">
                <a:latin typeface="Arial" panose="020B0604020202020204" pitchFamily="34" charset="0"/>
                <a:ea typeface="宋体" panose="02010600030101010101" pitchFamily="2" charset="-122"/>
              </a:rPr>
              <a:t>个阶段把</a:t>
            </a:r>
            <a:r>
              <a:rPr lang="en-US" altLang="zh-CN" b="1" dirty="0">
                <a:latin typeface="Arial" panose="020B0604020202020204" pitchFamily="34" charset="0"/>
                <a:ea typeface="宋体" panose="02010600030101010101" pitchFamily="2" charset="-122"/>
              </a:rPr>
              <a:t>M</a:t>
            </a:r>
            <a:r>
              <a:rPr lang="zh-CN" altLang="en-US" b="1" dirty="0">
                <a:latin typeface="Arial" panose="020B0604020202020204" pitchFamily="34" charset="0"/>
                <a:ea typeface="宋体" panose="02010600030101010101" pitchFamily="2" charset="-122"/>
              </a:rPr>
              <a:t>台机器全部分给了</a:t>
            </a:r>
            <a:r>
              <a:rPr lang="en-US" altLang="zh-CN" b="1" dirty="0">
                <a:latin typeface="Arial" panose="020B0604020202020204" pitchFamily="34" charset="0"/>
                <a:ea typeface="宋体" panose="02010600030101010101" pitchFamily="2" charset="-122"/>
              </a:rPr>
              <a:t>N</a:t>
            </a:r>
            <a:r>
              <a:rPr lang="zh-CN" altLang="en-US" b="1" dirty="0">
                <a:latin typeface="Arial" panose="020B0604020202020204" pitchFamily="34" charset="0"/>
                <a:ea typeface="宋体" panose="02010600030101010101" pitchFamily="2" charset="-122"/>
              </a:rPr>
              <a:t>个公司，就可以得到最优解，下面来讨论两个阶段之间的关系，设数组</a:t>
            </a:r>
            <a:r>
              <a:rPr lang="en-US" altLang="zh-CN" b="1" dirty="0">
                <a:latin typeface="Arial" panose="020B0604020202020204" pitchFamily="34" charset="0"/>
                <a:ea typeface="宋体" panose="02010600030101010101" pitchFamily="2" charset="-122"/>
              </a:rPr>
              <a:t>F[I][J]</a:t>
            </a:r>
            <a:r>
              <a:rPr lang="zh-CN" altLang="en-US" b="1" dirty="0">
                <a:latin typeface="Arial" panose="020B0604020202020204" pitchFamily="34" charset="0"/>
                <a:ea typeface="宋体" panose="02010600030101010101" pitchFamily="2" charset="-122"/>
              </a:rPr>
              <a:t>表示前</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J</a:t>
            </a:r>
            <a:r>
              <a:rPr lang="zh-CN" altLang="en-US" b="1" dirty="0">
                <a:latin typeface="Arial" panose="020B0604020202020204" pitchFamily="34" charset="0"/>
                <a:ea typeface="宋体" panose="02010600030101010101" pitchFamily="2" charset="-122"/>
              </a:rPr>
              <a:t>台机器的最大盈利，数组</a:t>
            </a:r>
            <a:r>
              <a:rPr lang="en-US" altLang="zh-CN" b="1" dirty="0">
                <a:latin typeface="Arial" panose="020B0604020202020204" pitchFamily="34" charset="0"/>
                <a:ea typeface="宋体" panose="02010600030101010101" pitchFamily="2" charset="-122"/>
              </a:rPr>
              <a:t>F[I-1][K]</a:t>
            </a:r>
            <a:r>
              <a:rPr lang="zh-CN" altLang="en-US" b="1" dirty="0">
                <a:latin typeface="Arial" panose="020B0604020202020204" pitchFamily="34" charset="0"/>
                <a:ea typeface="宋体" panose="02010600030101010101" pitchFamily="2" charset="-122"/>
              </a:rPr>
              <a:t>表示前</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K</a:t>
            </a:r>
            <a:r>
              <a:rPr lang="zh-CN" altLang="en-US" b="1" dirty="0">
                <a:latin typeface="Arial" panose="020B0604020202020204" pitchFamily="34" charset="0"/>
                <a:ea typeface="宋体" panose="02010600030101010101" pitchFamily="2" charset="-122"/>
              </a:rPr>
              <a:t>台机器的最大盈利</a:t>
            </a:r>
            <a:r>
              <a:rPr lang="en-US" altLang="zh-CN" b="1" dirty="0">
                <a:latin typeface="Arial" panose="020B0604020202020204" pitchFamily="34" charset="0"/>
                <a:ea typeface="宋体" panose="02010600030101010101" pitchFamily="2" charset="-122"/>
              </a:rPr>
              <a:t>(1≤I≤N,1≤J≤M,0≤K≤J),</a:t>
            </a:r>
            <a:r>
              <a:rPr lang="zh-CN" altLang="en-US" b="1" dirty="0">
                <a:latin typeface="Arial" panose="020B0604020202020204" pitchFamily="34" charset="0"/>
                <a:ea typeface="宋体" panose="02010600030101010101" pitchFamily="2" charset="-122"/>
              </a:rPr>
              <a:t>用</a:t>
            </a:r>
            <a:r>
              <a:rPr lang="en-US" altLang="zh-CN" b="1" dirty="0">
                <a:latin typeface="Arial" panose="020B0604020202020204" pitchFamily="34" charset="0"/>
                <a:ea typeface="宋体" panose="02010600030101010101" pitchFamily="2" charset="-122"/>
              </a:rPr>
              <a:t>Value[I][J]</a:t>
            </a:r>
            <a:r>
              <a:rPr lang="zh-CN" altLang="en-US" b="1" dirty="0">
                <a:latin typeface="Arial" panose="020B0604020202020204" pitchFamily="34" charset="0"/>
                <a:ea typeface="宋体" panose="02010600030101010101" pitchFamily="2" charset="-122"/>
              </a:rPr>
              <a:t>表示第</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 </a:t>
            </a:r>
            <a:r>
              <a:rPr lang="en-US" altLang="zh-CN" b="1" dirty="0">
                <a:latin typeface="Arial" panose="020B0604020202020204" pitchFamily="34" charset="0"/>
                <a:ea typeface="宋体" panose="02010600030101010101" pitchFamily="2" charset="-122"/>
              </a:rPr>
              <a:t>J</a:t>
            </a:r>
            <a:r>
              <a:rPr lang="zh-CN" altLang="en-US" b="1" dirty="0">
                <a:latin typeface="Arial" panose="020B0604020202020204" pitchFamily="34" charset="0"/>
                <a:ea typeface="宋体" panose="02010600030101010101" pitchFamily="2" charset="-122"/>
              </a:rPr>
              <a:t>台机器的盈利</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则</a:t>
            </a:r>
            <a:r>
              <a:rPr lang="en-US" altLang="zh-CN" b="1" dirty="0">
                <a:latin typeface="Arial" panose="020B0604020202020204" pitchFamily="34" charset="0"/>
                <a:ea typeface="宋体" panose="02010600030101010101" pitchFamily="2" charset="-122"/>
              </a:rPr>
              <a:t>F[I][J]</a:t>
            </a:r>
            <a:r>
              <a:rPr lang="zh-CN" altLang="en-US" b="1" dirty="0">
                <a:latin typeface="Arial" panose="020B0604020202020204" pitchFamily="34" charset="0"/>
                <a:ea typeface="宋体" panose="02010600030101010101" pitchFamily="2" charset="-122"/>
              </a:rPr>
              <a:t>可以由下面的式子中取最大值获得：</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F[I-1][0]+Value[I][J]   //</a:t>
            </a:r>
            <a:r>
              <a:rPr lang="zh-CN" altLang="en-US" b="1" dirty="0">
                <a:latin typeface="Arial" panose="020B0604020202020204" pitchFamily="34" charset="0"/>
                <a:ea typeface="宋体" panose="02010600030101010101" pitchFamily="2" charset="-122"/>
              </a:rPr>
              <a:t>前</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公司分配</a:t>
            </a:r>
            <a:r>
              <a:rPr lang="en-US" altLang="zh-CN" b="1" dirty="0">
                <a:latin typeface="Arial" panose="020B0604020202020204" pitchFamily="34" charset="0"/>
                <a:ea typeface="宋体" panose="02010600030101010101" pitchFamily="2" charset="-122"/>
              </a:rPr>
              <a:t>0</a:t>
            </a:r>
            <a:r>
              <a:rPr lang="zh-CN" altLang="en-US" b="1" dirty="0">
                <a:latin typeface="Arial" panose="020B0604020202020204" pitchFamily="34" charset="0"/>
                <a:ea typeface="宋体" panose="02010600030101010101" pitchFamily="2" charset="-122"/>
              </a:rPr>
              <a:t>台机器最大盈利</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第</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J</a:t>
            </a:r>
            <a:r>
              <a:rPr lang="zh-CN" altLang="en-US" b="1" dirty="0">
                <a:latin typeface="Arial" panose="020B0604020202020204" pitchFamily="34" charset="0"/>
                <a:ea typeface="宋体" panose="02010600030101010101" pitchFamily="2" charset="-122"/>
              </a:rPr>
              <a:t>台的机器的盈利</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F[I-1][1]+Value[I][J-1] //</a:t>
            </a:r>
            <a:r>
              <a:rPr lang="zh-CN" altLang="en-US" b="1" dirty="0">
                <a:latin typeface="Arial" panose="020B0604020202020204" pitchFamily="34" charset="0"/>
                <a:ea typeface="宋体" panose="02010600030101010101" pitchFamily="2" charset="-122"/>
              </a:rPr>
              <a:t>前</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公司分配</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台机器最大盈利</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第</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J-1</a:t>
            </a:r>
            <a:r>
              <a:rPr lang="zh-CN" altLang="en-US" b="1" dirty="0">
                <a:latin typeface="Arial" panose="020B0604020202020204" pitchFamily="34" charset="0"/>
                <a:ea typeface="宋体" panose="02010600030101010101" pitchFamily="2" charset="-122"/>
              </a:rPr>
              <a:t>台的机器的盈利</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F[I-1][2]+Value[I][J-2] //</a:t>
            </a:r>
            <a:r>
              <a:rPr lang="zh-CN" altLang="en-US" b="1" dirty="0">
                <a:latin typeface="Arial" panose="020B0604020202020204" pitchFamily="34" charset="0"/>
                <a:ea typeface="宋体" panose="02010600030101010101" pitchFamily="2" charset="-122"/>
              </a:rPr>
              <a:t>前</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公司分配</a:t>
            </a:r>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台机器最大盈利</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第</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J-2</a:t>
            </a:r>
            <a:r>
              <a:rPr lang="zh-CN" altLang="en-US" b="1" dirty="0">
                <a:latin typeface="Arial" panose="020B0604020202020204" pitchFamily="34" charset="0"/>
                <a:ea typeface="宋体" panose="02010600030101010101" pitchFamily="2" charset="-122"/>
              </a:rPr>
              <a:t>台的机器的盈利</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en-US" altLang="zh-CN" b="1" dirty="0">
                <a:latin typeface="Arial" panose="020B0604020202020204" pitchFamily="34" charset="0"/>
                <a:ea typeface="宋体" panose="02010600030101010101" pitchFamily="2" charset="-122"/>
              </a:rPr>
              <a:t> F[I-1][J-1]+Value[I][1] //</a:t>
            </a:r>
            <a:r>
              <a:rPr lang="zh-CN" altLang="en-US" b="1" dirty="0">
                <a:latin typeface="Arial" panose="020B0604020202020204" pitchFamily="34" charset="0"/>
                <a:ea typeface="宋体" panose="02010600030101010101" pitchFamily="2" charset="-122"/>
              </a:rPr>
              <a:t>前</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公司</a:t>
            </a:r>
            <a:r>
              <a:rPr lang="en-US" altLang="zh-CN" b="1" dirty="0">
                <a:latin typeface="Arial" panose="020B0604020202020204" pitchFamily="34" charset="0"/>
                <a:ea typeface="宋体" panose="02010600030101010101" pitchFamily="2" charset="-122"/>
              </a:rPr>
              <a:t>J-1</a:t>
            </a:r>
            <a:r>
              <a:rPr lang="zh-CN" altLang="en-US" b="1" dirty="0">
                <a:latin typeface="Arial" panose="020B0604020202020204" pitchFamily="34" charset="0"/>
                <a:ea typeface="宋体" panose="02010600030101010101" pitchFamily="2" charset="-122"/>
              </a:rPr>
              <a:t>分配台机器最大盈利</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第</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台的机器的盈利</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F[I-1][J]+Value[I][0]    //</a:t>
            </a:r>
            <a:r>
              <a:rPr lang="zh-CN" altLang="en-US" b="1" dirty="0">
                <a:latin typeface="Arial" panose="020B0604020202020204" pitchFamily="34" charset="0"/>
                <a:ea typeface="宋体" panose="02010600030101010101" pitchFamily="2" charset="-122"/>
              </a:rPr>
              <a:t>前</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公司分配</a:t>
            </a:r>
            <a:r>
              <a:rPr lang="en-US" altLang="zh-CN" b="1" dirty="0">
                <a:latin typeface="Arial" panose="020B0604020202020204" pitchFamily="34" charset="0"/>
                <a:ea typeface="宋体" panose="02010600030101010101" pitchFamily="2" charset="-122"/>
              </a:rPr>
              <a:t>J</a:t>
            </a:r>
            <a:r>
              <a:rPr lang="zh-CN" altLang="en-US" b="1" dirty="0">
                <a:latin typeface="Arial" panose="020B0604020202020204" pitchFamily="34" charset="0"/>
                <a:ea typeface="宋体" panose="02010600030101010101" pitchFamily="2" charset="-122"/>
              </a:rPr>
              <a:t>台机器最大盈利</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第</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个公司分配</a:t>
            </a:r>
            <a:r>
              <a:rPr lang="en-US" altLang="zh-CN" b="1" dirty="0">
                <a:latin typeface="Arial" panose="020B0604020202020204" pitchFamily="34" charset="0"/>
                <a:ea typeface="宋体" panose="02010600030101010101" pitchFamily="2" charset="-122"/>
              </a:rPr>
              <a:t>0</a:t>
            </a:r>
            <a:r>
              <a:rPr lang="zh-CN" altLang="en-US" b="1" dirty="0">
                <a:latin typeface="Arial" panose="020B0604020202020204" pitchFamily="34" charset="0"/>
                <a:ea typeface="宋体" panose="02010600030101010101" pitchFamily="2" charset="-122"/>
              </a:rPr>
              <a:t>台的机器的盈利</a:t>
            </a:r>
            <a:endParaRPr lang="zh-CN" altLang="en-US"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在这里用机器数用做每个阶段的状态，由于</a:t>
            </a:r>
            <a:r>
              <a:rPr lang="en-US" altLang="zh-CN" b="1" dirty="0">
                <a:latin typeface="Arial" panose="020B0604020202020204" pitchFamily="34" charset="0"/>
                <a:ea typeface="宋体" panose="02010600030101010101" pitchFamily="2" charset="-122"/>
              </a:rPr>
              <a:t>Value[I][J]</a:t>
            </a:r>
            <a:r>
              <a:rPr lang="zh-CN" altLang="en-US" b="1" dirty="0">
                <a:latin typeface="Arial" panose="020B0604020202020204" pitchFamily="34" charset="0"/>
                <a:ea typeface="宋体" panose="02010600030101010101" pitchFamily="2" charset="-122"/>
              </a:rPr>
              <a:t>的值为定值，要使前面每个式子的值最大，就必须使第</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阶段的各个状态的值最大，阶段</a:t>
            </a:r>
            <a:r>
              <a:rPr lang="en-US" altLang="zh-CN" b="1" dirty="0">
                <a:latin typeface="Arial" panose="020B0604020202020204" pitchFamily="34"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的状态只能由阶段</a:t>
            </a:r>
            <a:r>
              <a:rPr lang="en-US" altLang="zh-CN" b="1" dirty="0">
                <a:latin typeface="Arial" panose="020B0604020202020204" pitchFamily="34" charset="0"/>
                <a:ea typeface="宋体" panose="02010600030101010101" pitchFamily="2" charset="-122"/>
              </a:rPr>
              <a:t>i-1</a:t>
            </a:r>
            <a:r>
              <a:rPr lang="zh-CN" altLang="en-US" b="1" dirty="0">
                <a:latin typeface="Arial" panose="020B0604020202020204" pitchFamily="34" charset="0"/>
                <a:ea typeface="宋体" panose="02010600030101010101" pitchFamily="2" charset="-122"/>
              </a:rPr>
              <a:t>中的状态通过状态转移方程求得，与其他状态没有关系。由此可见，该问题具备了最优子结构和无后效性原则，适宜使用动态程序设计方法求解。状态转移方程为：</a:t>
            </a:r>
            <a:r>
              <a:rPr lang="en-US" altLang="zh-CN" b="1" dirty="0">
                <a:latin typeface="Arial" panose="020B0604020202020204" pitchFamily="34" charset="0"/>
                <a:ea typeface="宋体" panose="02010600030101010101" pitchFamily="2" charset="-122"/>
              </a:rPr>
              <a:t>F[I][J]=MAX{F[I-1][K]+Value[I][J-K]} (1≤I≤N,1≤J≤M,0≤K≤J)</a:t>
            </a:r>
            <a:endParaRPr lang="en-US" altLang="zh-CN"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b="1" dirty="0">
                <a:latin typeface="Arial" panose="020B0604020202020204" pitchFamily="34" charset="0"/>
                <a:ea typeface="宋体" panose="02010600030101010101" pitchFamily="2" charset="-122"/>
              </a:rPr>
              <a:t>　　初始值：</a:t>
            </a:r>
            <a:r>
              <a:rPr lang="en-US" altLang="zh-CN" b="1" dirty="0">
                <a:latin typeface="Arial" panose="020B0604020202020204" pitchFamily="34" charset="0"/>
                <a:ea typeface="宋体" panose="02010600030101010101" pitchFamily="2" charset="-122"/>
              </a:rPr>
              <a:t>F[0][0]=0</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F[n][m]</a:t>
            </a:r>
            <a:r>
              <a:rPr lang="zh-CN" altLang="en-US" b="1" dirty="0">
                <a:latin typeface="Arial" panose="020B0604020202020204" pitchFamily="34" charset="0"/>
                <a:ea typeface="宋体" panose="02010600030101010101" pitchFamily="2" charset="-122"/>
              </a:rPr>
              <a:t>的值即为所求最大盈利值。</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Text Box 2"/>
          <p:cNvSpPr txBox="1"/>
          <p:nvPr/>
        </p:nvSpPr>
        <p:spPr>
          <a:xfrm>
            <a:off x="0" y="0"/>
            <a:ext cx="9144000" cy="6556375"/>
          </a:xfrm>
          <a:prstGeom prst="rect">
            <a:avLst/>
          </a:prstGeom>
          <a:noFill/>
          <a:ln w="9525">
            <a:noFill/>
          </a:ln>
        </p:spPr>
        <p:txBody>
          <a:bodyPr anchor="t" anchorCtr="0">
            <a:spAutoFit/>
          </a:bodyPr>
          <a:p>
            <a:pPr>
              <a:buClrTx/>
              <a:buFont typeface="Arial" panose="020B0604020202020204" pitchFamily="34" charset="0"/>
            </a:pPr>
            <a:r>
              <a:rPr lang="zh-CN" altLang="en-US" sz="2000" b="1" dirty="0">
                <a:latin typeface="Arial" panose="020B0604020202020204" pitchFamily="34" charset="0"/>
                <a:ea typeface="宋体" panose="02010600030101010101" pitchFamily="2" charset="-122"/>
              </a:rPr>
              <a:t>【参考程序】</a:t>
            </a:r>
            <a:endParaRPr lang="zh-CN" altLang="en-US" sz="2000" b="1"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#include&lt;iostream&gt;</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using namespace std;</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int show(int,int);</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long max1,f[11][20],value[11][20];</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int main()</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long m,n,i,j,k;</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cin&gt;&gt;n&gt;&gt;m;</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for (i=1;i&lt;=n;i++)</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for (j=1;j&lt;=m;j++)</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cin&gt;&gt;value[i][j];</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for (i=1;i&lt;=n;i++)</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for (j=1;j&lt;=m;j++)</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 </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max1=0;</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for (k=0;k&lt;=j;k++)</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if (f[i-1][k]+value[i][j-k]&gt;max1)</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max1=f[i-1][k]+value[i][j-k];</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f[i][j]=max1; </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 </a:t>
            </a:r>
            <a:endParaRPr lang="zh-CN" altLang="en-US" sz="2000" b="1"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2"/>
          <p:cNvSpPr txBox="1"/>
          <p:nvPr/>
        </p:nvSpPr>
        <p:spPr>
          <a:xfrm>
            <a:off x="34925" y="457200"/>
            <a:ext cx="9144000" cy="5740400"/>
          </a:xfrm>
          <a:prstGeom prst="rect">
            <a:avLst/>
          </a:prstGeom>
          <a:noFill/>
          <a:ln w="9525">
            <a:noFill/>
          </a:ln>
        </p:spPr>
        <p:txBody>
          <a:bodyPr anchor="t" anchorCtr="0">
            <a:spAutoFit/>
          </a:bodyPr>
          <a:p>
            <a:pPr>
              <a:buClrTx/>
              <a:buFont typeface="Arial" panose="020B0604020202020204" pitchFamily="34" charset="0"/>
            </a:pP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cout&lt;&lt;f[n][m]&lt;&lt;endl; </a:t>
            </a:r>
            <a:r>
              <a:rPr lang="en-US" altLang="zh-CN"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a:t>
            </a:r>
            <a:r>
              <a:rPr lang="zh-CN" altLang="en-US" sz="2000" b="1" dirty="0">
                <a:latin typeface="Consolas" panose="020B0609020204030204" pitchFamily="49" charset="0"/>
                <a:ea typeface="宋体" panose="02010600030101010101" pitchFamily="2" charset="-122"/>
              </a:rPr>
              <a:t>输出最大盈利值</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show(n,m); </a:t>
            </a: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a:t>
            </a:r>
            <a:r>
              <a:rPr lang="zh-CN" altLang="en-US" sz="2000" b="1" dirty="0">
                <a:latin typeface="Consolas" panose="020B0609020204030204" pitchFamily="49" charset="0"/>
                <a:ea typeface="宋体" panose="02010600030101010101" pitchFamily="2" charset="-122"/>
              </a:rPr>
              <a:t>输出分配情况</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a:t>
            </a:r>
            <a:endParaRPr lang="en-US"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int show(int i,int j)                 //</a:t>
            </a:r>
            <a:r>
              <a:rPr lang="zh-CN" altLang="en-US" sz="2000" b="1" dirty="0">
                <a:latin typeface="Consolas" panose="020B0609020204030204" pitchFamily="49" charset="0"/>
                <a:ea typeface="宋体" panose="02010600030101010101" pitchFamily="2" charset="-122"/>
              </a:rPr>
              <a:t>输出各分公司分配情况</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int k;</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if (i==0) return 0;</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for (k=0;k&lt;=j;k++)</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if (max1==f[i-1][k]+value[i][j-k]) //</a:t>
            </a:r>
            <a:r>
              <a:rPr lang="zh-CN" altLang="en-US" sz="2000" b="1" dirty="0">
                <a:latin typeface="Consolas" panose="020B0609020204030204" pitchFamily="49" charset="0"/>
                <a:ea typeface="宋体" panose="02010600030101010101" pitchFamily="2" charset="-122"/>
              </a:rPr>
              <a:t>递归求各公司分配的机器数量</a:t>
            </a:r>
            <a:endParaRPr lang="zh-CN" altLang="en-US"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max1=f[i-1][k];</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 show(i-1,k);</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cout&lt;&lt;i&lt;&lt;" "&lt;&lt;j-k&lt;&lt;endl;</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r>
              <a:rPr lang="zh-CN" altLang="en-US" sz="2000" b="1" dirty="0">
                <a:latin typeface="Consolas" panose="020B0609020204030204" pitchFamily="49" charset="0"/>
                <a:ea typeface="宋体" panose="02010600030101010101" pitchFamily="2" charset="-122"/>
              </a:rPr>
              <a:t>   </a:t>
            </a:r>
            <a:r>
              <a:rPr lang="zh-CN" altLang="zh-CN" sz="2000" b="1" dirty="0">
                <a:latin typeface="Consolas" panose="020B0609020204030204" pitchFamily="49" charset="0"/>
                <a:ea typeface="宋体" panose="02010600030101010101" pitchFamily="2" charset="-122"/>
              </a:rPr>
              <a:t>break;</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     }</a:t>
            </a:r>
            <a:endParaRPr lang="zh-CN" altLang="zh-CN" sz="2000" b="1" dirty="0">
              <a:latin typeface="Consolas" panose="020B0609020204030204" pitchFamily="49" charset="0"/>
              <a:ea typeface="宋体" panose="02010600030101010101" pitchFamily="2" charset="-122"/>
            </a:endParaRPr>
          </a:p>
          <a:p>
            <a:pPr>
              <a:buClrTx/>
              <a:buFont typeface="Arial" panose="020B0604020202020204" pitchFamily="34" charset="0"/>
            </a:pPr>
            <a:r>
              <a:rPr lang="zh-CN" altLang="zh-CN" sz="2000" b="1" dirty="0">
                <a:latin typeface="Consolas" panose="020B0609020204030204" pitchFamily="49" charset="0"/>
                <a:ea typeface="宋体" panose="02010600030101010101" pitchFamily="2" charset="-122"/>
              </a:rPr>
              <a:t>}</a:t>
            </a:r>
            <a:endParaRPr lang="zh-CN" altLang="zh-CN" sz="2000" b="1" dirty="0">
              <a:latin typeface="Consolas" panose="020B0609020204030204" pitchFamily="49" charset="0"/>
              <a:ea typeface="宋体" panose="02010600030101010101" pitchFamily="2" charset="-122"/>
            </a:endParaRPr>
          </a:p>
          <a:p>
            <a:pPr>
              <a:spcBef>
                <a:spcPct val="50000"/>
              </a:spcBef>
              <a:buClrTx/>
              <a:buFont typeface="Arial" panose="020B0604020202020204" pitchFamily="34" charset="0"/>
            </a:pPr>
            <a:endParaRPr lang="zh-CN" altLang="zh-CN" b="1"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2"/>
          <p:cNvSpPr txBox="1"/>
          <p:nvPr/>
        </p:nvSpPr>
        <p:spPr>
          <a:xfrm>
            <a:off x="0" y="163513"/>
            <a:ext cx="9067800" cy="6694487"/>
          </a:xfrm>
          <a:prstGeom prst="rect">
            <a:avLst/>
          </a:prstGeom>
          <a:noFill/>
          <a:ln w="9525">
            <a:noFill/>
          </a:ln>
        </p:spPr>
        <p:txBody>
          <a:bodyPr anchor="t" anchorCtr="0">
            <a:spAutoFit/>
          </a:bodyPr>
          <a:p>
            <a:pPr>
              <a:buClrTx/>
              <a:buFont typeface="Arial" panose="020B0604020202020204" pitchFamily="34" charset="0"/>
            </a:pPr>
            <a:r>
              <a:rPr lang="zh-CN" altLang="en-US" dirty="0">
                <a:latin typeface="Arial" panose="020B0604020202020204" pitchFamily="34" charset="0"/>
                <a:ea typeface="宋体" panose="02010600030101010101" pitchFamily="2" charset="-122"/>
              </a:rPr>
              <a:t>具体计算过程如下：</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S1： K = 4 有</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F4（D1）= 3，   F4（D2）= 4，      F4（D3）= 3；</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S2： K = 3 有</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F3（C1）= MIN{ D3（C1，D1）+ F4（D1），D3（C1，D2）+ F4（D2）}</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 MIN{ 5+3，6+4 } = 8</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F3（C2）= D3（C2，D1）+ F4（D1）= 5+3 = 8</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F3（C3）= D3（C3，D3）+ F4（D3）= 8+3 = 11</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F3（C4）= D3（C4，D3）+ F4（D3）= 3+3 = 6</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S3： K = 2 有   </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F2（B1）= MIN{ D2（B1，C1）+ F3（C1），D2（B1，C2）+ F3（C2），</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D2（B1，C3）+ F3(C3)} = MIN{ 1+8,6+8,3+11} = 9</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F2（B2）= MIN{ D2（B2，C2）+ F3（C2），D2（B2，C4）+ F3（C4）}</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 MIN{ 8+8，4+6 } = 10</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S4： K = 1 有 </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F1（A）= MIN{ D1（A，B1）+ F2（B1），D1（A，B2）+ F2（B2）}</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 MIN{ 5+9，3+10} = 13</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因此由A点到E点的全过程最短路径为A→B2→C4→D3→E；最短路程长度为13。</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从以上过程可以看出，每个阶段中，都求出本阶段的各个初始状态到终点E的最短距离，当逆序倒推到过程起点A时，便得到了全过程的最短路径和最短距离。</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在上例的多阶段决策问题中，各个阶段采取的决策，一般来说是与阶段有关的，决策依赖于当前状态，又随即引起状态的转移，一个决策序列就是在变化的状态中产生出来的，故有“动态”的含义，我们称这种解决多阶段决策最优化的过程为动态规划程序设计方法。</a:t>
            </a:r>
            <a:endParaRPr lang="zh-CN" altLang="en-US" dirty="0">
              <a:latin typeface="Arial" panose="020B0604020202020204" pitchFamily="34" charset="0"/>
              <a:ea typeface="宋体" panose="02010600030101010101" pitchFamily="2" charset="-122"/>
            </a:endParaRPr>
          </a:p>
        </p:txBody>
      </p:sp>
      <p:graphicFrame>
        <p:nvGraphicFramePr>
          <p:cNvPr id="17410" name="Object 4"/>
          <p:cNvGraphicFramePr>
            <a:graphicFrameLocks noChangeAspect="1"/>
          </p:cNvGraphicFramePr>
          <p:nvPr/>
        </p:nvGraphicFramePr>
        <p:xfrm>
          <a:off x="3657600" y="3581400"/>
          <a:ext cx="4816475" cy="2932113"/>
        </p:xfrm>
        <a:graphic>
          <a:graphicData uri="http://schemas.openxmlformats.org/presentationml/2006/ole">
            <mc:AlternateContent xmlns:mc="http://schemas.openxmlformats.org/markup-compatibility/2006">
              <mc:Choice xmlns:v="urn:schemas-microsoft-com:vml" Requires="v">
                <p:oleObj spid="_x0000_s3077" name="" r:id="rId1" imgW="3876675" imgH="2362200" progId="Paint.Picture">
                  <p:embed/>
                </p:oleObj>
              </mc:Choice>
              <mc:Fallback>
                <p:oleObj name="" r:id="rId1" imgW="3876675" imgH="2362200" progId="Paint.Picture">
                  <p:embed/>
                  <p:pic>
                    <p:nvPicPr>
                      <p:cNvPr id="0" name="图片 3076"/>
                      <p:cNvPicPr/>
                      <p:nvPr/>
                    </p:nvPicPr>
                    <p:blipFill>
                      <a:blip r:embed="rId2"/>
                      <a:stretch>
                        <a:fillRect/>
                      </a:stretch>
                    </p:blipFill>
                    <p:spPr>
                      <a:xfrm>
                        <a:off x="3657600" y="3581400"/>
                        <a:ext cx="4816475" cy="2932113"/>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noRot="1"/>
          </p:cNvSpPr>
          <p:nvPr>
            <p:ph idx="1"/>
          </p:nvPr>
        </p:nvSpPr>
        <p:spPr>
          <a:xfrm>
            <a:off x="76200" y="76200"/>
            <a:ext cx="8540750" cy="609600"/>
          </a:xfrm>
          <a:ln/>
        </p:spPr>
        <p:txBody>
          <a:bodyPr vert="horz" wrap="square" lIns="91440" tIns="45720" rIns="91440" bIns="45720" anchor="t" anchorCtr="0"/>
          <a:p>
            <a:pPr eaLnBrk="1" hangingPunct="1"/>
            <a:r>
              <a:rPr lang="zh-CN" altLang="en-US" sz="2800" b="1" dirty="0">
                <a:solidFill>
                  <a:schemeClr val="tx2"/>
                </a:solidFill>
              </a:rPr>
              <a:t>动态规划的基本概念和基本模型构成 </a:t>
            </a:r>
            <a:endParaRPr lang="zh-CN" altLang="en-US" sz="2800" b="1" dirty="0">
              <a:solidFill>
                <a:schemeClr val="tx2"/>
              </a:solidFill>
            </a:endParaRPr>
          </a:p>
        </p:txBody>
      </p:sp>
      <p:sp>
        <p:nvSpPr>
          <p:cNvPr id="18434" name="Text Box 3"/>
          <p:cNvSpPr txBox="1"/>
          <p:nvPr/>
        </p:nvSpPr>
        <p:spPr>
          <a:xfrm>
            <a:off x="152400" y="617538"/>
            <a:ext cx="8915400" cy="5859462"/>
          </a:xfrm>
          <a:prstGeom prst="rect">
            <a:avLst/>
          </a:prstGeom>
          <a:noFill/>
          <a:ln w="9525">
            <a:noFill/>
          </a:ln>
        </p:spPr>
        <p:txBody>
          <a:bodyPr anchor="t" anchorCtr="0">
            <a:spAutoFit/>
          </a:bodyPr>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现在我们来介绍动态规划的基本概念。</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1. 阶段和阶段变量：</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用动态规划求解一个问题时，需要将问题的全过程恰当地分成若干个相互联系的阶段，以便按一定的次序去求解。描述阶段的变量称为阶段变量，通常用K表示，阶段的划分一般是根据时间和空间的自然特征来划分，同时阶段的划分要便于把问题转化成多阶段决策过程，如例题1中，可将其划分成4个阶段，即K = 1，2，3，4。</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2. 状态和状态变量：</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某一阶段的出发位置称为状态，通常一个阶段包含若干状态。一般地，状态可由变量来描述，用来描述状态的变量称为状态变量。如例题1中，C3是一个状态变量。</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3. 决策、决策变量和决策允许集合：</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在对问题的处理中作出的每种选择性的行动就是决策。即从该阶段的每一个状态出发，通过一次选择性的行动转移至下一阶段的相应状态。一个实际问题可能要有多次决策和多个决策点，在每一个阶段的每一个状态中都需要有一次决策，决策也可以用变量来描述，称这种变量为决策变量。在实际问题中，决策变量的取值往往限制在某一个范围之内，此范围称为允许决策集合。如例题1中，F3（C3）就是一个决策变量。</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4</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策略和最优策略：</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所有阶段依次排列构成问题的全过程。全过程中各阶段决策变量所组成的有序总体称为策略。在实际问题中，从决策允许集合中找出最优效果的策略成为最优策略。</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5. 状态转移方程</a:t>
            </a:r>
            <a:endParaRPr lang="zh-CN" altLang="en-US" dirty="0">
              <a:latin typeface="Arial" panose="020B0604020202020204" pitchFamily="34" charset="0"/>
              <a:ea typeface="宋体" panose="02010600030101010101" pitchFamily="2" charset="-122"/>
            </a:endParaRPr>
          </a:p>
          <a:p>
            <a:pPr>
              <a:buClrTx/>
              <a:buFont typeface="Arial" panose="020B0604020202020204" pitchFamily="34" charset="0"/>
            </a:pPr>
            <a:r>
              <a:rPr lang="zh-CN" altLang="en-US" dirty="0">
                <a:latin typeface="Arial" panose="020B0604020202020204" pitchFamily="34" charset="0"/>
                <a:ea typeface="宋体" panose="02010600030101010101" pitchFamily="2" charset="-122"/>
              </a:rPr>
              <a:t>       前一阶段的终点就是后一阶段的起点，对前一阶段的状态作出某种决策，产生后一阶段的状态，这种关系描述了由k阶段到k+1阶段状态的演变规律，称为状态转移方程。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noRot="1"/>
          </p:cNvSpPr>
          <p:nvPr>
            <p:ph idx="1"/>
          </p:nvPr>
        </p:nvSpPr>
        <p:spPr>
          <a:xfrm>
            <a:off x="0" y="0"/>
            <a:ext cx="4953000" cy="457200"/>
          </a:xfrm>
          <a:ln/>
        </p:spPr>
        <p:txBody>
          <a:bodyPr vert="horz" wrap="square" lIns="91440" tIns="45720" rIns="91440" bIns="45720" anchor="t" anchorCtr="0"/>
          <a:p>
            <a:pPr eaLnBrk="1" hangingPunct="1">
              <a:lnSpc>
                <a:spcPct val="90000"/>
              </a:lnSpc>
            </a:pPr>
            <a:r>
              <a:rPr lang="zh-CN" altLang="en-US" sz="2800" b="1" dirty="0">
                <a:solidFill>
                  <a:schemeClr val="tx2"/>
                </a:solidFill>
              </a:rPr>
              <a:t>最优化原理与无后效性 </a:t>
            </a:r>
            <a:endParaRPr lang="zh-CN" altLang="en-US" sz="2800" b="1" dirty="0">
              <a:solidFill>
                <a:schemeClr val="tx2"/>
              </a:solidFill>
            </a:endParaRPr>
          </a:p>
        </p:txBody>
      </p:sp>
      <p:sp>
        <p:nvSpPr>
          <p:cNvPr id="19458" name="Text Box 3"/>
          <p:cNvSpPr txBox="1"/>
          <p:nvPr/>
        </p:nvSpPr>
        <p:spPr>
          <a:xfrm>
            <a:off x="0" y="457200"/>
            <a:ext cx="9144000" cy="6462713"/>
          </a:xfrm>
          <a:prstGeom prst="rect">
            <a:avLst/>
          </a:prstGeom>
          <a:noFill/>
          <a:ln w="9525">
            <a:noFill/>
          </a:ln>
        </p:spPr>
        <p:txBody>
          <a:bodyPr anchor="t" anchorCtr="0">
            <a:spAutoFit/>
          </a:bodyPr>
          <a:p>
            <a:pPr marL="342900" indent="-342900">
              <a:buClrTx/>
              <a:buFont typeface="Arial" panose="020B0604020202020204" pitchFamily="34" charset="0"/>
            </a:pPr>
            <a:r>
              <a:rPr lang="zh-CN"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       上面已经介绍了动态规划模型的基本组成，现在需要解决的问题是：什么样的“多阶段决策问题”才可以采用动态规划的方法求解。</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一般来说，能够采用动态规划方法求解的问题，必须满足最优化原理和无后效性原则：</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动态规划的最优化原理。作为整个过程的最优策略具有：无论过去的状态和决策如何，对前面的决策所形成的状态而言，余下的诸决策必须构成最优策略的性质。也可以通俗地理解为子问题的局部最优将导致整个问题的全局最优，即问题具有最优子结构的性质，也就是说一个问题的最优解只取决于其子问题的最优解，而非最优解对问题的求解没有影响。在例题</a:t>
            </a:r>
            <a:r>
              <a:rPr lang="zh-CN"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最短路径问题中，</a:t>
            </a:r>
            <a:r>
              <a:rPr lang="zh-CN"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到</a:t>
            </a:r>
            <a:r>
              <a:rPr lang="zh-CN" altLang="zh-CN" dirty="0">
                <a:latin typeface="Arial" panose="020B0604020202020204" pitchFamily="34" charset="0"/>
                <a:ea typeface="宋体" panose="02010600030101010101" pitchFamily="2" charset="-122"/>
              </a:rPr>
              <a:t>E</a:t>
            </a:r>
            <a:r>
              <a:rPr lang="zh-CN" altLang="en-US" dirty="0">
                <a:latin typeface="Arial" panose="020B0604020202020204" pitchFamily="34" charset="0"/>
                <a:ea typeface="宋体" panose="02010600030101010101" pitchFamily="2" charset="-122"/>
              </a:rPr>
              <a:t>的最优路径上的任一点到终点</a:t>
            </a:r>
            <a:r>
              <a:rPr lang="zh-CN" altLang="zh-CN" dirty="0">
                <a:latin typeface="Arial" panose="020B0604020202020204" pitchFamily="34" charset="0"/>
                <a:ea typeface="宋体" panose="02010600030101010101" pitchFamily="2" charset="-122"/>
              </a:rPr>
              <a:t>E</a:t>
            </a:r>
            <a:r>
              <a:rPr lang="zh-CN" altLang="en-US" dirty="0">
                <a:latin typeface="Arial" panose="020B0604020202020204" pitchFamily="34" charset="0"/>
                <a:ea typeface="宋体" panose="02010600030101010101" pitchFamily="2" charset="-122"/>
              </a:rPr>
              <a:t>的路径，也必然是该点到终点</a:t>
            </a:r>
            <a:r>
              <a:rPr lang="zh-CN" altLang="zh-CN" dirty="0">
                <a:latin typeface="Arial" panose="020B0604020202020204" pitchFamily="34" charset="0"/>
                <a:ea typeface="宋体" panose="02010600030101010101" pitchFamily="2" charset="-122"/>
              </a:rPr>
              <a:t>E</a:t>
            </a:r>
            <a:r>
              <a:rPr lang="zh-CN" altLang="en-US" dirty="0">
                <a:latin typeface="Arial" panose="020B0604020202020204" pitchFamily="34" charset="0"/>
                <a:ea typeface="宋体" panose="02010600030101010101" pitchFamily="2" charset="-122"/>
              </a:rPr>
              <a:t>的一条最优路径，即整体优化可以分解为若干个局部优化。</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动态规划的无后效性原则。所谓无后效性原则，指的是这样一种性质：某阶段的状态一旦确定，则此后过程的演变不再受此前各状态及决策的影响。也就是说，“未来与过去无关”，当前的状态是此前历史的一个完整的总结，此前的历史只能通过当前的状态去影响过程未来的演变。在例题</a:t>
            </a:r>
            <a:r>
              <a:rPr lang="zh-CN"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最短路径问题中，问题被划分成各个阶段之后，阶段</a:t>
            </a:r>
            <a:r>
              <a:rPr lang="zh-CN" altLang="zh-CN" dirty="0">
                <a:latin typeface="Arial" panose="020B0604020202020204" pitchFamily="34" charset="0"/>
                <a:ea typeface="宋体" panose="02010600030101010101" pitchFamily="2" charset="-122"/>
              </a:rPr>
              <a:t>K</a:t>
            </a:r>
            <a:r>
              <a:rPr lang="zh-CN" altLang="en-US" dirty="0">
                <a:latin typeface="Arial" panose="020B0604020202020204" pitchFamily="34" charset="0"/>
                <a:ea typeface="宋体" panose="02010600030101010101" pitchFamily="2" charset="-122"/>
              </a:rPr>
              <a:t>中的状态只能由阶段</a:t>
            </a:r>
            <a:r>
              <a:rPr lang="zh-CN" altLang="zh-CN" dirty="0">
                <a:latin typeface="Arial" panose="020B0604020202020204" pitchFamily="34" charset="0"/>
                <a:ea typeface="宋体" panose="02010600030101010101" pitchFamily="2" charset="-122"/>
              </a:rPr>
              <a:t>K+1</a:t>
            </a:r>
            <a:r>
              <a:rPr lang="zh-CN" altLang="en-US" dirty="0">
                <a:latin typeface="Arial" panose="020B0604020202020204" pitchFamily="34" charset="0"/>
                <a:ea typeface="宋体" panose="02010600030101010101" pitchFamily="2" charset="-122"/>
              </a:rPr>
              <a:t>中的状态通过状态转移方程得来，与其它状态没有关系，特别与未发生的状态没有关系，例如从</a:t>
            </a:r>
            <a:r>
              <a:rPr lang="zh-CN" altLang="zh-CN" dirty="0">
                <a:latin typeface="Arial" panose="020B0604020202020204" pitchFamily="34" charset="0"/>
                <a:ea typeface="宋体" panose="02010600030101010101" pitchFamily="2" charset="-122"/>
              </a:rPr>
              <a:t>Ci</a:t>
            </a:r>
            <a:r>
              <a:rPr lang="zh-CN" altLang="en-US" dirty="0">
                <a:latin typeface="Arial" panose="020B0604020202020204" pitchFamily="34" charset="0"/>
                <a:ea typeface="宋体" panose="02010600030101010101" pitchFamily="2" charset="-122"/>
              </a:rPr>
              <a:t>到</a:t>
            </a:r>
            <a:r>
              <a:rPr lang="zh-CN" altLang="zh-CN" dirty="0">
                <a:latin typeface="Arial" panose="020B0604020202020204" pitchFamily="34" charset="0"/>
                <a:ea typeface="宋体" panose="02010600030101010101" pitchFamily="2" charset="-122"/>
              </a:rPr>
              <a:t>E</a:t>
            </a:r>
            <a:r>
              <a:rPr lang="zh-CN" altLang="en-US" dirty="0">
                <a:latin typeface="Arial" panose="020B0604020202020204" pitchFamily="34" charset="0"/>
                <a:ea typeface="宋体" panose="02010600030101010101" pitchFamily="2" charset="-122"/>
              </a:rPr>
              <a:t>的最短路径，只与</a:t>
            </a:r>
            <a:r>
              <a:rPr lang="zh-CN" altLang="zh-CN" dirty="0">
                <a:latin typeface="Arial" panose="020B0604020202020204" pitchFamily="34" charset="0"/>
                <a:ea typeface="宋体" panose="02010600030101010101" pitchFamily="2" charset="-122"/>
              </a:rPr>
              <a:t>Ci</a:t>
            </a:r>
            <a:r>
              <a:rPr lang="zh-CN" altLang="en-US" dirty="0">
                <a:latin typeface="Arial" panose="020B0604020202020204" pitchFamily="34" charset="0"/>
                <a:ea typeface="宋体" panose="02010600030101010101" pitchFamily="2" charset="-122"/>
              </a:rPr>
              <a:t>的位置有关，它是由</a:t>
            </a:r>
            <a:r>
              <a:rPr lang="zh-CN" altLang="zh-CN" dirty="0">
                <a:latin typeface="Arial" panose="020B0604020202020204" pitchFamily="34" charset="0"/>
                <a:ea typeface="宋体" panose="02010600030101010101" pitchFamily="2" charset="-122"/>
              </a:rPr>
              <a:t>Di</a:t>
            </a:r>
            <a:r>
              <a:rPr lang="zh-CN" altLang="en-US" dirty="0">
                <a:latin typeface="Arial" panose="020B0604020202020204" pitchFamily="34" charset="0"/>
                <a:ea typeface="宋体" panose="02010600030101010101" pitchFamily="2" charset="-122"/>
              </a:rPr>
              <a:t>中的状态通过状态转移方程得来，与</a:t>
            </a:r>
            <a:r>
              <a:rPr lang="zh-CN" altLang="zh-CN" dirty="0">
                <a:latin typeface="Arial" panose="020B0604020202020204" pitchFamily="34" charset="0"/>
                <a:ea typeface="宋体" panose="02010600030101010101" pitchFamily="2" charset="-122"/>
              </a:rPr>
              <a:t>E</a:t>
            </a:r>
            <a:r>
              <a:rPr lang="zh-CN" altLang="en-US" dirty="0">
                <a:latin typeface="Arial" panose="020B0604020202020204" pitchFamily="34" charset="0"/>
                <a:ea typeface="宋体" panose="02010600030101010101" pitchFamily="2" charset="-122"/>
              </a:rPr>
              <a:t>状态，特别是</a:t>
            </a:r>
            <a:r>
              <a:rPr lang="zh-CN" altLang="zh-CN" dirty="0">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到</a:t>
            </a:r>
            <a:r>
              <a:rPr lang="zh-CN" altLang="zh-CN" dirty="0">
                <a:latin typeface="Arial" panose="020B0604020202020204" pitchFamily="34" charset="0"/>
                <a:ea typeface="宋体" panose="02010600030101010101" pitchFamily="2" charset="-122"/>
              </a:rPr>
              <a:t>Ci</a:t>
            </a:r>
            <a:r>
              <a:rPr lang="zh-CN" altLang="en-US" dirty="0">
                <a:latin typeface="Arial" panose="020B0604020202020204" pitchFamily="34" charset="0"/>
                <a:ea typeface="宋体" panose="02010600030101010101" pitchFamily="2" charset="-122"/>
              </a:rPr>
              <a:t>的路径选择无关，这就是无后效性。</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     由此可见，对于不能划分阶段的问题，不能运用动态规划来解；对于能划分阶段，但不符合最优化原理的，也不能用动态规划来解；既能划分阶段，又符合最优化原理的，但不具备无后效性原则，还是不能用动态规划来解；误用动态规划程序设计方法求解会导致错误的结果。</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noRot="1"/>
          </p:cNvSpPr>
          <p:nvPr>
            <p:ph idx="1"/>
          </p:nvPr>
        </p:nvSpPr>
        <p:spPr>
          <a:xfrm>
            <a:off x="76200" y="228600"/>
            <a:ext cx="8540750" cy="457200"/>
          </a:xfrm>
          <a:ln/>
        </p:spPr>
        <p:txBody>
          <a:bodyPr vert="horz" wrap="square" lIns="91440" tIns="45720" rIns="91440" bIns="45720" anchor="t" anchorCtr="0"/>
          <a:p>
            <a:pPr eaLnBrk="1" hangingPunct="1">
              <a:lnSpc>
                <a:spcPct val="80000"/>
              </a:lnSpc>
              <a:buNone/>
            </a:pPr>
            <a:r>
              <a:rPr lang="zh-CN" altLang="en-US" sz="2800" b="1" dirty="0"/>
              <a:t>四、基本动态规划模型的应用</a:t>
            </a:r>
            <a:endParaRPr lang="zh-CN" altLang="en-US" sz="2800" b="1" dirty="0"/>
          </a:p>
        </p:txBody>
      </p:sp>
      <p:sp>
        <p:nvSpPr>
          <p:cNvPr id="20482" name="Text Box 3"/>
          <p:cNvSpPr txBox="1"/>
          <p:nvPr/>
        </p:nvSpPr>
        <p:spPr>
          <a:xfrm>
            <a:off x="228600" y="746125"/>
            <a:ext cx="8686800" cy="5630863"/>
          </a:xfrm>
          <a:prstGeom prst="rect">
            <a:avLst/>
          </a:prstGeom>
          <a:noFill/>
          <a:ln w="9525">
            <a:noFill/>
          </a:ln>
        </p:spPr>
        <p:txBody>
          <a:bodyPr anchor="t" anchorCtr="0">
            <a:spAutoFit/>
          </a:bodyPr>
          <a:p>
            <a:pPr marL="342900" indent="-342900">
              <a:buClrTx/>
              <a:buFont typeface="Arial" panose="020B0604020202020204" pitchFamily="34" charset="0"/>
            </a:pP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例</a:t>
            </a:r>
            <a:r>
              <a:rPr lang="en-US" altLang="zh-CN" b="1" dirty="0">
                <a:latin typeface="Arial" panose="020B0604020202020204" pitchFamily="34" charset="0"/>
                <a:ea typeface="宋体" panose="02010600030101010101" pitchFamily="2" charset="-122"/>
              </a:rPr>
              <a:t>9.2】</a:t>
            </a:r>
            <a:r>
              <a:rPr lang="zh-CN" altLang="en-US" b="1" dirty="0">
                <a:latin typeface="Arial" panose="020B0604020202020204" pitchFamily="34" charset="0"/>
                <a:ea typeface="宋体" panose="02010600030101010101" pitchFamily="2" charset="-122"/>
              </a:rPr>
              <a:t>数字金字塔</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dirty="0">
                <a:latin typeface="Arial" panose="020B0604020202020204" pitchFamily="34" charset="0"/>
                <a:ea typeface="宋体" panose="02010600030101010101" pitchFamily="2" charset="-122"/>
              </a:rPr>
              <a:t>            观察下面的数字金字塔。写一个程序查找从最高点到底部任意处结束的路径，使路径经过数字的和最大。每一步可以从当前点走到左下方的点也可以到达右下方的点。</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dirty="0">
                <a:latin typeface="Arial" panose="020B0604020202020204" pitchFamily="34" charset="0"/>
                <a:ea typeface="宋体" panose="02010600030101010101" pitchFamily="2" charset="-122"/>
              </a:rPr>
              <a:t>            在上面的样例中</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从</a:t>
            </a:r>
            <a:r>
              <a:rPr lang="en-US" altLang="zh-CN" dirty="0">
                <a:latin typeface="Arial" panose="020B0604020202020204" pitchFamily="34" charset="0"/>
                <a:ea typeface="宋体" panose="02010600030101010101" pitchFamily="2" charset="-122"/>
              </a:rPr>
              <a:t>13</a:t>
            </a:r>
            <a:r>
              <a:rPr lang="zh-CN" altLang="en-US" dirty="0">
                <a:latin typeface="Arial" panose="020B0604020202020204" pitchFamily="34" charset="0"/>
                <a:ea typeface="宋体" panose="02010600030101010101" pitchFamily="2" charset="-122"/>
              </a:rPr>
              <a:t>到</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到</a:t>
            </a:r>
            <a:r>
              <a:rPr lang="en-US" altLang="zh-CN" dirty="0">
                <a:latin typeface="Arial" panose="020B0604020202020204" pitchFamily="34" charset="0"/>
                <a:ea typeface="宋体" panose="02010600030101010101" pitchFamily="2" charset="-122"/>
              </a:rPr>
              <a:t>26</a:t>
            </a:r>
            <a:r>
              <a:rPr lang="zh-CN" altLang="en-US" dirty="0">
                <a:latin typeface="Arial" panose="020B0604020202020204" pitchFamily="34" charset="0"/>
                <a:ea typeface="宋体" panose="02010600030101010101" pitchFamily="2" charset="-122"/>
              </a:rPr>
              <a:t>到</a:t>
            </a:r>
            <a:r>
              <a:rPr lang="en-US" altLang="zh-CN" dirty="0">
                <a:latin typeface="Arial" panose="020B0604020202020204" pitchFamily="34" charset="0"/>
                <a:ea typeface="宋体" panose="02010600030101010101" pitchFamily="2" charset="-122"/>
              </a:rPr>
              <a:t>15</a:t>
            </a:r>
            <a:r>
              <a:rPr lang="zh-CN" altLang="en-US" dirty="0">
                <a:latin typeface="Arial" panose="020B0604020202020204" pitchFamily="34" charset="0"/>
                <a:ea typeface="宋体" panose="02010600030101010101" pitchFamily="2" charset="-122"/>
              </a:rPr>
              <a:t>到</a:t>
            </a:r>
            <a:r>
              <a:rPr lang="en-US" altLang="zh-CN" dirty="0">
                <a:latin typeface="Arial" panose="020B0604020202020204" pitchFamily="34" charset="0"/>
                <a:ea typeface="宋体" panose="02010600030101010101" pitchFamily="2" charset="-122"/>
              </a:rPr>
              <a:t>24</a:t>
            </a:r>
            <a:r>
              <a:rPr lang="zh-CN" altLang="en-US" dirty="0">
                <a:latin typeface="Arial" panose="020B0604020202020204" pitchFamily="34" charset="0"/>
                <a:ea typeface="宋体" panose="02010600030101010101" pitchFamily="2" charset="-122"/>
              </a:rPr>
              <a:t>的路径产生了最大的和</a:t>
            </a:r>
            <a:r>
              <a:rPr lang="en-US" altLang="zh-CN" dirty="0">
                <a:latin typeface="Arial" panose="020B0604020202020204" pitchFamily="34" charset="0"/>
                <a:ea typeface="宋体" panose="02010600030101010101" pitchFamily="2" charset="-122"/>
              </a:rPr>
              <a:t>86</a:t>
            </a:r>
            <a:r>
              <a:rPr lang="zh-CN" altLang="en-US"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b="1" dirty="0">
                <a:latin typeface="Arial" panose="020B0604020202020204" pitchFamily="34" charset="0"/>
                <a:ea typeface="宋体" panose="02010600030101010101" pitchFamily="2" charset="-122"/>
              </a:rPr>
              <a:t>输入：</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dirty="0">
                <a:latin typeface="Arial" panose="020B0604020202020204" pitchFamily="34" charset="0"/>
                <a:ea typeface="宋体" panose="02010600030101010101" pitchFamily="2" charset="-122"/>
              </a:rPr>
              <a:t>       第一个行包含</a:t>
            </a:r>
            <a:r>
              <a:rPr lang="en-US" altLang="zh-CN" dirty="0">
                <a:latin typeface="Arial" panose="020B0604020202020204" pitchFamily="34" charset="0"/>
                <a:ea typeface="宋体" panose="02010600030101010101" pitchFamily="2" charset="-122"/>
              </a:rPr>
              <a:t>R(1&lt;= R&lt;=1000)</a:t>
            </a:r>
            <a:r>
              <a:rPr lang="zh-CN" altLang="en-US" dirty="0">
                <a:latin typeface="Arial" panose="020B0604020202020204" pitchFamily="34" charset="0"/>
                <a:ea typeface="宋体" panose="02010600030101010101" pitchFamily="2" charset="-122"/>
              </a:rPr>
              <a:t>，表示行的数目。</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dirty="0">
                <a:latin typeface="Arial" panose="020B0604020202020204" pitchFamily="34" charset="0"/>
                <a:ea typeface="宋体" panose="02010600030101010101" pitchFamily="2" charset="-122"/>
              </a:rPr>
              <a:t>       后面每行为这个数字金字塔特定行包含的整数。</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dirty="0">
                <a:latin typeface="Arial" panose="020B0604020202020204" pitchFamily="34" charset="0"/>
                <a:ea typeface="宋体" panose="02010600030101010101" pitchFamily="2" charset="-122"/>
              </a:rPr>
              <a:t>       所有的被供应的整数是非负的且不大于</a:t>
            </a:r>
            <a:r>
              <a:rPr lang="en-US" altLang="zh-CN" dirty="0">
                <a:latin typeface="Arial" panose="020B0604020202020204" pitchFamily="34" charset="0"/>
                <a:ea typeface="宋体" panose="02010600030101010101" pitchFamily="2" charset="-122"/>
              </a:rPr>
              <a:t>100</a:t>
            </a:r>
            <a:r>
              <a:rPr lang="zh-CN" altLang="en-US"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b="1" dirty="0">
                <a:latin typeface="Arial" panose="020B0604020202020204" pitchFamily="34" charset="0"/>
                <a:ea typeface="宋体" panose="02010600030101010101" pitchFamily="2" charset="-122"/>
              </a:rPr>
              <a:t>输出：</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dirty="0">
                <a:latin typeface="Arial" panose="020B0604020202020204" pitchFamily="34" charset="0"/>
                <a:ea typeface="宋体" panose="02010600030101010101" pitchFamily="2" charset="-122"/>
              </a:rPr>
              <a:t>      单独的一行，包含那个可能得到的最大的和。</a:t>
            </a:r>
            <a:endParaRPr lang="zh-CN" altLang="en-US" b="1"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b="1" dirty="0">
                <a:latin typeface="Arial" panose="020B0604020202020204" pitchFamily="34" charset="0"/>
                <a:ea typeface="宋体" panose="02010600030101010101" pitchFamily="2" charset="-122"/>
              </a:rPr>
              <a:t>样例输入：</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5                    //</a:t>
            </a:r>
            <a:r>
              <a:rPr lang="zh-CN" altLang="en-US" dirty="0">
                <a:latin typeface="Arial" panose="020B0604020202020204" pitchFamily="34" charset="0"/>
                <a:ea typeface="宋体" panose="02010600030101010101" pitchFamily="2" charset="-122"/>
              </a:rPr>
              <a:t>数塔层数</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13</a:t>
            </a:r>
            <a:endParaRPr lang="en-US" altLang="zh-CN"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11   8</a:t>
            </a:r>
            <a:endParaRPr lang="en-US" altLang="zh-CN"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12   7    26</a:t>
            </a:r>
            <a:endParaRPr lang="en-US" altLang="zh-CN"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6   14    15    8</a:t>
            </a:r>
            <a:endParaRPr lang="en-US" altLang="zh-CN"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12   7    13   24    11</a:t>
            </a:r>
            <a:endParaRPr lang="en-US" altLang="zh-CN" b="1"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zh-CN" altLang="en-US" b="1" dirty="0">
                <a:latin typeface="Arial" panose="020B0604020202020204" pitchFamily="34" charset="0"/>
                <a:ea typeface="宋体" panose="02010600030101010101" pitchFamily="2" charset="-122"/>
              </a:rPr>
              <a:t>样例输出：</a:t>
            </a:r>
            <a:endParaRPr lang="zh-CN" altLang="en-US" dirty="0">
              <a:latin typeface="Arial" panose="020B0604020202020204" pitchFamily="34" charset="0"/>
              <a:ea typeface="宋体" panose="02010600030101010101" pitchFamily="2" charset="-122"/>
            </a:endParaRPr>
          </a:p>
          <a:p>
            <a:pPr marL="342900" indent="-342900">
              <a:buClrTx/>
              <a:buFont typeface="Arial" panose="020B0604020202020204" pitchFamily="34" charset="0"/>
            </a:pPr>
            <a:r>
              <a:rPr lang="en-US" altLang="zh-CN" dirty="0">
                <a:latin typeface="Arial" panose="020B0604020202020204" pitchFamily="34" charset="0"/>
                <a:ea typeface="宋体" panose="02010600030101010101" pitchFamily="2" charset="-122"/>
              </a:rPr>
              <a:t>86</a:t>
            </a:r>
            <a:endParaRPr lang="zh-CN" altLang="en-US" dirty="0">
              <a:latin typeface="Arial" panose="020B0604020202020204" pitchFamily="34" charset="0"/>
              <a:ea typeface="宋体" panose="02010600030101010101" pitchFamily="2" charset="-122"/>
            </a:endParaRPr>
          </a:p>
        </p:txBody>
      </p:sp>
      <p:sp>
        <p:nvSpPr>
          <p:cNvPr id="20483" name="矩形 11269"/>
          <p:cNvSpPr/>
          <p:nvPr/>
        </p:nvSpPr>
        <p:spPr>
          <a:xfrm>
            <a:off x="0" y="0"/>
            <a:ext cx="9144000" cy="0"/>
          </a:xfrm>
          <a:prstGeom prst="rect">
            <a:avLst/>
          </a:prstGeom>
          <a:noFill/>
          <a:ln w="9525">
            <a:noFill/>
          </a:ln>
        </p:spPr>
        <p:txBody>
          <a:bodyPr anchor="t" anchorCtr="0"/>
          <a:p>
            <a:pPr>
              <a:buClrTx/>
              <a:buFont typeface="Arial" panose="020B0604020202020204" pitchFamily="34" charset="0"/>
            </a:pPr>
            <a:endParaRPr lang="zh-CN" altLang="en-US" dirty="0">
              <a:latin typeface="Arial" panose="020B0604020202020204" pitchFamily="34" charset="0"/>
              <a:ea typeface="宋体" panose="02010600030101010101" pitchFamily="2" charset="-122"/>
            </a:endParaRPr>
          </a:p>
        </p:txBody>
      </p:sp>
      <p:graphicFrame>
        <p:nvGraphicFramePr>
          <p:cNvPr id="20484" name="对象 11268"/>
          <p:cNvGraphicFramePr/>
          <p:nvPr/>
        </p:nvGraphicFramePr>
        <p:xfrm>
          <a:off x="3886200" y="3886200"/>
          <a:ext cx="4572000" cy="2481263"/>
        </p:xfrm>
        <a:graphic>
          <a:graphicData uri="http://schemas.openxmlformats.org/presentationml/2006/ole">
            <mc:AlternateContent xmlns:mc="http://schemas.openxmlformats.org/markup-compatibility/2006">
              <mc:Choice xmlns:v="urn:schemas-microsoft-com:vml" Requires="v">
                <p:oleObj spid="_x0000_s3078" name="" r:id="rId1" imgW="3362325" imgH="1819275" progId="Paint.Picture">
                  <p:embed/>
                </p:oleObj>
              </mc:Choice>
              <mc:Fallback>
                <p:oleObj name="" r:id="rId1" imgW="3362325" imgH="1819275" progId="Paint.Picture">
                  <p:embed/>
                  <p:pic>
                    <p:nvPicPr>
                      <p:cNvPr id="0" name="图片 3077"/>
                      <p:cNvPicPr/>
                      <p:nvPr/>
                    </p:nvPicPr>
                    <p:blipFill>
                      <a:blip r:embed="rId2"/>
                      <a:stretch>
                        <a:fillRect/>
                      </a:stretch>
                    </p:blipFill>
                    <p:spPr>
                      <a:xfrm>
                        <a:off x="3886200" y="3886200"/>
                        <a:ext cx="4572000" cy="2481263"/>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2"/>
          <p:cNvSpPr txBox="1">
            <a:spLocks noChangeArrowheads="1"/>
          </p:cNvSpPr>
          <p:nvPr/>
        </p:nvSpPr>
        <p:spPr bwMode="auto">
          <a:xfrm>
            <a:off x="0" y="-65087"/>
            <a:ext cx="914400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方法一：搜索</a:t>
            </a:r>
            <a:endParaRPr kumimoji="0" lang="zh-CN" altLang="en-US" sz="15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问题要求的是从最高点按照规则走到最低点的路径的最大的权值和，路径起点终点固定，走法规则明确，可以考虑用搜索来解决。</a:t>
            </a:r>
            <a:endPar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定义递归函数</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void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x,int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y,int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，其中</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x,y</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表示当前已从</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(1,1)</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走到</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x,y</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，目前已走路径上的权值和为</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。当</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x=N</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时，到达递归出口，如果</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比</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大，则把</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更新为</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；否则向下一行两个位置行走，即递归执行</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(x+1,y,Curr+A[x+1][y])</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和</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(x+1,y+1,Curr+A[x+1][y+1])</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const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MAXN = 1005;</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A[MAXN][MAXN],F[MAXN][MAXN],</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N,Ans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void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x,int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y,int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if (x==N)</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if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&gt;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Curr</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return;</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(x+1,y,Curr+A[x+1][y]);</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(x+1,y+1,Curr+A[x+1][y+1]);</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int main()</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cin &gt;&gt; N;</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i = 1;i &lt;= N;i ++)</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for(int j = 1;j &lt;= i;j ++)</a:t>
            </a:r>
            <a:endPar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nb-NO"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cin</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&gt;&gt; A[</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i</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][j];</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=0;</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Dfs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(1,1,A[1][1]);</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cout</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&lt;&lt;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Ans</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&lt;&lt;</a:t>
            </a:r>
            <a:r>
              <a:rPr kumimoji="0" lang="en-US" altLang="zh-CN" sz="1500" b="0" i="0" u="none" strike="noStrike" kern="1200" cap="none" spc="0" normalizeH="0" baseline="0" noProof="0" dirty="0" err="1" smtClean="0">
                <a:ln>
                  <a:noFill/>
                </a:ln>
                <a:solidFill>
                  <a:schemeClr val="tx1"/>
                </a:solidFill>
                <a:effectLst/>
                <a:uLnTx/>
                <a:uFillTx/>
                <a:latin typeface="Consolas" panose="020B0609020204030204" pitchFamily="49" charset="0"/>
                <a:ea typeface="+mn-ea"/>
                <a:cs typeface="Consolas" panose="020B0609020204030204" pitchFamily="49" charset="0"/>
              </a:rPr>
              <a:t>endl</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return 0;</a:t>
            </a:r>
            <a:endPar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    该方法实际上是把所有路径都走了一遍，由于每一条路径都是由</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N-1</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步组成，每一步有“左”、“右”两种选择，因此路径总数为</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2</a:t>
            </a:r>
            <a:r>
              <a:rPr kumimoji="0" lang="en-US" altLang="zh-CN" sz="1500" b="0" i="0" u="none" strike="noStrike" kern="1200" cap="none" spc="0" normalizeH="0" baseline="3000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N-1</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，所以该方法的时间复杂度为</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O(2</a:t>
            </a:r>
            <a:r>
              <a:rPr kumimoji="0" lang="en-US" altLang="zh-CN" sz="1500" b="0" i="0" u="none" strike="noStrike" kern="1200" cap="none" spc="0" normalizeH="0" baseline="3000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N-1</a:t>
            </a:r>
            <a:r>
              <a:rPr kumimoji="0" lang="en-US" altLang="zh-CN"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a:t>
            </a:r>
            <a:r>
              <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rPr>
              <a:t>，超时。</a:t>
            </a:r>
            <a:endParaRPr kumimoji="0" lang="zh-CN" altLang="en-US" sz="1500" b="0" i="0" u="none" strike="noStrike" kern="1200" cap="none" spc="0" normalizeH="0" baseline="0" noProof="0" dirty="0" smtClean="0">
              <a:ln>
                <a:noFill/>
              </a:ln>
              <a:solidFill>
                <a:schemeClr val="tx1"/>
              </a:solidFill>
              <a:effectLst/>
              <a:uLnTx/>
              <a:uFillTx/>
              <a:latin typeface="Consolas" panose="020B0609020204030204" pitchFamily="49" charset="0"/>
              <a:ea typeface="+mn-ea"/>
              <a:cs typeface="Consolas" panose="020B0609020204030204" pitchFamily="49" charset="0"/>
            </a:endParaRPr>
          </a:p>
        </p:txBody>
      </p:sp>
    </p:spTree>
  </p:cSld>
  <p:clrMapOvr>
    <a:masterClrMapping/>
  </p:clrMapOvr>
</p:sld>
</file>

<file path=ppt/tags/tag1.xml><?xml version="1.0" encoding="utf-8"?>
<p:tagLst xmlns:p="http://schemas.openxmlformats.org/presentationml/2006/main">
  <p:tag name="COMMONDATA" val="eyJoZGlkIjoiNjRhMTg2YzNhOGM4YWRiMzI2NDg0Y2Y0MTg5NjZlNjcifQ=="/>
</p:tagLst>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CDESIGNH</Template>
  <TotalTime>0</TotalTime>
  <Words>24333</Words>
  <Application>WPS 演示</Application>
  <PresentationFormat>全屏显示(4:3)</PresentationFormat>
  <Paragraphs>963</Paragraphs>
  <Slides>48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2" baseType="lpstr">
      <vt:lpstr>Arial</vt:lpstr>
      <vt:lpstr>宋体</vt:lpstr>
      <vt:lpstr>Wingdings</vt:lpstr>
      <vt:lpstr>等线</vt:lpstr>
      <vt:lpstr>Consolas</vt:lpstr>
      <vt:lpstr>Times New Roman</vt:lpstr>
      <vt:lpstr>华文中宋</vt:lpstr>
      <vt:lpstr>微软雅黑</vt:lpstr>
      <vt:lpstr>Arial Unicode MS</vt:lpstr>
      <vt:lpstr>Calibri</vt:lpstr>
      <vt:lpstr>飞天乐舞</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董永建</cp:lastModifiedBy>
  <cp:revision>229</cp:revision>
  <dcterms:created xsi:type="dcterms:W3CDTF">2013-03-28T06:20:05Z</dcterms:created>
  <dcterms:modified xsi:type="dcterms:W3CDTF">2022-07-28T02:44:01Z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2052-11.1.0.11875</vt:lpwstr>
  </property>
  <property fmtid="{D5CDD505-2E9C-101B-9397-08002B2CF9AE}" pid="4" name="ICV">
    <vt:lpwstr>35D564044F464EA8A58CE747A3B4E9D5</vt:lpwstr>
  </property>
</Properties>
</file>