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5"/>
  </p:notesMasterIdLst>
  <p:sldIdLst>
    <p:sldId id="263" r:id="rId5"/>
    <p:sldId id="303" r:id="rId6"/>
    <p:sldId id="305" r:id="rId7"/>
    <p:sldId id="289" r:id="rId8"/>
    <p:sldId id="304" r:id="rId9"/>
    <p:sldId id="307" r:id="rId10"/>
    <p:sldId id="308" r:id="rId11"/>
    <p:sldId id="309" r:id="rId12"/>
    <p:sldId id="310" r:id="rId13"/>
    <p:sldId id="285" r:id="rId14"/>
  </p:sldIdLst>
  <p:sldSz cx="12192000" cy="6858000"/>
  <p:notesSz cx="6858000" cy="9144000"/>
  <p:embeddedFontLst>
    <p:embeddedFont>
      <p:font typeface="Branding Black" panose="00000A00000000000000" charset="0"/>
      <p:bold r:id="rId16"/>
    </p:embeddedFont>
    <p:embeddedFont>
      <p:font typeface="Palatino Linotype" panose="02040502050505030304" pitchFamily="18" charset="0"/>
      <p:regular r:id="rId17"/>
      <p:bold r:id="rId18"/>
      <p:italic r:id="rId19"/>
      <p:boldItalic r:id="rId20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C3C7"/>
    <a:srgbClr val="17C2C6"/>
    <a:srgbClr val="225044"/>
    <a:srgbClr val="E7428F"/>
    <a:srgbClr val="5F2B85"/>
    <a:srgbClr val="06354E"/>
    <a:srgbClr val="00B2B7"/>
    <a:srgbClr val="169CD8"/>
    <a:srgbClr val="0B83C2"/>
    <a:srgbClr val="FFA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83671" autoAdjust="0"/>
  </p:normalViewPr>
  <p:slideViewPr>
    <p:cSldViewPr snapToGrid="0">
      <p:cViewPr varScale="1">
        <p:scale>
          <a:sx n="92" d="100"/>
          <a:sy n="92" d="100"/>
        </p:scale>
        <p:origin x="124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1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2448E-3070-CEDB-C70A-1A821FD4D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7E1B98B-2D1E-7470-4D42-40BCB6AD7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F0E0F3-3A82-2145-BDDD-E5CFE8C32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EF5E15-7AFC-20B5-5918-551179378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09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4DC2-13E1-338B-D122-47D5E52F5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B84AE69-B36D-59AD-8C9E-68760C76C6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7C4DCCC-ED93-8410-6084-CDE43F27D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BDD091-23C6-BCAF-3293-DC55841BA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5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859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A2788-1712-972D-B912-DABA0769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3B86E2B-98C6-3311-0251-8B346E3F3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60CE347-6AA5-EF6A-FA57-F98C6D57E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C2C185-813C-3DA0-6BFE-ADFA4347A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23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1283A-C15D-C3CF-8052-3ED4EC5D1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10FF66-2F48-81C8-1772-05DFC79AD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8F75730-4408-71A4-E073-B4A81F17A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63C859-3745-5C37-F3D2-932165941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99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73936-894B-370D-8531-D2E311076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CED8259-1B14-8575-60FB-BD80190F5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CADD95-5808-F965-08C4-8269C6F26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63C8CF-3C1E-ED1B-367B-B3003D2E5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35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DB152-F8AE-2110-B7E9-2E1E4A7F2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8121696-817C-DB3B-2B65-C6159B6452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E077E87-1827-2EC9-C891-EEA8BD0DF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857945-2778-4F12-0F59-D30361DAA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99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98528-31D8-6DB2-2503-B884D4C7F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79ABFF-87F5-B67E-C53B-77560FD03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978787B-44B6-C25A-881E-354572682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1E969B-2C56-9D05-326F-15436225F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27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7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5.svg"/><Relationship Id="rId5" Type="http://schemas.openxmlformats.org/officeDocument/2006/relationships/image" Target="../media/image21.sv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14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5.svg"/><Relationship Id="rId1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31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image" Target="../media/image20.png"/><Relationship Id="rId16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image" Target="../media/image33.svg"/><Relationship Id="rId5" Type="http://schemas.openxmlformats.org/officeDocument/2006/relationships/image" Target="../media/image29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19" Type="http://schemas.openxmlformats.org/officeDocument/2006/relationships/image" Target="../media/image27.svg"/><Relationship Id="rId4" Type="http://schemas.openxmlformats.org/officeDocument/2006/relationships/image" Target="../media/image28.png"/><Relationship Id="rId9" Type="http://schemas.openxmlformats.org/officeDocument/2006/relationships/image" Target="../media/image14.svg"/><Relationship Id="rId14" Type="http://schemas.openxmlformats.org/officeDocument/2006/relationships/image" Target="../media/image3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14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14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27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svg"/><Relationship Id="rId7" Type="http://schemas.openxmlformats.org/officeDocument/2006/relationships/image" Target="../media/image4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11" Type="http://schemas.openxmlformats.org/officeDocument/2006/relationships/image" Target="../media/image27.svg"/><Relationship Id="rId5" Type="http://schemas.openxmlformats.org/officeDocument/2006/relationships/image" Target="../media/image39.svg"/><Relationship Id="rId10" Type="http://schemas.openxmlformats.org/officeDocument/2006/relationships/image" Target="../media/image26.png"/><Relationship Id="rId4" Type="http://schemas.openxmlformats.org/officeDocument/2006/relationships/image" Target="../media/image38.png"/><Relationship Id="rId9" Type="http://schemas.openxmlformats.org/officeDocument/2006/relationships/image" Target="../media/image14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1.wdp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42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áfico 19">
            <a:extLst>
              <a:ext uri="{FF2B5EF4-FFF2-40B4-BE49-F238E27FC236}">
                <a16:creationId xmlns:a16="http://schemas.microsoft.com/office/drawing/2014/main" id="{F697C7C7-D3F5-1063-C466-BA2BBA8839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A91EE4D7-F8C1-C7A7-4118-C0C62E238F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1290" y="1132130"/>
            <a:ext cx="1648409" cy="427365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BE2E9FCC-EF0B-5D89-5A8F-4C0B1A7D62B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474E7F7E-F15A-7B64-7845-C167237DE46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098" y="449246"/>
            <a:ext cx="733425" cy="514350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D53F868D-13BC-9040-C3A4-904E86B8CB9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9358EE0F-BA35-9E5E-7038-843A17BF0D63}"/>
              </a:ext>
            </a:extLst>
          </p:cNvPr>
          <p:cNvSpPr/>
          <p:nvPr userDrawn="1"/>
        </p:nvSpPr>
        <p:spPr>
          <a:xfrm>
            <a:off x="0" y="6629419"/>
            <a:ext cx="12192000" cy="228581"/>
          </a:xfrm>
          <a:prstGeom prst="rect">
            <a:avLst/>
          </a:prstGeom>
          <a:gradFill flip="none" rotWithShape="1"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Gráfico 27">
            <a:extLst>
              <a:ext uri="{FF2B5EF4-FFF2-40B4-BE49-F238E27FC236}">
                <a16:creationId xmlns:a16="http://schemas.microsoft.com/office/drawing/2014/main" id="{087D18CB-B101-5DF7-28A2-7B13068F0A2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4265852E-A990-6693-087F-24D28643A449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02418" y="5534972"/>
            <a:ext cx="1627972" cy="465676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3B1103AD-3276-9639-709E-EF39BB2F6A1B}"/>
              </a:ext>
            </a:extLst>
          </p:cNvPr>
          <p:cNvSpPr/>
          <p:nvPr userDrawn="1"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0CBDA26-FC92-022B-02F3-5678DA66FE80}"/>
              </a:ext>
            </a:extLst>
          </p:cNvPr>
          <p:cNvSpPr/>
          <p:nvPr userDrawn="1"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863DD277-5277-9809-DD4F-66A2873D09E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4225" y="5439197"/>
            <a:ext cx="2000250" cy="65722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B555D1A-BC81-6976-9B9A-3C48CEF8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590" y="2248798"/>
            <a:ext cx="6762266" cy="2095500"/>
          </a:xfrm>
        </p:spPr>
        <p:txBody>
          <a:bodyPr>
            <a:normAutofit/>
          </a:bodyPr>
          <a:lstStyle>
            <a:lvl1pPr>
              <a:defRPr sz="4400" cap="all" baseline="0">
                <a:solidFill>
                  <a:srgbClr val="17C2C6"/>
                </a:solidFill>
                <a:latin typeface="Branding Black" panose="00000A00000000000000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1" name="Imagem 10" descr="Uma imagem contendo Aplicativo&#10;&#10;Descrição gerada automaticamente">
            <a:extLst>
              <a:ext uri="{FF2B5EF4-FFF2-40B4-BE49-F238E27FC236}">
                <a16:creationId xmlns:a16="http://schemas.microsoft.com/office/drawing/2014/main" id="{F74D9862-F04F-6DD8-1FBF-F3787E1A6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8" t="19305" r="13442" b="22248"/>
          <a:stretch/>
        </p:blipFill>
        <p:spPr>
          <a:xfrm>
            <a:off x="10292419" y="97288"/>
            <a:ext cx="1841326" cy="18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0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B7F82-3D00-4F26-8981-57D79D7C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A372C0-6A2C-432B-9089-47796566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4E79C-E377-4DA2-809C-2DD48049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C8312-30D6-40A6-AE5E-22D0D153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D5530-B4A4-4B7E-BE04-F268B757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EAA91-972E-43AD-935B-FF3C50D5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24CBC-A609-407D-B2EB-20429A72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E39730-187A-4DC3-A51D-7C0C7F01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1C629C-E5A5-4A51-A963-0D3CDD8A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A29704-CF6F-4C1C-8121-F60577AA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04E341-3670-4B07-93A9-D98AC0BD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948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65CFC-6AAC-40F7-A918-5854BFFC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DA649A-2E95-478C-A5A1-722AA7A0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3F62C3-8649-4D0B-B304-2947739B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198DCF-49F7-4573-89EE-9E805C709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AB5089-9445-4E46-814C-10BAC4C50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CF16FB-52AB-47A5-90F8-0005AFA9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46CDFE-9004-47E6-A90F-2D8FA4CA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F2D4C0-ACC1-495C-A975-3EC3663D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295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F23C3-2049-4956-902E-96979F19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02D2F5-936E-47EF-B814-EC21D013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3F4FC0-4572-49B8-BA7B-0A4E429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29344-4808-4C1A-9050-839C50AF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63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CC7297-4CB5-43CC-A966-E66AA7E8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4364DA-502F-4EC2-A1D3-BD6E92B1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6589A4-E47B-49F0-AA39-43659716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2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DA515-43EF-43CF-8E42-5F33E40A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61A49-343C-43CA-BB81-D49E5373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682B4-8B98-4DB7-85BB-EA8DB8CD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9E9BBA-C075-4623-AB75-D2917758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9C316-E81A-46C8-9C6A-904DEBD6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51C8F5-E3ED-461E-9FE9-B58E2C4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E232B-D5E6-4D1F-9B63-C8BA5073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495430-687C-4BEC-B052-693A7F372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3F74E9-A123-48F0-93EA-D084BBAB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852C1B-FAA1-440A-89BC-EBC61959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1B23D3-7B13-4A89-90D9-CA9426D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2D7791-FAE3-445A-BE6D-F96A2DF1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80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ABBD3-4ADB-47C2-ACCE-C2C4A14E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386541-0DA2-433C-8B93-B6F82AD1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DCCF4-C36D-4AB0-B312-FD43FE5A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D0A6B-71DF-4DF7-9DDB-85AD33E1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8E9C3-E0FA-408B-BA96-FC61415C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182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51F0B3-9322-40CD-A0D6-06C5123A4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9A878F-C9A0-47F4-BBC6-725E9B679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7D25A-E614-471D-85C8-F8EC1CCA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81F79-DF67-42CB-9203-6B07D1FF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EDA0E-35E4-40CC-A120-47D810AF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44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A5C6A74-56FD-79E0-A92D-7D321880C1F6}"/>
              </a:ext>
            </a:extLst>
          </p:cNvPr>
          <p:cNvSpPr/>
          <p:nvPr userDrawn="1"/>
        </p:nvSpPr>
        <p:spPr>
          <a:xfrm>
            <a:off x="1163" y="-8878"/>
            <a:ext cx="12190837" cy="6858000"/>
          </a:xfrm>
          <a:prstGeom prst="rect">
            <a:avLst/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D2F59A-86C1-4A63-9578-8EA555431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" y="6045696"/>
            <a:ext cx="922501" cy="82118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3AC1219-0182-344D-6F33-F7E1B191B8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57F3942-E74B-CF7A-E51F-FB7301183996}"/>
              </a:ext>
            </a:extLst>
          </p:cNvPr>
          <p:cNvSpPr/>
          <p:nvPr userDrawn="1"/>
        </p:nvSpPr>
        <p:spPr>
          <a:xfrm>
            <a:off x="922957" y="2696810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6D84CAC-ADB3-552C-9472-AE0ED87A5846}"/>
              </a:ext>
            </a:extLst>
          </p:cNvPr>
          <p:cNvSpPr/>
          <p:nvPr userDrawn="1"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86EEC476-2181-CC19-F2A4-AEAF1943E53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7156" y="223120"/>
            <a:ext cx="590670" cy="414236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43B2A5B8-10E6-CD6B-FEC1-0078A4B2E172}"/>
              </a:ext>
            </a:extLst>
          </p:cNvPr>
          <p:cNvSpPr/>
          <p:nvPr userDrawn="1"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8DCB34E3-89C0-7EE6-A312-D0A88816E17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46614" y="6232789"/>
            <a:ext cx="1036399" cy="296458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4E9A8F7F-E966-D389-3225-6BC285431DD9}"/>
              </a:ext>
            </a:extLst>
          </p:cNvPr>
          <p:cNvSpPr/>
          <p:nvPr userDrawn="1"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741CDDDD-804E-E2EC-0D05-B006EE2F21B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948543" y="3164505"/>
            <a:ext cx="242294" cy="1189077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E05BBC5E-0FC8-C1EB-F98E-A7FCC1A76C3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89291" y="6052405"/>
            <a:ext cx="2000250" cy="6572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2775-0E76-FABB-607A-5512A246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rgbClr val="A96AFE"/>
                </a:solidFill>
                <a:latin typeface="Branding Black" panose="00000A00000000000000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7EEDC19-6645-D043-F170-ED5B5652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384" y="1825625"/>
            <a:ext cx="9882090" cy="4226780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288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5EF1A72-A566-A3C5-EAFE-22984D1BCFE0}"/>
              </a:ext>
            </a:extLst>
          </p:cNvPr>
          <p:cNvSpPr/>
          <p:nvPr userDrawn="1"/>
        </p:nvSpPr>
        <p:spPr>
          <a:xfrm>
            <a:off x="702867" y="560471"/>
            <a:ext cx="5355808" cy="5784345"/>
          </a:xfrm>
          <a:prstGeom prst="rect">
            <a:avLst/>
          </a:prstGeom>
          <a:solidFill>
            <a:srgbClr val="03C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FADC39B-D6D8-A333-2B46-00937ADACC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4005AB73-C524-6841-1178-6523888296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8082" y="974707"/>
            <a:ext cx="785992" cy="64308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3BA0B71B-B3D3-A162-7F0E-ED9DA0B49E7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3322" y="5283104"/>
            <a:ext cx="551181" cy="45096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4EB38906-C92A-C52F-2273-BD0A7C147926}"/>
              </a:ext>
            </a:extLst>
          </p:cNvPr>
          <p:cNvSpPr/>
          <p:nvPr userDrawn="1"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77B2FBD2-F3E4-5500-C04C-CCB8E5DF314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46614" y="6232789"/>
            <a:ext cx="1036399" cy="29645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3FA5F787-4CF6-8B06-9CCD-2CB4B4A3CA04}"/>
              </a:ext>
            </a:extLst>
          </p:cNvPr>
          <p:cNvSpPr/>
          <p:nvPr userDrawn="1"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5D7B319C-7DE3-00A5-81B1-0A652FE8AE0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12315" y="2094124"/>
            <a:ext cx="1127940" cy="176342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F8F89AD-7D15-A2AD-7E00-DD56631FD691}"/>
              </a:ext>
            </a:extLst>
          </p:cNvPr>
          <p:cNvGrpSpPr/>
          <p:nvPr userDrawn="1"/>
        </p:nvGrpSpPr>
        <p:grpSpPr>
          <a:xfrm>
            <a:off x="-9331" y="5611881"/>
            <a:ext cx="2273168" cy="449634"/>
            <a:chOff x="-9331" y="5677198"/>
            <a:chExt cx="2273168" cy="449634"/>
          </a:xfrm>
        </p:grpSpPr>
        <p:pic>
          <p:nvPicPr>
            <p:cNvPr id="20" name="Gráfico 19">
              <a:extLst>
                <a:ext uri="{FF2B5EF4-FFF2-40B4-BE49-F238E27FC236}">
                  <a16:creationId xmlns:a16="http://schemas.microsoft.com/office/drawing/2014/main" id="{3DFA2402-8EAF-625D-939E-8262366C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15428" y="5699466"/>
              <a:ext cx="1648409" cy="427365"/>
            </a:xfrm>
            <a:prstGeom prst="rect">
              <a:avLst/>
            </a:prstGeom>
          </p:spPr>
        </p:pic>
        <p:pic>
          <p:nvPicPr>
            <p:cNvPr id="21" name="Gráfico 20">
              <a:extLst>
                <a:ext uri="{FF2B5EF4-FFF2-40B4-BE49-F238E27FC236}">
                  <a16:creationId xmlns:a16="http://schemas.microsoft.com/office/drawing/2014/main" id="{0C25D3A6-B508-43ED-6D9A-1C74E5DC2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16076" t="-8810" r="44655" b="-1852"/>
            <a:stretch/>
          </p:blipFill>
          <p:spPr>
            <a:xfrm>
              <a:off x="-9331" y="5677198"/>
              <a:ext cx="615428" cy="449634"/>
            </a:xfrm>
            <a:prstGeom prst="rect">
              <a:avLst/>
            </a:prstGeom>
          </p:spPr>
        </p:pic>
      </p:grpSp>
      <p:pic>
        <p:nvPicPr>
          <p:cNvPr id="22" name="Gráfico 21">
            <a:extLst>
              <a:ext uri="{FF2B5EF4-FFF2-40B4-BE49-F238E27FC236}">
                <a16:creationId xmlns:a16="http://schemas.microsoft.com/office/drawing/2014/main" id="{F5D2C244-C468-9061-393D-F40A87C2FFF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37230" y="4009458"/>
            <a:ext cx="377214" cy="1510930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A67E542-AE08-8E7D-2DB9-29039FD8E52B}"/>
              </a:ext>
            </a:extLst>
          </p:cNvPr>
          <p:cNvGrpSpPr/>
          <p:nvPr userDrawn="1"/>
        </p:nvGrpSpPr>
        <p:grpSpPr>
          <a:xfrm>
            <a:off x="10851501" y="249133"/>
            <a:ext cx="1136177" cy="368299"/>
            <a:chOff x="10700458" y="258464"/>
            <a:chExt cx="1277890" cy="414236"/>
          </a:xfrm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F54DBAE0-B075-6CD0-523E-96643880E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87678" y="258464"/>
              <a:ext cx="590670" cy="414236"/>
            </a:xfrm>
            <a:prstGeom prst="rect">
              <a:avLst/>
            </a:prstGeom>
          </p:spPr>
        </p:pic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598C1844-7038-FEBF-E531-0F543E1C8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700458" y="258464"/>
              <a:ext cx="590670" cy="414236"/>
            </a:xfrm>
            <a:prstGeom prst="rect">
              <a:avLst/>
            </a:prstGeom>
          </p:spPr>
        </p:pic>
      </p:grpSp>
      <p:pic>
        <p:nvPicPr>
          <p:cNvPr id="29" name="Gráfico 28">
            <a:extLst>
              <a:ext uri="{FF2B5EF4-FFF2-40B4-BE49-F238E27FC236}">
                <a16:creationId xmlns:a16="http://schemas.microsoft.com/office/drawing/2014/main" id="{6AEE0C9E-B93E-041C-584A-CE1F11E4648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47394" y="5904176"/>
            <a:ext cx="2000250" cy="6572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DD455B-37EA-6E5E-BD56-1221D293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588" y="726045"/>
            <a:ext cx="5784090" cy="1325563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rgbClr val="03C19D"/>
                </a:solidFill>
                <a:latin typeface="Branding Black" panose="00000A00000000000000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5B57521-5D5A-774C-1461-72216878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588" y="2384433"/>
            <a:ext cx="5479425" cy="3661263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405FB-8D17-5D30-0522-4AC277AA70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48082" y="1689584"/>
            <a:ext cx="4196421" cy="3523027"/>
          </a:xfrm>
        </p:spPr>
        <p:txBody>
          <a:bodyPr>
            <a:normAutofit/>
          </a:bodyPr>
          <a:lstStyle>
            <a:lvl1pPr marL="0" indent="0" algn="ctr">
              <a:buNone/>
              <a:defRPr sz="3600" cap="all" baseline="0">
                <a:solidFill>
                  <a:schemeClr val="bg2">
                    <a:lumMod val="25000"/>
                  </a:schemeClr>
                </a:solidFill>
                <a:latin typeface="Branding BlackItalic" panose="00000A00000000000000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7097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2">
            <a:extLst>
              <a:ext uri="{FF2B5EF4-FFF2-40B4-BE49-F238E27FC236}">
                <a16:creationId xmlns:a16="http://schemas.microsoft.com/office/drawing/2014/main" id="{1AE3C7DA-FDBB-DAB2-B41B-DF1219356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298482" y="0"/>
            <a:ext cx="4893518" cy="66753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C4F0E66-6809-E12D-3C1F-468916DC58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" y="6045696"/>
            <a:ext cx="922501" cy="821182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7A04AE2-B7BF-B9C9-40BA-2901FB6790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7418C934-6689-CEB4-2237-C7C21E85E6C9}"/>
              </a:ext>
            </a:extLst>
          </p:cNvPr>
          <p:cNvSpPr/>
          <p:nvPr userDrawn="1"/>
        </p:nvSpPr>
        <p:spPr>
          <a:xfrm>
            <a:off x="922957" y="2696810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BE86D11-6B2D-FC6A-7CFD-B8EFAEC409C1}"/>
              </a:ext>
            </a:extLst>
          </p:cNvPr>
          <p:cNvSpPr/>
          <p:nvPr userDrawn="1"/>
        </p:nvSpPr>
        <p:spPr>
          <a:xfrm rot="10800000">
            <a:off x="7034505" y="0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D9D410EA-1D32-962E-E535-3D0C4E0FB1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7156" y="223120"/>
            <a:ext cx="590670" cy="414236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8E11BAEA-E2A8-3C69-B4EF-17469355736F}"/>
              </a:ext>
            </a:extLst>
          </p:cNvPr>
          <p:cNvSpPr/>
          <p:nvPr userDrawn="1"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D65E6E22-13DA-045B-F9F4-9A081E185BE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46614" y="6232789"/>
            <a:ext cx="1036399" cy="296458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3825D844-D9FF-CEFF-70E1-8A988D8A1367}"/>
              </a:ext>
            </a:extLst>
          </p:cNvPr>
          <p:cNvSpPr/>
          <p:nvPr userDrawn="1"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ED88C943-1859-5851-F3BC-DFA0AE858A5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89291" y="6052405"/>
            <a:ext cx="2000250" cy="6572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BA5958E-C94A-0F08-6845-2F0C0C91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18" y="726377"/>
            <a:ext cx="6045749" cy="1325563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rgbClr val="A96AFE"/>
                </a:solidFill>
                <a:latin typeface="Branding Black" panose="00000A00000000000000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7BCB129-D028-B719-D7BE-EE9F6DB8755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423091" y="2310042"/>
            <a:ext cx="5479425" cy="3661263"/>
          </a:xfrm>
        </p:spPr>
        <p:txBody>
          <a:bodyPr/>
          <a:lstStyle>
            <a:lvl1pPr>
              <a:defRPr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85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0CBD00-EE0F-D733-11BE-63DB526F8E11}"/>
              </a:ext>
            </a:extLst>
          </p:cNvPr>
          <p:cNvSpPr/>
          <p:nvPr userDrawn="1"/>
        </p:nvSpPr>
        <p:spPr>
          <a:xfrm flipH="1">
            <a:off x="946942" y="2577812"/>
            <a:ext cx="2608947" cy="3086942"/>
          </a:xfrm>
          <a:prstGeom prst="rect">
            <a:avLst/>
          </a:prstGeom>
          <a:gradFill>
            <a:gsLst>
              <a:gs pos="53100">
                <a:srgbClr val="222E6C"/>
              </a:gs>
              <a:gs pos="0">
                <a:srgbClr val="14143C"/>
              </a:gs>
              <a:gs pos="100000">
                <a:srgbClr val="14143C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93B7447-B766-BB32-1DEE-8A72D7E80044}"/>
              </a:ext>
            </a:extLst>
          </p:cNvPr>
          <p:cNvSpPr/>
          <p:nvPr userDrawn="1"/>
        </p:nvSpPr>
        <p:spPr>
          <a:xfrm flipH="1">
            <a:off x="6104884" y="2558079"/>
            <a:ext cx="2608947" cy="3086942"/>
          </a:xfrm>
          <a:prstGeom prst="rect">
            <a:avLst/>
          </a:prstGeom>
          <a:gradFill>
            <a:gsLst>
              <a:gs pos="53100">
                <a:srgbClr val="222E6C"/>
              </a:gs>
              <a:gs pos="0">
                <a:srgbClr val="14143C"/>
              </a:gs>
              <a:gs pos="100000">
                <a:srgbClr val="14143C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1E58978-8666-4C4E-E1B5-DC6E40078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C02AD2D3-72D9-A394-FAA0-1A0693ACB765}"/>
              </a:ext>
            </a:extLst>
          </p:cNvPr>
          <p:cNvSpPr/>
          <p:nvPr userDrawn="1"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92444D89-1CD0-EE88-337A-44E7FE5E07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583" y="6133913"/>
            <a:ext cx="590670" cy="414236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21BF7E01-8301-0703-61AA-F1FFC9A10FD2}"/>
              </a:ext>
            </a:extLst>
          </p:cNvPr>
          <p:cNvSpPr/>
          <p:nvPr userDrawn="1"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6884ABA-39AF-5307-8EF5-BCAB8EC78CE3}"/>
              </a:ext>
            </a:extLst>
          </p:cNvPr>
          <p:cNvSpPr/>
          <p:nvPr userDrawn="1"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A47AD9FC-6273-2790-3593-0908C969E15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6614" y="6232789"/>
            <a:ext cx="1036399" cy="296458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F30F6E47-3FDF-748C-22F0-E2396DF1E5A2}"/>
              </a:ext>
            </a:extLst>
          </p:cNvPr>
          <p:cNvSpPr/>
          <p:nvPr userDrawn="1"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986EF95-22A9-0ACC-E2A5-88EB68FF799F}"/>
              </a:ext>
            </a:extLst>
          </p:cNvPr>
          <p:cNvSpPr/>
          <p:nvPr userDrawn="1"/>
        </p:nvSpPr>
        <p:spPr>
          <a:xfrm>
            <a:off x="3535905" y="2679379"/>
            <a:ext cx="2588964" cy="2965642"/>
          </a:xfrm>
          <a:prstGeom prst="rect">
            <a:avLst/>
          </a:prstGeom>
          <a:solidFill>
            <a:srgbClr val="233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5F6BC45-1C66-8F7C-ECE5-131981948CAB}"/>
              </a:ext>
            </a:extLst>
          </p:cNvPr>
          <p:cNvSpPr/>
          <p:nvPr userDrawn="1"/>
        </p:nvSpPr>
        <p:spPr>
          <a:xfrm>
            <a:off x="8713832" y="2679379"/>
            <a:ext cx="2588964" cy="2965642"/>
          </a:xfrm>
          <a:prstGeom prst="rect">
            <a:avLst/>
          </a:prstGeom>
          <a:solidFill>
            <a:srgbClr val="233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09FF1A2-D9CB-53BA-9714-827F03F109AB}"/>
              </a:ext>
            </a:extLst>
          </p:cNvPr>
          <p:cNvSpPr/>
          <p:nvPr userDrawn="1"/>
        </p:nvSpPr>
        <p:spPr>
          <a:xfrm rot="5400000">
            <a:off x="2179208" y="1324247"/>
            <a:ext cx="121300" cy="25889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4197E8C-6F59-9B41-10B9-4594B679749F}"/>
              </a:ext>
            </a:extLst>
          </p:cNvPr>
          <p:cNvSpPr/>
          <p:nvPr userDrawn="1"/>
        </p:nvSpPr>
        <p:spPr>
          <a:xfrm rot="5400000">
            <a:off x="4769737" y="1324247"/>
            <a:ext cx="121300" cy="2588964"/>
          </a:xfrm>
          <a:prstGeom prst="rect">
            <a:avLst/>
          </a:prstGeom>
          <a:solidFill>
            <a:srgbClr val="1AA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E35375C-F39F-77FD-2CDB-FF86BD40D585}"/>
              </a:ext>
            </a:extLst>
          </p:cNvPr>
          <p:cNvSpPr/>
          <p:nvPr userDrawn="1"/>
        </p:nvSpPr>
        <p:spPr>
          <a:xfrm rot="5400000">
            <a:off x="7358700" y="1324247"/>
            <a:ext cx="121300" cy="2588964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53B37BE-ACB2-AB56-07F3-13357E9C3C83}"/>
              </a:ext>
            </a:extLst>
          </p:cNvPr>
          <p:cNvSpPr/>
          <p:nvPr userDrawn="1"/>
        </p:nvSpPr>
        <p:spPr>
          <a:xfrm rot="5400000">
            <a:off x="9947664" y="1324247"/>
            <a:ext cx="121300" cy="2588964"/>
          </a:xfrm>
          <a:prstGeom prst="rect">
            <a:avLst/>
          </a:prstGeom>
          <a:solidFill>
            <a:srgbClr val="84B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Gráfico 45">
            <a:extLst>
              <a:ext uri="{FF2B5EF4-FFF2-40B4-BE49-F238E27FC236}">
                <a16:creationId xmlns:a16="http://schemas.microsoft.com/office/drawing/2014/main" id="{DBBD4D9C-CA5B-1C55-8A6F-325909ECF29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9291" y="6052405"/>
            <a:ext cx="2000250" cy="6572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C34081-A7EA-16D2-C699-A7F66F28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rgbClr val="2F8DFF"/>
                </a:solidFill>
                <a:latin typeface="Branding Black" panose="00000A00000000000000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7739BF-8A7C-14E6-328E-AAD85843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471" y="2842991"/>
            <a:ext cx="2414580" cy="266246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aseline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61A2473-6848-1E31-2B1D-4241F2CA87A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602450" y="2842991"/>
            <a:ext cx="2414580" cy="266246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aseline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BA93AF7-5860-6692-C312-523202563CF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12060" y="2842991"/>
            <a:ext cx="2414580" cy="266246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aseline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7122455-5944-DDF5-8B8B-59A3968290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808013" y="2842991"/>
            <a:ext cx="2414580" cy="266246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aseline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4857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A222C5F-8007-D35B-8588-8BC53CF9AAF4}"/>
              </a:ext>
            </a:extLst>
          </p:cNvPr>
          <p:cNvSpPr/>
          <p:nvPr userDrawn="1"/>
        </p:nvSpPr>
        <p:spPr>
          <a:xfrm>
            <a:off x="-2" y="450034"/>
            <a:ext cx="7264401" cy="1610588"/>
          </a:xfrm>
          <a:prstGeom prst="rect">
            <a:avLst/>
          </a:prstGeom>
          <a:solidFill>
            <a:srgbClr val="02B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9316FE2-E90E-E483-2FC8-5E57C2C86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1763FFC5-DEC8-E680-75DC-35D1464CC2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38518" y="6256081"/>
            <a:ext cx="590670" cy="414236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9BD1659-DB36-C22C-CBCC-7AE97B81D1AE}"/>
              </a:ext>
            </a:extLst>
          </p:cNvPr>
          <p:cNvCxnSpPr>
            <a:cxnSpLocks/>
          </p:cNvCxnSpPr>
          <p:nvPr userDrawn="1"/>
        </p:nvCxnSpPr>
        <p:spPr>
          <a:xfrm>
            <a:off x="4412202" y="3337999"/>
            <a:ext cx="0" cy="225103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D3ED7CC-D57E-80CE-56EF-41D311626CDD}"/>
              </a:ext>
            </a:extLst>
          </p:cNvPr>
          <p:cNvCxnSpPr>
            <a:cxnSpLocks/>
          </p:cNvCxnSpPr>
          <p:nvPr userDrawn="1"/>
        </p:nvCxnSpPr>
        <p:spPr>
          <a:xfrm>
            <a:off x="7931009" y="3337999"/>
            <a:ext cx="0" cy="23168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8C9205E9-3034-4610-9B60-B5F79308D97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0882" y="707313"/>
            <a:ext cx="404841" cy="1116576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3371D848-F8DB-F86C-24ED-EF98A8EAFF62}"/>
              </a:ext>
            </a:extLst>
          </p:cNvPr>
          <p:cNvSpPr/>
          <p:nvPr userDrawn="1"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43620BE1-D37A-C367-6628-3463D139EBC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46614" y="6232789"/>
            <a:ext cx="1036399" cy="296458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451ED5D5-D6E9-4FCB-C4F2-3079C637F7DC}"/>
              </a:ext>
            </a:extLst>
          </p:cNvPr>
          <p:cNvSpPr/>
          <p:nvPr userDrawn="1"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32" name="Gráfico 31">
            <a:extLst>
              <a:ext uri="{FF2B5EF4-FFF2-40B4-BE49-F238E27FC236}">
                <a16:creationId xmlns:a16="http://schemas.microsoft.com/office/drawing/2014/main" id="{88922C09-BFEF-E52C-225E-4398FACBCB7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89291" y="6052405"/>
            <a:ext cx="2000250" cy="6572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BD23D9-D3B1-5432-6C95-F6C30F8B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469" y="579586"/>
            <a:ext cx="5881738" cy="1325563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bg1"/>
                </a:solidFill>
                <a:latin typeface="Branding Black" panose="00000A00000000000000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43BE83-BE05-5A65-9056-12514AEF4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471" y="2842991"/>
            <a:ext cx="3243254" cy="266246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C8AE2DF-81E7-F3E4-FE01-18029340B5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52277" y="2842991"/>
            <a:ext cx="3243254" cy="266246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15A5228-4FC6-3763-1612-590B652F64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66488" y="2842991"/>
            <a:ext cx="3243254" cy="266246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Imagem 2">
            <a:extLst>
              <a:ext uri="{FF2B5EF4-FFF2-40B4-BE49-F238E27FC236}">
                <a16:creationId xmlns:a16="http://schemas.microsoft.com/office/drawing/2014/main" id="{12CD1DFB-018A-C20B-9E80-C393422DF663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7298482" y="1"/>
            <a:ext cx="4893518" cy="20606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57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0594EBC6-BD59-B3D9-E1F3-7CA3267639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80C56-5F57-34F7-00BC-EDC3055A962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3673D6DC-4F56-6171-FEC7-3766F45DA53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96670" y="5560474"/>
            <a:ext cx="1648409" cy="42736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CB5C8870-ADB3-0F85-DE43-8438E5F6E31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CFA7AA5-D59B-2C3F-6C00-54607198D28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438" y="454039"/>
            <a:ext cx="733425" cy="51435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3117DA-17A4-4F96-8A6C-83B99E8C27A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13976" y="298801"/>
            <a:ext cx="671804" cy="424471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A40CDA-33CD-F88C-3255-884A49FC1E8F}"/>
              </a:ext>
            </a:extLst>
          </p:cNvPr>
          <p:cNvSpPr txBox="1"/>
          <p:nvPr userDrawn="1"/>
        </p:nvSpPr>
        <p:spPr>
          <a:xfrm>
            <a:off x="4564366" y="2917770"/>
            <a:ext cx="3063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pt-BR" sz="4200" b="1" dirty="0">
                <a:solidFill>
                  <a:schemeClr val="bg1"/>
                </a:solidFill>
                <a:latin typeface="Branding Black" panose="00000A00000000000000" pitchFamily="50" charset="0"/>
              </a:rPr>
              <a:t>OBRIGADO</a:t>
            </a:r>
            <a:endParaRPr lang="pt-BR" sz="4200" b="1" dirty="0">
              <a:solidFill>
                <a:srgbClr val="17C3C7"/>
              </a:solidFill>
              <a:latin typeface="Branding Black" panose="00000A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C202EAC-8B8E-2FFA-9437-BEF0CCC16B4E}"/>
              </a:ext>
            </a:extLst>
          </p:cNvPr>
          <p:cNvSpPr/>
          <p:nvPr userDrawn="1"/>
        </p:nvSpPr>
        <p:spPr>
          <a:xfrm>
            <a:off x="0" y="6629419"/>
            <a:ext cx="12192000" cy="228581"/>
          </a:xfrm>
          <a:prstGeom prst="rect">
            <a:avLst/>
          </a:prstGeom>
          <a:gradFill flip="none" rotWithShape="1"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EFE6B418-9246-D517-6E62-CF696FD3D3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F6A24B46-65F8-05B5-F54C-0BD92736C9F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29740" y="343261"/>
            <a:ext cx="1627972" cy="465676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FD51A58-AEE8-C5E1-7A2A-5CE8C788AC7A}"/>
              </a:ext>
            </a:extLst>
          </p:cNvPr>
          <p:cNvSpPr/>
          <p:nvPr userDrawn="1"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1A40569-AF22-ACE3-75BD-CF2D3F5A032D}"/>
              </a:ext>
            </a:extLst>
          </p:cNvPr>
          <p:cNvSpPr/>
          <p:nvPr userDrawn="1"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0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62BDF-55A3-4359-BA31-FE5A8707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755FA-CE4D-4C1E-A2DB-8B523A43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36673-EAD0-4ECD-9F10-0439BB84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FC3D2-526E-4C2B-865F-3445215C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D8C97B-E882-4DD1-9D4A-082710D8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2B4F5-F576-4336-AB2C-79756B59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9EB364-8B5D-498F-AA08-28AC6DDF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703B3-D1A9-4247-A00F-3B2728F6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5DB94-B547-4728-AC1C-E53065D2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EA2F54-2E27-4953-BACE-AE13B0E2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2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437514-29E1-4584-9726-F84BB3B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81F8FE-BF05-42FE-8B1E-007684C32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7ED45-0F6A-4268-8038-905D90C3B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D2C6-0C19-402A-B6FC-03CA42DF813C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E3C11-BBE0-4DD0-B0F8-9CE7F5C40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BBF59-9448-4D5E-8ABB-608DFDEFF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11.png"/><Relationship Id="rId1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44.svg"/><Relationship Id="rId17" Type="http://schemas.openxmlformats.org/officeDocument/2006/relationships/image" Target="../media/image4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2.png"/><Relationship Id="rId15" Type="http://schemas.openxmlformats.org/officeDocument/2006/relationships/image" Target="../media/image45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44.svg"/><Relationship Id="rId17" Type="http://schemas.openxmlformats.org/officeDocument/2006/relationships/image" Target="../media/image47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2.png"/><Relationship Id="rId15" Type="http://schemas.openxmlformats.org/officeDocument/2006/relationships/image" Target="../media/image45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098" y="5723630"/>
            <a:ext cx="733425" cy="51435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3255555" y="2148948"/>
            <a:ext cx="68223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b="1" dirty="0">
                <a:solidFill>
                  <a:srgbClr val="17C3C7"/>
                </a:solidFill>
                <a:latin typeface="Branding Black" panose="00000A00000000000000" pitchFamily="50" charset="0"/>
              </a:rPr>
              <a:t>Comparação de SLAs em Serviços de Nuvem para Aplicações Industriais IoT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11D2028-BDC8-470F-AD7D-BBBF61BB668C}"/>
              </a:ext>
            </a:extLst>
          </p:cNvPr>
          <p:cNvSpPr/>
          <p:nvPr/>
        </p:nvSpPr>
        <p:spPr>
          <a:xfrm>
            <a:off x="0" y="6629419"/>
            <a:ext cx="12192000" cy="228581"/>
          </a:xfrm>
          <a:prstGeom prst="rect">
            <a:avLst/>
          </a:prstGeom>
          <a:gradFill flip="none" rotWithShape="1"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CF20B7CC-003C-1F62-A0B7-D458C6987FD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44" b="32874"/>
          <a:stretch/>
        </p:blipFill>
        <p:spPr>
          <a:xfrm>
            <a:off x="9278695" y="387349"/>
            <a:ext cx="2504497" cy="863601"/>
          </a:xfrm>
          <a:prstGeom prst="rect">
            <a:avLst/>
          </a:prstGeom>
        </p:spPr>
      </p:pic>
      <p:pic>
        <p:nvPicPr>
          <p:cNvPr id="2" name="Gráfico 8">
            <a:extLst>
              <a:ext uri="{FF2B5EF4-FFF2-40B4-BE49-F238E27FC236}">
                <a16:creationId xmlns:a16="http://schemas.microsoft.com/office/drawing/2014/main" id="{95DA738E-324B-71A2-4E1B-FEC6A3D79C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09825" y="5858755"/>
            <a:ext cx="1889335" cy="244100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9CDFD76F-7ACB-17A2-A50D-17A3C125EF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8" y="242127"/>
            <a:ext cx="2181197" cy="145330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E93E994-52A9-2039-8B13-9089062A8AF5}"/>
              </a:ext>
            </a:extLst>
          </p:cNvPr>
          <p:cNvSpPr txBox="1"/>
          <p:nvPr/>
        </p:nvSpPr>
        <p:spPr>
          <a:xfrm>
            <a:off x="5181085" y="4906318"/>
            <a:ext cx="56670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17C3C7"/>
                </a:solidFill>
                <a:latin typeface="Branding Black" panose="00000A00000000000000" pitchFamily="50" charset="0"/>
              </a:rPr>
              <a:t>Rafhael Brum</a:t>
            </a:r>
          </a:p>
          <a:p>
            <a:r>
              <a:rPr lang="pt-BR" sz="2800" b="1" dirty="0">
                <a:solidFill>
                  <a:srgbClr val="17C3C7"/>
                </a:solidFill>
                <a:latin typeface="Branding Black" panose="00000A00000000000000" pitchFamily="50" charset="0"/>
              </a:rPr>
              <a:t>27 de Novembro de 2024</a:t>
            </a:r>
          </a:p>
        </p:txBody>
      </p:sp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438" y="454039"/>
            <a:ext cx="733425" cy="51435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3976" y="298801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4564366" y="2917770"/>
            <a:ext cx="3063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pt-BR" sz="4200" b="1" dirty="0">
                <a:solidFill>
                  <a:schemeClr val="bg1"/>
                </a:solidFill>
                <a:latin typeface="Branding Black" panose="00000A00000000000000" pitchFamily="50" charset="0"/>
              </a:rPr>
              <a:t>OBRIGADO</a:t>
            </a:r>
            <a:endParaRPr lang="pt-BR" sz="4200" b="1" dirty="0">
              <a:solidFill>
                <a:srgbClr val="17C3C7"/>
              </a:solidFill>
              <a:latin typeface="Branding Black" panose="00000A00000000000000" pitchFamily="50" charset="0"/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11D2028-BDC8-470F-AD7D-BBBF61BB668C}"/>
              </a:ext>
            </a:extLst>
          </p:cNvPr>
          <p:cNvSpPr/>
          <p:nvPr/>
        </p:nvSpPr>
        <p:spPr>
          <a:xfrm>
            <a:off x="0" y="6629419"/>
            <a:ext cx="12192000" cy="228581"/>
          </a:xfrm>
          <a:prstGeom prst="rect">
            <a:avLst/>
          </a:prstGeom>
          <a:gradFill flip="none" rotWithShape="1"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C852F621-FF96-E47A-743B-733F6F461AD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44" b="32874"/>
          <a:stretch/>
        </p:blipFill>
        <p:spPr>
          <a:xfrm>
            <a:off x="9278695" y="387349"/>
            <a:ext cx="2504497" cy="863601"/>
          </a:xfrm>
          <a:prstGeom prst="rect">
            <a:avLst/>
          </a:prstGeom>
        </p:spPr>
      </p:pic>
      <p:pic>
        <p:nvPicPr>
          <p:cNvPr id="6" name="Gráfico 8">
            <a:extLst>
              <a:ext uri="{FF2B5EF4-FFF2-40B4-BE49-F238E27FC236}">
                <a16:creationId xmlns:a16="http://schemas.microsoft.com/office/drawing/2014/main" id="{77BD8236-93A6-150C-3AD5-1AFD892324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09825" y="5858755"/>
            <a:ext cx="1889335" cy="24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7ABB5-D484-466E-5B79-D3876E7A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73F5E-7793-5CA0-81EB-06F785AB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SLAs?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9A03B99E-E8A8-CCCD-63EC-A10100D5DFC9}"/>
              </a:ext>
            </a:extLst>
          </p:cNvPr>
          <p:cNvSpPr/>
          <p:nvPr/>
        </p:nvSpPr>
        <p:spPr>
          <a:xfrm>
            <a:off x="1953082" y="1985411"/>
            <a:ext cx="89272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Definição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: </a:t>
            </a:r>
          </a:p>
          <a:p>
            <a:pPr lvl="1" algn="just">
              <a:lnSpc>
                <a:spcPts val="2799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Service Level Agreements (SLAs) </a:t>
            </a:r>
            <a:r>
              <a:rPr lang="en-US" sz="2400" dirty="0" err="1">
                <a:latin typeface="Palatino Linotype" panose="02040502050505030304" pitchFamily="18" charset="0"/>
              </a:rPr>
              <a:t>são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acordos</a:t>
            </a:r>
            <a:r>
              <a:rPr lang="en-US" sz="2400" dirty="0">
                <a:latin typeface="Palatino Linotype" panose="02040502050505030304" pitchFamily="18" charset="0"/>
              </a:rPr>
              <a:t> de </a:t>
            </a:r>
            <a:r>
              <a:rPr lang="en-US" sz="2400" dirty="0" err="1">
                <a:latin typeface="Palatino Linotype" panose="02040502050505030304" pitchFamily="18" charset="0"/>
              </a:rPr>
              <a:t>compromisso</a:t>
            </a:r>
            <a:r>
              <a:rPr lang="en-US" sz="2400" dirty="0">
                <a:latin typeface="Palatino Linotype" panose="02040502050505030304" pitchFamily="18" charset="0"/>
              </a:rPr>
              <a:t> entre </a:t>
            </a:r>
            <a:r>
              <a:rPr lang="en-US" sz="2400" dirty="0" err="1">
                <a:latin typeface="Palatino Linotype" panose="02040502050505030304" pitchFamily="18" charset="0"/>
              </a:rPr>
              <a:t>provedor</a:t>
            </a:r>
            <a:r>
              <a:rPr lang="en-US" sz="2400" dirty="0">
                <a:latin typeface="Palatino Linotype" panose="02040502050505030304" pitchFamily="18" charset="0"/>
              </a:rPr>
              <a:t> e </a:t>
            </a:r>
            <a:r>
              <a:rPr lang="en-US" sz="2400" dirty="0" err="1">
                <a:latin typeface="Palatino Linotype" panose="02040502050505030304" pitchFamily="18" charset="0"/>
              </a:rPr>
              <a:t>cliente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lvl="1" algn="just">
              <a:lnSpc>
                <a:spcPts val="2799"/>
              </a:lnSpc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Palatino Linotype" panose="02040502050505030304" pitchFamily="18" charset="0"/>
              </a:rPr>
              <a:t>Principais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métricas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avaliadas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Palatino Linotype" panose="02040502050505030304" pitchFamily="18" charset="0"/>
              </a:rPr>
              <a:t>Disponibilidade</a:t>
            </a:r>
            <a:r>
              <a:rPr lang="en-US" sz="2400" dirty="0">
                <a:latin typeface="Palatino Linotype" panose="02040502050505030304" pitchFamily="18" charset="0"/>
              </a:rPr>
              <a:t>: Tempo de </a:t>
            </a:r>
            <a:r>
              <a:rPr lang="en-US" sz="2400" dirty="0" err="1">
                <a:latin typeface="Palatino Linotype" panose="02040502050505030304" pitchFamily="18" charset="0"/>
              </a:rPr>
              <a:t>operação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garantido</a:t>
            </a:r>
            <a:r>
              <a:rPr lang="en-US" sz="2400" dirty="0">
                <a:latin typeface="Palatino Linotype" panose="02040502050505030304" pitchFamily="18" charset="0"/>
              </a:rPr>
              <a:t> (%).</a:t>
            </a:r>
          </a:p>
          <a:p>
            <a:pPr lvl="2" algn="just">
              <a:lnSpc>
                <a:spcPts val="2799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99.99% = ~52min | 99.95% = ~4hrs | 99.9% = ~8h45min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Palatino Linotype" panose="02040502050505030304" pitchFamily="18" charset="0"/>
              </a:rPr>
              <a:t>Latência</a:t>
            </a:r>
            <a:r>
              <a:rPr lang="en-US" sz="2400" dirty="0">
                <a:latin typeface="Palatino Linotype" panose="02040502050505030304" pitchFamily="18" charset="0"/>
              </a:rPr>
              <a:t>: </a:t>
            </a:r>
            <a:r>
              <a:rPr lang="en-US" sz="2400" dirty="0" err="1">
                <a:latin typeface="Palatino Linotype" panose="02040502050505030304" pitchFamily="18" charset="0"/>
              </a:rPr>
              <a:t>Velocidade</a:t>
            </a:r>
            <a:r>
              <a:rPr lang="en-US" sz="2400" dirty="0">
                <a:latin typeface="Palatino Linotype" panose="02040502050505030304" pitchFamily="18" charset="0"/>
              </a:rPr>
              <a:t> de </a:t>
            </a:r>
            <a:r>
              <a:rPr lang="en-US" sz="2400" dirty="0" err="1">
                <a:latin typeface="Palatino Linotype" panose="02040502050505030304" pitchFamily="18" charset="0"/>
              </a:rPr>
              <a:t>resposta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aos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usuários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Palatino Linotype" panose="02040502050505030304" pitchFamily="18" charset="0"/>
              </a:rPr>
              <a:t>Suporte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Técnico</a:t>
            </a:r>
            <a:r>
              <a:rPr lang="en-US" sz="2400" dirty="0">
                <a:latin typeface="Palatino Linotype" panose="02040502050505030304" pitchFamily="18" charset="0"/>
              </a:rPr>
              <a:t>: </a:t>
            </a:r>
            <a:r>
              <a:rPr lang="en-US" sz="2400" dirty="0" err="1">
                <a:latin typeface="Palatino Linotype" panose="02040502050505030304" pitchFamily="18" charset="0"/>
              </a:rPr>
              <a:t>Níveis</a:t>
            </a:r>
            <a:r>
              <a:rPr lang="en-US" sz="2400" dirty="0">
                <a:latin typeface="Palatino Linotype" panose="02040502050505030304" pitchFamily="18" charset="0"/>
              </a:rPr>
              <a:t> e tempo de </a:t>
            </a:r>
            <a:r>
              <a:rPr lang="en-US" sz="2400" dirty="0" err="1">
                <a:latin typeface="Palatino Linotype" panose="02040502050505030304" pitchFamily="18" charset="0"/>
              </a:rPr>
              <a:t>resposta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Palatino Linotype" panose="02040502050505030304" pitchFamily="18" charset="0"/>
              </a:rPr>
              <a:t>Tolerância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a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 err="1">
                <a:latin typeface="Palatino Linotype" panose="02040502050505030304" pitchFamily="18" charset="0"/>
              </a:rPr>
              <a:t>Falhas</a:t>
            </a:r>
            <a:r>
              <a:rPr lang="en-US" sz="2400" dirty="0">
                <a:latin typeface="Palatino Linotype" panose="02040502050505030304" pitchFamily="18" charset="0"/>
              </a:rPr>
              <a:t>: </a:t>
            </a:r>
            <a:r>
              <a:rPr lang="en-US" sz="2400" dirty="0" err="1">
                <a:latin typeface="Palatino Linotype" panose="02040502050505030304" pitchFamily="18" charset="0"/>
              </a:rPr>
              <a:t>Garantias</a:t>
            </a:r>
            <a:r>
              <a:rPr lang="en-US" sz="2400" dirty="0">
                <a:latin typeface="Palatino Linotype" panose="02040502050505030304" pitchFamily="18" charset="0"/>
              </a:rPr>
              <a:t> de </a:t>
            </a:r>
            <a:r>
              <a:rPr lang="en-US" sz="2400" dirty="0" err="1">
                <a:latin typeface="Palatino Linotype" panose="02040502050505030304" pitchFamily="18" charset="0"/>
              </a:rPr>
              <a:t>recuperação</a:t>
            </a:r>
            <a:r>
              <a:rPr lang="en-US" sz="2400" dirty="0">
                <a:latin typeface="Palatino Linotype" panose="02040502050505030304" pitchFamily="18" charset="0"/>
              </a:rPr>
              <a:t> de dados.</a:t>
            </a:r>
          </a:p>
        </p:txBody>
      </p:sp>
    </p:spTree>
    <p:extLst>
      <p:ext uri="{BB962C8B-B14F-4D97-AF65-F5344CB8AC3E}">
        <p14:creationId xmlns:p14="http://schemas.microsoft.com/office/powerpoint/2010/main" val="123238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92A90-979D-0F7D-E961-9C1A4E589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9FBF1-C603-5657-F9E2-F9BDD7C2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IoT industrial: o cenário atual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9A65AF31-F5DB-3827-9214-C930F3C41AD2}"/>
              </a:ext>
            </a:extLst>
          </p:cNvPr>
          <p:cNvSpPr/>
          <p:nvPr/>
        </p:nvSpPr>
        <p:spPr>
          <a:xfrm>
            <a:off x="1953082" y="1985411"/>
            <a:ext cx="89272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Aplicações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: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Palatino Linotype" panose="02040502050505030304" pitchFamily="18" charset="0"/>
              </a:rPr>
              <a:t>Dispositivos</a:t>
            </a:r>
            <a:r>
              <a:rPr lang="en-US" sz="2400" dirty="0">
                <a:latin typeface="Palatino Linotype" panose="02040502050505030304" pitchFamily="18" charset="0"/>
              </a:rPr>
              <a:t> e </a:t>
            </a:r>
            <a:r>
              <a:rPr lang="en-US" sz="2400" dirty="0" err="1">
                <a:latin typeface="Palatino Linotype" panose="02040502050505030304" pitchFamily="18" charset="0"/>
              </a:rPr>
              <a:t>sensores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conectados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2" algn="just">
              <a:lnSpc>
                <a:spcPts val="2799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- </a:t>
            </a:r>
            <a:r>
              <a:rPr lang="en-US" sz="2400" dirty="0" err="1">
                <a:latin typeface="Palatino Linotype" panose="02040502050505030304" pitchFamily="18" charset="0"/>
              </a:rPr>
              <a:t>Otimizando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processos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em</a:t>
            </a:r>
            <a:r>
              <a:rPr lang="en-US" sz="2400" dirty="0">
                <a:latin typeface="Palatino Linotype" panose="02040502050505030304" pitchFamily="18" charset="0"/>
              </a:rPr>
              <a:t> tempo real.</a:t>
            </a:r>
          </a:p>
          <a:p>
            <a:pPr lvl="2" algn="just">
              <a:lnSpc>
                <a:spcPts val="2799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- </a:t>
            </a:r>
            <a:r>
              <a:rPr lang="en-US" sz="2400" dirty="0" err="1">
                <a:latin typeface="Palatino Linotype" panose="02040502050505030304" pitchFamily="18" charset="0"/>
              </a:rPr>
              <a:t>Monitorando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processos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em</a:t>
            </a:r>
            <a:r>
              <a:rPr lang="en-US" sz="2400" dirty="0">
                <a:latin typeface="Palatino Linotype" panose="02040502050505030304" pitchFamily="18" charset="0"/>
              </a:rPr>
              <a:t> tempo real.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Palatino Linotype" panose="02040502050505030304" pitchFamily="18" charset="0"/>
              </a:rPr>
              <a:t>Análise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preditiva</a:t>
            </a:r>
            <a:r>
              <a:rPr lang="en-US" sz="2400" dirty="0">
                <a:latin typeface="Palatino Linotype" panose="02040502050505030304" pitchFamily="18" charset="0"/>
              </a:rPr>
              <a:t> com machine learning.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Palatino Linotype" panose="02040502050505030304" pitchFamily="18" charset="0"/>
              </a:rPr>
              <a:t>Automatização</a:t>
            </a:r>
            <a:r>
              <a:rPr lang="en-US" sz="2400" dirty="0">
                <a:latin typeface="Palatino Linotype" panose="02040502050505030304" pitchFamily="18" charset="0"/>
              </a:rPr>
              <a:t> de </a:t>
            </a:r>
            <a:r>
              <a:rPr lang="en-US" sz="2400" dirty="0" err="1">
                <a:latin typeface="Palatino Linotype" panose="02040502050505030304" pitchFamily="18" charset="0"/>
              </a:rPr>
              <a:t>processos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lvl="1" algn="just">
              <a:lnSpc>
                <a:spcPts val="2799"/>
              </a:lnSpc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Palatino Linotype" panose="02040502050505030304" pitchFamily="18" charset="0"/>
              </a:rPr>
              <a:t>Desafios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Palatino Linotype" panose="02040502050505030304" pitchFamily="18" charset="0"/>
              </a:rPr>
              <a:t>Dependência</a:t>
            </a:r>
            <a:r>
              <a:rPr lang="en-US" sz="2400" dirty="0">
                <a:latin typeface="Palatino Linotype" panose="02040502050505030304" pitchFamily="18" charset="0"/>
              </a:rPr>
              <a:t> de </a:t>
            </a:r>
            <a:r>
              <a:rPr lang="en-US" sz="2400" dirty="0" err="1">
                <a:latin typeface="Palatino Linotype" panose="02040502050505030304" pitchFamily="18" charset="0"/>
              </a:rPr>
              <a:t>alta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disponibilidade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Palatino Linotype" panose="02040502050505030304" pitchFamily="18" charset="0"/>
              </a:rPr>
              <a:t>Tolerância</a:t>
            </a:r>
            <a:r>
              <a:rPr lang="en-US" sz="2400" dirty="0">
                <a:latin typeface="Palatino Linotype" panose="02040502050505030304" pitchFamily="18" charset="0"/>
              </a:rPr>
              <a:t> minima a </a:t>
            </a:r>
            <a:r>
              <a:rPr lang="en-US" sz="2400" dirty="0" err="1">
                <a:latin typeface="Palatino Linotype" panose="02040502050505030304" pitchFamily="18" charset="0"/>
              </a:rPr>
              <a:t>latência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em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operações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críticas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Palatino Linotype" panose="02040502050505030304" pitchFamily="18" charset="0"/>
              </a:rPr>
              <a:t>Escalabilidade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em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picos</a:t>
            </a:r>
            <a:r>
              <a:rPr lang="en-US" sz="2400" dirty="0">
                <a:latin typeface="Palatino Linotype" panose="02040502050505030304" pitchFamily="18" charset="0"/>
              </a:rPr>
              <a:t> de dados.</a:t>
            </a:r>
          </a:p>
        </p:txBody>
      </p:sp>
    </p:spTree>
    <p:extLst>
      <p:ext uri="{BB962C8B-B14F-4D97-AF65-F5344CB8AC3E}">
        <p14:creationId xmlns:p14="http://schemas.microsoft.com/office/powerpoint/2010/main" val="25422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F419D-4F53-4A6E-0028-42BA22EC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dos </a:t>
            </a:r>
            <a:r>
              <a:rPr lang="pt-BR" dirty="0" err="1"/>
              <a:t>slas</a:t>
            </a:r>
            <a:endParaRPr lang="pt-BR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E8A058D5-36E8-85E7-D433-574B34B4BB7A}"/>
              </a:ext>
            </a:extLst>
          </p:cNvPr>
          <p:cNvSpPr/>
          <p:nvPr/>
        </p:nvSpPr>
        <p:spPr>
          <a:xfrm>
            <a:off x="1953082" y="1985411"/>
            <a:ext cx="89272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Por que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analisar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SLAs?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Impacto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direto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no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desempenho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soluções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industriais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.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Requisitos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críticos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para IoT: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disponibilidade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latência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suporte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tolerância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a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falhas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.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Escolha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correta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é vital para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evitar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prejuízos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garantir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eficiência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.</a:t>
            </a: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Palatino Linotype" panose="02040502050505030304" pitchFamily="18" charset="0"/>
              </a:rPr>
              <a:t>Objetivo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Palatino Linotype" panose="02040502050505030304" pitchFamily="18" charset="0"/>
              </a:rPr>
              <a:t>Explorar</a:t>
            </a:r>
            <a:r>
              <a:rPr lang="en-US" sz="2400" dirty="0">
                <a:latin typeface="Palatino Linotype" panose="02040502050505030304" pitchFamily="18" charset="0"/>
              </a:rPr>
              <a:t> SLAs dos provedores </a:t>
            </a:r>
            <a:r>
              <a:rPr lang="en-US" sz="2400" dirty="0" err="1">
                <a:latin typeface="Palatino Linotype" panose="02040502050505030304" pitchFamily="18" charset="0"/>
              </a:rPr>
              <a:t>líderes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Palatino Linotype" panose="02040502050505030304" pitchFamily="18" charset="0"/>
              </a:rPr>
              <a:t>Demonstrar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como</a:t>
            </a:r>
            <a:r>
              <a:rPr lang="en-US" sz="2400" dirty="0">
                <a:latin typeface="Palatino Linotype" panose="02040502050505030304" pitchFamily="18" charset="0"/>
              </a:rPr>
              <a:t> as </a:t>
            </a:r>
            <a:r>
              <a:rPr lang="en-US" sz="2400" dirty="0" err="1">
                <a:latin typeface="Palatino Linotype" panose="02040502050505030304" pitchFamily="18" charset="0"/>
              </a:rPr>
              <a:t>escolhas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afetam</a:t>
            </a:r>
            <a:r>
              <a:rPr lang="en-US" sz="2400" dirty="0">
                <a:latin typeface="Palatino Linotype" panose="02040502050505030304" pitchFamily="18" charset="0"/>
              </a:rPr>
              <a:t> a </a:t>
            </a:r>
            <a:r>
              <a:rPr lang="en-US" sz="2400" dirty="0" err="1">
                <a:latin typeface="Palatino Linotype" panose="02040502050505030304" pitchFamily="18" charset="0"/>
              </a:rPr>
              <a:t>eficiência</a:t>
            </a:r>
            <a:r>
              <a:rPr lang="en-US" sz="2400" dirty="0">
                <a:latin typeface="Palatino Linotype" panose="02040502050505030304" pitchFamily="18" charset="0"/>
              </a:rPr>
              <a:t> das </a:t>
            </a:r>
            <a:r>
              <a:rPr lang="en-US" sz="2400" dirty="0" err="1">
                <a:latin typeface="Palatino Linotype" panose="02040502050505030304" pitchFamily="18" charset="0"/>
              </a:rPr>
              <a:t>operações</a:t>
            </a:r>
            <a:r>
              <a:rPr lang="en-US" sz="2400" dirty="0">
                <a:latin typeface="Palatino Linotype" panose="02040502050505030304" pitchFamily="18" charset="0"/>
              </a:rPr>
              <a:t> IoT.</a:t>
            </a:r>
          </a:p>
        </p:txBody>
      </p:sp>
    </p:spTree>
    <p:extLst>
      <p:ext uri="{BB962C8B-B14F-4D97-AF65-F5344CB8AC3E}">
        <p14:creationId xmlns:p14="http://schemas.microsoft.com/office/powerpoint/2010/main" val="176195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891E-CA6B-170E-3FA2-8E3B1C5CF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90C6D-30DA-2ED1-9227-96A1C97D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90" y="262143"/>
            <a:ext cx="10582275" cy="1325563"/>
          </a:xfrm>
        </p:spPr>
        <p:txBody>
          <a:bodyPr/>
          <a:lstStyle/>
          <a:p>
            <a:r>
              <a:rPr lang="pt-BR" dirty="0"/>
              <a:t>Comparação dos provedores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41142DC7-C0C9-07F9-81BF-68264345319E}"/>
              </a:ext>
            </a:extLst>
          </p:cNvPr>
          <p:cNvSpPr/>
          <p:nvPr/>
        </p:nvSpPr>
        <p:spPr>
          <a:xfrm>
            <a:off x="1953082" y="1985411"/>
            <a:ext cx="89272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A103BA3C-B04F-A66A-2CE4-37C38BBFB2FC}"/>
              </a:ext>
            </a:extLst>
          </p:cNvPr>
          <p:cNvSpPr/>
          <p:nvPr/>
        </p:nvSpPr>
        <p:spPr>
          <a:xfrm>
            <a:off x="1448802" y="1485900"/>
            <a:ext cx="4525972" cy="48347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75C2ED-A0B4-28F6-6439-8014CDC8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037" y="1604791"/>
            <a:ext cx="5125038" cy="22984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4268BD9-A54B-6064-FD3B-F69FDE43A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900" y="1587706"/>
            <a:ext cx="3335631" cy="38552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6B81C8E-7291-BD34-7F26-3222DEB8E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037" y="4582015"/>
            <a:ext cx="3950708" cy="211353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586FBD-5ABC-8F3B-1B49-637ADDAB27C6}"/>
              </a:ext>
            </a:extLst>
          </p:cNvPr>
          <p:cNvSpPr txBox="1"/>
          <p:nvPr/>
        </p:nvSpPr>
        <p:spPr>
          <a:xfrm>
            <a:off x="1598037" y="1246199"/>
            <a:ext cx="385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Palatino Linotype" panose="02040502050505030304" pitchFamily="18" charset="0"/>
              </a:rPr>
              <a:t>Disponibilidade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E574201-C8FE-44BF-8610-71D4AC1EE84D}"/>
              </a:ext>
            </a:extLst>
          </p:cNvPr>
          <p:cNvSpPr txBox="1"/>
          <p:nvPr/>
        </p:nvSpPr>
        <p:spPr>
          <a:xfrm>
            <a:off x="1586197" y="4255480"/>
            <a:ext cx="610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Palatino Linotype" panose="02040502050505030304" pitchFamily="18" charset="0"/>
              </a:rPr>
              <a:t>Créditos</a:t>
            </a:r>
            <a:r>
              <a:rPr lang="en-US" sz="1800" dirty="0">
                <a:latin typeface="Palatino Linotype" panose="02040502050505030304" pitchFamily="18" charset="0"/>
              </a:rPr>
              <a:t> de </a:t>
            </a:r>
            <a:r>
              <a:rPr lang="en-US" dirty="0" err="1">
                <a:latin typeface="Palatino Linotype" panose="02040502050505030304" pitchFamily="18" charset="0"/>
              </a:rPr>
              <a:t>S</a:t>
            </a:r>
            <a:r>
              <a:rPr lang="en-US" sz="1800" dirty="0" err="1">
                <a:latin typeface="Palatino Linotype" panose="02040502050505030304" pitchFamily="18" charset="0"/>
              </a:rPr>
              <a:t>erviço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C7D7F5F-0ED5-BC0E-1FF5-CE42B7725289}"/>
              </a:ext>
            </a:extLst>
          </p:cNvPr>
          <p:cNvSpPr txBox="1"/>
          <p:nvPr/>
        </p:nvSpPr>
        <p:spPr>
          <a:xfrm>
            <a:off x="8045900" y="1246199"/>
            <a:ext cx="385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Palatino Linotype" panose="02040502050505030304" pitchFamily="18" charset="0"/>
              </a:rPr>
              <a:t>Níveis</a:t>
            </a:r>
            <a:r>
              <a:rPr lang="en-US" dirty="0">
                <a:latin typeface="Palatino Linotype" panose="02040502050505030304" pitchFamily="18" charset="0"/>
              </a:rPr>
              <a:t> de </a:t>
            </a:r>
            <a:r>
              <a:rPr lang="en-US" dirty="0" err="1">
                <a:latin typeface="Palatino Linotype" panose="02040502050505030304" pitchFamily="18" charset="0"/>
              </a:rPr>
              <a:t>Suporte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5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AA8A5-0206-9B83-E815-52141FAA1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9692B32-942B-E41D-FC97-CEFFAB4F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comparativa: pontos fortes</a:t>
            </a:r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E0B1CB3D-4D05-CDDA-F361-99E63D951069}"/>
              </a:ext>
            </a:extLst>
          </p:cNvPr>
          <p:cNvSpPr/>
          <p:nvPr/>
        </p:nvSpPr>
        <p:spPr>
          <a:xfrm>
            <a:off x="1464709" y="1310002"/>
            <a:ext cx="8927251" cy="50284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Alta </a:t>
            </a:r>
            <a:r>
              <a:rPr lang="en-US" sz="2400" dirty="0" err="1">
                <a:latin typeface="Palatino Linotype" panose="02040502050505030304" pitchFamily="18" charset="0"/>
              </a:rPr>
              <a:t>disponibilidade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garantida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Palatino Linotype" panose="02040502050505030304" pitchFamily="18" charset="0"/>
              </a:rPr>
              <a:t>Todos</a:t>
            </a:r>
            <a:r>
              <a:rPr lang="en-US" sz="2000" b="1" dirty="0">
                <a:latin typeface="Palatino Linotype" panose="02040502050505030304" pitchFamily="18" charset="0"/>
              </a:rPr>
              <a:t> </a:t>
            </a:r>
            <a:r>
              <a:rPr lang="en-US" sz="2000" b="1" dirty="0" err="1">
                <a:latin typeface="Palatino Linotype" panose="02040502050505030304" pitchFamily="18" charset="0"/>
              </a:rPr>
              <a:t>os</a:t>
            </a:r>
            <a:r>
              <a:rPr lang="en-US" sz="2000" b="1" dirty="0">
                <a:latin typeface="Palatino Linotype" panose="02040502050505030304" pitchFamily="18" charset="0"/>
              </a:rPr>
              <a:t> </a:t>
            </a:r>
            <a:r>
              <a:rPr lang="en-US" sz="2000" b="1" dirty="0" err="1">
                <a:latin typeface="Palatino Linotype" panose="02040502050505030304" pitchFamily="18" charset="0"/>
              </a:rPr>
              <a:t>três</a:t>
            </a:r>
            <a:r>
              <a:rPr lang="en-US" sz="2000" b="1" dirty="0">
                <a:latin typeface="Palatino Linotype" panose="02040502050505030304" pitchFamily="18" charset="0"/>
              </a:rPr>
              <a:t> provedores </a:t>
            </a:r>
            <a:r>
              <a:rPr lang="en-US" sz="2000" dirty="0" err="1">
                <a:latin typeface="Palatino Linotype" panose="02040502050505030304" pitchFamily="18" charset="0"/>
              </a:rPr>
              <a:t>garantem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alta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disponíbilidade</a:t>
            </a:r>
            <a:r>
              <a:rPr lang="en-US" sz="2000" dirty="0">
                <a:latin typeface="Palatino Linotype" panose="02040502050505030304" pitchFamily="18" charset="0"/>
              </a:rPr>
              <a:t> para </a:t>
            </a:r>
            <a:r>
              <a:rPr lang="en-US" sz="2000" dirty="0" err="1">
                <a:latin typeface="Palatino Linotype" panose="02040502050505030304" pitchFamily="18" charset="0"/>
              </a:rPr>
              <a:t>serviços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críticos</a:t>
            </a:r>
            <a:r>
              <a:rPr lang="en-US" sz="2000" dirty="0">
                <a:latin typeface="Palatino Linotype" panose="02040502050505030304" pitchFamily="18" charset="0"/>
              </a:rPr>
              <a:t>, com 99.9% para a </a:t>
            </a:r>
            <a:r>
              <a:rPr lang="en-US" sz="2000" dirty="0" err="1">
                <a:latin typeface="Palatino Linotype" panose="02040502050505030304" pitchFamily="18" charset="0"/>
              </a:rPr>
              <a:t>maioria</a:t>
            </a:r>
            <a:r>
              <a:rPr lang="en-US" sz="2000" dirty="0">
                <a:latin typeface="Palatino Linotype" panose="02040502050505030304" pitchFamily="18" charset="0"/>
              </a:rPr>
              <a:t> dos </a:t>
            </a:r>
            <a:r>
              <a:rPr lang="en-US" sz="2000" dirty="0" err="1">
                <a:latin typeface="Palatino Linotype" panose="02040502050505030304" pitchFamily="18" charset="0"/>
              </a:rPr>
              <a:t>serviços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IIoT</a:t>
            </a:r>
            <a:r>
              <a:rPr lang="en-US" sz="2000" dirty="0">
                <a:latin typeface="Palatino Linotype" panose="02040502050505030304" pitchFamily="18" charset="0"/>
              </a:rPr>
              <a:t> e 99.99% para VMs </a:t>
            </a:r>
            <a:r>
              <a:rPr lang="en-US" sz="2000" dirty="0" err="1">
                <a:latin typeface="Palatino Linotype" panose="02040502050505030304" pitchFamily="18" charset="0"/>
              </a:rPr>
              <a:t>em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múltiplas</a:t>
            </a:r>
            <a:r>
              <a:rPr lang="en-US" sz="2000" dirty="0">
                <a:latin typeface="Palatino Linotype" panose="02040502050505030304" pitchFamily="18" charset="0"/>
              </a:rPr>
              <a:t> zonas de </a:t>
            </a:r>
            <a:r>
              <a:rPr lang="en-US" sz="2000" dirty="0" err="1">
                <a:latin typeface="Palatino Linotype" panose="02040502050505030304" pitchFamily="18" charset="0"/>
              </a:rPr>
              <a:t>disponibilidade</a:t>
            </a:r>
            <a:r>
              <a:rPr lang="en-US" sz="2000" dirty="0">
                <a:latin typeface="Palatino Linotype" panose="02040502050505030304" pitchFamily="18" charset="0"/>
              </a:rPr>
              <a:t>.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Serviços </a:t>
            </a:r>
            <a:r>
              <a:rPr lang="en-US" sz="2400" dirty="0" err="1">
                <a:latin typeface="Palatino Linotype" panose="02040502050505030304" pitchFamily="18" charset="0"/>
              </a:rPr>
              <a:t>específicos</a:t>
            </a:r>
            <a:r>
              <a:rPr lang="en-US" sz="2400" dirty="0">
                <a:latin typeface="Palatino Linotype" panose="02040502050505030304" pitchFamily="18" charset="0"/>
              </a:rPr>
              <a:t> para </a:t>
            </a:r>
            <a:r>
              <a:rPr lang="en-US" sz="2400" dirty="0" err="1">
                <a:latin typeface="Palatino Linotype" panose="02040502050505030304" pitchFamily="18" charset="0"/>
              </a:rPr>
              <a:t>IIoT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Cada um se </a:t>
            </a:r>
            <a:r>
              <a:rPr lang="en-US" sz="2000" dirty="0" err="1">
                <a:latin typeface="Palatino Linotype" panose="02040502050505030304" pitchFamily="18" charset="0"/>
              </a:rPr>
              <a:t>destaca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pelos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seus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diferentes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serviços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específicos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dentro</a:t>
            </a:r>
            <a:r>
              <a:rPr lang="en-US" sz="2000" dirty="0">
                <a:latin typeface="Palatino Linotype" panose="02040502050505030304" pitchFamily="18" charset="0"/>
              </a:rPr>
              <a:t> do </a:t>
            </a:r>
            <a:r>
              <a:rPr lang="en-US" sz="2000" dirty="0" err="1">
                <a:latin typeface="Palatino Linotype" panose="02040502050505030304" pitchFamily="18" charset="0"/>
              </a:rPr>
              <a:t>universo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IIoT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en-US" sz="2000" dirty="0" err="1">
                <a:latin typeface="Palatino Linotype" panose="02040502050505030304" pitchFamily="18" charset="0"/>
              </a:rPr>
              <a:t>como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b="1" dirty="0">
                <a:latin typeface="Palatino Linotype" panose="02040502050505030304" pitchFamily="18" charset="0"/>
              </a:rPr>
              <a:t>AWS Greengrass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en-US" sz="2000" b="1" dirty="0">
                <a:latin typeface="Palatino Linotype" panose="02040502050505030304" pitchFamily="18" charset="0"/>
              </a:rPr>
              <a:t>Azure Digital Twins </a:t>
            </a:r>
            <a:r>
              <a:rPr lang="en-US" sz="2000" dirty="0">
                <a:latin typeface="Palatino Linotype" panose="02040502050505030304" pitchFamily="18" charset="0"/>
              </a:rPr>
              <a:t>e </a:t>
            </a:r>
            <a:r>
              <a:rPr lang="en-US" sz="2000" b="1" dirty="0">
                <a:latin typeface="Palatino Linotype" panose="02040502050505030304" pitchFamily="18" charset="0"/>
              </a:rPr>
              <a:t>Google </a:t>
            </a:r>
            <a:r>
              <a:rPr lang="en-US" sz="2000" b="1" dirty="0" err="1">
                <a:latin typeface="Palatino Linotype" panose="02040502050505030304" pitchFamily="18" charset="0"/>
              </a:rPr>
              <a:t>BigTable</a:t>
            </a:r>
            <a:r>
              <a:rPr lang="en-US" sz="2000" dirty="0">
                <a:latin typeface="Palatino Linotype" panose="02040502050505030304" pitchFamily="18" charset="0"/>
              </a:rPr>
              <a:t>.</a:t>
            </a:r>
          </a:p>
          <a:p>
            <a:pPr algn="just">
              <a:lnSpc>
                <a:spcPts val="2799"/>
              </a:lnSpc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Política de Crédito de </a:t>
            </a:r>
            <a:r>
              <a:rPr lang="en-US" sz="2400" dirty="0" err="1">
                <a:latin typeface="Palatino Linotype" panose="02040502050505030304" pitchFamily="18" charset="0"/>
              </a:rPr>
              <a:t>Serviço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Palatino Linotype" panose="02040502050505030304" pitchFamily="18" charset="0"/>
              </a:rPr>
              <a:t>GCP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oferece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créditos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mais</a:t>
            </a:r>
            <a:r>
              <a:rPr lang="en-US" sz="2000" dirty="0">
                <a:latin typeface="Palatino Linotype" panose="02040502050505030304" pitchFamily="18" charset="0"/>
              </a:rPr>
              <a:t> altos (</a:t>
            </a:r>
            <a:r>
              <a:rPr lang="en-US" sz="2000" dirty="0" err="1">
                <a:latin typeface="Palatino Linotype" panose="02040502050505030304" pitchFamily="18" charset="0"/>
              </a:rPr>
              <a:t>até</a:t>
            </a:r>
            <a:r>
              <a:rPr lang="en-US" sz="2000" dirty="0">
                <a:latin typeface="Palatino Linotype" panose="02040502050505030304" pitchFamily="18" charset="0"/>
              </a:rPr>
              <a:t> 50%) para </a:t>
            </a:r>
            <a:r>
              <a:rPr lang="en-US" sz="2000" dirty="0" err="1">
                <a:latin typeface="Palatino Linotype" panose="02040502050505030304" pitchFamily="18" charset="0"/>
              </a:rPr>
              <a:t>indisponibilidades</a:t>
            </a:r>
            <a:r>
              <a:rPr lang="en-US" sz="2000" dirty="0">
                <a:latin typeface="Palatino Linotype" panose="02040502050505030304" pitchFamily="18" charset="0"/>
              </a:rPr>
              <a:t> graves (</a:t>
            </a:r>
            <a:r>
              <a:rPr lang="en-US" sz="2000" dirty="0" err="1">
                <a:latin typeface="Palatino Linotype" panose="02040502050505030304" pitchFamily="18" charset="0"/>
              </a:rPr>
              <a:t>abaixo</a:t>
            </a:r>
            <a:r>
              <a:rPr lang="en-US" sz="2000" dirty="0">
                <a:latin typeface="Palatino Linotype" panose="02040502050505030304" pitchFamily="18" charset="0"/>
              </a:rPr>
              <a:t> de 95%).</a:t>
            </a:r>
          </a:p>
        </p:txBody>
      </p:sp>
    </p:spTree>
    <p:extLst>
      <p:ext uri="{BB962C8B-B14F-4D97-AF65-F5344CB8AC3E}">
        <p14:creationId xmlns:p14="http://schemas.microsoft.com/office/powerpoint/2010/main" val="72049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7CC1B-6F5B-729F-59A3-15C58FB1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021AAB3-C8D6-D0E5-5BD1-DED0F187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comparativa: pontos fracos</a:t>
            </a:r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13883606-4A59-7DC9-20B6-6EDFD086BBB3}"/>
              </a:ext>
            </a:extLst>
          </p:cNvPr>
          <p:cNvSpPr/>
          <p:nvPr/>
        </p:nvSpPr>
        <p:spPr>
          <a:xfrm>
            <a:off x="1464709" y="1310002"/>
            <a:ext cx="8927251" cy="50284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Palatino Linotype" panose="02040502050505030304" pitchFamily="18" charset="0"/>
              </a:rPr>
              <a:t>Exclusões</a:t>
            </a:r>
            <a:r>
              <a:rPr lang="en-US" sz="2400" dirty="0">
                <a:latin typeface="Palatino Linotype" panose="02040502050505030304" pitchFamily="18" charset="0"/>
              </a:rPr>
              <a:t> dos SLAs: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Palatino Linotype" panose="02040502050505030304" pitchFamily="18" charset="0"/>
              </a:rPr>
              <a:t>Todas</a:t>
            </a:r>
            <a:r>
              <a:rPr lang="en-US" sz="2000" b="1" dirty="0">
                <a:latin typeface="Palatino Linotype" panose="02040502050505030304" pitchFamily="18" charset="0"/>
              </a:rPr>
              <a:t> </a:t>
            </a:r>
            <a:r>
              <a:rPr lang="en-US" sz="2000" b="1" dirty="0" err="1">
                <a:latin typeface="Palatino Linotype" panose="02040502050505030304" pitchFamily="18" charset="0"/>
              </a:rPr>
              <a:t>plataformas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tem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exclusões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comuns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en-US" sz="2000" dirty="0" err="1">
                <a:latin typeface="Palatino Linotype" panose="02040502050505030304" pitchFamily="18" charset="0"/>
              </a:rPr>
              <a:t>como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manutenção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planejada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ou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eventos</a:t>
            </a:r>
            <a:r>
              <a:rPr lang="en-US" sz="2000" dirty="0">
                <a:latin typeface="Palatino Linotype" panose="02040502050505030304" pitchFamily="18" charset="0"/>
              </a:rPr>
              <a:t> de </a:t>
            </a:r>
            <a:r>
              <a:rPr lang="en-US" sz="2000" dirty="0" err="1">
                <a:latin typeface="Palatino Linotype" panose="02040502050505030304" pitchFamily="18" charset="0"/>
              </a:rPr>
              <a:t>força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maior</a:t>
            </a:r>
            <a:r>
              <a:rPr lang="en-US" sz="2000" dirty="0">
                <a:latin typeface="Palatino Linotype" panose="02040502050505030304" pitchFamily="18" charset="0"/>
              </a:rPr>
              <a:t>. </a:t>
            </a:r>
          </a:p>
          <a:p>
            <a:pPr lvl="1" algn="just">
              <a:lnSpc>
                <a:spcPts val="2799"/>
              </a:lnSpc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Palatino Linotype" panose="02040502050505030304" pitchFamily="18" charset="0"/>
              </a:rPr>
              <a:t>Complexidade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na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Reivindicação</a:t>
            </a:r>
            <a:r>
              <a:rPr lang="en-US" sz="2400" dirty="0">
                <a:latin typeface="Palatino Linotype" panose="02040502050505030304" pitchFamily="18" charset="0"/>
              </a:rPr>
              <a:t> dos </a:t>
            </a:r>
            <a:r>
              <a:rPr lang="en-US" sz="2400" dirty="0" err="1">
                <a:latin typeface="Palatino Linotype" panose="02040502050505030304" pitchFamily="18" charset="0"/>
              </a:rPr>
              <a:t>Créditos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Palatino Linotype" panose="02040502050505030304" pitchFamily="18" charset="0"/>
              </a:rPr>
              <a:t>Todos</a:t>
            </a:r>
            <a:r>
              <a:rPr lang="en-US" sz="2000" b="1" dirty="0">
                <a:latin typeface="Palatino Linotype" panose="02040502050505030304" pitchFamily="18" charset="0"/>
              </a:rPr>
              <a:t> provedores </a:t>
            </a:r>
            <a:r>
              <a:rPr lang="en-US" sz="2000" dirty="0" err="1">
                <a:latin typeface="Palatino Linotype" panose="02040502050505030304" pitchFamily="18" charset="0"/>
              </a:rPr>
              <a:t>requerem</a:t>
            </a:r>
            <a:r>
              <a:rPr lang="en-US" sz="2000" dirty="0">
                <a:latin typeface="Palatino Linotype" panose="02040502050505030304" pitchFamily="18" charset="0"/>
              </a:rPr>
              <a:t> que </a:t>
            </a:r>
            <a:r>
              <a:rPr lang="en-US" sz="2000" dirty="0" err="1">
                <a:latin typeface="Palatino Linotype" panose="02040502050505030304" pitchFamily="18" charset="0"/>
              </a:rPr>
              <a:t>os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clientes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solicitem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os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créditos</a:t>
            </a:r>
            <a:r>
              <a:rPr lang="en-US" sz="2000" dirty="0">
                <a:latin typeface="Palatino Linotype" panose="02040502050505030304" pitchFamily="18" charset="0"/>
              </a:rPr>
              <a:t> de </a:t>
            </a:r>
            <a:r>
              <a:rPr lang="en-US" sz="2000" dirty="0" err="1">
                <a:latin typeface="Palatino Linotype" panose="02040502050505030304" pitchFamily="18" charset="0"/>
              </a:rPr>
              <a:t>serviço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até</a:t>
            </a:r>
            <a:r>
              <a:rPr lang="en-US" sz="2000" dirty="0">
                <a:latin typeface="Palatino Linotype" panose="02040502050505030304" pitchFamily="18" charset="0"/>
              </a:rPr>
              <a:t> 30 </a:t>
            </a:r>
            <a:r>
              <a:rPr lang="en-US" sz="2000" dirty="0" err="1">
                <a:latin typeface="Palatino Linotype" panose="02040502050505030304" pitchFamily="18" charset="0"/>
              </a:rPr>
              <a:t>dias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após</a:t>
            </a:r>
            <a:r>
              <a:rPr lang="en-US" sz="2000" dirty="0">
                <a:latin typeface="Palatino Linotype" panose="02040502050505030304" pitchFamily="18" charset="0"/>
              </a:rPr>
              <a:t> o </a:t>
            </a:r>
            <a:r>
              <a:rPr lang="en-US" sz="2000" dirty="0" err="1">
                <a:latin typeface="Palatino Linotype" panose="02040502050505030304" pitchFamily="18" charset="0"/>
              </a:rPr>
              <a:t>incidente</a:t>
            </a:r>
            <a:r>
              <a:rPr lang="en-US" sz="2000" dirty="0">
                <a:latin typeface="Palatino Linotype" panose="02040502050505030304" pitchFamily="18" charset="0"/>
              </a:rPr>
              <a:t>.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Palatino Linotype" panose="02040502050505030304" pitchFamily="18" charset="0"/>
              </a:rPr>
              <a:t>Variedade</a:t>
            </a:r>
            <a:r>
              <a:rPr lang="en-US" sz="2400" dirty="0">
                <a:latin typeface="Palatino Linotype" panose="02040502050505030304" pitchFamily="18" charset="0"/>
              </a:rPr>
              <a:t> de </a:t>
            </a:r>
            <a:r>
              <a:rPr lang="en-US" sz="2400" dirty="0" err="1">
                <a:latin typeface="Palatino Linotype" panose="02040502050505030304" pitchFamily="18" charset="0"/>
              </a:rPr>
              <a:t>Suporte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marL="80010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Palatino Linotype" panose="02040502050505030304" pitchFamily="18" charset="0"/>
              </a:rPr>
              <a:t>AWS </a:t>
            </a:r>
            <a:r>
              <a:rPr lang="en-US" sz="2000" dirty="0">
                <a:latin typeface="Palatino Linotype" panose="02040502050505030304" pitchFamily="18" charset="0"/>
              </a:rPr>
              <a:t>e </a:t>
            </a:r>
            <a:r>
              <a:rPr lang="en-US" sz="2000" b="1" dirty="0">
                <a:latin typeface="Palatino Linotype" panose="02040502050505030304" pitchFamily="18" charset="0"/>
              </a:rPr>
              <a:t>Azure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oferecem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uma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gama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mais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ampla</a:t>
            </a:r>
            <a:r>
              <a:rPr lang="en-US" sz="2000" dirty="0">
                <a:latin typeface="Palatino Linotype" panose="02040502050505030304" pitchFamily="18" charset="0"/>
              </a:rPr>
              <a:t> de </a:t>
            </a:r>
            <a:r>
              <a:rPr lang="en-US" sz="2000" dirty="0" err="1">
                <a:latin typeface="Palatino Linotype" panose="02040502050505030304" pitchFamily="18" charset="0"/>
              </a:rPr>
              <a:t>serviço</a:t>
            </a:r>
            <a:r>
              <a:rPr lang="en-US" sz="2000" dirty="0">
                <a:latin typeface="Palatino Linotype" panose="02040502050505030304" pitchFamily="18" charset="0"/>
              </a:rPr>
              <a:t> e </a:t>
            </a:r>
            <a:r>
              <a:rPr lang="en-US" sz="2000" dirty="0" err="1">
                <a:latin typeface="Palatino Linotype" panose="02040502050505030304" pitchFamily="18" charset="0"/>
              </a:rPr>
              <a:t>suporte</a:t>
            </a:r>
            <a:r>
              <a:rPr lang="en-US" sz="2000" dirty="0">
                <a:latin typeface="Palatino Linotype" panose="02040502050505030304" pitchFamily="18" charset="0"/>
              </a:rPr>
              <a:t> para </a:t>
            </a:r>
            <a:r>
              <a:rPr lang="en-US" sz="2000" dirty="0" err="1">
                <a:latin typeface="Palatino Linotype" panose="02040502050505030304" pitchFamily="18" charset="0"/>
              </a:rPr>
              <a:t>IIoT</a:t>
            </a:r>
            <a:r>
              <a:rPr lang="en-US" sz="2000" dirty="0">
                <a:latin typeface="Palatino Linotype" panose="02040502050505030304" pitchFamily="18" charset="0"/>
              </a:rPr>
              <a:t> do que </a:t>
            </a:r>
            <a:r>
              <a:rPr lang="en-US" sz="2000" b="1" dirty="0">
                <a:latin typeface="Palatino Linotype" panose="02040502050505030304" pitchFamily="18" charset="0"/>
              </a:rPr>
              <a:t>GCP.</a:t>
            </a:r>
          </a:p>
        </p:txBody>
      </p:sp>
    </p:spTree>
    <p:extLst>
      <p:ext uri="{BB962C8B-B14F-4D97-AF65-F5344CB8AC3E}">
        <p14:creationId xmlns:p14="http://schemas.microsoft.com/office/powerpoint/2010/main" val="366011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2DA84-28A0-FCC7-1583-BC2F0C9B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D5E7B-4644-0612-50BF-3C5FD8B7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e recomendações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EEB434E0-804C-A6C6-47D7-59221104056B}"/>
              </a:ext>
            </a:extLst>
          </p:cNvPr>
          <p:cNvSpPr/>
          <p:nvPr/>
        </p:nvSpPr>
        <p:spPr>
          <a:xfrm>
            <a:off x="1953082" y="1985411"/>
            <a:ext cx="89272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Avalie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a </a:t>
            </a:r>
            <a:r>
              <a:rPr lang="en-US" sz="2400" b="1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Disponibilidade</a:t>
            </a:r>
            <a:r>
              <a:rPr lang="en-US" sz="2400" b="1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do SLA para o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tipo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serviço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que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necessita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.</a:t>
            </a: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Considere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o </a:t>
            </a:r>
            <a:r>
              <a:rPr lang="en-US" sz="2400" b="1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tempo de </a:t>
            </a:r>
            <a:r>
              <a:rPr lang="en-US" sz="2400" b="1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resposta</a:t>
            </a:r>
            <a:r>
              <a:rPr lang="en-US" sz="2400" b="1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para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incidentes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e </a:t>
            </a:r>
            <a:r>
              <a:rPr lang="en-US" sz="2400" b="1" dirty="0" err="1">
                <a:solidFill>
                  <a:srgbClr val="272525"/>
                </a:solidFill>
                <a:latin typeface="Palatino Linotype" panose="02040502050505030304" pitchFamily="18" charset="0"/>
              </a:rPr>
              <a:t>penalização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em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caso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falhas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de SLA.</a:t>
            </a: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Entenda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a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Flexibilidade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do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Suporte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Técnico.</a:t>
            </a: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Faça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monitoramento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análise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contínua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dos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cumprimento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das SLAs.</a:t>
            </a: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0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4AEAE-6991-D4FB-0C72-E8CCBD168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1CE7A-3F71-1822-D004-CE7A5212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B29759FA-FD98-5776-F5CD-F60B66F6E3AB}"/>
              </a:ext>
            </a:extLst>
          </p:cNvPr>
          <p:cNvSpPr/>
          <p:nvPr/>
        </p:nvSpPr>
        <p:spPr>
          <a:xfrm>
            <a:off x="1953082" y="1985411"/>
            <a:ext cx="8927251" cy="4217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Conhecer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SLAs do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provedor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é fundamental.</a:t>
            </a: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Embora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SLAs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sejam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importantes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, a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escolha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do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provedor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vai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além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das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garantias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.</a:t>
            </a: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Deve-se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olhar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também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flexibilidade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serviço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infraestrutura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que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cada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plataforma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oferece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.</a:t>
            </a: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A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escolha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do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provedor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deve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ser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feita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de forma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estratégica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. A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adoção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correta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entre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serviço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conhecimento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dos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termos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oferecidos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é o que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pode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transformar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a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eficiência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industrial.</a:t>
            </a: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179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A112F207B503A4BAC8BF726CABD9702" ma:contentTypeVersion="9" ma:contentTypeDescription="Crie um novo documento." ma:contentTypeScope="" ma:versionID="f4740622a9fe12796fdbd83531042883">
  <xsd:schema xmlns:xsd="http://www.w3.org/2001/XMLSchema" xmlns:xs="http://www.w3.org/2001/XMLSchema" xmlns:p="http://schemas.microsoft.com/office/2006/metadata/properties" xmlns:ns2="72e50194-bdfd-41c7-a3df-59ff09db2cb3" targetNamespace="http://schemas.microsoft.com/office/2006/metadata/properties" ma:root="true" ma:fieldsID="ba7db5938251b8ffef36a29a369bb49e" ns2:_="">
    <xsd:import namespace="72e50194-bdfd-41c7-a3df-59ff09db2c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50194-bdfd-41c7-a3df-59ff09db2c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587B9D-EC52-4811-B601-F2C3F14948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50194-bdfd-41c7-a3df-59ff09db2c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5A2D76-B89D-43D9-81CC-F73DB603259F}">
  <ds:schemaRefs>
    <ds:schemaRef ds:uri="http://schemas.microsoft.com/office/2006/metadata/properties"/>
    <ds:schemaRef ds:uri="http://schemas.microsoft.com/office/infopath/2007/PartnerControls"/>
    <ds:schemaRef ds:uri="84783cc7-6ce8-47e4-8cdf-68f172413674"/>
    <ds:schemaRef ds:uri="495ba369-1830-42f6-b2f4-dbdb83a48bce"/>
  </ds:schemaRefs>
</ds:datastoreItem>
</file>

<file path=customXml/itemProps3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515</Words>
  <Application>Microsoft Office PowerPoint</Application>
  <PresentationFormat>Widescreen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Branding Black</vt:lpstr>
      <vt:lpstr>Branding BlackItalic</vt:lpstr>
      <vt:lpstr>Palatino Linotype</vt:lpstr>
      <vt:lpstr>Calibri Light</vt:lpstr>
      <vt:lpstr>Arial</vt:lpstr>
      <vt:lpstr>Calibri</vt:lpstr>
      <vt:lpstr>Tema do Office</vt:lpstr>
      <vt:lpstr>Apresentação do PowerPoint</vt:lpstr>
      <vt:lpstr>O que são SLAs?</vt:lpstr>
      <vt:lpstr>O IoT industrial: o cenário atual</vt:lpstr>
      <vt:lpstr>Importância dos slas</vt:lpstr>
      <vt:lpstr>Comparação dos provedores</vt:lpstr>
      <vt:lpstr>Análise comparativa: pontos fortes</vt:lpstr>
      <vt:lpstr>Análise comparativa: pontos fracos</vt:lpstr>
      <vt:lpstr>Dicas e recomendações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Calomeno</dc:creator>
  <cp:lastModifiedBy>Rafhael Peixoto Fonseca Brum</cp:lastModifiedBy>
  <cp:revision>62</cp:revision>
  <dcterms:created xsi:type="dcterms:W3CDTF">2022-03-17T13:16:59Z</dcterms:created>
  <dcterms:modified xsi:type="dcterms:W3CDTF">2024-11-27T20:37:08Z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0x0101008A112F207B503A4BAC8BF726CABD9702</vt:lpwstr>
  </property>
  <property fmtid="{D5CDD505-2E9C-101B-9397-08002B2CF9AE}" pid="3" name="MediaServiceImageTags">
    <vt:lpwstr/>
  </property>
</Properties>
</file>