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9" r:id="rId6"/>
    <p:sldId id="261" r:id="rId7"/>
    <p:sldId id="272" r:id="rId8"/>
    <p:sldId id="262" r:id="rId9"/>
    <p:sldId id="263" r:id="rId10"/>
    <p:sldId id="273" r:id="rId11"/>
    <p:sldId id="270" r:id="rId12"/>
    <p:sldId id="264" r:id="rId13"/>
    <p:sldId id="265" r:id="rId14"/>
    <p:sldId id="274" r:id="rId15"/>
    <p:sldId id="275" r:id="rId16"/>
    <p:sldId id="267" r:id="rId17"/>
    <p:sldId id="276" r:id="rId18"/>
    <p:sldId id="268" r:id="rId19"/>
    <p:sldId id="271" r:id="rId20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2"/>
    </p:embeddedFont>
    <p:embeddedFont>
      <p:font typeface="Berlin Sans FB Demi" panose="020E0802020502020306" pitchFamily="34" charset="0"/>
      <p:bold r:id="rId23"/>
    </p:embeddedFont>
    <p:embeddedFont>
      <p:font typeface="Bodoni MT Black" panose="02070A03080606020203" pitchFamily="18" charset="0"/>
      <p:bold r:id="rId24"/>
      <p:boldItalic r:id="rId25"/>
    </p:embeddedFont>
    <p:embeddedFont>
      <p:font typeface="Merriweather" panose="00000500000000000000" pitchFamily="2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F0F07B-16E8-48C9-B6D2-C39FEA819C47}" v="10" dt="2025-10-14T15:17:03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5816FF2A-069F-DD44-F06C-3860047E0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>
            <a:extLst>
              <a:ext uri="{FF2B5EF4-FFF2-40B4-BE49-F238E27FC236}">
                <a16:creationId xmlns:a16="http://schemas.microsoft.com/office/drawing/2014/main" id="{133C3D6F-B1DB-34D5-1B41-DC8548B236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9:notes">
            <a:extLst>
              <a:ext uri="{FF2B5EF4-FFF2-40B4-BE49-F238E27FC236}">
                <a16:creationId xmlns:a16="http://schemas.microsoft.com/office/drawing/2014/main" id="{D2DE5D0A-7D56-E7AF-482D-90912CE0DD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15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0E013E02-2602-211F-E47F-70824FE8A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>
            <a:extLst>
              <a:ext uri="{FF2B5EF4-FFF2-40B4-BE49-F238E27FC236}">
                <a16:creationId xmlns:a16="http://schemas.microsoft.com/office/drawing/2014/main" id="{C11A5991-6D6C-DB49-0BAC-5808A8F492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9:notes">
            <a:extLst>
              <a:ext uri="{FF2B5EF4-FFF2-40B4-BE49-F238E27FC236}">
                <a16:creationId xmlns:a16="http://schemas.microsoft.com/office/drawing/2014/main" id="{1E7221DE-F857-6CB9-786E-193804C691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9336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f696de3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f696de3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4315FEE5-A1E4-9979-FD6F-A530A6D95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>
            <a:extLst>
              <a:ext uri="{FF2B5EF4-FFF2-40B4-BE49-F238E27FC236}">
                <a16:creationId xmlns:a16="http://schemas.microsoft.com/office/drawing/2014/main" id="{4B5B3EC7-1B3A-296F-8A77-07726B655B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>
            <a:extLst>
              <a:ext uri="{FF2B5EF4-FFF2-40B4-BE49-F238E27FC236}">
                <a16:creationId xmlns:a16="http://schemas.microsoft.com/office/drawing/2014/main" id="{2A570A4B-C346-5B0A-4C71-A7A6FF9311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330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D6610F2B-9432-558B-EC6A-28BF20DE9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>
            <a:extLst>
              <a:ext uri="{FF2B5EF4-FFF2-40B4-BE49-F238E27FC236}">
                <a16:creationId xmlns:a16="http://schemas.microsoft.com/office/drawing/2014/main" id="{DE7BED00-BD33-7EEA-AA5F-78963F7B97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7:notes">
            <a:extLst>
              <a:ext uri="{FF2B5EF4-FFF2-40B4-BE49-F238E27FC236}">
                <a16:creationId xmlns:a16="http://schemas.microsoft.com/office/drawing/2014/main" id="{9BF6F4E8-AEED-86D8-5656-070EA1EE96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186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4" name="Google Shape;34;p7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bg>
      <p:bgPr>
        <a:solidFill>
          <a:schemeClr val="dk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artjs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25" y="410250"/>
            <a:ext cx="718975" cy="11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1"/>
          <p:cNvSpPr txBox="1"/>
          <p:nvPr/>
        </p:nvSpPr>
        <p:spPr>
          <a:xfrm>
            <a:off x="1032500" y="2690086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400"/>
            </a:pPr>
            <a:r>
              <a:rPr lang="en-US" dirty="0">
                <a:latin typeface="Arial Rounded MT Bold" panose="020F0704030504030204" pitchFamily="34" charset="0"/>
              </a:rPr>
              <a:t>The project </a:t>
            </a:r>
            <a:r>
              <a:rPr lang="en-US" b="1" dirty="0">
                <a:latin typeface="Arial Rounded MT Bold" panose="020F0704030504030204" pitchFamily="34" charset="0"/>
              </a:rPr>
              <a:t>“Finance Buddy”</a:t>
            </a:r>
            <a:r>
              <a:rPr lang="en-US" dirty="0">
                <a:latin typeface="Arial Rounded MT Bold" panose="020F0704030504030204" pitchFamily="34" charset="0"/>
              </a:rPr>
              <a:t> is an intelligent finance management system that began as a </a:t>
            </a:r>
            <a:r>
              <a:rPr lang="en-US" b="1" dirty="0">
                <a:latin typeface="Arial Rounded MT Bold" panose="020F0704030504030204" pitchFamily="34" charset="0"/>
              </a:rPr>
              <a:t>C-based Data Structure project</a:t>
            </a:r>
            <a:r>
              <a:rPr lang="en-US" dirty="0">
                <a:latin typeface="Arial Rounded MT Bold" panose="020F0704030504030204" pitchFamily="34" charset="0"/>
              </a:rPr>
              <a:t> and was later extended into a </a:t>
            </a:r>
            <a:r>
              <a:rPr lang="en-US" b="1" dirty="0">
                <a:latin typeface="Arial Rounded MT Bold" panose="020F0704030504030204" pitchFamily="34" charset="0"/>
              </a:rPr>
              <a:t>modern web application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 Rounded MT Bold" panose="020F070403050403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1877683" y="2246604"/>
            <a:ext cx="4172341" cy="436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1"/>
          <p:cNvSpPr txBox="1"/>
          <p:nvPr/>
        </p:nvSpPr>
        <p:spPr>
          <a:xfrm>
            <a:off x="1725433" y="1431578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914400" y="1836586"/>
            <a:ext cx="8126232" cy="537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400"/>
            </a:pPr>
            <a:r>
              <a:rPr lang="en-US" sz="2400" b="1" u="sng" dirty="0">
                <a:solidFill>
                  <a:schemeClr val="accent4">
                    <a:lumMod val="75000"/>
                  </a:schemeClr>
                </a:solidFill>
                <a:latin typeface="Berlin Sans FB Demi" panose="020E0802020502020306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Finance Buddy</a:t>
            </a:r>
            <a:r>
              <a:rPr lang="en-US" sz="2400" b="1" i="0" u="sng" strike="noStrike" cap="none" dirty="0">
                <a:solidFill>
                  <a:srgbClr val="FF0000"/>
                </a:solidFill>
                <a:latin typeface="Berlin Sans FB Demi" panose="020E0802020502020306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: </a:t>
            </a:r>
            <a:r>
              <a:rPr lang="en-US" sz="2400" dirty="0"/>
              <a:t>Data Structure-Based Finance Management System</a:t>
            </a:r>
            <a:endParaRPr sz="2400" b="0" i="0" u="none" strike="noStrike" cap="non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65" name="Google Shape;65;p11"/>
          <p:cNvSpPr txBox="1"/>
          <p:nvPr/>
        </p:nvSpPr>
        <p:spPr>
          <a:xfrm>
            <a:off x="1184750" y="1139650"/>
            <a:ext cx="76155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700" b="0" i="0" u="none" strike="noStrike" cap="none" dirty="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5977055" y="4003850"/>
            <a:ext cx="3316340" cy="1107965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dirty="0">
                <a:solidFill>
                  <a:schemeClr val="accent1">
                    <a:lumMod val="10000"/>
                    <a:lumOff val="90000"/>
                  </a:schemeClr>
                </a:solidFill>
                <a:latin typeface="Merriweather" panose="00000500000000000000" pitchFamily="2" charset="0"/>
              </a:rPr>
              <a:t>Name: Bhavesh Churyai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accent1">
                    <a:lumMod val="10000"/>
                    <a:lumOff val="90000"/>
                  </a:schemeClr>
                </a:solidFill>
                <a:latin typeface="Merriweather" panose="00000500000000000000" pitchFamily="2" charset="0"/>
                <a:sym typeface="Arial"/>
              </a:rPr>
              <a:t>Rollno.:08</a:t>
            </a:r>
            <a:endParaRPr lang="en" sz="2000" dirty="0">
              <a:solidFill>
                <a:schemeClr val="accent1">
                  <a:lumMod val="10000"/>
                  <a:lumOff val="90000"/>
                </a:schemeClr>
              </a:solidFill>
              <a:latin typeface="Merriweather" panose="00000500000000000000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accent1">
                    <a:lumMod val="10000"/>
                    <a:lumOff val="90000"/>
                  </a:schemeClr>
                </a:solidFill>
                <a:latin typeface="Merriweather" panose="00000500000000000000" pitchFamily="2" charset="0"/>
                <a:sym typeface="Arial"/>
              </a:rPr>
              <a:t>Div: D10B </a:t>
            </a:r>
          </a:p>
        </p:txBody>
      </p:sp>
      <p:sp>
        <p:nvSpPr>
          <p:cNvPr id="67" name="Google Shape;67;p11"/>
          <p:cNvSpPr txBox="1"/>
          <p:nvPr/>
        </p:nvSpPr>
        <p:spPr>
          <a:xfrm>
            <a:off x="1573183" y="179441"/>
            <a:ext cx="6927646" cy="138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Vivekanand Education Society’s Institute Of Technology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DSA mini </a:t>
            </a:r>
            <a:r>
              <a:rPr lang="en" sz="1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endParaRPr sz="19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288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dirty="0">
                <a:latin typeface="Times New Roman"/>
                <a:ea typeface="Times New Roman"/>
                <a:cs typeface="Times New Roman"/>
                <a:sym typeface="Times New Roman"/>
              </a:rPr>
              <a:t>A.Y. 2025-26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17ABB-48DD-547F-6F58-A54793B722AD}"/>
              </a:ext>
            </a:extLst>
          </p:cNvPr>
          <p:cNvSpPr txBox="1"/>
          <p:nvPr/>
        </p:nvSpPr>
        <p:spPr>
          <a:xfrm>
            <a:off x="2710119" y="3946620"/>
            <a:ext cx="355686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i="1" dirty="0"/>
              <a:t>(Developed in C and Extended using HTML, CSS, and JavaScript)</a:t>
            </a:r>
            <a:endParaRPr lang="en-US" b="1" dirty="0"/>
          </a:p>
          <a:p>
            <a:pPr>
              <a:buNone/>
            </a:pPr>
            <a:r>
              <a:rPr lang="en-US" b="1" dirty="0"/>
              <a:t>By:</a:t>
            </a:r>
            <a:r>
              <a:rPr lang="en-US" dirty="0"/>
              <a:t> </a:t>
            </a:r>
            <a:r>
              <a:rPr lang="en-US" i="1" dirty="0"/>
              <a:t>Bhavesh Churyai (Information Technology Department)</a:t>
            </a:r>
            <a:br>
              <a:rPr lang="en-US" dirty="0"/>
            </a:br>
            <a:r>
              <a:rPr lang="en-US" b="1" dirty="0"/>
              <a:t>Project Type:</a:t>
            </a:r>
            <a:r>
              <a:rPr lang="en-US" dirty="0"/>
              <a:t> </a:t>
            </a:r>
            <a:r>
              <a:rPr lang="en-US" i="1" dirty="0"/>
              <a:t>DSA Mini Project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721A16B8-15D8-17CF-9FB6-FFE7A553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>
            <a:extLst>
              <a:ext uri="{FF2B5EF4-FFF2-40B4-BE49-F238E27FC236}">
                <a16:creationId xmlns:a16="http://schemas.microsoft.com/office/drawing/2014/main" id="{BDDFA93F-477D-9F7E-F1F4-E9308E76A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IN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Data Structure &amp; Concepts Used</a:t>
            </a:r>
            <a:br>
              <a:rPr lang="en-I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>
              <a:solidFill>
                <a:srgbClr val="FFFF00"/>
              </a:solidFill>
            </a:endParaRPr>
          </a:p>
        </p:txBody>
      </p:sp>
      <p:sp>
        <p:nvSpPr>
          <p:cNvPr id="121" name="Google Shape;121;p18">
            <a:extLst>
              <a:ext uri="{FF2B5EF4-FFF2-40B4-BE49-F238E27FC236}">
                <a16:creationId xmlns:a16="http://schemas.microsoft.com/office/drawing/2014/main" id="{DC3F2112-F5BA-8D19-78D9-C3448388CEE8}"/>
              </a:ext>
            </a:extLst>
          </p:cNvPr>
          <p:cNvSpPr txBox="1"/>
          <p:nvPr/>
        </p:nvSpPr>
        <p:spPr>
          <a:xfrm>
            <a:off x="405075" y="1773650"/>
            <a:ext cx="8427300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8">
            <a:extLst>
              <a:ext uri="{FF2B5EF4-FFF2-40B4-BE49-F238E27FC236}">
                <a16:creationId xmlns:a16="http://schemas.microsoft.com/office/drawing/2014/main" id="{502147AD-76FA-9C9E-9938-BAFAB0B3B4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8D351B-62EA-21B0-B087-2C2B41A49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15" y="1386456"/>
            <a:ext cx="7205222" cy="27666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F82FD3-D9B1-2413-8676-2B8725DAA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625" y="3975271"/>
            <a:ext cx="7521736" cy="114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8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B1B3-C608-4368-6587-5BC282A7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777" y="327085"/>
            <a:ext cx="7083038" cy="6237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Time and Space Complexity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3" name="Google Shape;147;p22">
            <a:extLst>
              <a:ext uri="{FF2B5EF4-FFF2-40B4-BE49-F238E27FC236}">
                <a16:creationId xmlns:a16="http://schemas.microsoft.com/office/drawing/2014/main" id="{04E5EE89-E1A5-546B-C601-8494EB7155B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C4B3D3-5574-954F-1F8E-6B47892CE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5" y="1328563"/>
            <a:ext cx="8665840" cy="372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2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Front End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E8687E-6EEA-5055-70D3-7E8AD26AF36D}"/>
              </a:ext>
            </a:extLst>
          </p:cNvPr>
          <p:cNvSpPr txBox="1"/>
          <p:nvPr/>
        </p:nvSpPr>
        <p:spPr>
          <a:xfrm>
            <a:off x="944721" y="1933751"/>
            <a:ext cx="8199279" cy="2456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 C: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Command-line interface with text menus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Displays account and transaction data dynamically.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 HTML/JS: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Clean </a:t>
            </a:r>
            <a:r>
              <a:rPr lang="en-US" sz="1600" b="1" dirty="0"/>
              <a:t>dashboard UI</a:t>
            </a:r>
            <a:r>
              <a:rPr lang="en-US" sz="1600" dirty="0"/>
              <a:t> with sidebar navigation.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Cards and charts</a:t>
            </a:r>
            <a:r>
              <a:rPr lang="en-US" sz="1600" dirty="0"/>
              <a:t> show account summary and spending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Responsive design using </a:t>
            </a:r>
            <a:r>
              <a:rPr lang="en-US" sz="1600" b="1" dirty="0"/>
              <a:t>CSS grid &amp; flexbox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/>
              <a:t>(Screenshot placeholders: Dashboard, Accounts, Loans, Goals)</a:t>
            </a:r>
            <a:endParaRPr lang="en-US" sz="1600" dirty="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</a:pPr>
            <a:endParaRPr lang="en-US" sz="9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Implementation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054823-AF2E-F983-AC23-202E3C6D2CF4}"/>
              </a:ext>
            </a:extLst>
          </p:cNvPr>
          <p:cNvSpPr txBox="1"/>
          <p:nvPr/>
        </p:nvSpPr>
        <p:spPr>
          <a:xfrm>
            <a:off x="408971" y="1600550"/>
            <a:ext cx="84233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C Implementation:</a:t>
            </a:r>
          </a:p>
          <a:p>
            <a:r>
              <a:rPr lang="en-IN" sz="1800" dirty="0"/>
              <a:t>Uses </a:t>
            </a:r>
            <a:r>
              <a:rPr lang="en-IN" dirty="0"/>
              <a:t>struct Account</a:t>
            </a:r>
            <a:r>
              <a:rPr lang="en-IN" sz="1800" dirty="0"/>
              <a:t>, </a:t>
            </a:r>
            <a:r>
              <a:rPr lang="en-IN" dirty="0"/>
              <a:t>struct Transaction</a:t>
            </a:r>
            <a:r>
              <a:rPr lang="en-IN" sz="1800" dirty="0"/>
              <a:t>, and </a:t>
            </a:r>
            <a:r>
              <a:rPr lang="en-IN" dirty="0"/>
              <a:t>struct </a:t>
            </a:r>
            <a:r>
              <a:rPr lang="en-IN" dirty="0" err="1"/>
              <a:t>OpNode</a:t>
            </a:r>
            <a:r>
              <a:rPr lang="en-IN" sz="1800" dirty="0"/>
              <a:t>.</a:t>
            </a:r>
          </a:p>
          <a:p>
            <a:r>
              <a:rPr lang="en-IN" sz="1800" dirty="0"/>
              <a:t>Dynamic memory management using </a:t>
            </a:r>
            <a:r>
              <a:rPr lang="en-IN" dirty="0"/>
              <a:t>malloc()</a:t>
            </a:r>
            <a:r>
              <a:rPr lang="en-IN" sz="1800" dirty="0"/>
              <a:t> and </a:t>
            </a:r>
            <a:r>
              <a:rPr lang="en-IN" dirty="0"/>
              <a:t>free()</a:t>
            </a:r>
            <a:r>
              <a:rPr lang="en-IN" sz="1800" dirty="0"/>
              <a:t>.</a:t>
            </a:r>
          </a:p>
          <a:p>
            <a:r>
              <a:rPr lang="en-IN" sz="1800" dirty="0"/>
              <a:t>File handling using plain text format.</a:t>
            </a:r>
          </a:p>
          <a:p>
            <a:r>
              <a:rPr lang="en-IN" sz="1800" dirty="0"/>
              <a:t>Undo operation via LIFO stack.</a:t>
            </a:r>
          </a:p>
          <a:p>
            <a:r>
              <a:rPr lang="en-IN" sz="1800" b="1" dirty="0"/>
              <a:t>HTML/JS Implementation:</a:t>
            </a:r>
          </a:p>
          <a:p>
            <a:r>
              <a:rPr lang="en-IN" sz="1800" dirty="0"/>
              <a:t>Uses objects and arrays to represent accounts and transactions.</a:t>
            </a:r>
          </a:p>
          <a:p>
            <a:r>
              <a:rPr lang="en-IN" sz="1800" dirty="0"/>
              <a:t>Charts built using Chart.js.</a:t>
            </a:r>
          </a:p>
          <a:p>
            <a:r>
              <a:rPr lang="en-IN" sz="1800" dirty="0"/>
              <a:t>State management via browser </a:t>
            </a:r>
            <a:r>
              <a:rPr lang="en-IN" dirty="0" err="1"/>
              <a:t>localStorage</a:t>
            </a:r>
            <a:r>
              <a:rPr lang="en-IN" sz="1800" dirty="0"/>
              <a:t>.</a:t>
            </a:r>
          </a:p>
          <a:p>
            <a:r>
              <a:rPr lang="en-IN" sz="1800" dirty="0"/>
              <a:t>Smooth animations and modern UI for visualization.</a:t>
            </a:r>
          </a:p>
          <a:p>
            <a:pPr marL="285750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E676599C-01B9-FC8F-AA8D-C6E1B5D5C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>
            <a:extLst>
              <a:ext uri="{FF2B5EF4-FFF2-40B4-BE49-F238E27FC236}">
                <a16:creationId xmlns:a16="http://schemas.microsoft.com/office/drawing/2014/main" id="{5B6C21FE-2850-B367-4E16-47DE0C669E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Gantt Chart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134" name="Google Shape;134;p20">
            <a:extLst>
              <a:ext uri="{FF2B5EF4-FFF2-40B4-BE49-F238E27FC236}">
                <a16:creationId xmlns:a16="http://schemas.microsoft.com/office/drawing/2014/main" id="{6336C08D-3999-6594-0715-45C201AF31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81F318-B392-B5C0-3AEB-687F6865F67B}"/>
              </a:ext>
            </a:extLst>
          </p:cNvPr>
          <p:cNvSpPr txBox="1"/>
          <p:nvPr/>
        </p:nvSpPr>
        <p:spPr>
          <a:xfrm>
            <a:off x="408971" y="1600550"/>
            <a:ext cx="8423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/>
          </a:p>
          <a:p>
            <a:pPr marL="285750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47CF08-8CBF-7B29-FEEA-6E2E92B52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69" y="500926"/>
            <a:ext cx="8520600" cy="41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9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9C723660-C24E-0531-E888-8D59A81E6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>
            <a:extLst>
              <a:ext uri="{FF2B5EF4-FFF2-40B4-BE49-F238E27FC236}">
                <a16:creationId xmlns:a16="http://schemas.microsoft.com/office/drawing/2014/main" id="{4BF818D9-87FD-D19C-CB57-6DFC0A7ACE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Test Cases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134" name="Google Shape;134;p20">
            <a:extLst>
              <a:ext uri="{FF2B5EF4-FFF2-40B4-BE49-F238E27FC236}">
                <a16:creationId xmlns:a16="http://schemas.microsoft.com/office/drawing/2014/main" id="{F617C90D-D6BA-7C18-1EAC-1AC06AF548F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D9FD69-5664-4F63-5F96-1E239089C10E}"/>
              </a:ext>
            </a:extLst>
          </p:cNvPr>
          <p:cNvSpPr txBox="1"/>
          <p:nvPr/>
        </p:nvSpPr>
        <p:spPr>
          <a:xfrm>
            <a:off x="408971" y="1600550"/>
            <a:ext cx="8423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/>
          </a:p>
          <a:p>
            <a:pPr marL="285750" indent="-285750"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3FD30-9C15-BE38-D486-C02B7C7E6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31" y="1529500"/>
            <a:ext cx="8205831" cy="314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6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Output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3274175" y="105055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E48231-2D16-C081-7087-9FE0B29D7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1442500"/>
            <a:ext cx="8096738" cy="34861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7069-73C8-CDFB-D789-D37B9F93B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60AE-46F7-433F-46AD-2AE0D0AE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777" y="327085"/>
            <a:ext cx="7083038" cy="6237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Challenges And Solutions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3" name="Google Shape;147;p22">
            <a:extLst>
              <a:ext uri="{FF2B5EF4-FFF2-40B4-BE49-F238E27FC236}">
                <a16:creationId xmlns:a16="http://schemas.microsoft.com/office/drawing/2014/main" id="{C12E5487-11FF-F0ED-3A9C-CF2ECC0A6DB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5C6C0D-2D0E-0622-2413-7A22A0D01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74" y="1684142"/>
            <a:ext cx="7949487" cy="313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314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Conclusion</a:t>
            </a:r>
            <a:endParaRPr dirty="0">
              <a:solidFill>
                <a:srgbClr val="FFFF00"/>
              </a:solidFill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8F5058-4E14-0071-9822-8B311C013FB2}"/>
              </a:ext>
            </a:extLst>
          </p:cNvPr>
          <p:cNvSpPr txBox="1"/>
          <p:nvPr/>
        </p:nvSpPr>
        <p:spPr>
          <a:xfrm>
            <a:off x="577448" y="1600550"/>
            <a:ext cx="7824090" cy="3822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buSzPts val="1300"/>
            </a:pPr>
            <a:r>
              <a:rPr lang="en-US" sz="1600" dirty="0"/>
              <a:t>The Finance Buddy project successfully meets its dual objectives by building a high-integrity core using </a:t>
            </a:r>
            <a:r>
              <a:rPr lang="en-US" sz="1600" b="1" dirty="0"/>
              <a:t>DSA principles (Linked Lists, Stack)</a:t>
            </a:r>
            <a:r>
              <a:rPr lang="en-US" sz="1600" dirty="0"/>
              <a:t> in C, and combining it with a highly accessible and analytical </a:t>
            </a:r>
            <a:r>
              <a:rPr lang="en-US" sz="1600" b="1" dirty="0"/>
              <a:t>Web UI</a:t>
            </a:r>
            <a:r>
              <a:rPr lang="en-US" sz="1600" dirty="0"/>
              <a:t>. This demonstrates the effective application of low-level computer science theory to solve modern, real-world data management challenges.</a:t>
            </a:r>
            <a:br>
              <a:rPr lang="en-US" sz="1600" dirty="0"/>
            </a:br>
            <a:r>
              <a:rPr lang="en-US" sz="1600" dirty="0"/>
              <a:t>The </a:t>
            </a:r>
            <a:r>
              <a:rPr lang="en-US" sz="1600" b="1" dirty="0"/>
              <a:t>Finance Buddy project</a:t>
            </a:r>
            <a:r>
              <a:rPr lang="en-US" sz="1600" dirty="0"/>
              <a:t> integrates </a:t>
            </a:r>
            <a:r>
              <a:rPr lang="en-US" sz="1600" b="1" dirty="0"/>
              <a:t>core Data Structure logic (C)</a:t>
            </a:r>
            <a:r>
              <a:rPr lang="en-US" sz="1600" dirty="0"/>
              <a:t> with </a:t>
            </a:r>
            <a:r>
              <a:rPr lang="en-US" sz="1600" b="1" dirty="0"/>
              <a:t>modern web development (HTML/JS)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It demonstrates a strong grasp of </a:t>
            </a:r>
            <a:r>
              <a:rPr lang="en-US" sz="1600" b="1" dirty="0"/>
              <a:t>linked lists, stacks, algorithm design</a:t>
            </a:r>
            <a:r>
              <a:rPr lang="en-US" sz="1600" dirty="0"/>
              <a:t>, and their </a:t>
            </a:r>
            <a:r>
              <a:rPr lang="en-US" sz="1600" b="1" dirty="0"/>
              <a:t>real-world applicability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Starting from a CLI-based system and evolving into a graphical, interactive platform, this project reflects both </a:t>
            </a:r>
            <a:r>
              <a:rPr lang="en-US" sz="1600" b="1" dirty="0"/>
              <a:t>theoretical understanding and practical innovation</a:t>
            </a:r>
            <a:r>
              <a:rPr lang="en-US" sz="1600" dirty="0"/>
              <a:t>.</a:t>
            </a:r>
          </a:p>
          <a:p>
            <a:pPr lvl="0">
              <a:lnSpc>
                <a:spcPct val="115000"/>
              </a:lnSpc>
              <a:buSzPts val="1300"/>
            </a:pPr>
            <a:endParaRPr lang="en-US" sz="1800" dirty="0"/>
          </a:p>
          <a:p>
            <a:pPr lvl="0">
              <a:lnSpc>
                <a:spcPct val="115000"/>
              </a:lnSpc>
              <a:buSzPts val="1300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880C-C996-8919-A30F-98F4877D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558" y="437314"/>
            <a:ext cx="4061492" cy="540696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References</a:t>
            </a: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3" name="Google Shape;153;p23">
            <a:extLst>
              <a:ext uri="{FF2B5EF4-FFF2-40B4-BE49-F238E27FC236}">
                <a16:creationId xmlns:a16="http://schemas.microsoft.com/office/drawing/2014/main" id="{72C1DFA2-A3B6-E34C-B7D4-B118529D6C7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B7A77D-F110-F15E-F869-CE969486295D}"/>
              </a:ext>
            </a:extLst>
          </p:cNvPr>
          <p:cNvSpPr txBox="1"/>
          <p:nvPr/>
        </p:nvSpPr>
        <p:spPr>
          <a:xfrm>
            <a:off x="974586" y="1923891"/>
            <a:ext cx="7398450" cy="2338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B. Kernighan &amp; D. Ritchie, The C Programming Language, Prentice Hall, 1988.</a:t>
            </a:r>
          </a:p>
          <a:p>
            <a:pPr marL="285750" lvl="0" indent="-285750">
              <a:lnSpc>
                <a:spcPct val="115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Mozilla Developer Network, “JavaScript Local Storage API,” 2024</a:t>
            </a:r>
          </a:p>
          <a:p>
            <a:pPr marL="285750" lvl="0" indent="-285750">
              <a:lnSpc>
                <a:spcPct val="115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.Chart.js Documentation — 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https://www.chartjs.org/</a:t>
            </a:r>
            <a:endParaRPr lang="en-US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lvl="0" indent="-285750">
              <a:lnSpc>
                <a:spcPct val="115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GeeksforGeeks</a:t>
            </a: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“Linked List and Stack in C,” 2023.</a:t>
            </a:r>
          </a:p>
          <a:p>
            <a:pPr marL="285750" lvl="0" indent="-285750">
              <a:lnSpc>
                <a:spcPct val="115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W3C Standards, “HTML5 and CSS3 Specifications,” 2024.</a:t>
            </a:r>
          </a:p>
          <a:p>
            <a:pPr marL="285750" lvl="0" indent="-285750">
              <a:lnSpc>
                <a:spcPct val="115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[Reference for C Programming Language Fundamentals]</a:t>
            </a:r>
          </a:p>
          <a:p>
            <a:pPr marL="285750" lvl="0" indent="-285750">
              <a:lnSpc>
                <a:spcPct val="115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[Reference for Data Structures: Linked Lists and Stacks]</a:t>
            </a:r>
          </a:p>
        </p:txBody>
      </p:sp>
    </p:spTree>
    <p:extLst>
      <p:ext uri="{BB962C8B-B14F-4D97-AF65-F5344CB8AC3E}">
        <p14:creationId xmlns:p14="http://schemas.microsoft.com/office/powerpoint/2010/main" val="105016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311700" y="364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Content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311725" y="1291450"/>
            <a:ext cx="4130700" cy="3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the Project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 of the Project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of the Project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of the System (Hardware, Software)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 Diagram of the </a:t>
            </a:r>
            <a:r>
              <a:rPr lang="en" sz="11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Proposed</a:t>
            </a: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System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 &amp; Concepts Used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 Explanation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and Space Complexity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 End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Gantt Chart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dirty="0"/>
          </a:p>
        </p:txBody>
      </p:sp>
      <p:pic>
        <p:nvPicPr>
          <p:cNvPr id="81" name="Google Shape;8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4572000" y="1372925"/>
            <a:ext cx="3000000" cy="154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13. Test Cases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14.Challenges and Solutions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15. Future Scope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16. Code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17. Output Screenshots</a:t>
            </a:r>
            <a:endParaRPr sz="1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18. </a:t>
            </a:r>
            <a:r>
              <a:rPr lang="en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Conclusion</a:t>
            </a:r>
            <a:endParaRPr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/>
              <a:t>19. References (in IEEE Format)</a:t>
            </a:r>
            <a:endParaRPr sz="11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Introduction to Project</a:t>
            </a:r>
            <a:endParaRPr dirty="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4294967295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4294967295"/>
          </p:nvPr>
        </p:nvSpPr>
        <p:spPr>
          <a:xfrm>
            <a:off x="79650" y="1402225"/>
            <a:ext cx="7694625" cy="300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Clr>
                <a:srgbClr val="000000"/>
              </a:buClr>
              <a:buSzPts val="1400"/>
              <a:buNone/>
            </a:pPr>
            <a:r>
              <a:rPr lang="en-US" sz="1800" dirty="0">
                <a:solidFill>
                  <a:srgbClr val="000000"/>
                </a:solidFill>
              </a:rPr>
              <a:t>                                                                  </a:t>
            </a:r>
            <a:r>
              <a:rPr lang="en-IN" sz="1800" dirty="0"/>
              <a:t>“</a:t>
            </a:r>
            <a:r>
              <a:rPr lang="en-IN" sz="1800" b="1" dirty="0">
                <a:solidFill>
                  <a:schemeClr val="accent3">
                    <a:lumMod val="10000"/>
                  </a:schemeClr>
                </a:solidFill>
                <a:latin typeface="Bodoni MT Black" panose="02070A03080606020203" pitchFamily="18" charset="0"/>
              </a:rPr>
              <a:t>Finance Buddy</a:t>
            </a:r>
            <a:endParaRPr lang="en-US" sz="1800" b="1" dirty="0">
              <a:solidFill>
                <a:schemeClr val="accent3">
                  <a:lumMod val="10000"/>
                </a:schemeClr>
              </a:solidFill>
              <a:latin typeface="Bodoni MT Black" panose="02070A03080606020203" pitchFamily="18" charset="0"/>
            </a:endParaRPr>
          </a:p>
          <a:p>
            <a:pPr marL="0" indent="0" algn="just">
              <a:buClr>
                <a:srgbClr val="000000"/>
              </a:buClr>
              <a:buSzPts val="1400"/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chemeClr val="accent3">
                    <a:lumMod val="10000"/>
                  </a:schemeClr>
                </a:solidFill>
              </a:rPr>
              <a:t>The project </a:t>
            </a:r>
            <a:r>
              <a:rPr lang="en-US" sz="1400" b="1" dirty="0">
                <a:solidFill>
                  <a:schemeClr val="accent3">
                    <a:lumMod val="10000"/>
                  </a:schemeClr>
                </a:solidFill>
              </a:rPr>
              <a:t>“Finance Buddy”</a:t>
            </a:r>
            <a:r>
              <a:rPr lang="en-US" sz="1400" dirty="0">
                <a:solidFill>
                  <a:schemeClr val="accent3">
                    <a:lumMod val="10000"/>
                  </a:schemeClr>
                </a:solidFill>
              </a:rPr>
              <a:t> is an intelligent finance management system that began as a </a:t>
            </a:r>
            <a:r>
              <a:rPr lang="en-US" sz="1400" b="1" dirty="0">
                <a:solidFill>
                  <a:schemeClr val="accent3">
                    <a:lumMod val="10000"/>
                  </a:schemeClr>
                </a:solidFill>
              </a:rPr>
              <a:t>C-based Data Structure project</a:t>
            </a:r>
            <a:r>
              <a:rPr lang="en-US" sz="1400" dirty="0">
                <a:solidFill>
                  <a:schemeClr val="accent3">
                    <a:lumMod val="10000"/>
                  </a:schemeClr>
                </a:solidFill>
              </a:rPr>
              <a:t> and was later extended into a </a:t>
            </a:r>
            <a:r>
              <a:rPr lang="en-US" sz="1400" b="1" dirty="0">
                <a:solidFill>
                  <a:schemeClr val="accent3">
                    <a:lumMod val="10000"/>
                  </a:schemeClr>
                </a:solidFill>
              </a:rPr>
              <a:t>modern web application</a:t>
            </a:r>
            <a:r>
              <a:rPr lang="en-US" sz="1400" dirty="0">
                <a:solidFill>
                  <a:schemeClr val="accent3">
                    <a:lumMod val="10000"/>
                  </a:schemeClr>
                </a:solidFill>
              </a:rPr>
              <a:t>.</a:t>
            </a:r>
          </a:p>
          <a:p>
            <a:r>
              <a:rPr lang="en-US" sz="1400" dirty="0">
                <a:solidFill>
                  <a:schemeClr val="accent3">
                    <a:lumMod val="10000"/>
                  </a:schemeClr>
                </a:solidFill>
              </a:rPr>
              <a:t>In the </a:t>
            </a:r>
            <a:r>
              <a:rPr lang="en-US" sz="1400" b="1" dirty="0">
                <a:solidFill>
                  <a:schemeClr val="accent3">
                    <a:lumMod val="10000"/>
                  </a:schemeClr>
                </a:solidFill>
              </a:rPr>
              <a:t>C version</a:t>
            </a:r>
            <a:r>
              <a:rPr lang="en-US" sz="1400" dirty="0">
                <a:solidFill>
                  <a:schemeClr val="accent3">
                    <a:lumMod val="10000"/>
                  </a:schemeClr>
                </a:solidFill>
              </a:rPr>
              <a:t>, the project uses </a:t>
            </a:r>
            <a:r>
              <a:rPr lang="en-US" sz="1400" b="1" dirty="0">
                <a:solidFill>
                  <a:schemeClr val="accent3">
                    <a:lumMod val="10000"/>
                  </a:schemeClr>
                </a:solidFill>
              </a:rPr>
              <a:t>linked lists and stacks</a:t>
            </a:r>
            <a:r>
              <a:rPr lang="en-US" sz="1400" dirty="0">
                <a:solidFill>
                  <a:schemeClr val="accent3">
                    <a:lumMod val="10000"/>
                  </a:schemeClr>
                </a:solidFill>
              </a:rPr>
              <a:t> to manage accounts, transactions, and undo operations — demonstrating pure data structure implementation.</a:t>
            </a:r>
            <a:br>
              <a:rPr lang="en-US" sz="1400" dirty="0">
                <a:solidFill>
                  <a:schemeClr val="accent3">
                    <a:lumMod val="10000"/>
                  </a:schemeClr>
                </a:solidFill>
              </a:rPr>
            </a:br>
            <a:r>
              <a:rPr lang="en-US" sz="1400" dirty="0">
                <a:solidFill>
                  <a:schemeClr val="accent3">
                    <a:lumMod val="10000"/>
                  </a:schemeClr>
                </a:solidFill>
              </a:rPr>
              <a:t>In the </a:t>
            </a:r>
            <a:r>
              <a:rPr lang="en-US" sz="1400" b="1" dirty="0">
                <a:solidFill>
                  <a:schemeClr val="accent3">
                    <a:lumMod val="10000"/>
                  </a:schemeClr>
                </a:solidFill>
              </a:rPr>
              <a:t>HTML/JavaScript version</a:t>
            </a:r>
            <a:r>
              <a:rPr lang="en-US" sz="1400" dirty="0">
                <a:solidFill>
                  <a:schemeClr val="accent3">
                    <a:lumMod val="10000"/>
                  </a:schemeClr>
                </a:solidFill>
              </a:rPr>
              <a:t>, the same logic was visualized with a modern, responsive interface featuring dashboards, charts, and goal planners.</a:t>
            </a:r>
          </a:p>
          <a:p>
            <a:pPr marL="342900" indent="-342900" algn="just"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accent3">
                    <a:lumMod val="10000"/>
                  </a:schemeClr>
                </a:solidFill>
              </a:rPr>
              <a:t>This project connects real finance working in simple terms with the help of the platform provided and works with real world complexity </a:t>
            </a:r>
          </a:p>
          <a:p>
            <a:pPr marL="0" indent="0" algn="just">
              <a:buClr>
                <a:srgbClr val="000000"/>
              </a:buClr>
              <a:buSzPts val="1400"/>
              <a:buNone/>
            </a:pPr>
            <a:r>
              <a:rPr lang="en-US" sz="1400" dirty="0">
                <a:solidFill>
                  <a:schemeClr val="accent3">
                    <a:lumMod val="10000"/>
                  </a:schemeClr>
                </a:solidFill>
              </a:rPr>
              <a:t>   </a:t>
            </a:r>
            <a:endParaRPr sz="1400" dirty="0">
              <a:solidFill>
                <a:schemeClr val="accent3">
                  <a:lumMod val="10000"/>
                </a:schemeClr>
              </a:solidFill>
            </a:endParaRPr>
          </a:p>
          <a:p>
            <a:pPr marL="342900" indent="-342900">
              <a:buClr>
                <a:srgbClr val="000000"/>
              </a:buClr>
              <a:buSzPts val="1400"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900" dirty="0">
                <a:solidFill>
                  <a:srgbClr val="000000"/>
                </a:solidFill>
              </a:rPr>
              <a:t>                           </a:t>
            </a:r>
            <a:r>
              <a:rPr lang="en-US" sz="1900" b="1" dirty="0">
                <a:solidFill>
                  <a:srgbClr val="000000"/>
                </a:solidFill>
              </a:rPr>
              <a:t>“ </a:t>
            </a:r>
            <a:endParaRPr sz="1900" b="1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500" dirty="0"/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A383-C2BA-E9A7-F86A-B8730B3A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453" y="395392"/>
            <a:ext cx="4959990" cy="500939"/>
          </a:xfrm>
        </p:spPr>
        <p:txBody>
          <a:bodyPr/>
          <a:lstStyle/>
          <a:p>
            <a:r>
              <a:rPr lang="en" dirty="0">
                <a:solidFill>
                  <a:srgbClr val="FFFF00"/>
                </a:solidFill>
              </a:rPr>
              <a:t>Problem Statement</a:t>
            </a:r>
            <a:endParaRPr lang="en-IN" dirty="0"/>
          </a:p>
        </p:txBody>
      </p:sp>
      <p:pic>
        <p:nvPicPr>
          <p:cNvPr id="3" name="Google Shape;91;p14">
            <a:extLst>
              <a:ext uri="{FF2B5EF4-FFF2-40B4-BE49-F238E27FC236}">
                <a16:creationId xmlns:a16="http://schemas.microsoft.com/office/drawing/2014/main" id="{61D7208C-20BA-95BB-DDE2-0729BC738ED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29059D-825D-5131-C771-127285B3DA26}"/>
              </a:ext>
            </a:extLst>
          </p:cNvPr>
          <p:cNvSpPr txBox="1"/>
          <p:nvPr/>
        </p:nvSpPr>
        <p:spPr>
          <a:xfrm>
            <a:off x="135172" y="1566495"/>
            <a:ext cx="8794143" cy="3435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Managing personal finances manually is prone to human </a:t>
            </a:r>
            <a:r>
              <a:rPr lang="en-US" sz="1800" b="1" dirty="0"/>
              <a:t>error and confusion</a:t>
            </a:r>
            <a:r>
              <a:rPr lang="en-US" sz="1800" dirty="0"/>
              <a:t>, resulting in inaccurate tracking and poor financial decision-making. Moreover, traditional, static applications struggle to handle the </a:t>
            </a:r>
            <a:r>
              <a:rPr lang="en-US" sz="1800" b="1" dirty="0"/>
              <a:t>dynamic growth</a:t>
            </a:r>
            <a:r>
              <a:rPr lang="en-US" sz="1800" dirty="0"/>
              <a:t> of user data, such as an ever-increasing list of transactions and accounts. There is a clear need for a flexible, reliable, and accessible system that can: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Dynamically scale</a:t>
            </a:r>
            <a:r>
              <a:rPr lang="en-US" sz="1800" dirty="0"/>
              <a:t> to handle an unlimited number of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Provide immediate tools for </a:t>
            </a:r>
            <a:r>
              <a:rPr lang="en-US" sz="1800" b="1" dirty="0"/>
              <a:t>error correction</a:t>
            </a:r>
            <a:r>
              <a:rPr lang="en-US" sz="1800" dirty="0"/>
              <a:t> and state reversal.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Offer clear </a:t>
            </a:r>
            <a:r>
              <a:rPr lang="en-US" sz="1800" b="1" dirty="0"/>
              <a:t>visualization</a:t>
            </a:r>
            <a:r>
              <a:rPr lang="en-US" sz="1800" dirty="0"/>
              <a:t> for quick analysis of spending.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project solves this by creating a </a:t>
            </a:r>
            <a:r>
              <a:rPr lang="en-US" sz="1800" b="1" dirty="0"/>
              <a:t>Dual-Platform Financial Management System</a:t>
            </a:r>
            <a:endParaRPr lang="en-US" sz="1800" dirty="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F3046-494F-0BAB-8CE5-A28A67DAFD53}"/>
              </a:ext>
            </a:extLst>
          </p:cNvPr>
          <p:cNvSpPr txBox="1"/>
          <p:nvPr/>
        </p:nvSpPr>
        <p:spPr>
          <a:xfrm>
            <a:off x="412975" y="308664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03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Objectives of the project</a:t>
            </a:r>
            <a:endParaRPr dirty="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Rates</a:t>
            </a:r>
            <a:endParaRPr sz="14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8D70CE-DBDF-CCC0-3DFA-0FE4C90857CB}"/>
              </a:ext>
            </a:extLst>
          </p:cNvPr>
          <p:cNvSpPr txBox="1"/>
          <p:nvPr/>
        </p:nvSpPr>
        <p:spPr>
          <a:xfrm>
            <a:off x="311699" y="1629769"/>
            <a:ext cx="8267305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 a working finance management system using </a:t>
            </a:r>
            <a:r>
              <a:rPr lang="en-US" sz="1600" b="1" dirty="0"/>
              <a:t>C and DSA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Apply </a:t>
            </a:r>
            <a:r>
              <a:rPr lang="en-US" sz="1600" b="1" dirty="0"/>
              <a:t>Linked List</a:t>
            </a:r>
            <a:r>
              <a:rPr lang="en-US" sz="1600" dirty="0"/>
              <a:t> and </a:t>
            </a:r>
            <a:r>
              <a:rPr lang="en-US" sz="1600" b="1" dirty="0"/>
              <a:t>Stack</a:t>
            </a:r>
            <a:r>
              <a:rPr lang="en-US" sz="1600" dirty="0"/>
              <a:t> data structures for account and transaction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Build a </a:t>
            </a:r>
            <a:r>
              <a:rPr lang="en-US" sz="1600" b="1" dirty="0"/>
              <a:t>Web UI (HTML/CSS/JS)</a:t>
            </a:r>
            <a:r>
              <a:rPr lang="en-US" sz="1600" dirty="0"/>
              <a:t> to visualize the same operations and data structure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Demonstrate real-world use of </a:t>
            </a:r>
            <a:r>
              <a:rPr lang="en-US" sz="1600" b="1" dirty="0"/>
              <a:t>algorithms, data persistence, and visualization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implement a </a:t>
            </a:r>
            <a:r>
              <a:rPr lang="en-US" sz="1600" b="1" dirty="0"/>
              <a:t>Singly Linked List of Transactions</a:t>
            </a:r>
            <a:r>
              <a:rPr lang="en-US" sz="1600" dirty="0"/>
              <a:t> nested within each </a:t>
            </a:r>
            <a:r>
              <a:rPr lang="en-US" dirty="0"/>
              <a:t>Account</a:t>
            </a:r>
            <a:r>
              <a:rPr lang="en-US" sz="1600" dirty="0"/>
              <a:t>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successfully implement a </a:t>
            </a:r>
            <a:r>
              <a:rPr lang="en-US" sz="1600" b="1" dirty="0"/>
              <a:t>Stack</a:t>
            </a:r>
            <a:r>
              <a:rPr lang="en-US" sz="1600" dirty="0"/>
              <a:t> data structure to enable the </a:t>
            </a:r>
            <a:r>
              <a:rPr lang="en-US" sz="1600" b="1" dirty="0"/>
              <a:t>Undo Last Operation</a:t>
            </a:r>
            <a:r>
              <a:rPr lang="en-US" sz="1600" dirty="0"/>
              <a:t> feature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Clr>
                <a:srgbClr val="000000"/>
              </a:buClr>
              <a:buSzPts val="1400"/>
            </a:pPr>
            <a:endParaRPr lang="en-US" sz="1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A76B8C91-F7CB-7CEE-B6C4-F6EB9FE79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>
            <a:extLst>
              <a:ext uri="{FF2B5EF4-FFF2-40B4-BE49-F238E27FC236}">
                <a16:creationId xmlns:a16="http://schemas.microsoft.com/office/drawing/2014/main" id="{81F86314-2595-5E76-6EE7-6E1D8A1F1E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IN" b="1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Scope of the Project</a:t>
            </a:r>
            <a:br>
              <a:rPr lang="en-I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>
              <a:solidFill>
                <a:srgbClr val="FFFF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106" name="Google Shape;106;p16">
            <a:extLst>
              <a:ext uri="{FF2B5EF4-FFF2-40B4-BE49-F238E27FC236}">
                <a16:creationId xmlns:a16="http://schemas.microsoft.com/office/drawing/2014/main" id="{3642EED3-20E3-5E50-6D27-FF3FB33E8E4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Rates</a:t>
            </a:r>
            <a:endParaRPr sz="140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Google Shape;107;p16">
            <a:extLst>
              <a:ext uri="{FF2B5EF4-FFF2-40B4-BE49-F238E27FC236}">
                <a16:creationId xmlns:a16="http://schemas.microsoft.com/office/drawing/2014/main" id="{017BCAF4-0A1C-1FF2-43B5-2DD49B230E0B}"/>
              </a:ext>
            </a:extLst>
          </p:cNvPr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6">
            <a:extLst>
              <a:ext uri="{FF2B5EF4-FFF2-40B4-BE49-F238E27FC236}">
                <a16:creationId xmlns:a16="http://schemas.microsoft.com/office/drawing/2014/main" id="{76DA3905-843E-FCF9-EA7C-4A6047CC959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2B068B-1193-577A-CF2E-B5E826ABEA26}"/>
              </a:ext>
            </a:extLst>
          </p:cNvPr>
          <p:cNvSpPr txBox="1"/>
          <p:nvPr/>
        </p:nvSpPr>
        <p:spPr>
          <a:xfrm>
            <a:off x="753512" y="1799229"/>
            <a:ext cx="7605481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Applicable for students, individuals, or small businesses to manage funds and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C version</a:t>
            </a:r>
            <a:r>
              <a:rPr lang="en-US" sz="1600" dirty="0"/>
              <a:t> focuses on </a:t>
            </a:r>
            <a:r>
              <a:rPr lang="en-US" sz="1600" i="1" dirty="0"/>
              <a:t>algorithmic accuracy and data structure design</a:t>
            </a:r>
            <a:endParaRPr lang="en-US" sz="1600" dirty="0"/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/>
              <a:t>Web version</a:t>
            </a:r>
            <a:r>
              <a:rPr lang="en-US" sz="1800" dirty="0"/>
              <a:t> emphasizes </a:t>
            </a:r>
            <a:r>
              <a:rPr lang="en-US" sz="1800" i="1" dirty="0"/>
              <a:t>usability, visualization, and automation</a:t>
            </a:r>
            <a:r>
              <a:rPr lang="en-US" sz="1800" dirty="0"/>
              <a:t>.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sz="1800" dirty="0"/>
              <a:t>Together, they show how </a:t>
            </a:r>
            <a:r>
              <a:rPr lang="en-US" sz="1800" b="1" dirty="0"/>
              <a:t>DSA principles evolve into modern application development</a:t>
            </a:r>
            <a:r>
              <a:rPr lang="en-US" sz="1800" dirty="0"/>
              <a:t>.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UI Scope: Dashboard summary, categorized expense tracking, Savings Goal management, and integrated financial calculators.</a:t>
            </a:r>
            <a:endParaRPr lang="en-US" sz="1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68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25" y="222650"/>
            <a:ext cx="87390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    Requirements of the system (Hardware, software)</a:t>
            </a:r>
            <a:endParaRPr>
              <a:solidFill>
                <a:srgbClr val="FFFF00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214148" y="1396150"/>
            <a:ext cx="83976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1300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Software:</a:t>
            </a:r>
          </a:p>
          <a:p>
            <a:pPr marL="285750" lvl="0" indent="-285750">
              <a:lnSpc>
                <a:spcPct val="115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HTML5, CSS3, JavaScript (ES6)</a:t>
            </a:r>
          </a:p>
          <a:p>
            <a:pPr marL="285750" lvl="0" indent="-285750">
              <a:lnSpc>
                <a:spcPct val="115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Browser (Chrome, Edge, or Firefox)</a:t>
            </a:r>
          </a:p>
          <a:p>
            <a:pPr marL="285750" lvl="0" indent="-285750">
              <a:lnSpc>
                <a:spcPct val="115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Chart.js Library (for graphs)</a:t>
            </a:r>
          </a:p>
          <a:p>
            <a:pPr marL="285750" lvl="0" indent="-285750">
              <a:lnSpc>
                <a:spcPct val="115000"/>
              </a:lnSpc>
              <a:buSzPts val="1300"/>
              <a:buFont typeface="Arial" panose="020B0604020202020204" pitchFamily="34" charset="0"/>
              <a:buChar char="•"/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0">
              <a:lnSpc>
                <a:spcPct val="115000"/>
              </a:lnSpc>
              <a:buSzPts val="1300"/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Hardware:</a:t>
            </a:r>
          </a:p>
          <a:p>
            <a:pPr marL="457200" lvl="0" indent="-457200">
              <a:lnSpc>
                <a:spcPct val="115000"/>
              </a:lnSpc>
              <a:buSzPts val="1300"/>
              <a:buFont typeface="Wingdings" panose="05000000000000000000" pitchFamily="2" charset="2"/>
              <a:buChar char="§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Minimum: 2 GB RAM </a:t>
            </a:r>
          </a:p>
          <a:p>
            <a:pPr marL="457200" lvl="0" indent="-457200">
              <a:lnSpc>
                <a:spcPct val="115000"/>
              </a:lnSpc>
              <a:buSzPts val="1300"/>
              <a:buFont typeface="Wingdings" panose="05000000000000000000" pitchFamily="2" charset="2"/>
              <a:buChar char="§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Intel i3 Processor or higher</a:t>
            </a:r>
          </a:p>
          <a:p>
            <a:pPr marL="457200" lvl="0" indent="-457200">
              <a:lnSpc>
                <a:spcPct val="115000"/>
              </a:lnSpc>
              <a:buSzPts val="1300"/>
              <a:buFont typeface="Wingdings" panose="05000000000000000000" pitchFamily="2" charset="2"/>
              <a:buChar char="§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500 MB Disk Space</a:t>
            </a: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>
                <a:solidFill>
                  <a:srgbClr val="FFFF00"/>
                </a:solidFill>
              </a:rPr>
              <a:t>ER diagram of the proposed system</a:t>
            </a:r>
            <a:endParaRPr dirty="0">
              <a:solidFill>
                <a:srgbClr val="FFFF00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405075" y="1773650"/>
            <a:ext cx="8427300" cy="3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AA3AD2-2953-A4E7-3CC0-537C00B96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83" y="1529500"/>
            <a:ext cx="5714834" cy="3148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987</Words>
  <Application>Microsoft Office PowerPoint</Application>
  <PresentationFormat>On-screen Show (16:9)</PresentationFormat>
  <Paragraphs>115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Calibri</vt:lpstr>
      <vt:lpstr>Bodoni MT Black</vt:lpstr>
      <vt:lpstr>Berlin Sans FB Demi</vt:lpstr>
      <vt:lpstr>Merriweather</vt:lpstr>
      <vt:lpstr>Arial Rounded MT Bold</vt:lpstr>
      <vt:lpstr>Wingdings</vt:lpstr>
      <vt:lpstr>Arial</vt:lpstr>
      <vt:lpstr>Times New Roman</vt:lpstr>
      <vt:lpstr>Roboto</vt:lpstr>
      <vt:lpstr>Paradigm</vt:lpstr>
      <vt:lpstr>PowerPoint Presentation</vt:lpstr>
      <vt:lpstr>PowerPoint Presentation</vt:lpstr>
      <vt:lpstr>Content</vt:lpstr>
      <vt:lpstr>Introduction to Project  </vt:lpstr>
      <vt:lpstr>Problem Statement</vt:lpstr>
      <vt:lpstr>Objectives of the project  </vt:lpstr>
      <vt:lpstr>Scope of the Project   </vt:lpstr>
      <vt:lpstr>    Requirements of the system (Hardware, software) </vt:lpstr>
      <vt:lpstr>ER diagram of the proposed system</vt:lpstr>
      <vt:lpstr>Data Structure &amp; Concepts Used </vt:lpstr>
      <vt:lpstr>Time and Space Complexity</vt:lpstr>
      <vt:lpstr>Front End</vt:lpstr>
      <vt:lpstr>Implementation</vt:lpstr>
      <vt:lpstr>Gantt Chart</vt:lpstr>
      <vt:lpstr>Test Cases</vt:lpstr>
      <vt:lpstr>Output</vt:lpstr>
      <vt:lpstr>Challenges And Solutions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BHAVESH</dc:creator>
  <cp:lastModifiedBy>Bhavesh Churyai</cp:lastModifiedBy>
  <cp:revision>4</cp:revision>
  <dcterms:modified xsi:type="dcterms:W3CDTF">2025-10-29T04:34:51Z</dcterms:modified>
</cp:coreProperties>
</file>