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318A0F-28A4-4AFF-A6F8-ABD2ABFDD047}">
  <a:tblStyle styleId="{41318A0F-28A4-4AFF-A6F8-ABD2ABFDD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ce72193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ce72193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cce7219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cce7219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cce72193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cce72193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cce72193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cce72193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cce72193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cce72193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cce72193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cce72193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ce7219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cce7219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cce72193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cce72193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d089a66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d089a66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89a66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89a66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ce7219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cce7219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d089a66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d089a66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d089a66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d089a66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d089a66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d089a66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ce72193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ce72193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cce72193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cce72193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cce72193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cce72193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cce7219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cce7219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cce72193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cce72193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cce72193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cce72193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Relationship Id="rId4" Type="http://schemas.openxmlformats.org/officeDocument/2006/relationships/image" Target="../media/image7.png"/><Relationship Id="rId5" Type="http://schemas.openxmlformats.org/officeDocument/2006/relationships/hyperlink" Target="https://en.wikipedia.org/wiki/Self-organizing_ma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12622"/>
            <a:ext cx="3054600" cy="25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Enhancing Cluster Cohesion: Integrating Self-Organizing Maps with K-Means Clustering for Improving Unsupervised Learning Distinctions</a:t>
            </a:r>
            <a:endParaRPr sz="25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5737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Park and Karthik Thyagarajan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4817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Improves initialization for 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 the first centroid randomly from data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 distances and probabilities for other centroids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 subsequent centroids with higher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Enhances convergence speed and clustering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400" y="2307825"/>
            <a:ext cx="28670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5626825" y="3165125"/>
            <a:ext cx="2687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D(x) is the distance to the nearest existing centroid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626825" y="1398825"/>
            <a:ext cx="2687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Subsequent centroids are selected from other existing points with probability: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5244500" y="1161425"/>
            <a:ext cx="3390600" cy="313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Maps high-dimensional data onto a low-dimensional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Consists of a grid of nodes or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Neurons compete to represent input data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Topological preservation maintains spatial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Best Matching Unit (BMU) to a random point based on distance metric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Iteratively adjusts BMU weights based on input using 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Neighborhood function updates neighboring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Produces a topological representation of input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Widely used for visualization and 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Effective in clustering and revealing data structures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25" y="1709700"/>
            <a:ext cx="3071300" cy="30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825" y="315920"/>
            <a:ext cx="5790451" cy="15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5064150" y="2726850"/>
            <a:ext cx="339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grid of neurons iteratively adjusts to fit the shape of the data.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691200" y="4689050"/>
            <a:ext cx="2452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Self-organizing map - Wikipedia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SOM to Dataset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25225"/>
            <a:ext cx="55098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Comparative Evaluation: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K-means and K-means++ initially evaluated on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Establishes benchmark for clustering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Self-Organizing Maps (SOM) algorithm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30x30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Linearly decaying starting at 0.05 and a Manhattan distance neighborhood function decaying stepwise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Intention is to compare SOM with centroid-based approaches.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5886525" y="764675"/>
            <a:ext cx="2945700" cy="345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 Calculation for visualizations: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Determine BMU, assign datapoint label to neuron-associated list.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argmax from list as neuron label in SOM grid.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Empty list means unclassifiable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relevant to clustering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 Visualizations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25" y="879525"/>
            <a:ext cx="3749625" cy="33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627600" y="1469825"/>
            <a:ext cx="3217500" cy="283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of the nine digits in the dataset corresponds to a color, while -1 (dark blue) corresponds to an unclassifiable neuron.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Circular distribution suggests roughly spherical shape in higher dimensions.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 Visualizations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0" y="1443900"/>
            <a:ext cx="3570200" cy="28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5049725" y="814250"/>
            <a:ext cx="3217500" cy="37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tSNE was used to visualize 64-dimensional data in 2D.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Similar to PCA, except it can visualize nonlinear distribution boundaries.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Calculates similarities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between points and uses gradient descent and normal distributions to find the distances between similar points.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Results</a:t>
            </a:r>
            <a:endParaRPr/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1140700" y="180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{41318A0F-28A4-4AFF-A6F8-ABD2ABFDD047}</a:tableStyleId>
              </a:tblPr>
              <a:tblGrid>
                <a:gridCol w="1511000"/>
                <a:gridCol w="1285475"/>
                <a:gridCol w="1398225"/>
                <a:gridCol w="1398225"/>
                <a:gridCol w="1398225"/>
              </a:tblGrid>
              <a:tr h="72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K-Means++ 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 With SOM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K-Means++ With SOM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44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2.492 x 10</a:t>
                      </a:r>
                      <a:r>
                        <a:rPr baseline="30000" lang="en" sz="1100"/>
                        <a:t>6</a:t>
                      </a:r>
                      <a:endParaRPr baseline="30000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2.491 x 10</a:t>
                      </a:r>
                      <a:r>
                        <a:rPr baseline="30000" lang="en" sz="1100"/>
                        <a:t>6</a:t>
                      </a:r>
                      <a:endParaRPr baseline="30000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5.691 x 10</a:t>
                      </a:r>
                      <a:r>
                        <a:rPr baseline="30000" lang="en" sz="1100"/>
                        <a:t>3</a:t>
                      </a:r>
                      <a:endParaRPr baseline="30000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5.721 x 10</a:t>
                      </a:r>
                      <a:r>
                        <a:rPr baseline="30000" lang="en" sz="1100"/>
                        <a:t>3</a:t>
                      </a:r>
                      <a:endParaRPr baseline="30000" sz="1100"/>
                    </a:p>
                  </a:txBody>
                  <a:tcPr marT="63500" marB="63500" marR="63500" marL="63500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Average SSE Per Point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651.716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651.715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19.695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19.795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4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Silhouette Score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0.198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0.198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0.279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inherent grouping within the dataset as there are distinct boundaries around each group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K-Means algorithm with SOM had the best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due to the closer proximity of the centers within the machine learning model facilitated by SOM, which results in denser and more </a:t>
            </a:r>
            <a:r>
              <a:rPr lang="en"/>
              <a:t>compact</a:t>
            </a:r>
            <a:r>
              <a:rPr lang="en"/>
              <a:t>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 preserves </a:t>
            </a:r>
            <a:r>
              <a:rPr lang="en"/>
              <a:t>variability</a:t>
            </a:r>
            <a:r>
              <a:rPr lang="en"/>
              <a:t> and distinctiveness of clusters, which makes these clusters easier to identify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 strengthens the clusterization, while K-Means tends to find the closest center, leading to better values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Integrate SOM into more machine learning models, such as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applied with KNN, the </a:t>
            </a:r>
            <a:r>
              <a:rPr lang="en"/>
              <a:t>training</a:t>
            </a:r>
            <a:r>
              <a:rPr lang="en"/>
              <a:t> time was decreased </a:t>
            </a:r>
            <a:r>
              <a:rPr lang="en"/>
              <a:t>significantly</a:t>
            </a:r>
            <a:r>
              <a:rPr lang="en"/>
              <a:t> as a result of the model’s algorithm having to loop over every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more time, we would have a more concrete understanding of SOM’s effect on </a:t>
            </a:r>
            <a:r>
              <a:rPr lang="en"/>
              <a:t>training</a:t>
            </a:r>
            <a:r>
              <a:rPr lang="en"/>
              <a:t>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Investigate changing the SOM size and structure (more circular rather than rectangular, more neurons, etc.)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and Clustering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 explores patterns in unlabeled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Clustering segments data based on similarities among data points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Distinct clusters clarify data patterns and improve interpretability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Lowering cohesion metrics defines clusters with clearer boundaries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63675" y="3744000"/>
            <a:ext cx="7920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aim is to improve cluster cohesion using topological representations of the data.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25225"/>
            <a:ext cx="4947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Karthik </a:t>
            </a:r>
            <a:r>
              <a:rPr lang="en" sz="2000"/>
              <a:t>came up with the idea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Ryan</a:t>
            </a:r>
            <a:r>
              <a:rPr lang="en" sz="2000"/>
              <a:t> coded the clustering algorithms and cohesion metrics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Karthik</a:t>
            </a:r>
            <a:r>
              <a:rPr lang="en" sz="2000"/>
              <a:t> coded the SOM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Both</a:t>
            </a:r>
            <a:r>
              <a:rPr lang="en" sz="2000"/>
              <a:t> wrote the paper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25225"/>
            <a:ext cx="5373125" cy="31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Angusto and Emilio </a:t>
            </a:r>
            <a:r>
              <a:rPr lang="en" sz="1700"/>
              <a:t>implemented a SOM-KNN that performed competitively with both KNN and other models, while having decreased training times in digit recognition of car plates.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Khasanah </a:t>
            </a:r>
            <a:r>
              <a:rPr lang="en" sz="1700"/>
              <a:t>did any analysis of SOM and </a:t>
            </a:r>
            <a:r>
              <a:rPr lang="en" sz="1700"/>
              <a:t>K-Means</a:t>
            </a:r>
            <a:r>
              <a:rPr lang="en" sz="1700"/>
              <a:t> </a:t>
            </a:r>
            <a:r>
              <a:rPr lang="en" sz="1700"/>
              <a:t>independently</a:t>
            </a:r>
            <a:r>
              <a:rPr lang="en" sz="1700"/>
              <a:t>. </a:t>
            </a:r>
            <a:r>
              <a:rPr lang="en" sz="1700"/>
              <a:t>K-Means was shown to perform better than SOM as it forms centers around more dense areas.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Riveros et al. </a:t>
            </a:r>
            <a:r>
              <a:rPr lang="en" sz="1700"/>
              <a:t>is a study that implemented K-Means and SOM to classify patients with spinal problems. SOM was found to perform better than K-Means in terms of classification.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Sharma </a:t>
            </a:r>
            <a:r>
              <a:rPr lang="en" sz="1700"/>
              <a:t>implemented</a:t>
            </a:r>
            <a:r>
              <a:rPr lang="en" sz="1700"/>
              <a:t> a support vector </a:t>
            </a:r>
            <a:r>
              <a:rPr lang="en" sz="1700"/>
              <a:t>machine</a:t>
            </a:r>
            <a:r>
              <a:rPr lang="en" sz="1700"/>
              <a:t> on the Optical Recognition of the Handwritten Digits Data Set with an accuracy of 96%.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Tian et al. </a:t>
            </a:r>
            <a:r>
              <a:rPr lang="en" sz="1700"/>
              <a:t>implemented an SOM-KNN for anomaly detection and it was found to be resilient to noise and had resiliency to abnormal data</a:t>
            </a:r>
            <a:r>
              <a:rPr lang="en" sz="1700"/>
              <a:t>.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and Other Info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Squared Error (SSE) Metric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5524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Measures cluster compactness and dispersion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Aims to minimize the sum of squared distances in clusters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Lower SSE implies data points closer to their cluster centroids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Indicates better-defined clusters with clearer boundaries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SSE equalizes across differently-sized datasets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100" y="1790200"/>
            <a:ext cx="25527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550" y="2830125"/>
            <a:ext cx="32097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736800" y="1225225"/>
            <a:ext cx="5095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Evaluates clustering quality and separation.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Ranges from -1 to 1, indicating cluster appropriateness.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Measures how well data points fit within their clusters.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score implies well-separated and distinct clusters.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0" y="2152650"/>
            <a:ext cx="3635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5553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is “optdigits” from UCI MLR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Handwritten digits on 8x8 grayscale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64 attributes for each pixel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3823 samples, no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labels 0-9, corresponding to digits for each data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Preprocessing: Z-score normalization for data standardization.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300" y="1225225"/>
            <a:ext cx="2765100" cy="284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4824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Objective is to partition data into K clusters iteratively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Initialize centroids randomly or strategically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Assign data points to the nearest centroid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centroids based on the mean of data points in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 until convergence or predefined iterations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550" y="1299625"/>
            <a:ext cx="3702899" cy="260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