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0" r:id="rId2"/>
    <p:sldId id="259" r:id="rId3"/>
    <p:sldId id="295" r:id="rId4"/>
    <p:sldId id="291" r:id="rId5"/>
    <p:sldId id="292" r:id="rId6"/>
    <p:sldId id="293" r:id="rId7"/>
    <p:sldId id="294" r:id="rId8"/>
    <p:sldId id="296" r:id="rId9"/>
    <p:sldId id="301" r:id="rId10"/>
    <p:sldId id="300" r:id="rId11"/>
    <p:sldId id="30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佳怡 邹" initials="佳邹" lastIdx="1" clrIdx="0">
    <p:extLst>
      <p:ext uri="{19B8F6BF-5375-455C-9EA6-DF929625EA0E}">
        <p15:presenceInfo xmlns:p15="http://schemas.microsoft.com/office/powerpoint/2012/main" userId="61301b46ff560f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0875" autoAdjust="0"/>
  </p:normalViewPr>
  <p:slideViewPr>
    <p:cSldViewPr snapToGrid="0">
      <p:cViewPr varScale="1">
        <p:scale>
          <a:sx n="77" d="100"/>
          <a:sy n="77" d="100"/>
        </p:scale>
        <p:origin x="88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D18AA-EFAB-4F04-A1D0-838EBE2A6D51}" type="datetimeFigureOut">
              <a:rPr lang="zh-CN" altLang="en-US" smtClean="0"/>
              <a:t>2024/12/1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E7FC8-7F84-4054-8407-A21EF9BACA49}" type="slidenum">
              <a:rPr lang="zh-CN" altLang="en-US" smtClean="0"/>
              <a:t>‹#›</a:t>
            </a:fld>
            <a:endParaRPr lang="zh-CN" altLang="en-US"/>
          </a:p>
        </p:txBody>
      </p:sp>
    </p:spTree>
    <p:extLst>
      <p:ext uri="{BB962C8B-B14F-4D97-AF65-F5344CB8AC3E}">
        <p14:creationId xmlns:p14="http://schemas.microsoft.com/office/powerpoint/2010/main" val="381746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使用数学算法将网络通信中的数据进行编码，使得只有授权的接收方能够解码和理解这些数据。加密指的是将原始数据通过加密算法与密钥转换为较难理解的数据信息，解密则是一个逆操作，将密文还原为可读的明文，密钥可理解为一种参数，运用在加密解密过程中，分为对称密钥，非对称密钥</a:t>
            </a:r>
          </a:p>
        </p:txBody>
      </p:sp>
      <p:sp>
        <p:nvSpPr>
          <p:cNvPr id="4" name="灯片编号占位符 3"/>
          <p:cNvSpPr>
            <a:spLocks noGrp="1"/>
          </p:cNvSpPr>
          <p:nvPr>
            <p:ph type="sldNum" sz="quarter" idx="5"/>
          </p:nvPr>
        </p:nvSpPr>
        <p:spPr/>
        <p:txBody>
          <a:bodyPr/>
          <a:lstStyle/>
          <a:p>
            <a:fld id="{1C7E7FC8-7F84-4054-8407-A21EF9BACA49}" type="slidenum">
              <a:rPr lang="zh-CN" altLang="en-US" smtClean="0"/>
              <a:t>2</a:t>
            </a:fld>
            <a:endParaRPr lang="zh-CN" altLang="en-US"/>
          </a:p>
        </p:txBody>
      </p:sp>
    </p:spTree>
    <p:extLst>
      <p:ext uri="{BB962C8B-B14F-4D97-AF65-F5344CB8AC3E}">
        <p14:creationId xmlns:p14="http://schemas.microsoft.com/office/powerpoint/2010/main" val="3642675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24538-954C-1C47-0BC7-F8AFFBB1F1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FB1EC84-AAE4-D8BC-5750-A070717A58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1B1EFAC-C22A-656A-155D-1094A1799F05}"/>
              </a:ext>
            </a:extLst>
          </p:cNvPr>
          <p:cNvSpPr>
            <a:spLocks noGrp="1"/>
          </p:cNvSpPr>
          <p:nvPr>
            <p:ph type="dt" sz="half" idx="10"/>
          </p:nvPr>
        </p:nvSpPr>
        <p:spPr/>
        <p:txBody>
          <a:bodyPr/>
          <a:lstStyle/>
          <a:p>
            <a:fld id="{2B1978CE-838D-40B3-BA47-A5928846114D}" type="datetimeFigureOut">
              <a:rPr lang="zh-CN" altLang="en-US" smtClean="0"/>
              <a:t>2024/12/1</a:t>
            </a:fld>
            <a:endParaRPr lang="zh-CN" altLang="en-US"/>
          </a:p>
        </p:txBody>
      </p:sp>
      <p:sp>
        <p:nvSpPr>
          <p:cNvPr id="5" name="页脚占位符 4">
            <a:extLst>
              <a:ext uri="{FF2B5EF4-FFF2-40B4-BE49-F238E27FC236}">
                <a16:creationId xmlns:a16="http://schemas.microsoft.com/office/drawing/2014/main" id="{613C71DF-31FA-FC30-309F-0AD78503BF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033096-550B-F90B-5386-D5B86C10A9A4}"/>
              </a:ext>
            </a:extLst>
          </p:cNvPr>
          <p:cNvSpPr>
            <a:spLocks noGrp="1"/>
          </p:cNvSpPr>
          <p:nvPr>
            <p:ph type="sldNum" sz="quarter" idx="12"/>
          </p:nvPr>
        </p:nvSpPr>
        <p:spPr/>
        <p:txBody>
          <a:bodyPr/>
          <a:lstStyle/>
          <a:p>
            <a:fld id="{5F7D7DC1-9877-4909-9EC9-4048961C1EF6}" type="slidenum">
              <a:rPr lang="zh-CN" altLang="en-US" smtClean="0"/>
              <a:t>‹#›</a:t>
            </a:fld>
            <a:endParaRPr lang="zh-CN" altLang="en-US"/>
          </a:p>
        </p:txBody>
      </p:sp>
    </p:spTree>
    <p:extLst>
      <p:ext uri="{BB962C8B-B14F-4D97-AF65-F5344CB8AC3E}">
        <p14:creationId xmlns:p14="http://schemas.microsoft.com/office/powerpoint/2010/main" val="264535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48134-3B4C-FDD1-C88C-1A832109E7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C6E3E4-4949-B815-161A-6A34EE1EACD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0A6ABB-3CC5-F461-0A25-0721BEAFDD35}"/>
              </a:ext>
            </a:extLst>
          </p:cNvPr>
          <p:cNvSpPr>
            <a:spLocks noGrp="1"/>
          </p:cNvSpPr>
          <p:nvPr>
            <p:ph type="dt" sz="half" idx="10"/>
          </p:nvPr>
        </p:nvSpPr>
        <p:spPr/>
        <p:txBody>
          <a:bodyPr/>
          <a:lstStyle/>
          <a:p>
            <a:fld id="{2B1978CE-838D-40B3-BA47-A5928846114D}" type="datetimeFigureOut">
              <a:rPr lang="zh-CN" altLang="en-US" smtClean="0"/>
              <a:t>2024/12/1</a:t>
            </a:fld>
            <a:endParaRPr lang="zh-CN" altLang="en-US"/>
          </a:p>
        </p:txBody>
      </p:sp>
      <p:sp>
        <p:nvSpPr>
          <p:cNvPr id="5" name="页脚占位符 4">
            <a:extLst>
              <a:ext uri="{FF2B5EF4-FFF2-40B4-BE49-F238E27FC236}">
                <a16:creationId xmlns:a16="http://schemas.microsoft.com/office/drawing/2014/main" id="{451454B6-E384-99DD-BC9D-520AD6802D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B822E4-3C11-B323-D432-D7BCB80A0CEB}"/>
              </a:ext>
            </a:extLst>
          </p:cNvPr>
          <p:cNvSpPr>
            <a:spLocks noGrp="1"/>
          </p:cNvSpPr>
          <p:nvPr>
            <p:ph type="sldNum" sz="quarter" idx="12"/>
          </p:nvPr>
        </p:nvSpPr>
        <p:spPr/>
        <p:txBody>
          <a:bodyPr/>
          <a:lstStyle/>
          <a:p>
            <a:fld id="{5F7D7DC1-9877-4909-9EC9-4048961C1EF6}" type="slidenum">
              <a:rPr lang="zh-CN" altLang="en-US" smtClean="0"/>
              <a:t>‹#›</a:t>
            </a:fld>
            <a:endParaRPr lang="zh-CN" altLang="en-US"/>
          </a:p>
        </p:txBody>
      </p:sp>
    </p:spTree>
    <p:extLst>
      <p:ext uri="{BB962C8B-B14F-4D97-AF65-F5344CB8AC3E}">
        <p14:creationId xmlns:p14="http://schemas.microsoft.com/office/powerpoint/2010/main" val="172782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C719018-CD19-7E07-3987-1B77D2B9B8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4CA97E-C78F-EC82-4A0C-337FB5C3A2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47AD5D-0C67-5A46-A046-620B224D6BE8}"/>
              </a:ext>
            </a:extLst>
          </p:cNvPr>
          <p:cNvSpPr>
            <a:spLocks noGrp="1"/>
          </p:cNvSpPr>
          <p:nvPr>
            <p:ph type="dt" sz="half" idx="10"/>
          </p:nvPr>
        </p:nvSpPr>
        <p:spPr/>
        <p:txBody>
          <a:bodyPr/>
          <a:lstStyle/>
          <a:p>
            <a:fld id="{2B1978CE-838D-40B3-BA47-A5928846114D}" type="datetimeFigureOut">
              <a:rPr lang="zh-CN" altLang="en-US" smtClean="0"/>
              <a:t>2024/12/1</a:t>
            </a:fld>
            <a:endParaRPr lang="zh-CN" altLang="en-US"/>
          </a:p>
        </p:txBody>
      </p:sp>
      <p:sp>
        <p:nvSpPr>
          <p:cNvPr id="5" name="页脚占位符 4">
            <a:extLst>
              <a:ext uri="{FF2B5EF4-FFF2-40B4-BE49-F238E27FC236}">
                <a16:creationId xmlns:a16="http://schemas.microsoft.com/office/drawing/2014/main" id="{359F9611-B2BC-DA67-A8A3-3085D02F04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0D86EA-7886-6A82-4385-0E80C4A87CC1}"/>
              </a:ext>
            </a:extLst>
          </p:cNvPr>
          <p:cNvSpPr>
            <a:spLocks noGrp="1"/>
          </p:cNvSpPr>
          <p:nvPr>
            <p:ph type="sldNum" sz="quarter" idx="12"/>
          </p:nvPr>
        </p:nvSpPr>
        <p:spPr/>
        <p:txBody>
          <a:bodyPr/>
          <a:lstStyle/>
          <a:p>
            <a:fld id="{5F7D7DC1-9877-4909-9EC9-4048961C1EF6}" type="slidenum">
              <a:rPr lang="zh-CN" altLang="en-US" smtClean="0"/>
              <a:t>‹#›</a:t>
            </a:fld>
            <a:endParaRPr lang="zh-CN" altLang="en-US"/>
          </a:p>
        </p:txBody>
      </p:sp>
    </p:spTree>
    <p:extLst>
      <p:ext uri="{BB962C8B-B14F-4D97-AF65-F5344CB8AC3E}">
        <p14:creationId xmlns:p14="http://schemas.microsoft.com/office/powerpoint/2010/main" val="220768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F0389-91D4-92D3-7BD8-F912C1F5E8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53172B-6402-E472-3400-C25B02D8F3D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11ADFD-467D-7C24-34B9-450A935063BA}"/>
              </a:ext>
            </a:extLst>
          </p:cNvPr>
          <p:cNvSpPr>
            <a:spLocks noGrp="1"/>
          </p:cNvSpPr>
          <p:nvPr>
            <p:ph type="dt" sz="half" idx="10"/>
          </p:nvPr>
        </p:nvSpPr>
        <p:spPr/>
        <p:txBody>
          <a:bodyPr/>
          <a:lstStyle/>
          <a:p>
            <a:fld id="{2B1978CE-838D-40B3-BA47-A5928846114D}" type="datetimeFigureOut">
              <a:rPr lang="zh-CN" altLang="en-US" smtClean="0"/>
              <a:t>2024/12/1</a:t>
            </a:fld>
            <a:endParaRPr lang="zh-CN" altLang="en-US"/>
          </a:p>
        </p:txBody>
      </p:sp>
      <p:sp>
        <p:nvSpPr>
          <p:cNvPr id="5" name="页脚占位符 4">
            <a:extLst>
              <a:ext uri="{FF2B5EF4-FFF2-40B4-BE49-F238E27FC236}">
                <a16:creationId xmlns:a16="http://schemas.microsoft.com/office/drawing/2014/main" id="{A5E78BF6-2ECD-3A24-BB49-0C19DCF920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47844A-E661-165F-0853-ECC77096BAEF}"/>
              </a:ext>
            </a:extLst>
          </p:cNvPr>
          <p:cNvSpPr>
            <a:spLocks noGrp="1"/>
          </p:cNvSpPr>
          <p:nvPr>
            <p:ph type="sldNum" sz="quarter" idx="12"/>
          </p:nvPr>
        </p:nvSpPr>
        <p:spPr/>
        <p:txBody>
          <a:bodyPr/>
          <a:lstStyle/>
          <a:p>
            <a:fld id="{5F7D7DC1-9877-4909-9EC9-4048961C1EF6}" type="slidenum">
              <a:rPr lang="zh-CN" altLang="en-US" smtClean="0"/>
              <a:t>‹#›</a:t>
            </a:fld>
            <a:endParaRPr lang="zh-CN" altLang="en-US"/>
          </a:p>
        </p:txBody>
      </p:sp>
    </p:spTree>
    <p:extLst>
      <p:ext uri="{BB962C8B-B14F-4D97-AF65-F5344CB8AC3E}">
        <p14:creationId xmlns:p14="http://schemas.microsoft.com/office/powerpoint/2010/main" val="362076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124BA-0F85-5555-C38F-A961617BEE5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D6A969-27E9-F826-06AA-0C902AF818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F90D53B-0C22-FDA7-E330-3B752E921828}"/>
              </a:ext>
            </a:extLst>
          </p:cNvPr>
          <p:cNvSpPr>
            <a:spLocks noGrp="1"/>
          </p:cNvSpPr>
          <p:nvPr>
            <p:ph type="dt" sz="half" idx="10"/>
          </p:nvPr>
        </p:nvSpPr>
        <p:spPr/>
        <p:txBody>
          <a:bodyPr/>
          <a:lstStyle/>
          <a:p>
            <a:fld id="{2B1978CE-838D-40B3-BA47-A5928846114D}" type="datetimeFigureOut">
              <a:rPr lang="zh-CN" altLang="en-US" smtClean="0"/>
              <a:t>2024/12/1</a:t>
            </a:fld>
            <a:endParaRPr lang="zh-CN" altLang="en-US"/>
          </a:p>
        </p:txBody>
      </p:sp>
      <p:sp>
        <p:nvSpPr>
          <p:cNvPr id="5" name="页脚占位符 4">
            <a:extLst>
              <a:ext uri="{FF2B5EF4-FFF2-40B4-BE49-F238E27FC236}">
                <a16:creationId xmlns:a16="http://schemas.microsoft.com/office/drawing/2014/main" id="{D75C5808-822A-1158-8B83-BEFDE76BD3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DC98D0-9BB7-2158-B6CB-35FB6745E254}"/>
              </a:ext>
            </a:extLst>
          </p:cNvPr>
          <p:cNvSpPr>
            <a:spLocks noGrp="1"/>
          </p:cNvSpPr>
          <p:nvPr>
            <p:ph type="sldNum" sz="quarter" idx="12"/>
          </p:nvPr>
        </p:nvSpPr>
        <p:spPr/>
        <p:txBody>
          <a:bodyPr/>
          <a:lstStyle/>
          <a:p>
            <a:fld id="{5F7D7DC1-9877-4909-9EC9-4048961C1EF6}" type="slidenum">
              <a:rPr lang="zh-CN" altLang="en-US" smtClean="0"/>
              <a:t>‹#›</a:t>
            </a:fld>
            <a:endParaRPr lang="zh-CN" altLang="en-US"/>
          </a:p>
        </p:txBody>
      </p:sp>
    </p:spTree>
    <p:extLst>
      <p:ext uri="{BB962C8B-B14F-4D97-AF65-F5344CB8AC3E}">
        <p14:creationId xmlns:p14="http://schemas.microsoft.com/office/powerpoint/2010/main" val="233379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8F446-5073-8EFF-DBD3-220B0F8570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557987-1163-6F89-1956-879840CEBF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9F38C02-F2FF-53E8-D3BC-2AA28043EF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409A13A-3619-2D2E-1BCD-53BDF85B169F}"/>
              </a:ext>
            </a:extLst>
          </p:cNvPr>
          <p:cNvSpPr>
            <a:spLocks noGrp="1"/>
          </p:cNvSpPr>
          <p:nvPr>
            <p:ph type="dt" sz="half" idx="10"/>
          </p:nvPr>
        </p:nvSpPr>
        <p:spPr/>
        <p:txBody>
          <a:bodyPr/>
          <a:lstStyle/>
          <a:p>
            <a:fld id="{2B1978CE-838D-40B3-BA47-A5928846114D}" type="datetimeFigureOut">
              <a:rPr lang="zh-CN" altLang="en-US" smtClean="0"/>
              <a:t>2024/12/1</a:t>
            </a:fld>
            <a:endParaRPr lang="zh-CN" altLang="en-US"/>
          </a:p>
        </p:txBody>
      </p:sp>
      <p:sp>
        <p:nvSpPr>
          <p:cNvPr id="6" name="页脚占位符 5">
            <a:extLst>
              <a:ext uri="{FF2B5EF4-FFF2-40B4-BE49-F238E27FC236}">
                <a16:creationId xmlns:a16="http://schemas.microsoft.com/office/drawing/2014/main" id="{F285DCC4-08D8-867B-7F94-19E4069452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5A0E86-945C-AFDF-4659-B50532945D65}"/>
              </a:ext>
            </a:extLst>
          </p:cNvPr>
          <p:cNvSpPr>
            <a:spLocks noGrp="1"/>
          </p:cNvSpPr>
          <p:nvPr>
            <p:ph type="sldNum" sz="quarter" idx="12"/>
          </p:nvPr>
        </p:nvSpPr>
        <p:spPr/>
        <p:txBody>
          <a:bodyPr/>
          <a:lstStyle/>
          <a:p>
            <a:fld id="{5F7D7DC1-9877-4909-9EC9-4048961C1EF6}" type="slidenum">
              <a:rPr lang="zh-CN" altLang="en-US" smtClean="0"/>
              <a:t>‹#›</a:t>
            </a:fld>
            <a:endParaRPr lang="zh-CN" altLang="en-US"/>
          </a:p>
        </p:txBody>
      </p:sp>
    </p:spTree>
    <p:extLst>
      <p:ext uri="{BB962C8B-B14F-4D97-AF65-F5344CB8AC3E}">
        <p14:creationId xmlns:p14="http://schemas.microsoft.com/office/powerpoint/2010/main" val="112534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FDCC3-6D36-A730-949B-A7B367CFB0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803D291-B84D-3EBD-2B22-81B729AA4D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BC28C79-3531-C693-1F27-2BEE92B6E5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97FAE19-FA48-12FB-7623-A87957650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00C8E66-2B24-F3EB-9BF3-7E6A185BC56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CE7A42-2261-FFDC-F6F2-39D3E4E6D73F}"/>
              </a:ext>
            </a:extLst>
          </p:cNvPr>
          <p:cNvSpPr>
            <a:spLocks noGrp="1"/>
          </p:cNvSpPr>
          <p:nvPr>
            <p:ph type="dt" sz="half" idx="10"/>
          </p:nvPr>
        </p:nvSpPr>
        <p:spPr/>
        <p:txBody>
          <a:bodyPr/>
          <a:lstStyle/>
          <a:p>
            <a:fld id="{2B1978CE-838D-40B3-BA47-A5928846114D}" type="datetimeFigureOut">
              <a:rPr lang="zh-CN" altLang="en-US" smtClean="0"/>
              <a:t>2024/12/1</a:t>
            </a:fld>
            <a:endParaRPr lang="zh-CN" altLang="en-US"/>
          </a:p>
        </p:txBody>
      </p:sp>
      <p:sp>
        <p:nvSpPr>
          <p:cNvPr id="8" name="页脚占位符 7">
            <a:extLst>
              <a:ext uri="{FF2B5EF4-FFF2-40B4-BE49-F238E27FC236}">
                <a16:creationId xmlns:a16="http://schemas.microsoft.com/office/drawing/2014/main" id="{79EB6E50-8EBA-370A-15AF-4425F71FA3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95D0F3E-B49E-87BB-C3EF-47C5A835FE62}"/>
              </a:ext>
            </a:extLst>
          </p:cNvPr>
          <p:cNvSpPr>
            <a:spLocks noGrp="1"/>
          </p:cNvSpPr>
          <p:nvPr>
            <p:ph type="sldNum" sz="quarter" idx="12"/>
          </p:nvPr>
        </p:nvSpPr>
        <p:spPr/>
        <p:txBody>
          <a:bodyPr/>
          <a:lstStyle/>
          <a:p>
            <a:fld id="{5F7D7DC1-9877-4909-9EC9-4048961C1EF6}" type="slidenum">
              <a:rPr lang="zh-CN" altLang="en-US" smtClean="0"/>
              <a:t>‹#›</a:t>
            </a:fld>
            <a:endParaRPr lang="zh-CN" altLang="en-US"/>
          </a:p>
        </p:txBody>
      </p:sp>
    </p:spTree>
    <p:extLst>
      <p:ext uri="{BB962C8B-B14F-4D97-AF65-F5344CB8AC3E}">
        <p14:creationId xmlns:p14="http://schemas.microsoft.com/office/powerpoint/2010/main" val="2118047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9498C-DC40-C5A8-D194-C4A5CA37E25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3FB706-D2CB-674F-BEBD-B9F50CE6FD0B}"/>
              </a:ext>
            </a:extLst>
          </p:cNvPr>
          <p:cNvSpPr>
            <a:spLocks noGrp="1"/>
          </p:cNvSpPr>
          <p:nvPr>
            <p:ph type="dt" sz="half" idx="10"/>
          </p:nvPr>
        </p:nvSpPr>
        <p:spPr/>
        <p:txBody>
          <a:bodyPr/>
          <a:lstStyle/>
          <a:p>
            <a:fld id="{2B1978CE-838D-40B3-BA47-A5928846114D}" type="datetimeFigureOut">
              <a:rPr lang="zh-CN" altLang="en-US" smtClean="0"/>
              <a:t>2024/12/1</a:t>
            </a:fld>
            <a:endParaRPr lang="zh-CN" altLang="en-US"/>
          </a:p>
        </p:txBody>
      </p:sp>
      <p:sp>
        <p:nvSpPr>
          <p:cNvPr id="4" name="页脚占位符 3">
            <a:extLst>
              <a:ext uri="{FF2B5EF4-FFF2-40B4-BE49-F238E27FC236}">
                <a16:creationId xmlns:a16="http://schemas.microsoft.com/office/drawing/2014/main" id="{3B8BF274-4415-2F45-53BB-7494722D3A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90E656-C1F3-F912-85C3-6964368D6ABB}"/>
              </a:ext>
            </a:extLst>
          </p:cNvPr>
          <p:cNvSpPr>
            <a:spLocks noGrp="1"/>
          </p:cNvSpPr>
          <p:nvPr>
            <p:ph type="sldNum" sz="quarter" idx="12"/>
          </p:nvPr>
        </p:nvSpPr>
        <p:spPr/>
        <p:txBody>
          <a:bodyPr/>
          <a:lstStyle/>
          <a:p>
            <a:fld id="{5F7D7DC1-9877-4909-9EC9-4048961C1EF6}" type="slidenum">
              <a:rPr lang="zh-CN" altLang="en-US" smtClean="0"/>
              <a:t>‹#›</a:t>
            </a:fld>
            <a:endParaRPr lang="zh-CN" altLang="en-US"/>
          </a:p>
        </p:txBody>
      </p:sp>
    </p:spTree>
    <p:extLst>
      <p:ext uri="{BB962C8B-B14F-4D97-AF65-F5344CB8AC3E}">
        <p14:creationId xmlns:p14="http://schemas.microsoft.com/office/powerpoint/2010/main" val="267244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44AF5F7-FF15-96CA-5A77-6EBF09115E97}"/>
              </a:ext>
            </a:extLst>
          </p:cNvPr>
          <p:cNvSpPr>
            <a:spLocks noGrp="1"/>
          </p:cNvSpPr>
          <p:nvPr>
            <p:ph type="dt" sz="half" idx="10"/>
          </p:nvPr>
        </p:nvSpPr>
        <p:spPr/>
        <p:txBody>
          <a:bodyPr/>
          <a:lstStyle/>
          <a:p>
            <a:fld id="{2B1978CE-838D-40B3-BA47-A5928846114D}" type="datetimeFigureOut">
              <a:rPr lang="zh-CN" altLang="en-US" smtClean="0"/>
              <a:t>2024/12/1</a:t>
            </a:fld>
            <a:endParaRPr lang="zh-CN" altLang="en-US"/>
          </a:p>
        </p:txBody>
      </p:sp>
      <p:sp>
        <p:nvSpPr>
          <p:cNvPr id="3" name="页脚占位符 2">
            <a:extLst>
              <a:ext uri="{FF2B5EF4-FFF2-40B4-BE49-F238E27FC236}">
                <a16:creationId xmlns:a16="http://schemas.microsoft.com/office/drawing/2014/main" id="{D8E255C3-FAA4-1F41-1F03-3798CB5914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108D5F0-E237-41D6-B1F3-B3381B81B6B0}"/>
              </a:ext>
            </a:extLst>
          </p:cNvPr>
          <p:cNvSpPr>
            <a:spLocks noGrp="1"/>
          </p:cNvSpPr>
          <p:nvPr>
            <p:ph type="sldNum" sz="quarter" idx="12"/>
          </p:nvPr>
        </p:nvSpPr>
        <p:spPr/>
        <p:txBody>
          <a:bodyPr/>
          <a:lstStyle/>
          <a:p>
            <a:fld id="{5F7D7DC1-9877-4909-9EC9-4048961C1EF6}" type="slidenum">
              <a:rPr lang="zh-CN" altLang="en-US" smtClean="0"/>
              <a:t>‹#›</a:t>
            </a:fld>
            <a:endParaRPr lang="zh-CN" altLang="en-US"/>
          </a:p>
        </p:txBody>
      </p:sp>
    </p:spTree>
    <p:extLst>
      <p:ext uri="{BB962C8B-B14F-4D97-AF65-F5344CB8AC3E}">
        <p14:creationId xmlns:p14="http://schemas.microsoft.com/office/powerpoint/2010/main" val="177188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6183B4-0635-9C80-E3BE-7B722B2DDB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247D5BB-74B0-0232-656E-529056907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8ECD68C-3409-DFB0-8392-0E6ED2C83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95E30D-B0EF-33F4-B19B-F1A816C6A266}"/>
              </a:ext>
            </a:extLst>
          </p:cNvPr>
          <p:cNvSpPr>
            <a:spLocks noGrp="1"/>
          </p:cNvSpPr>
          <p:nvPr>
            <p:ph type="dt" sz="half" idx="10"/>
          </p:nvPr>
        </p:nvSpPr>
        <p:spPr/>
        <p:txBody>
          <a:bodyPr/>
          <a:lstStyle/>
          <a:p>
            <a:fld id="{2B1978CE-838D-40B3-BA47-A5928846114D}" type="datetimeFigureOut">
              <a:rPr lang="zh-CN" altLang="en-US" smtClean="0"/>
              <a:t>2024/12/1</a:t>
            </a:fld>
            <a:endParaRPr lang="zh-CN" altLang="en-US"/>
          </a:p>
        </p:txBody>
      </p:sp>
      <p:sp>
        <p:nvSpPr>
          <p:cNvPr id="6" name="页脚占位符 5">
            <a:extLst>
              <a:ext uri="{FF2B5EF4-FFF2-40B4-BE49-F238E27FC236}">
                <a16:creationId xmlns:a16="http://schemas.microsoft.com/office/drawing/2014/main" id="{FDDD1FE7-F939-252B-BB16-5DF6933869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769566-8B76-37B4-BC16-B484146C4E31}"/>
              </a:ext>
            </a:extLst>
          </p:cNvPr>
          <p:cNvSpPr>
            <a:spLocks noGrp="1"/>
          </p:cNvSpPr>
          <p:nvPr>
            <p:ph type="sldNum" sz="quarter" idx="12"/>
          </p:nvPr>
        </p:nvSpPr>
        <p:spPr/>
        <p:txBody>
          <a:bodyPr/>
          <a:lstStyle/>
          <a:p>
            <a:fld id="{5F7D7DC1-9877-4909-9EC9-4048961C1EF6}" type="slidenum">
              <a:rPr lang="zh-CN" altLang="en-US" smtClean="0"/>
              <a:t>‹#›</a:t>
            </a:fld>
            <a:endParaRPr lang="zh-CN" altLang="en-US"/>
          </a:p>
        </p:txBody>
      </p:sp>
    </p:spTree>
    <p:extLst>
      <p:ext uri="{BB962C8B-B14F-4D97-AF65-F5344CB8AC3E}">
        <p14:creationId xmlns:p14="http://schemas.microsoft.com/office/powerpoint/2010/main" val="287042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025F2-7ADE-E6B6-8E51-DF00DA9852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D54F70-A603-6AC2-905E-9D00360F3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9DE6879-11FF-E660-A07C-98D32DF12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0FE116-80F1-A87A-0785-B84250598A80}"/>
              </a:ext>
            </a:extLst>
          </p:cNvPr>
          <p:cNvSpPr>
            <a:spLocks noGrp="1"/>
          </p:cNvSpPr>
          <p:nvPr>
            <p:ph type="dt" sz="half" idx="10"/>
          </p:nvPr>
        </p:nvSpPr>
        <p:spPr/>
        <p:txBody>
          <a:bodyPr/>
          <a:lstStyle/>
          <a:p>
            <a:fld id="{2B1978CE-838D-40B3-BA47-A5928846114D}" type="datetimeFigureOut">
              <a:rPr lang="zh-CN" altLang="en-US" smtClean="0"/>
              <a:t>2024/12/1</a:t>
            </a:fld>
            <a:endParaRPr lang="zh-CN" altLang="en-US"/>
          </a:p>
        </p:txBody>
      </p:sp>
      <p:sp>
        <p:nvSpPr>
          <p:cNvPr id="6" name="页脚占位符 5">
            <a:extLst>
              <a:ext uri="{FF2B5EF4-FFF2-40B4-BE49-F238E27FC236}">
                <a16:creationId xmlns:a16="http://schemas.microsoft.com/office/drawing/2014/main" id="{8E81B0FD-17C2-1D13-2D8C-42DDE26D81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EA6DF1-F720-4A31-72B2-396546E312DB}"/>
              </a:ext>
            </a:extLst>
          </p:cNvPr>
          <p:cNvSpPr>
            <a:spLocks noGrp="1"/>
          </p:cNvSpPr>
          <p:nvPr>
            <p:ph type="sldNum" sz="quarter" idx="12"/>
          </p:nvPr>
        </p:nvSpPr>
        <p:spPr/>
        <p:txBody>
          <a:bodyPr/>
          <a:lstStyle/>
          <a:p>
            <a:fld id="{5F7D7DC1-9877-4909-9EC9-4048961C1EF6}" type="slidenum">
              <a:rPr lang="zh-CN" altLang="en-US" smtClean="0"/>
              <a:t>‹#›</a:t>
            </a:fld>
            <a:endParaRPr lang="zh-CN" altLang="en-US"/>
          </a:p>
        </p:txBody>
      </p:sp>
    </p:spTree>
    <p:extLst>
      <p:ext uri="{BB962C8B-B14F-4D97-AF65-F5344CB8AC3E}">
        <p14:creationId xmlns:p14="http://schemas.microsoft.com/office/powerpoint/2010/main" val="203854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0679BA-BBF6-24BE-637C-D484A97C5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F8DC18-6B5E-B722-DA25-439F678C1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13DC97-FCEA-BE61-755C-77FE74B27A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978CE-838D-40B3-BA47-A5928846114D}" type="datetimeFigureOut">
              <a:rPr lang="zh-CN" altLang="en-US" smtClean="0"/>
              <a:t>2024/12/1</a:t>
            </a:fld>
            <a:endParaRPr lang="zh-CN" altLang="en-US"/>
          </a:p>
        </p:txBody>
      </p:sp>
      <p:sp>
        <p:nvSpPr>
          <p:cNvPr id="5" name="页脚占位符 4">
            <a:extLst>
              <a:ext uri="{FF2B5EF4-FFF2-40B4-BE49-F238E27FC236}">
                <a16:creationId xmlns:a16="http://schemas.microsoft.com/office/drawing/2014/main" id="{1CDC8A2E-4872-6426-2A01-E3E5DE65C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6CE5AF-C7C9-BA24-0492-E55DA5811A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D7DC1-9877-4909-9EC9-4048961C1EF6}" type="slidenum">
              <a:rPr lang="zh-CN" altLang="en-US" smtClean="0"/>
              <a:t>‹#›</a:t>
            </a:fld>
            <a:endParaRPr lang="zh-CN" altLang="en-US"/>
          </a:p>
        </p:txBody>
      </p:sp>
    </p:spTree>
    <p:extLst>
      <p:ext uri="{BB962C8B-B14F-4D97-AF65-F5344CB8AC3E}">
        <p14:creationId xmlns:p14="http://schemas.microsoft.com/office/powerpoint/2010/main" val="1889503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23105" y="-111937"/>
            <a:ext cx="12215105" cy="4201553"/>
          </a:xfrm>
          <a:prstGeom prst="rect">
            <a:avLst/>
          </a:prstGeom>
          <a:solidFill>
            <a:srgbClr val="0E419C"/>
          </a:solidFill>
          <a:ln>
            <a:noFill/>
          </a:ln>
          <a:effectLst>
            <a:outerShdw blurRad="63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409006" y="1988840"/>
            <a:ext cx="6673622" cy="707886"/>
          </a:xfrm>
          <a:prstGeom prst="rect">
            <a:avLst/>
          </a:prstGeom>
          <a:noFill/>
        </p:spPr>
        <p:txBody>
          <a:bodyPr wrap="none" rtlCol="0">
            <a:spAutoFit/>
          </a:bodyPr>
          <a:lstStyle/>
          <a:p>
            <a:r>
              <a:rPr lang="zh-CN" altLang="en-US" sz="4000" spc="600" dirty="0">
                <a:solidFill>
                  <a:schemeClr val="bg1"/>
                </a:solidFill>
                <a:effectLst>
                  <a:outerShdw blurRad="38100" dist="38100" dir="2700000" algn="tl" rotWithShape="0">
                    <a:prstClr val="black">
                      <a:alpha val="29000"/>
                    </a:prstClr>
                  </a:outerShdw>
                </a:effectLst>
                <a:latin typeface="思源黑体 CN Heavy" panose="020B0A00000000000000" pitchFamily="34" charset="-122"/>
                <a:ea typeface="思源黑体 CN Heavy" panose="020B0A00000000000000" pitchFamily="34" charset="-122"/>
                <a:cs typeface="+mn-ea"/>
                <a:sym typeface="+mn-lt"/>
              </a:rPr>
              <a:t>光网络加密技术学习汇报</a:t>
            </a:r>
          </a:p>
        </p:txBody>
      </p:sp>
      <p:grpSp>
        <p:nvGrpSpPr>
          <p:cNvPr id="13" name="组合 12"/>
          <p:cNvGrpSpPr/>
          <p:nvPr/>
        </p:nvGrpSpPr>
        <p:grpSpPr>
          <a:xfrm>
            <a:off x="1063266" y="5559081"/>
            <a:ext cx="10962893" cy="393756"/>
            <a:chOff x="1102470" y="5616012"/>
            <a:chExt cx="10962893" cy="393756"/>
          </a:xfrm>
        </p:grpSpPr>
        <p:grpSp>
          <p:nvGrpSpPr>
            <p:cNvPr id="14" name="组合 13"/>
            <p:cNvGrpSpPr/>
            <p:nvPr/>
          </p:nvGrpSpPr>
          <p:grpSpPr>
            <a:xfrm>
              <a:off x="1471802" y="5616012"/>
              <a:ext cx="10593561" cy="393756"/>
              <a:chOff x="1861401" y="4996864"/>
              <a:chExt cx="10593561" cy="393756"/>
            </a:xfrm>
          </p:grpSpPr>
          <p:sp>
            <p:nvSpPr>
              <p:cNvPr id="18" name="文本框 17"/>
              <p:cNvSpPr txBox="1"/>
              <p:nvPr/>
            </p:nvSpPr>
            <p:spPr>
              <a:xfrm>
                <a:off x="1861401" y="5021288"/>
                <a:ext cx="2069797" cy="369332"/>
              </a:xfrm>
              <a:prstGeom prst="rect">
                <a:avLst/>
              </a:prstGeom>
              <a:noFill/>
            </p:spPr>
            <p:txBody>
              <a:bodyPr wrap="none" rtlCol="0">
                <a:spAutoFit/>
              </a:bodyPr>
              <a:lstStyle/>
              <a:p>
                <a:pPr algn="ctr"/>
                <a:r>
                  <a:rPr lang="zh-CN" altLang="en-US" b="1" spc="300" dirty="0">
                    <a:solidFill>
                      <a:srgbClr val="122E66"/>
                    </a:solidFill>
                    <a:cs typeface="+mn-ea"/>
                    <a:sym typeface="+mn-lt"/>
                  </a:rPr>
                  <a:t>汇报人：邹佳怡</a:t>
                </a:r>
              </a:p>
            </p:txBody>
          </p:sp>
          <p:sp>
            <p:nvSpPr>
              <p:cNvPr id="19" name="文本框 18"/>
              <p:cNvSpPr txBox="1"/>
              <p:nvPr/>
            </p:nvSpPr>
            <p:spPr>
              <a:xfrm>
                <a:off x="9939529" y="4996864"/>
                <a:ext cx="2515433" cy="369332"/>
              </a:xfrm>
              <a:prstGeom prst="rect">
                <a:avLst/>
              </a:prstGeom>
              <a:noFill/>
            </p:spPr>
            <p:txBody>
              <a:bodyPr wrap="none" rtlCol="0">
                <a:spAutoFit/>
              </a:bodyPr>
              <a:lstStyle/>
              <a:p>
                <a:pPr algn="ctr"/>
                <a:r>
                  <a:rPr lang="zh-CN" altLang="en-US" b="1" spc="300" dirty="0">
                    <a:solidFill>
                      <a:srgbClr val="122E66"/>
                    </a:solidFill>
                    <a:cs typeface="+mn-ea"/>
                    <a:sym typeface="+mn-lt"/>
                  </a:rPr>
                  <a:t>时间：</a:t>
                </a:r>
                <a:r>
                  <a:rPr lang="en-US" altLang="zh-CN" b="1" spc="300" dirty="0">
                    <a:solidFill>
                      <a:srgbClr val="122E66"/>
                    </a:solidFill>
                    <a:cs typeface="+mn-ea"/>
                    <a:sym typeface="+mn-lt"/>
                  </a:rPr>
                  <a:t>2024.12.02</a:t>
                </a:r>
              </a:p>
            </p:txBody>
          </p:sp>
        </p:grpSp>
        <p:sp>
          <p:nvSpPr>
            <p:cNvPr id="15" name="iconfont-1047-784241"/>
            <p:cNvSpPr/>
            <p:nvPr/>
          </p:nvSpPr>
          <p:spPr>
            <a:xfrm>
              <a:off x="8846810" y="5640618"/>
              <a:ext cx="315295" cy="314885"/>
            </a:xfrm>
            <a:custGeom>
              <a:avLst/>
              <a:gdLst>
                <a:gd name="T0" fmla="*/ 11189 w 11189"/>
                <a:gd name="T1" fmla="*/ 5643 h 11177"/>
                <a:gd name="T2" fmla="*/ 11189 w 11189"/>
                <a:gd name="T3" fmla="*/ 5589 h 11177"/>
                <a:gd name="T4" fmla="*/ 11189 w 11189"/>
                <a:gd name="T5" fmla="*/ 5535 h 11177"/>
                <a:gd name="T6" fmla="*/ 5595 w 11189"/>
                <a:gd name="T7" fmla="*/ 0 h 11177"/>
                <a:gd name="T8" fmla="*/ 0 w 11189"/>
                <a:gd name="T9" fmla="*/ 5535 h 11177"/>
                <a:gd name="T10" fmla="*/ 1 w 11189"/>
                <a:gd name="T11" fmla="*/ 5589 h 11177"/>
                <a:gd name="T12" fmla="*/ 0 w 11189"/>
                <a:gd name="T13" fmla="*/ 5643 h 11177"/>
                <a:gd name="T14" fmla="*/ 5595 w 11189"/>
                <a:gd name="T15" fmla="*/ 11177 h 11177"/>
                <a:gd name="T16" fmla="*/ 11189 w 11189"/>
                <a:gd name="T17" fmla="*/ 5643 h 11177"/>
                <a:gd name="T18" fmla="*/ 5595 w 11189"/>
                <a:gd name="T19" fmla="*/ 10124 h 11177"/>
                <a:gd name="T20" fmla="*/ 1156 w 11189"/>
                <a:gd name="T21" fmla="*/ 5643 h 11177"/>
                <a:gd name="T22" fmla="*/ 1156 w 11189"/>
                <a:gd name="T23" fmla="*/ 5611 h 11177"/>
                <a:gd name="T24" fmla="*/ 1156 w 11189"/>
                <a:gd name="T25" fmla="*/ 5611 h 11177"/>
                <a:gd name="T26" fmla="*/ 1156 w 11189"/>
                <a:gd name="T27" fmla="*/ 5589 h 11177"/>
                <a:gd name="T28" fmla="*/ 1156 w 11189"/>
                <a:gd name="T29" fmla="*/ 5567 h 11177"/>
                <a:gd name="T30" fmla="*/ 1156 w 11189"/>
                <a:gd name="T31" fmla="*/ 5567 h 11177"/>
                <a:gd name="T32" fmla="*/ 1156 w 11189"/>
                <a:gd name="T33" fmla="*/ 5535 h 11177"/>
                <a:gd name="T34" fmla="*/ 5595 w 11189"/>
                <a:gd name="T35" fmla="*/ 1054 h 11177"/>
                <a:gd name="T36" fmla="*/ 10034 w 11189"/>
                <a:gd name="T37" fmla="*/ 5535 h 11177"/>
                <a:gd name="T38" fmla="*/ 10033 w 11189"/>
                <a:gd name="T39" fmla="*/ 5567 h 11177"/>
                <a:gd name="T40" fmla="*/ 10033 w 11189"/>
                <a:gd name="T41" fmla="*/ 5567 h 11177"/>
                <a:gd name="T42" fmla="*/ 10033 w 11189"/>
                <a:gd name="T43" fmla="*/ 5589 h 11177"/>
                <a:gd name="T44" fmla="*/ 10033 w 11189"/>
                <a:gd name="T45" fmla="*/ 5611 h 11177"/>
                <a:gd name="T46" fmla="*/ 10033 w 11189"/>
                <a:gd name="T47" fmla="*/ 5611 h 11177"/>
                <a:gd name="T48" fmla="*/ 10034 w 11189"/>
                <a:gd name="T49" fmla="*/ 5643 h 11177"/>
                <a:gd name="T50" fmla="*/ 5595 w 11189"/>
                <a:gd name="T51" fmla="*/ 10124 h 11177"/>
                <a:gd name="T52" fmla="*/ 4818 w 11189"/>
                <a:gd name="T53" fmla="*/ 5514 h 11177"/>
                <a:gd name="T54" fmla="*/ 4804 w 11189"/>
                <a:gd name="T55" fmla="*/ 5611 h 11177"/>
                <a:gd name="T56" fmla="*/ 4804 w 11189"/>
                <a:gd name="T57" fmla="*/ 6034 h 11177"/>
                <a:gd name="T58" fmla="*/ 5167 w 11189"/>
                <a:gd name="T59" fmla="*/ 6397 h 11177"/>
                <a:gd name="T60" fmla="*/ 8440 w 11189"/>
                <a:gd name="T61" fmla="*/ 6397 h 11177"/>
                <a:gd name="T62" fmla="*/ 8803 w 11189"/>
                <a:gd name="T63" fmla="*/ 6034 h 11177"/>
                <a:gd name="T64" fmla="*/ 8803 w 11189"/>
                <a:gd name="T65" fmla="*/ 5611 h 11177"/>
                <a:gd name="T66" fmla="*/ 8440 w 11189"/>
                <a:gd name="T67" fmla="*/ 5249 h 11177"/>
                <a:gd name="T68" fmla="*/ 5966 w 11189"/>
                <a:gd name="T69" fmla="*/ 5249 h 11177"/>
                <a:gd name="T70" fmla="*/ 5966 w 11189"/>
                <a:gd name="T71" fmla="*/ 2069 h 11177"/>
                <a:gd name="T72" fmla="*/ 5604 w 11189"/>
                <a:gd name="T73" fmla="*/ 1706 h 11177"/>
                <a:gd name="T74" fmla="*/ 5180 w 11189"/>
                <a:gd name="T75" fmla="*/ 1706 h 11177"/>
                <a:gd name="T76" fmla="*/ 4818 w 11189"/>
                <a:gd name="T77" fmla="*/ 2069 h 11177"/>
                <a:gd name="T78" fmla="*/ 4818 w 11189"/>
                <a:gd name="T79" fmla="*/ 5514 h 1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89" h="11177">
                  <a:moveTo>
                    <a:pt x="11189" y="5643"/>
                  </a:moveTo>
                  <a:cubicBezTo>
                    <a:pt x="11189" y="5625"/>
                    <a:pt x="11189" y="5607"/>
                    <a:pt x="11189" y="5589"/>
                  </a:cubicBezTo>
                  <a:cubicBezTo>
                    <a:pt x="11189" y="5571"/>
                    <a:pt x="11189" y="5553"/>
                    <a:pt x="11189" y="5535"/>
                  </a:cubicBezTo>
                  <a:cubicBezTo>
                    <a:pt x="11189" y="2478"/>
                    <a:pt x="8684" y="0"/>
                    <a:pt x="5595" y="0"/>
                  </a:cubicBezTo>
                  <a:cubicBezTo>
                    <a:pt x="2505" y="0"/>
                    <a:pt x="0" y="2478"/>
                    <a:pt x="0" y="5535"/>
                  </a:cubicBezTo>
                  <a:cubicBezTo>
                    <a:pt x="0" y="5553"/>
                    <a:pt x="1" y="5571"/>
                    <a:pt x="1" y="5589"/>
                  </a:cubicBezTo>
                  <a:cubicBezTo>
                    <a:pt x="1" y="5607"/>
                    <a:pt x="0" y="5625"/>
                    <a:pt x="0" y="5643"/>
                  </a:cubicBezTo>
                  <a:cubicBezTo>
                    <a:pt x="0" y="8700"/>
                    <a:pt x="2505" y="11177"/>
                    <a:pt x="5595" y="11177"/>
                  </a:cubicBezTo>
                  <a:cubicBezTo>
                    <a:pt x="8684" y="11177"/>
                    <a:pt x="11189" y="8700"/>
                    <a:pt x="11189" y="5643"/>
                  </a:cubicBezTo>
                  <a:close/>
                  <a:moveTo>
                    <a:pt x="5595" y="10124"/>
                  </a:moveTo>
                  <a:cubicBezTo>
                    <a:pt x="3143" y="10124"/>
                    <a:pt x="1156" y="8118"/>
                    <a:pt x="1156" y="5643"/>
                  </a:cubicBezTo>
                  <a:cubicBezTo>
                    <a:pt x="1156" y="5632"/>
                    <a:pt x="1156" y="5622"/>
                    <a:pt x="1156" y="5611"/>
                  </a:cubicBezTo>
                  <a:lnTo>
                    <a:pt x="1156" y="5611"/>
                  </a:lnTo>
                  <a:cubicBezTo>
                    <a:pt x="1156" y="5604"/>
                    <a:pt x="1156" y="5596"/>
                    <a:pt x="1156" y="5589"/>
                  </a:cubicBezTo>
                  <a:cubicBezTo>
                    <a:pt x="1156" y="5582"/>
                    <a:pt x="1156" y="5574"/>
                    <a:pt x="1156" y="5567"/>
                  </a:cubicBezTo>
                  <a:lnTo>
                    <a:pt x="1156" y="5567"/>
                  </a:lnTo>
                  <a:cubicBezTo>
                    <a:pt x="1156" y="5556"/>
                    <a:pt x="1156" y="5546"/>
                    <a:pt x="1156" y="5535"/>
                  </a:cubicBezTo>
                  <a:cubicBezTo>
                    <a:pt x="1156" y="3060"/>
                    <a:pt x="3143" y="1054"/>
                    <a:pt x="5595" y="1054"/>
                  </a:cubicBezTo>
                  <a:cubicBezTo>
                    <a:pt x="8046" y="1054"/>
                    <a:pt x="10034" y="3060"/>
                    <a:pt x="10034" y="5535"/>
                  </a:cubicBezTo>
                  <a:cubicBezTo>
                    <a:pt x="10034" y="5546"/>
                    <a:pt x="10033" y="5556"/>
                    <a:pt x="10033" y="5567"/>
                  </a:cubicBezTo>
                  <a:lnTo>
                    <a:pt x="10033" y="5567"/>
                  </a:lnTo>
                  <a:cubicBezTo>
                    <a:pt x="10033" y="5574"/>
                    <a:pt x="10033" y="5582"/>
                    <a:pt x="10033" y="5589"/>
                  </a:cubicBezTo>
                  <a:cubicBezTo>
                    <a:pt x="10033" y="5596"/>
                    <a:pt x="10033" y="5604"/>
                    <a:pt x="10033" y="5611"/>
                  </a:cubicBezTo>
                  <a:lnTo>
                    <a:pt x="10033" y="5611"/>
                  </a:lnTo>
                  <a:cubicBezTo>
                    <a:pt x="10034" y="5622"/>
                    <a:pt x="10034" y="5632"/>
                    <a:pt x="10034" y="5643"/>
                  </a:cubicBezTo>
                  <a:cubicBezTo>
                    <a:pt x="10034" y="8118"/>
                    <a:pt x="8046" y="10124"/>
                    <a:pt x="5595" y="10124"/>
                  </a:cubicBezTo>
                  <a:close/>
                  <a:moveTo>
                    <a:pt x="4818" y="5514"/>
                  </a:moveTo>
                  <a:cubicBezTo>
                    <a:pt x="4809" y="5545"/>
                    <a:pt x="4804" y="5577"/>
                    <a:pt x="4804" y="5611"/>
                  </a:cubicBezTo>
                  <a:lnTo>
                    <a:pt x="4804" y="6034"/>
                  </a:lnTo>
                  <a:cubicBezTo>
                    <a:pt x="4804" y="6235"/>
                    <a:pt x="4967" y="6397"/>
                    <a:pt x="5167" y="6397"/>
                  </a:cubicBezTo>
                  <a:lnTo>
                    <a:pt x="8440" y="6397"/>
                  </a:lnTo>
                  <a:cubicBezTo>
                    <a:pt x="8640" y="6397"/>
                    <a:pt x="8803" y="6235"/>
                    <a:pt x="8803" y="6034"/>
                  </a:cubicBezTo>
                  <a:lnTo>
                    <a:pt x="8803" y="5611"/>
                  </a:lnTo>
                  <a:cubicBezTo>
                    <a:pt x="8803" y="5411"/>
                    <a:pt x="8640" y="5249"/>
                    <a:pt x="8440" y="5249"/>
                  </a:cubicBezTo>
                  <a:lnTo>
                    <a:pt x="5966" y="5249"/>
                  </a:lnTo>
                  <a:lnTo>
                    <a:pt x="5966" y="2069"/>
                  </a:lnTo>
                  <a:cubicBezTo>
                    <a:pt x="5966" y="1869"/>
                    <a:pt x="5804" y="1706"/>
                    <a:pt x="5604" y="1706"/>
                  </a:cubicBezTo>
                  <a:lnTo>
                    <a:pt x="5180" y="1706"/>
                  </a:lnTo>
                  <a:cubicBezTo>
                    <a:pt x="4980" y="1706"/>
                    <a:pt x="4818" y="1869"/>
                    <a:pt x="4818" y="2069"/>
                  </a:cubicBezTo>
                  <a:lnTo>
                    <a:pt x="4818" y="5514"/>
                  </a:lnTo>
                  <a:close/>
                </a:path>
              </a:pathLst>
            </a:cu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22E66"/>
                </a:solidFill>
                <a:cs typeface="+mn-ea"/>
                <a:sym typeface="+mn-lt"/>
              </a:endParaRPr>
            </a:p>
          </p:txBody>
        </p:sp>
        <p:pic>
          <p:nvPicPr>
            <p:cNvPr id="16" name="图形 1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470" y="5640436"/>
              <a:ext cx="369332" cy="369332"/>
            </a:xfrm>
            <a:prstGeom prst="rect">
              <a:avLst/>
            </a:prstGeom>
          </p:spPr>
        </p:pic>
      </p:grpSp>
      <p:sp>
        <p:nvSpPr>
          <p:cNvPr id="21" name="文本框 20"/>
          <p:cNvSpPr txBox="1"/>
          <p:nvPr/>
        </p:nvSpPr>
        <p:spPr>
          <a:xfrm>
            <a:off x="491993" y="3675578"/>
            <a:ext cx="3637280" cy="306705"/>
          </a:xfrm>
          <a:prstGeom prst="rect">
            <a:avLst/>
          </a:prstGeom>
          <a:noFill/>
        </p:spPr>
        <p:txBody>
          <a:bodyPr wrap="none" rtlCol="0">
            <a:spAutoFit/>
          </a:bodyPr>
          <a:lstStyle/>
          <a:p>
            <a:pPr algn="ctr"/>
            <a:r>
              <a:rPr lang="zh-CN" altLang="en-US" sz="1400" spc="300" dirty="0">
                <a:solidFill>
                  <a:schemeClr val="bg1">
                    <a:alpha val="65000"/>
                  </a:schemeClr>
                </a:solidFill>
                <a:latin typeface="+mj-ea"/>
                <a:ea typeface="+mj-ea"/>
              </a:rPr>
              <a:t>华南师范大学丨光电科学与工程学院</a:t>
            </a:r>
          </a:p>
        </p:txBody>
      </p:sp>
      <p:grpSp>
        <p:nvGrpSpPr>
          <p:cNvPr id="22" name="组合 29"/>
          <p:cNvGrpSpPr/>
          <p:nvPr/>
        </p:nvGrpSpPr>
        <p:grpSpPr bwMode="auto">
          <a:xfrm>
            <a:off x="407368" y="672799"/>
            <a:ext cx="3912674" cy="1204530"/>
            <a:chOff x="9611686" y="30213"/>
            <a:chExt cx="2071670" cy="592618"/>
          </a:xfrm>
        </p:grpSpPr>
        <p:pic>
          <p:nvPicPr>
            <p:cNvPr id="23" name="图片 30" descr="卡通人物&#10;&#10;低可信度描述已自动生成"/>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l="26755"/>
            <a:stretch>
              <a:fillRect/>
            </a:stretch>
          </p:blipFill>
          <p:spPr bwMode="auto">
            <a:xfrm>
              <a:off x="10147220" y="30213"/>
              <a:ext cx="1536136" cy="567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descr="徽标&#10;&#10;描述已自动生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1686" y="67768"/>
              <a:ext cx="505801" cy="55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EAFA2-F598-0369-897F-94FFF8FED9FB}"/>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AF3B53B5-533C-2079-E888-91518E0F9646}"/>
              </a:ext>
            </a:extLst>
          </p:cNvPr>
          <p:cNvSpPr txBox="1"/>
          <p:nvPr/>
        </p:nvSpPr>
        <p:spPr>
          <a:xfrm>
            <a:off x="0" y="0"/>
            <a:ext cx="12192000" cy="904875"/>
          </a:xfrm>
          <a:prstGeom prst="rect">
            <a:avLst/>
          </a:prstGeom>
          <a:solidFill>
            <a:schemeClr val="accent1">
              <a:lumMod val="75000"/>
            </a:schemeClr>
          </a:solid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40A6BE5F-D275-3119-596B-6F52D3D50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40" y="117429"/>
            <a:ext cx="2072820" cy="597460"/>
          </a:xfrm>
          <a:prstGeom prst="rect">
            <a:avLst/>
          </a:prstGeom>
        </p:spPr>
      </p:pic>
      <p:pic>
        <p:nvPicPr>
          <p:cNvPr id="7" name="图片 6">
            <a:extLst>
              <a:ext uri="{FF2B5EF4-FFF2-40B4-BE49-F238E27FC236}">
                <a16:creationId xmlns:a16="http://schemas.microsoft.com/office/drawing/2014/main" id="{840C8BC6-382E-3932-D248-A7B600C052E3}"/>
              </a:ext>
            </a:extLst>
          </p:cNvPr>
          <p:cNvPicPr>
            <a:picLocks noChangeAspect="1"/>
          </p:cNvPicPr>
          <p:nvPr/>
        </p:nvPicPr>
        <p:blipFill>
          <a:blip r:embed="rId3"/>
          <a:stretch>
            <a:fillRect/>
          </a:stretch>
        </p:blipFill>
        <p:spPr>
          <a:xfrm>
            <a:off x="1058781" y="1866900"/>
            <a:ext cx="9519910" cy="4109257"/>
          </a:xfrm>
          <a:prstGeom prst="rect">
            <a:avLst/>
          </a:prstGeom>
        </p:spPr>
      </p:pic>
    </p:spTree>
    <p:extLst>
      <p:ext uri="{BB962C8B-B14F-4D97-AF65-F5344CB8AC3E}">
        <p14:creationId xmlns:p14="http://schemas.microsoft.com/office/powerpoint/2010/main" val="14210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769B6-1F85-9817-7AB1-66A44AE0CD43}"/>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8B0DE88B-8015-349D-9363-F2B633271EC8}"/>
              </a:ext>
            </a:extLst>
          </p:cNvPr>
          <p:cNvSpPr/>
          <p:nvPr/>
        </p:nvSpPr>
        <p:spPr>
          <a:xfrm>
            <a:off x="-23105" y="-111937"/>
            <a:ext cx="12215105" cy="4201553"/>
          </a:xfrm>
          <a:prstGeom prst="rect">
            <a:avLst/>
          </a:prstGeom>
          <a:solidFill>
            <a:srgbClr val="0E419C"/>
          </a:solidFill>
          <a:ln>
            <a:noFill/>
          </a:ln>
          <a:effectLst>
            <a:outerShdw blurRad="635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a:extLst>
              <a:ext uri="{FF2B5EF4-FFF2-40B4-BE49-F238E27FC236}">
                <a16:creationId xmlns:a16="http://schemas.microsoft.com/office/drawing/2014/main" id="{A50F9099-F440-4A92-3E24-6D1B6DB0CB81}"/>
              </a:ext>
            </a:extLst>
          </p:cNvPr>
          <p:cNvSpPr txBox="1"/>
          <p:nvPr/>
        </p:nvSpPr>
        <p:spPr>
          <a:xfrm>
            <a:off x="3910198" y="2234688"/>
            <a:ext cx="4185761" cy="1200329"/>
          </a:xfrm>
          <a:prstGeom prst="rect">
            <a:avLst/>
          </a:prstGeom>
          <a:noFill/>
        </p:spPr>
        <p:txBody>
          <a:bodyPr wrap="none" rtlCol="0">
            <a:spAutoFit/>
          </a:bodyPr>
          <a:lstStyle/>
          <a:p>
            <a:r>
              <a:rPr lang="zh-CN" altLang="en-US" sz="7200" spc="600" dirty="0">
                <a:solidFill>
                  <a:schemeClr val="bg1"/>
                </a:solidFill>
                <a:effectLst>
                  <a:outerShdw blurRad="38100" dist="38100" dir="2700000" algn="tl" rotWithShape="0">
                    <a:prstClr val="black">
                      <a:alpha val="29000"/>
                    </a:prstClr>
                  </a:outerShdw>
                </a:effectLst>
                <a:latin typeface="思源黑体 CN Heavy" panose="020B0A00000000000000" pitchFamily="34" charset="-122"/>
                <a:ea typeface="思源黑体 CN Heavy" panose="020B0A00000000000000" pitchFamily="34" charset="-122"/>
                <a:cs typeface="+mn-ea"/>
                <a:sym typeface="+mn-lt"/>
              </a:rPr>
              <a:t>感谢聆听</a:t>
            </a:r>
          </a:p>
        </p:txBody>
      </p:sp>
      <p:grpSp>
        <p:nvGrpSpPr>
          <p:cNvPr id="13" name="组合 12">
            <a:extLst>
              <a:ext uri="{FF2B5EF4-FFF2-40B4-BE49-F238E27FC236}">
                <a16:creationId xmlns:a16="http://schemas.microsoft.com/office/drawing/2014/main" id="{76CF991A-A1BC-28B5-8446-70D5B8D2D4A9}"/>
              </a:ext>
            </a:extLst>
          </p:cNvPr>
          <p:cNvGrpSpPr/>
          <p:nvPr/>
        </p:nvGrpSpPr>
        <p:grpSpPr>
          <a:xfrm>
            <a:off x="1063266" y="5530506"/>
            <a:ext cx="10962893" cy="393756"/>
            <a:chOff x="1102470" y="5616012"/>
            <a:chExt cx="10962893" cy="393756"/>
          </a:xfrm>
        </p:grpSpPr>
        <p:grpSp>
          <p:nvGrpSpPr>
            <p:cNvPr id="14" name="组合 13">
              <a:extLst>
                <a:ext uri="{FF2B5EF4-FFF2-40B4-BE49-F238E27FC236}">
                  <a16:creationId xmlns:a16="http://schemas.microsoft.com/office/drawing/2014/main" id="{8049149E-B619-A448-E25B-9B18580A1787}"/>
                </a:ext>
              </a:extLst>
            </p:cNvPr>
            <p:cNvGrpSpPr/>
            <p:nvPr/>
          </p:nvGrpSpPr>
          <p:grpSpPr>
            <a:xfrm>
              <a:off x="1471802" y="5616012"/>
              <a:ext cx="10593561" cy="393756"/>
              <a:chOff x="1861401" y="4996864"/>
              <a:chExt cx="10593561" cy="393756"/>
            </a:xfrm>
          </p:grpSpPr>
          <p:sp>
            <p:nvSpPr>
              <p:cNvPr id="18" name="文本框 17">
                <a:extLst>
                  <a:ext uri="{FF2B5EF4-FFF2-40B4-BE49-F238E27FC236}">
                    <a16:creationId xmlns:a16="http://schemas.microsoft.com/office/drawing/2014/main" id="{DF01E079-4F34-FD7C-5A10-4C4FB8A42AB4}"/>
                  </a:ext>
                </a:extLst>
              </p:cNvPr>
              <p:cNvSpPr txBox="1"/>
              <p:nvPr/>
            </p:nvSpPr>
            <p:spPr>
              <a:xfrm>
                <a:off x="1861401" y="5021288"/>
                <a:ext cx="2069797" cy="369332"/>
              </a:xfrm>
              <a:prstGeom prst="rect">
                <a:avLst/>
              </a:prstGeom>
              <a:noFill/>
            </p:spPr>
            <p:txBody>
              <a:bodyPr wrap="none" rtlCol="0">
                <a:spAutoFit/>
              </a:bodyPr>
              <a:lstStyle/>
              <a:p>
                <a:pPr algn="ctr"/>
                <a:r>
                  <a:rPr lang="zh-CN" altLang="en-US" b="1" spc="300" dirty="0">
                    <a:solidFill>
                      <a:srgbClr val="122E66"/>
                    </a:solidFill>
                    <a:cs typeface="+mn-ea"/>
                    <a:sym typeface="+mn-lt"/>
                  </a:rPr>
                  <a:t>汇报人：邹佳怡</a:t>
                </a:r>
              </a:p>
            </p:txBody>
          </p:sp>
          <p:sp>
            <p:nvSpPr>
              <p:cNvPr id="19" name="文本框 18">
                <a:extLst>
                  <a:ext uri="{FF2B5EF4-FFF2-40B4-BE49-F238E27FC236}">
                    <a16:creationId xmlns:a16="http://schemas.microsoft.com/office/drawing/2014/main" id="{2EBD09B0-F4FB-2EC7-2935-DF1EC25C7603}"/>
                  </a:ext>
                </a:extLst>
              </p:cNvPr>
              <p:cNvSpPr txBox="1"/>
              <p:nvPr/>
            </p:nvSpPr>
            <p:spPr>
              <a:xfrm>
                <a:off x="9939529" y="4996864"/>
                <a:ext cx="2515433" cy="369332"/>
              </a:xfrm>
              <a:prstGeom prst="rect">
                <a:avLst/>
              </a:prstGeom>
              <a:noFill/>
            </p:spPr>
            <p:txBody>
              <a:bodyPr wrap="none" rtlCol="0">
                <a:spAutoFit/>
              </a:bodyPr>
              <a:lstStyle/>
              <a:p>
                <a:pPr algn="ctr"/>
                <a:r>
                  <a:rPr lang="zh-CN" altLang="en-US" b="1" spc="300" dirty="0">
                    <a:solidFill>
                      <a:srgbClr val="122E66"/>
                    </a:solidFill>
                    <a:cs typeface="+mn-ea"/>
                    <a:sym typeface="+mn-lt"/>
                  </a:rPr>
                  <a:t>时间：</a:t>
                </a:r>
                <a:r>
                  <a:rPr lang="en-US" altLang="zh-CN" b="1" spc="300">
                    <a:solidFill>
                      <a:srgbClr val="122E66"/>
                    </a:solidFill>
                    <a:cs typeface="+mn-ea"/>
                    <a:sym typeface="+mn-lt"/>
                  </a:rPr>
                  <a:t>2024.12.02</a:t>
                </a:r>
                <a:endParaRPr lang="en-US" altLang="zh-CN" b="1" spc="300" dirty="0">
                  <a:solidFill>
                    <a:srgbClr val="122E66"/>
                  </a:solidFill>
                  <a:cs typeface="+mn-ea"/>
                  <a:sym typeface="+mn-lt"/>
                </a:endParaRPr>
              </a:p>
            </p:txBody>
          </p:sp>
        </p:grpSp>
        <p:sp>
          <p:nvSpPr>
            <p:cNvPr id="15" name="iconfont-1047-784241">
              <a:extLst>
                <a:ext uri="{FF2B5EF4-FFF2-40B4-BE49-F238E27FC236}">
                  <a16:creationId xmlns:a16="http://schemas.microsoft.com/office/drawing/2014/main" id="{D311AD2C-B285-15DB-51C7-DA2888F1BE2B}"/>
                </a:ext>
              </a:extLst>
            </p:cNvPr>
            <p:cNvSpPr/>
            <p:nvPr/>
          </p:nvSpPr>
          <p:spPr>
            <a:xfrm>
              <a:off x="8846810" y="5640618"/>
              <a:ext cx="315295" cy="314885"/>
            </a:xfrm>
            <a:custGeom>
              <a:avLst/>
              <a:gdLst>
                <a:gd name="T0" fmla="*/ 11189 w 11189"/>
                <a:gd name="T1" fmla="*/ 5643 h 11177"/>
                <a:gd name="T2" fmla="*/ 11189 w 11189"/>
                <a:gd name="T3" fmla="*/ 5589 h 11177"/>
                <a:gd name="T4" fmla="*/ 11189 w 11189"/>
                <a:gd name="T5" fmla="*/ 5535 h 11177"/>
                <a:gd name="T6" fmla="*/ 5595 w 11189"/>
                <a:gd name="T7" fmla="*/ 0 h 11177"/>
                <a:gd name="T8" fmla="*/ 0 w 11189"/>
                <a:gd name="T9" fmla="*/ 5535 h 11177"/>
                <a:gd name="T10" fmla="*/ 1 w 11189"/>
                <a:gd name="T11" fmla="*/ 5589 h 11177"/>
                <a:gd name="T12" fmla="*/ 0 w 11189"/>
                <a:gd name="T13" fmla="*/ 5643 h 11177"/>
                <a:gd name="T14" fmla="*/ 5595 w 11189"/>
                <a:gd name="T15" fmla="*/ 11177 h 11177"/>
                <a:gd name="T16" fmla="*/ 11189 w 11189"/>
                <a:gd name="T17" fmla="*/ 5643 h 11177"/>
                <a:gd name="T18" fmla="*/ 5595 w 11189"/>
                <a:gd name="T19" fmla="*/ 10124 h 11177"/>
                <a:gd name="T20" fmla="*/ 1156 w 11189"/>
                <a:gd name="T21" fmla="*/ 5643 h 11177"/>
                <a:gd name="T22" fmla="*/ 1156 w 11189"/>
                <a:gd name="T23" fmla="*/ 5611 h 11177"/>
                <a:gd name="T24" fmla="*/ 1156 w 11189"/>
                <a:gd name="T25" fmla="*/ 5611 h 11177"/>
                <a:gd name="T26" fmla="*/ 1156 w 11189"/>
                <a:gd name="T27" fmla="*/ 5589 h 11177"/>
                <a:gd name="T28" fmla="*/ 1156 w 11189"/>
                <a:gd name="T29" fmla="*/ 5567 h 11177"/>
                <a:gd name="T30" fmla="*/ 1156 w 11189"/>
                <a:gd name="T31" fmla="*/ 5567 h 11177"/>
                <a:gd name="T32" fmla="*/ 1156 w 11189"/>
                <a:gd name="T33" fmla="*/ 5535 h 11177"/>
                <a:gd name="T34" fmla="*/ 5595 w 11189"/>
                <a:gd name="T35" fmla="*/ 1054 h 11177"/>
                <a:gd name="T36" fmla="*/ 10034 w 11189"/>
                <a:gd name="T37" fmla="*/ 5535 h 11177"/>
                <a:gd name="T38" fmla="*/ 10033 w 11189"/>
                <a:gd name="T39" fmla="*/ 5567 h 11177"/>
                <a:gd name="T40" fmla="*/ 10033 w 11189"/>
                <a:gd name="T41" fmla="*/ 5567 h 11177"/>
                <a:gd name="T42" fmla="*/ 10033 w 11189"/>
                <a:gd name="T43" fmla="*/ 5589 h 11177"/>
                <a:gd name="T44" fmla="*/ 10033 w 11189"/>
                <a:gd name="T45" fmla="*/ 5611 h 11177"/>
                <a:gd name="T46" fmla="*/ 10033 w 11189"/>
                <a:gd name="T47" fmla="*/ 5611 h 11177"/>
                <a:gd name="T48" fmla="*/ 10034 w 11189"/>
                <a:gd name="T49" fmla="*/ 5643 h 11177"/>
                <a:gd name="T50" fmla="*/ 5595 w 11189"/>
                <a:gd name="T51" fmla="*/ 10124 h 11177"/>
                <a:gd name="T52" fmla="*/ 4818 w 11189"/>
                <a:gd name="T53" fmla="*/ 5514 h 11177"/>
                <a:gd name="T54" fmla="*/ 4804 w 11189"/>
                <a:gd name="T55" fmla="*/ 5611 h 11177"/>
                <a:gd name="T56" fmla="*/ 4804 w 11189"/>
                <a:gd name="T57" fmla="*/ 6034 h 11177"/>
                <a:gd name="T58" fmla="*/ 5167 w 11189"/>
                <a:gd name="T59" fmla="*/ 6397 h 11177"/>
                <a:gd name="T60" fmla="*/ 8440 w 11189"/>
                <a:gd name="T61" fmla="*/ 6397 h 11177"/>
                <a:gd name="T62" fmla="*/ 8803 w 11189"/>
                <a:gd name="T63" fmla="*/ 6034 h 11177"/>
                <a:gd name="T64" fmla="*/ 8803 w 11189"/>
                <a:gd name="T65" fmla="*/ 5611 h 11177"/>
                <a:gd name="T66" fmla="*/ 8440 w 11189"/>
                <a:gd name="T67" fmla="*/ 5249 h 11177"/>
                <a:gd name="T68" fmla="*/ 5966 w 11189"/>
                <a:gd name="T69" fmla="*/ 5249 h 11177"/>
                <a:gd name="T70" fmla="*/ 5966 w 11189"/>
                <a:gd name="T71" fmla="*/ 2069 h 11177"/>
                <a:gd name="T72" fmla="*/ 5604 w 11189"/>
                <a:gd name="T73" fmla="*/ 1706 h 11177"/>
                <a:gd name="T74" fmla="*/ 5180 w 11189"/>
                <a:gd name="T75" fmla="*/ 1706 h 11177"/>
                <a:gd name="T76" fmla="*/ 4818 w 11189"/>
                <a:gd name="T77" fmla="*/ 2069 h 11177"/>
                <a:gd name="T78" fmla="*/ 4818 w 11189"/>
                <a:gd name="T79" fmla="*/ 5514 h 1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89" h="11177">
                  <a:moveTo>
                    <a:pt x="11189" y="5643"/>
                  </a:moveTo>
                  <a:cubicBezTo>
                    <a:pt x="11189" y="5625"/>
                    <a:pt x="11189" y="5607"/>
                    <a:pt x="11189" y="5589"/>
                  </a:cubicBezTo>
                  <a:cubicBezTo>
                    <a:pt x="11189" y="5571"/>
                    <a:pt x="11189" y="5553"/>
                    <a:pt x="11189" y="5535"/>
                  </a:cubicBezTo>
                  <a:cubicBezTo>
                    <a:pt x="11189" y="2478"/>
                    <a:pt x="8684" y="0"/>
                    <a:pt x="5595" y="0"/>
                  </a:cubicBezTo>
                  <a:cubicBezTo>
                    <a:pt x="2505" y="0"/>
                    <a:pt x="0" y="2478"/>
                    <a:pt x="0" y="5535"/>
                  </a:cubicBezTo>
                  <a:cubicBezTo>
                    <a:pt x="0" y="5553"/>
                    <a:pt x="1" y="5571"/>
                    <a:pt x="1" y="5589"/>
                  </a:cubicBezTo>
                  <a:cubicBezTo>
                    <a:pt x="1" y="5607"/>
                    <a:pt x="0" y="5625"/>
                    <a:pt x="0" y="5643"/>
                  </a:cubicBezTo>
                  <a:cubicBezTo>
                    <a:pt x="0" y="8700"/>
                    <a:pt x="2505" y="11177"/>
                    <a:pt x="5595" y="11177"/>
                  </a:cubicBezTo>
                  <a:cubicBezTo>
                    <a:pt x="8684" y="11177"/>
                    <a:pt x="11189" y="8700"/>
                    <a:pt x="11189" y="5643"/>
                  </a:cubicBezTo>
                  <a:close/>
                  <a:moveTo>
                    <a:pt x="5595" y="10124"/>
                  </a:moveTo>
                  <a:cubicBezTo>
                    <a:pt x="3143" y="10124"/>
                    <a:pt x="1156" y="8118"/>
                    <a:pt x="1156" y="5643"/>
                  </a:cubicBezTo>
                  <a:cubicBezTo>
                    <a:pt x="1156" y="5632"/>
                    <a:pt x="1156" y="5622"/>
                    <a:pt x="1156" y="5611"/>
                  </a:cubicBezTo>
                  <a:lnTo>
                    <a:pt x="1156" y="5611"/>
                  </a:lnTo>
                  <a:cubicBezTo>
                    <a:pt x="1156" y="5604"/>
                    <a:pt x="1156" y="5596"/>
                    <a:pt x="1156" y="5589"/>
                  </a:cubicBezTo>
                  <a:cubicBezTo>
                    <a:pt x="1156" y="5582"/>
                    <a:pt x="1156" y="5574"/>
                    <a:pt x="1156" y="5567"/>
                  </a:cubicBezTo>
                  <a:lnTo>
                    <a:pt x="1156" y="5567"/>
                  </a:lnTo>
                  <a:cubicBezTo>
                    <a:pt x="1156" y="5556"/>
                    <a:pt x="1156" y="5546"/>
                    <a:pt x="1156" y="5535"/>
                  </a:cubicBezTo>
                  <a:cubicBezTo>
                    <a:pt x="1156" y="3060"/>
                    <a:pt x="3143" y="1054"/>
                    <a:pt x="5595" y="1054"/>
                  </a:cubicBezTo>
                  <a:cubicBezTo>
                    <a:pt x="8046" y="1054"/>
                    <a:pt x="10034" y="3060"/>
                    <a:pt x="10034" y="5535"/>
                  </a:cubicBezTo>
                  <a:cubicBezTo>
                    <a:pt x="10034" y="5546"/>
                    <a:pt x="10033" y="5556"/>
                    <a:pt x="10033" y="5567"/>
                  </a:cubicBezTo>
                  <a:lnTo>
                    <a:pt x="10033" y="5567"/>
                  </a:lnTo>
                  <a:cubicBezTo>
                    <a:pt x="10033" y="5574"/>
                    <a:pt x="10033" y="5582"/>
                    <a:pt x="10033" y="5589"/>
                  </a:cubicBezTo>
                  <a:cubicBezTo>
                    <a:pt x="10033" y="5596"/>
                    <a:pt x="10033" y="5604"/>
                    <a:pt x="10033" y="5611"/>
                  </a:cubicBezTo>
                  <a:lnTo>
                    <a:pt x="10033" y="5611"/>
                  </a:lnTo>
                  <a:cubicBezTo>
                    <a:pt x="10034" y="5622"/>
                    <a:pt x="10034" y="5632"/>
                    <a:pt x="10034" y="5643"/>
                  </a:cubicBezTo>
                  <a:cubicBezTo>
                    <a:pt x="10034" y="8118"/>
                    <a:pt x="8046" y="10124"/>
                    <a:pt x="5595" y="10124"/>
                  </a:cubicBezTo>
                  <a:close/>
                  <a:moveTo>
                    <a:pt x="4818" y="5514"/>
                  </a:moveTo>
                  <a:cubicBezTo>
                    <a:pt x="4809" y="5545"/>
                    <a:pt x="4804" y="5577"/>
                    <a:pt x="4804" y="5611"/>
                  </a:cubicBezTo>
                  <a:lnTo>
                    <a:pt x="4804" y="6034"/>
                  </a:lnTo>
                  <a:cubicBezTo>
                    <a:pt x="4804" y="6235"/>
                    <a:pt x="4967" y="6397"/>
                    <a:pt x="5167" y="6397"/>
                  </a:cubicBezTo>
                  <a:lnTo>
                    <a:pt x="8440" y="6397"/>
                  </a:lnTo>
                  <a:cubicBezTo>
                    <a:pt x="8640" y="6397"/>
                    <a:pt x="8803" y="6235"/>
                    <a:pt x="8803" y="6034"/>
                  </a:cubicBezTo>
                  <a:lnTo>
                    <a:pt x="8803" y="5611"/>
                  </a:lnTo>
                  <a:cubicBezTo>
                    <a:pt x="8803" y="5411"/>
                    <a:pt x="8640" y="5249"/>
                    <a:pt x="8440" y="5249"/>
                  </a:cubicBezTo>
                  <a:lnTo>
                    <a:pt x="5966" y="5249"/>
                  </a:lnTo>
                  <a:lnTo>
                    <a:pt x="5966" y="2069"/>
                  </a:lnTo>
                  <a:cubicBezTo>
                    <a:pt x="5966" y="1869"/>
                    <a:pt x="5804" y="1706"/>
                    <a:pt x="5604" y="1706"/>
                  </a:cubicBezTo>
                  <a:lnTo>
                    <a:pt x="5180" y="1706"/>
                  </a:lnTo>
                  <a:cubicBezTo>
                    <a:pt x="4980" y="1706"/>
                    <a:pt x="4818" y="1869"/>
                    <a:pt x="4818" y="2069"/>
                  </a:cubicBezTo>
                  <a:lnTo>
                    <a:pt x="4818" y="5514"/>
                  </a:lnTo>
                  <a:close/>
                </a:path>
              </a:pathLst>
            </a:cu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22E66"/>
                </a:solidFill>
                <a:cs typeface="+mn-ea"/>
                <a:sym typeface="+mn-lt"/>
              </a:endParaRPr>
            </a:p>
          </p:txBody>
        </p:sp>
        <p:pic>
          <p:nvPicPr>
            <p:cNvPr id="16" name="图形 15">
              <a:extLst>
                <a:ext uri="{FF2B5EF4-FFF2-40B4-BE49-F238E27FC236}">
                  <a16:creationId xmlns:a16="http://schemas.microsoft.com/office/drawing/2014/main" id="{FBAE3EF2-96DF-3F41-52A9-562D50ED65B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470" y="5640436"/>
              <a:ext cx="369332" cy="369332"/>
            </a:xfrm>
            <a:prstGeom prst="rect">
              <a:avLst/>
            </a:prstGeom>
          </p:spPr>
        </p:pic>
      </p:grpSp>
      <p:sp>
        <p:nvSpPr>
          <p:cNvPr id="21" name="文本框 20">
            <a:extLst>
              <a:ext uri="{FF2B5EF4-FFF2-40B4-BE49-F238E27FC236}">
                <a16:creationId xmlns:a16="http://schemas.microsoft.com/office/drawing/2014/main" id="{672C45C0-4DA1-60C7-700E-077D1E56CA03}"/>
              </a:ext>
            </a:extLst>
          </p:cNvPr>
          <p:cNvSpPr txBox="1"/>
          <p:nvPr/>
        </p:nvSpPr>
        <p:spPr>
          <a:xfrm>
            <a:off x="491993" y="3675578"/>
            <a:ext cx="3637280" cy="306705"/>
          </a:xfrm>
          <a:prstGeom prst="rect">
            <a:avLst/>
          </a:prstGeom>
          <a:noFill/>
        </p:spPr>
        <p:txBody>
          <a:bodyPr wrap="none" rtlCol="0">
            <a:spAutoFit/>
          </a:bodyPr>
          <a:lstStyle/>
          <a:p>
            <a:pPr algn="ctr"/>
            <a:r>
              <a:rPr lang="zh-CN" altLang="en-US" sz="1400" spc="300" dirty="0">
                <a:solidFill>
                  <a:schemeClr val="bg1">
                    <a:alpha val="65000"/>
                  </a:schemeClr>
                </a:solidFill>
                <a:latin typeface="+mj-ea"/>
                <a:ea typeface="+mj-ea"/>
              </a:rPr>
              <a:t>华南师范大学丨光电科学与工程学院</a:t>
            </a:r>
          </a:p>
        </p:txBody>
      </p:sp>
      <p:grpSp>
        <p:nvGrpSpPr>
          <p:cNvPr id="22" name="组合 29">
            <a:extLst>
              <a:ext uri="{FF2B5EF4-FFF2-40B4-BE49-F238E27FC236}">
                <a16:creationId xmlns:a16="http://schemas.microsoft.com/office/drawing/2014/main" id="{7850011C-16D8-4DB6-37E4-7DE3581E4D98}"/>
              </a:ext>
            </a:extLst>
          </p:cNvPr>
          <p:cNvGrpSpPr/>
          <p:nvPr/>
        </p:nvGrpSpPr>
        <p:grpSpPr bwMode="auto">
          <a:xfrm>
            <a:off x="407368" y="672799"/>
            <a:ext cx="3912674" cy="1204530"/>
            <a:chOff x="9611686" y="30213"/>
            <a:chExt cx="2071670" cy="592618"/>
          </a:xfrm>
        </p:grpSpPr>
        <p:pic>
          <p:nvPicPr>
            <p:cNvPr id="23" name="图片 30" descr="卡通人物&#10;&#10;低可信度描述已自动生成">
              <a:extLst>
                <a:ext uri="{FF2B5EF4-FFF2-40B4-BE49-F238E27FC236}">
                  <a16:creationId xmlns:a16="http://schemas.microsoft.com/office/drawing/2014/main" id="{2685F6E9-5228-223D-E4AC-0E4227BCD211}"/>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l="26755"/>
            <a:stretch>
              <a:fillRect/>
            </a:stretch>
          </p:blipFill>
          <p:spPr bwMode="auto">
            <a:xfrm>
              <a:off x="10147220" y="30213"/>
              <a:ext cx="1536136" cy="567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31" descr="徽标&#10;&#10;描述已自动生成">
              <a:extLst>
                <a:ext uri="{FF2B5EF4-FFF2-40B4-BE49-F238E27FC236}">
                  <a16:creationId xmlns:a16="http://schemas.microsoft.com/office/drawing/2014/main" id="{79A72BCA-72B6-3B21-E094-B55683F616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1686" y="67768"/>
              <a:ext cx="505801" cy="55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82933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0"/>
            <a:ext cx="12192000" cy="904875"/>
          </a:xfrm>
          <a:prstGeom prst="rect">
            <a:avLst/>
          </a:prstGeom>
          <a:solidFill>
            <a:schemeClr val="accent1">
              <a:lumMod val="75000"/>
            </a:schemeClr>
          </a:solidFill>
        </p:spPr>
        <p:txBody>
          <a:bodyPr wrap="square" rtlCol="0">
            <a:spAutoFit/>
          </a:bodyPr>
          <a:lstStyle/>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040" y="117429"/>
            <a:ext cx="2072820" cy="597460"/>
          </a:xfrm>
          <a:prstGeom prst="rect">
            <a:avLst/>
          </a:prstGeom>
        </p:spPr>
      </p:pic>
      <p:sp>
        <p:nvSpPr>
          <p:cNvPr id="7" name="矩形: 圆角 6">
            <a:extLst>
              <a:ext uri="{FF2B5EF4-FFF2-40B4-BE49-F238E27FC236}">
                <a16:creationId xmlns:a16="http://schemas.microsoft.com/office/drawing/2014/main" id="{5846891A-3675-8A8E-E526-2C2889397321}"/>
              </a:ext>
            </a:extLst>
          </p:cNvPr>
          <p:cNvSpPr/>
          <p:nvPr/>
        </p:nvSpPr>
        <p:spPr>
          <a:xfrm>
            <a:off x="1541233" y="3124200"/>
            <a:ext cx="3314700" cy="146685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3E51B72-1803-7926-9D6B-797DC54F3783}"/>
              </a:ext>
            </a:extLst>
          </p:cNvPr>
          <p:cNvSpPr txBox="1"/>
          <p:nvPr/>
        </p:nvSpPr>
        <p:spPr>
          <a:xfrm>
            <a:off x="1922232" y="3519069"/>
            <a:ext cx="2600325" cy="707886"/>
          </a:xfrm>
          <a:prstGeom prst="rect">
            <a:avLst/>
          </a:prstGeom>
          <a:noFill/>
        </p:spPr>
        <p:txBody>
          <a:bodyPr wrap="square" rtlCol="0">
            <a:spAutoFit/>
          </a:bodyPr>
          <a:lstStyle/>
          <a:p>
            <a:r>
              <a:rPr lang="zh-CN" altLang="en-US" sz="2000" dirty="0">
                <a:solidFill>
                  <a:schemeClr val="bg1"/>
                </a:solidFill>
                <a:latin typeface="宋体" panose="02010600030101010101" pitchFamily="2" charset="-122"/>
                <a:ea typeface="宋体" panose="02010600030101010101" pitchFamily="2" charset="-122"/>
              </a:rPr>
              <a:t>什么是网络加密？</a:t>
            </a:r>
            <a:endParaRPr lang="en-US" altLang="zh-CN" sz="2000" dirty="0">
              <a:solidFill>
                <a:schemeClr val="bg1"/>
              </a:solidFill>
              <a:latin typeface="宋体" panose="02010600030101010101" pitchFamily="2" charset="-122"/>
              <a:ea typeface="宋体" panose="02010600030101010101" pitchFamily="2" charset="-122"/>
            </a:endParaRPr>
          </a:p>
          <a:p>
            <a:r>
              <a:rPr lang="zh-CN" altLang="en-US" sz="2000" dirty="0">
                <a:solidFill>
                  <a:schemeClr val="bg1"/>
                </a:solidFill>
                <a:latin typeface="宋体" panose="02010600030101010101" pitchFamily="2" charset="-122"/>
                <a:ea typeface="宋体" panose="02010600030101010101" pitchFamily="2" charset="-122"/>
              </a:rPr>
              <a:t>具体包含哪些步骤？</a:t>
            </a:r>
          </a:p>
        </p:txBody>
      </p:sp>
      <p:sp>
        <p:nvSpPr>
          <p:cNvPr id="11" name="文本框 10">
            <a:extLst>
              <a:ext uri="{FF2B5EF4-FFF2-40B4-BE49-F238E27FC236}">
                <a16:creationId xmlns:a16="http://schemas.microsoft.com/office/drawing/2014/main" id="{942D127C-306B-A0C4-C278-EB50CBA6A153}"/>
              </a:ext>
            </a:extLst>
          </p:cNvPr>
          <p:cNvSpPr txBox="1"/>
          <p:nvPr/>
        </p:nvSpPr>
        <p:spPr>
          <a:xfrm>
            <a:off x="504825" y="1181100"/>
            <a:ext cx="5257800" cy="584775"/>
          </a:xfrm>
          <a:prstGeom prst="rect">
            <a:avLst/>
          </a:prstGeom>
          <a:noFill/>
        </p:spPr>
        <p:txBody>
          <a:bodyPr wrap="square" rtlCol="0">
            <a:spAutoFit/>
          </a:bodyPr>
          <a:lstStyle/>
          <a:p>
            <a:r>
              <a:rPr lang="zh-CN" altLang="en-US" sz="3200" b="1" dirty="0">
                <a:latin typeface="宋体" panose="02010600030101010101" pitchFamily="2" charset="-122"/>
                <a:ea typeface="宋体" panose="02010600030101010101" pitchFamily="2" charset="-122"/>
              </a:rPr>
              <a:t>学前疑问？</a:t>
            </a:r>
          </a:p>
        </p:txBody>
      </p:sp>
      <p:sp>
        <p:nvSpPr>
          <p:cNvPr id="15" name="矩形: 圆角 14">
            <a:extLst>
              <a:ext uri="{FF2B5EF4-FFF2-40B4-BE49-F238E27FC236}">
                <a16:creationId xmlns:a16="http://schemas.microsoft.com/office/drawing/2014/main" id="{D8D6E08B-F304-72CB-3089-3177603DD6DD}"/>
              </a:ext>
            </a:extLst>
          </p:cNvPr>
          <p:cNvSpPr/>
          <p:nvPr/>
        </p:nvSpPr>
        <p:spPr>
          <a:xfrm>
            <a:off x="6638923" y="1765875"/>
            <a:ext cx="1933575" cy="904875"/>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2883F36-E83E-7AAF-7625-EE9ED430929D}"/>
              </a:ext>
            </a:extLst>
          </p:cNvPr>
          <p:cNvSpPr/>
          <p:nvPr/>
        </p:nvSpPr>
        <p:spPr>
          <a:xfrm>
            <a:off x="6638921" y="3405187"/>
            <a:ext cx="1933575" cy="904875"/>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C125F9B9-C871-611D-B6D6-535FE2C61717}"/>
              </a:ext>
            </a:extLst>
          </p:cNvPr>
          <p:cNvSpPr/>
          <p:nvPr/>
        </p:nvSpPr>
        <p:spPr>
          <a:xfrm>
            <a:off x="6638921" y="5044499"/>
            <a:ext cx="1933575" cy="904875"/>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2E8C98F-26F0-372E-E78C-C45E65C05D97}"/>
              </a:ext>
            </a:extLst>
          </p:cNvPr>
          <p:cNvSpPr txBox="1"/>
          <p:nvPr/>
        </p:nvSpPr>
        <p:spPr>
          <a:xfrm>
            <a:off x="7250338" y="2033646"/>
            <a:ext cx="1171575" cy="369332"/>
          </a:xfrm>
          <a:prstGeom prst="rect">
            <a:avLst/>
          </a:prstGeom>
          <a:noFill/>
        </p:spPr>
        <p:txBody>
          <a:bodyPr wrap="square" rtlCol="0">
            <a:spAutoFit/>
          </a:bodyPr>
          <a:lstStyle/>
          <a:p>
            <a:r>
              <a:rPr lang="zh-CN" altLang="en-US" dirty="0">
                <a:solidFill>
                  <a:schemeClr val="bg1"/>
                </a:solidFill>
              </a:rPr>
              <a:t>加密</a:t>
            </a:r>
          </a:p>
        </p:txBody>
      </p:sp>
      <p:sp>
        <p:nvSpPr>
          <p:cNvPr id="19" name="文本框 18">
            <a:extLst>
              <a:ext uri="{FF2B5EF4-FFF2-40B4-BE49-F238E27FC236}">
                <a16:creationId xmlns:a16="http://schemas.microsoft.com/office/drawing/2014/main" id="{76901187-3E52-411D-D2CE-478E93A7614D}"/>
              </a:ext>
            </a:extLst>
          </p:cNvPr>
          <p:cNvSpPr txBox="1"/>
          <p:nvPr/>
        </p:nvSpPr>
        <p:spPr>
          <a:xfrm>
            <a:off x="7250333" y="5312270"/>
            <a:ext cx="1171575" cy="369332"/>
          </a:xfrm>
          <a:prstGeom prst="rect">
            <a:avLst/>
          </a:prstGeom>
          <a:noFill/>
        </p:spPr>
        <p:txBody>
          <a:bodyPr wrap="square" rtlCol="0">
            <a:spAutoFit/>
          </a:bodyPr>
          <a:lstStyle/>
          <a:p>
            <a:r>
              <a:rPr lang="zh-CN" altLang="en-US" dirty="0">
                <a:solidFill>
                  <a:schemeClr val="bg1"/>
                </a:solidFill>
              </a:rPr>
              <a:t>密钥</a:t>
            </a:r>
          </a:p>
        </p:txBody>
      </p:sp>
      <p:sp>
        <p:nvSpPr>
          <p:cNvPr id="20" name="文本框 19">
            <a:extLst>
              <a:ext uri="{FF2B5EF4-FFF2-40B4-BE49-F238E27FC236}">
                <a16:creationId xmlns:a16="http://schemas.microsoft.com/office/drawing/2014/main" id="{50AFD2F6-9A4B-1612-2417-C6581627796D}"/>
              </a:ext>
            </a:extLst>
          </p:cNvPr>
          <p:cNvSpPr txBox="1"/>
          <p:nvPr/>
        </p:nvSpPr>
        <p:spPr>
          <a:xfrm>
            <a:off x="7250334" y="3688346"/>
            <a:ext cx="1171575" cy="369332"/>
          </a:xfrm>
          <a:prstGeom prst="rect">
            <a:avLst/>
          </a:prstGeom>
          <a:noFill/>
        </p:spPr>
        <p:txBody>
          <a:bodyPr wrap="square" rtlCol="0">
            <a:spAutoFit/>
          </a:bodyPr>
          <a:lstStyle/>
          <a:p>
            <a:r>
              <a:rPr lang="zh-CN" altLang="en-US" dirty="0">
                <a:solidFill>
                  <a:schemeClr val="bg1"/>
                </a:solidFill>
              </a:rPr>
              <a:t>解密</a:t>
            </a:r>
          </a:p>
        </p:txBody>
      </p:sp>
      <p:cxnSp>
        <p:nvCxnSpPr>
          <p:cNvPr id="22" name="直接连接符 21">
            <a:extLst>
              <a:ext uri="{FF2B5EF4-FFF2-40B4-BE49-F238E27FC236}">
                <a16:creationId xmlns:a16="http://schemas.microsoft.com/office/drawing/2014/main" id="{09A2107C-B20F-304E-130F-CECE3597800A}"/>
              </a:ext>
            </a:extLst>
          </p:cNvPr>
          <p:cNvCxnSpPr>
            <a:stCxn id="7" idx="3"/>
            <a:endCxn id="15" idx="1"/>
          </p:cNvCxnSpPr>
          <p:nvPr/>
        </p:nvCxnSpPr>
        <p:spPr>
          <a:xfrm flipV="1">
            <a:off x="4855933" y="2218313"/>
            <a:ext cx="1782990" cy="1639312"/>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BD004D6-7DF2-4C9E-6642-37D9958B1C99}"/>
              </a:ext>
            </a:extLst>
          </p:cNvPr>
          <p:cNvCxnSpPr>
            <a:stCxn id="7" idx="3"/>
            <a:endCxn id="16" idx="1"/>
          </p:cNvCxnSpPr>
          <p:nvPr/>
        </p:nvCxnSpPr>
        <p:spPr>
          <a:xfrm>
            <a:off x="4855933" y="3857625"/>
            <a:ext cx="1782988"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09B9A26-3560-D914-4B37-AAE04E295002}"/>
              </a:ext>
            </a:extLst>
          </p:cNvPr>
          <p:cNvCxnSpPr>
            <a:stCxn id="7" idx="3"/>
            <a:endCxn id="17" idx="1"/>
          </p:cNvCxnSpPr>
          <p:nvPr/>
        </p:nvCxnSpPr>
        <p:spPr>
          <a:xfrm>
            <a:off x="4855933" y="3857625"/>
            <a:ext cx="1782988" cy="1639312"/>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7F55F-2B73-96DF-DB76-7335138B17EA}"/>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DB1AB162-F82D-F331-CFA9-91D91EF75DCA}"/>
              </a:ext>
            </a:extLst>
          </p:cNvPr>
          <p:cNvSpPr txBox="1"/>
          <p:nvPr/>
        </p:nvSpPr>
        <p:spPr>
          <a:xfrm>
            <a:off x="0" y="0"/>
            <a:ext cx="12192000" cy="904875"/>
          </a:xfrm>
          <a:prstGeom prst="rect">
            <a:avLst/>
          </a:prstGeom>
          <a:solidFill>
            <a:schemeClr val="accent1">
              <a:lumMod val="75000"/>
            </a:schemeClr>
          </a:solid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DABDD7A9-8C32-FD19-CDCD-0A0C8055D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40" y="117429"/>
            <a:ext cx="2072820" cy="597460"/>
          </a:xfrm>
          <a:prstGeom prst="rect">
            <a:avLst/>
          </a:prstGeom>
        </p:spPr>
      </p:pic>
      <p:pic>
        <p:nvPicPr>
          <p:cNvPr id="11" name="图片 10">
            <a:extLst>
              <a:ext uri="{FF2B5EF4-FFF2-40B4-BE49-F238E27FC236}">
                <a16:creationId xmlns:a16="http://schemas.microsoft.com/office/drawing/2014/main" id="{4EB41ED6-7912-8426-CCAD-D8491395BBB9}"/>
              </a:ext>
            </a:extLst>
          </p:cNvPr>
          <p:cNvPicPr>
            <a:picLocks noChangeAspect="1"/>
          </p:cNvPicPr>
          <p:nvPr/>
        </p:nvPicPr>
        <p:blipFill>
          <a:blip r:embed="rId3"/>
          <a:stretch>
            <a:fillRect/>
          </a:stretch>
        </p:blipFill>
        <p:spPr>
          <a:xfrm>
            <a:off x="172914" y="1478380"/>
            <a:ext cx="3997149" cy="1632638"/>
          </a:xfrm>
          <a:prstGeom prst="rect">
            <a:avLst/>
          </a:prstGeom>
        </p:spPr>
      </p:pic>
      <p:pic>
        <p:nvPicPr>
          <p:cNvPr id="13" name="图片 12">
            <a:extLst>
              <a:ext uri="{FF2B5EF4-FFF2-40B4-BE49-F238E27FC236}">
                <a16:creationId xmlns:a16="http://schemas.microsoft.com/office/drawing/2014/main" id="{A8636E26-CA48-2890-49D9-B11B6A435573}"/>
              </a:ext>
            </a:extLst>
          </p:cNvPr>
          <p:cNvPicPr>
            <a:picLocks noChangeAspect="1"/>
          </p:cNvPicPr>
          <p:nvPr/>
        </p:nvPicPr>
        <p:blipFill>
          <a:blip r:embed="rId4"/>
          <a:stretch>
            <a:fillRect/>
          </a:stretch>
        </p:blipFill>
        <p:spPr>
          <a:xfrm>
            <a:off x="2171488" y="3991801"/>
            <a:ext cx="6753647" cy="1632638"/>
          </a:xfrm>
          <a:prstGeom prst="rect">
            <a:avLst/>
          </a:prstGeom>
        </p:spPr>
      </p:pic>
      <p:pic>
        <p:nvPicPr>
          <p:cNvPr id="15" name="图片 14">
            <a:extLst>
              <a:ext uri="{FF2B5EF4-FFF2-40B4-BE49-F238E27FC236}">
                <a16:creationId xmlns:a16="http://schemas.microsoft.com/office/drawing/2014/main" id="{38DAADFE-9B5A-533E-C201-EDCB8E0FE221}"/>
              </a:ext>
            </a:extLst>
          </p:cNvPr>
          <p:cNvPicPr>
            <a:picLocks noChangeAspect="1"/>
          </p:cNvPicPr>
          <p:nvPr/>
        </p:nvPicPr>
        <p:blipFill>
          <a:blip r:embed="rId5"/>
          <a:stretch>
            <a:fillRect/>
          </a:stretch>
        </p:blipFill>
        <p:spPr>
          <a:xfrm>
            <a:off x="4111843" y="1455519"/>
            <a:ext cx="4069189" cy="1655499"/>
          </a:xfrm>
          <a:prstGeom prst="rect">
            <a:avLst/>
          </a:prstGeom>
        </p:spPr>
      </p:pic>
      <p:pic>
        <p:nvPicPr>
          <p:cNvPr id="17" name="图片 16">
            <a:extLst>
              <a:ext uri="{FF2B5EF4-FFF2-40B4-BE49-F238E27FC236}">
                <a16:creationId xmlns:a16="http://schemas.microsoft.com/office/drawing/2014/main" id="{1581A999-E93B-2D4B-5845-8532E909FF2C}"/>
              </a:ext>
            </a:extLst>
          </p:cNvPr>
          <p:cNvPicPr>
            <a:picLocks noChangeAspect="1"/>
          </p:cNvPicPr>
          <p:nvPr/>
        </p:nvPicPr>
        <p:blipFill>
          <a:blip r:embed="rId6"/>
          <a:stretch>
            <a:fillRect/>
          </a:stretch>
        </p:blipFill>
        <p:spPr>
          <a:xfrm>
            <a:off x="8122811" y="1441831"/>
            <a:ext cx="4069189" cy="1705735"/>
          </a:xfrm>
          <a:prstGeom prst="rect">
            <a:avLst/>
          </a:prstGeom>
        </p:spPr>
      </p:pic>
    </p:spTree>
    <p:extLst>
      <p:ext uri="{BB962C8B-B14F-4D97-AF65-F5344CB8AC3E}">
        <p14:creationId xmlns:p14="http://schemas.microsoft.com/office/powerpoint/2010/main" val="3245591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C1A72-4EB1-14ED-93EE-F4D8AA292D9C}"/>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FA1C5AC3-E57D-E4D7-D929-9178CAE8946B}"/>
              </a:ext>
            </a:extLst>
          </p:cNvPr>
          <p:cNvSpPr txBox="1"/>
          <p:nvPr/>
        </p:nvSpPr>
        <p:spPr>
          <a:xfrm>
            <a:off x="0" y="0"/>
            <a:ext cx="12192000" cy="904875"/>
          </a:xfrm>
          <a:prstGeom prst="rect">
            <a:avLst/>
          </a:prstGeom>
          <a:solidFill>
            <a:schemeClr val="accent1">
              <a:lumMod val="75000"/>
            </a:schemeClr>
          </a:solid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7998DFB5-6F9E-F09A-9D7C-B1CDEB69C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40" y="117429"/>
            <a:ext cx="2072820" cy="597460"/>
          </a:xfrm>
          <a:prstGeom prst="rect">
            <a:avLst/>
          </a:prstGeom>
        </p:spPr>
      </p:pic>
      <p:graphicFrame>
        <p:nvGraphicFramePr>
          <p:cNvPr id="4" name="表格 3">
            <a:extLst>
              <a:ext uri="{FF2B5EF4-FFF2-40B4-BE49-F238E27FC236}">
                <a16:creationId xmlns:a16="http://schemas.microsoft.com/office/drawing/2014/main" id="{710FB309-E724-3D49-17E2-73294A474537}"/>
              </a:ext>
            </a:extLst>
          </p:cNvPr>
          <p:cNvGraphicFramePr>
            <a:graphicFrameLocks noGrp="1"/>
          </p:cNvGraphicFramePr>
          <p:nvPr>
            <p:extLst>
              <p:ext uri="{D42A27DB-BD31-4B8C-83A1-F6EECF244321}">
                <p14:modId xmlns:p14="http://schemas.microsoft.com/office/powerpoint/2010/main" val="60866709"/>
              </p:ext>
            </p:extLst>
          </p:nvPr>
        </p:nvGraphicFramePr>
        <p:xfrm>
          <a:off x="1143000" y="1838738"/>
          <a:ext cx="8408504" cy="4541699"/>
        </p:xfrm>
        <a:graphic>
          <a:graphicData uri="http://schemas.openxmlformats.org/drawingml/2006/table">
            <a:tbl>
              <a:tblPr firstRow="1" firstCol="1" bandRow="1">
                <a:tableStyleId>{5C22544A-7EE6-4342-B048-85BDC9FD1C3A}</a:tableStyleId>
              </a:tblPr>
              <a:tblGrid>
                <a:gridCol w="1450560">
                  <a:extLst>
                    <a:ext uri="{9D8B030D-6E8A-4147-A177-3AD203B41FA5}">
                      <a16:colId xmlns:a16="http://schemas.microsoft.com/office/drawing/2014/main" val="2319436145"/>
                    </a:ext>
                  </a:extLst>
                </a:gridCol>
                <a:gridCol w="3628336">
                  <a:extLst>
                    <a:ext uri="{9D8B030D-6E8A-4147-A177-3AD203B41FA5}">
                      <a16:colId xmlns:a16="http://schemas.microsoft.com/office/drawing/2014/main" val="2542428663"/>
                    </a:ext>
                  </a:extLst>
                </a:gridCol>
                <a:gridCol w="3329608">
                  <a:extLst>
                    <a:ext uri="{9D8B030D-6E8A-4147-A177-3AD203B41FA5}">
                      <a16:colId xmlns:a16="http://schemas.microsoft.com/office/drawing/2014/main" val="1779333835"/>
                    </a:ext>
                  </a:extLst>
                </a:gridCol>
              </a:tblGrid>
              <a:tr h="607922">
                <a:tc>
                  <a:txBody>
                    <a:bodyPr/>
                    <a:lstStyle/>
                    <a:p>
                      <a:pPr indent="266700" algn="l"/>
                      <a:r>
                        <a:rPr lang="zh-CN" sz="1800" kern="100" dirty="0">
                          <a:effectLst/>
                        </a:rPr>
                        <a:t>特性</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zh-CN" sz="1800" kern="100" dirty="0">
                          <a:effectLst/>
                        </a:rPr>
                        <a:t>对称加密</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zh-CN" sz="1800" kern="100" dirty="0">
                          <a:effectLst/>
                        </a:rPr>
                        <a:t>非对称加密</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0278383"/>
                  </a:ext>
                </a:extLst>
              </a:tr>
              <a:tr h="894699">
                <a:tc>
                  <a:txBody>
                    <a:bodyPr/>
                    <a:lstStyle/>
                    <a:p>
                      <a:pPr indent="266700" algn="l"/>
                      <a:r>
                        <a:rPr lang="zh-CN" sz="1600" kern="100" dirty="0">
                          <a:effectLst/>
                        </a:rPr>
                        <a:t>密钥</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zh-CN" sz="1800" kern="100" dirty="0">
                          <a:effectLst/>
                          <a:latin typeface="宋体" panose="02010600030101010101" pitchFamily="2" charset="-122"/>
                          <a:ea typeface="宋体" panose="02010600030101010101" pitchFamily="2" charset="-122"/>
                        </a:rPr>
                        <a:t>使用相同的密钥加密和解密</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r>
                        <a:rPr lang="zh-CN" sz="1800" kern="100" dirty="0">
                          <a:effectLst/>
                          <a:latin typeface="宋体" panose="02010600030101010101" pitchFamily="2" charset="-122"/>
                          <a:ea typeface="宋体" panose="02010600030101010101" pitchFamily="2" charset="-122"/>
                        </a:rPr>
                        <a:t>使用公钥加密，私钥解密</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9695164"/>
                  </a:ext>
                </a:extLst>
              </a:tr>
              <a:tr h="1013026">
                <a:tc>
                  <a:txBody>
                    <a:bodyPr/>
                    <a:lstStyle/>
                    <a:p>
                      <a:pPr indent="266700" algn="l"/>
                      <a:r>
                        <a:rPr lang="zh-CN" sz="1600" kern="100" dirty="0">
                          <a:effectLst/>
                        </a:rPr>
                        <a:t>速度</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zh-CN" sz="1800" kern="100" dirty="0">
                          <a:effectLst/>
                          <a:latin typeface="宋体" panose="02010600030101010101" pitchFamily="2" charset="-122"/>
                          <a:ea typeface="宋体" panose="02010600030101010101" pitchFamily="2" charset="-122"/>
                        </a:rPr>
                        <a:t>较快，适用于大规模数据加密</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r>
                        <a:rPr lang="zh-CN" sz="1800" kern="100" dirty="0">
                          <a:effectLst/>
                          <a:latin typeface="宋体" panose="02010600030101010101" pitchFamily="2" charset="-122"/>
                          <a:ea typeface="宋体" panose="02010600030101010101" pitchFamily="2" charset="-122"/>
                        </a:rPr>
                        <a:t>较慢，计算复杂度高</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6089726"/>
                  </a:ext>
                </a:extLst>
              </a:tr>
              <a:tr h="1013026">
                <a:tc>
                  <a:txBody>
                    <a:bodyPr/>
                    <a:lstStyle/>
                    <a:p>
                      <a:pPr indent="266700" algn="l"/>
                      <a:r>
                        <a:rPr lang="zh-CN" sz="1600" kern="100" dirty="0">
                          <a:effectLst/>
                        </a:rPr>
                        <a:t>密钥管理</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zh-CN" sz="1800" kern="100" dirty="0">
                          <a:effectLst/>
                          <a:latin typeface="宋体" panose="02010600030101010101" pitchFamily="2" charset="-122"/>
                          <a:ea typeface="宋体" panose="02010600030101010101" pitchFamily="2" charset="-122"/>
                        </a:rPr>
                        <a:t>密钥必须安全传输和管理</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r>
                        <a:rPr lang="zh-CN" sz="1800" kern="100" dirty="0">
                          <a:effectLst/>
                          <a:latin typeface="宋体" panose="02010600030101010101" pitchFamily="2" charset="-122"/>
                          <a:ea typeface="宋体" panose="02010600030101010101" pitchFamily="2" charset="-122"/>
                        </a:rPr>
                        <a:t>公钥公开，私钥保密</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07531019"/>
                  </a:ext>
                </a:extLst>
              </a:tr>
              <a:tr h="1013026">
                <a:tc>
                  <a:txBody>
                    <a:bodyPr/>
                    <a:lstStyle/>
                    <a:p>
                      <a:pPr indent="266700" algn="l"/>
                      <a:r>
                        <a:rPr lang="zh-CN" sz="1600" kern="100" dirty="0">
                          <a:effectLst/>
                        </a:rPr>
                        <a:t>安全性</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zh-CN" sz="1800" kern="100">
                          <a:effectLst/>
                          <a:latin typeface="宋体" panose="02010600030101010101" pitchFamily="2" charset="-122"/>
                          <a:ea typeface="宋体" panose="02010600030101010101" pitchFamily="2" charset="-122"/>
                        </a:rPr>
                        <a:t>主要依赖于密钥的保密性</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r>
                        <a:rPr lang="zh-CN" sz="1800" kern="100" dirty="0">
                          <a:effectLst/>
                          <a:latin typeface="宋体" panose="02010600030101010101" pitchFamily="2" charset="-122"/>
                          <a:ea typeface="宋体" panose="02010600030101010101" pitchFamily="2" charset="-122"/>
                        </a:rPr>
                        <a:t>即使公钥公开，私钥仍能保持数据安全</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23524205"/>
                  </a:ext>
                </a:extLst>
              </a:tr>
            </a:tbl>
          </a:graphicData>
        </a:graphic>
      </p:graphicFrame>
      <p:sp>
        <p:nvSpPr>
          <p:cNvPr id="7" name="文本框 6">
            <a:extLst>
              <a:ext uri="{FF2B5EF4-FFF2-40B4-BE49-F238E27FC236}">
                <a16:creationId xmlns:a16="http://schemas.microsoft.com/office/drawing/2014/main" id="{41309409-1F45-79AF-9E7F-8649CE06FF4E}"/>
              </a:ext>
            </a:extLst>
          </p:cNvPr>
          <p:cNvSpPr txBox="1"/>
          <p:nvPr/>
        </p:nvSpPr>
        <p:spPr>
          <a:xfrm>
            <a:off x="1143000" y="1102667"/>
            <a:ext cx="3962400"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常见两类加密方式对比</a:t>
            </a:r>
          </a:p>
        </p:txBody>
      </p:sp>
    </p:spTree>
    <p:extLst>
      <p:ext uri="{BB962C8B-B14F-4D97-AF65-F5344CB8AC3E}">
        <p14:creationId xmlns:p14="http://schemas.microsoft.com/office/powerpoint/2010/main" val="142231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7B8A4-023E-C99D-F2F5-3FE5C44E9D4A}"/>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A9E404F1-0194-6306-665E-34FB85FE8DBE}"/>
              </a:ext>
            </a:extLst>
          </p:cNvPr>
          <p:cNvSpPr txBox="1"/>
          <p:nvPr/>
        </p:nvSpPr>
        <p:spPr>
          <a:xfrm>
            <a:off x="0" y="0"/>
            <a:ext cx="12192000" cy="904875"/>
          </a:xfrm>
          <a:prstGeom prst="rect">
            <a:avLst/>
          </a:prstGeom>
          <a:solidFill>
            <a:schemeClr val="accent1">
              <a:lumMod val="75000"/>
            </a:schemeClr>
          </a:solid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DF043AF2-7B96-EEB7-9148-3CFCDEBF2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40" y="117429"/>
            <a:ext cx="2072820" cy="597460"/>
          </a:xfrm>
          <a:prstGeom prst="rect">
            <a:avLst/>
          </a:prstGeom>
        </p:spPr>
      </p:pic>
      <p:sp>
        <p:nvSpPr>
          <p:cNvPr id="2" name="文本框 1">
            <a:extLst>
              <a:ext uri="{FF2B5EF4-FFF2-40B4-BE49-F238E27FC236}">
                <a16:creationId xmlns:a16="http://schemas.microsoft.com/office/drawing/2014/main" id="{9950A906-9DB6-30AA-DBDE-4AC5B5AAF6B2}"/>
              </a:ext>
            </a:extLst>
          </p:cNvPr>
          <p:cNvSpPr txBox="1"/>
          <p:nvPr/>
        </p:nvSpPr>
        <p:spPr>
          <a:xfrm>
            <a:off x="476250" y="1104900"/>
            <a:ext cx="4914900"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对称加密、非对称加密经典算法</a:t>
            </a:r>
          </a:p>
        </p:txBody>
      </p:sp>
      <p:sp>
        <p:nvSpPr>
          <p:cNvPr id="3" name="矩形: 圆角 2">
            <a:extLst>
              <a:ext uri="{FF2B5EF4-FFF2-40B4-BE49-F238E27FC236}">
                <a16:creationId xmlns:a16="http://schemas.microsoft.com/office/drawing/2014/main" id="{F7837C8D-EDA2-DFB6-3DD3-2FC093F1559B}"/>
              </a:ext>
            </a:extLst>
          </p:cNvPr>
          <p:cNvSpPr/>
          <p:nvPr/>
        </p:nvSpPr>
        <p:spPr>
          <a:xfrm>
            <a:off x="97931" y="3181350"/>
            <a:ext cx="1741260" cy="781050"/>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87C303B6-BF41-345A-6928-1A443921E8F7}"/>
              </a:ext>
            </a:extLst>
          </p:cNvPr>
          <p:cNvSpPr/>
          <p:nvPr/>
        </p:nvSpPr>
        <p:spPr>
          <a:xfrm>
            <a:off x="6615227" y="3181350"/>
            <a:ext cx="1741260" cy="781050"/>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432B4460-98D6-58F6-0041-1829A1F12929}"/>
              </a:ext>
            </a:extLst>
          </p:cNvPr>
          <p:cNvSpPr txBox="1"/>
          <p:nvPr/>
        </p:nvSpPr>
        <p:spPr>
          <a:xfrm>
            <a:off x="591281" y="3399581"/>
            <a:ext cx="828675" cy="369332"/>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AES</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FA033567-B25C-4173-0ADE-FCE16CA9C271}"/>
              </a:ext>
            </a:extLst>
          </p:cNvPr>
          <p:cNvSpPr txBox="1"/>
          <p:nvPr/>
        </p:nvSpPr>
        <p:spPr>
          <a:xfrm>
            <a:off x="7195060" y="3387209"/>
            <a:ext cx="828675"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RSA</a:t>
            </a:r>
            <a:endParaRPr lang="zh-CN" altLang="en-US" b="1"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EBDFBA9F-ECC3-A056-12A3-098D377B67F5}"/>
              </a:ext>
            </a:extLst>
          </p:cNvPr>
          <p:cNvPicPr>
            <a:picLocks noChangeAspect="1"/>
          </p:cNvPicPr>
          <p:nvPr/>
        </p:nvPicPr>
        <p:blipFill>
          <a:blip r:embed="rId3"/>
          <a:stretch>
            <a:fillRect/>
          </a:stretch>
        </p:blipFill>
        <p:spPr>
          <a:xfrm>
            <a:off x="8540294" y="1209685"/>
            <a:ext cx="3175456" cy="5648315"/>
          </a:xfrm>
          <a:prstGeom prst="rect">
            <a:avLst/>
          </a:prstGeom>
        </p:spPr>
      </p:pic>
      <p:sp>
        <p:nvSpPr>
          <p:cNvPr id="12" name="矩形 11">
            <a:extLst>
              <a:ext uri="{FF2B5EF4-FFF2-40B4-BE49-F238E27FC236}">
                <a16:creationId xmlns:a16="http://schemas.microsoft.com/office/drawing/2014/main" id="{5CF8AB4E-6BB5-3E4D-7FF7-60EA8B106428}"/>
              </a:ext>
            </a:extLst>
          </p:cNvPr>
          <p:cNvSpPr/>
          <p:nvPr/>
        </p:nvSpPr>
        <p:spPr>
          <a:xfrm>
            <a:off x="2350860" y="1794260"/>
            <a:ext cx="1894975" cy="412599"/>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Key</a:t>
            </a:r>
            <a:r>
              <a:rPr lang="zh-CN" altLang="en-US" dirty="0"/>
              <a:t> </a:t>
            </a:r>
            <a:r>
              <a:rPr lang="en-US" altLang="zh-CN" dirty="0"/>
              <a:t>Expansion</a:t>
            </a:r>
            <a:endParaRPr lang="zh-CN" altLang="en-US" dirty="0"/>
          </a:p>
        </p:txBody>
      </p:sp>
      <p:sp>
        <p:nvSpPr>
          <p:cNvPr id="13" name="流程图: 决策 12">
            <a:extLst>
              <a:ext uri="{FF2B5EF4-FFF2-40B4-BE49-F238E27FC236}">
                <a16:creationId xmlns:a16="http://schemas.microsoft.com/office/drawing/2014/main" id="{FAFCBF6D-86D9-3BDF-B8A0-239EF1B9A123}"/>
              </a:ext>
            </a:extLst>
          </p:cNvPr>
          <p:cNvSpPr/>
          <p:nvPr/>
        </p:nvSpPr>
        <p:spPr>
          <a:xfrm>
            <a:off x="2516838" y="2601208"/>
            <a:ext cx="1527363" cy="853684"/>
          </a:xfrm>
          <a:prstGeom prst="flowChartDecisio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Add Round Key</a:t>
            </a:r>
            <a:endParaRPr lang="zh-CN" altLang="en-US" sz="1600" dirty="0"/>
          </a:p>
        </p:txBody>
      </p:sp>
      <p:sp>
        <p:nvSpPr>
          <p:cNvPr id="14" name="流程图: 决策 13">
            <a:extLst>
              <a:ext uri="{FF2B5EF4-FFF2-40B4-BE49-F238E27FC236}">
                <a16:creationId xmlns:a16="http://schemas.microsoft.com/office/drawing/2014/main" id="{607C5C03-1270-7F23-B3DB-DED1ABD4B6AB}"/>
              </a:ext>
            </a:extLst>
          </p:cNvPr>
          <p:cNvSpPr/>
          <p:nvPr/>
        </p:nvSpPr>
        <p:spPr>
          <a:xfrm>
            <a:off x="2500994" y="3789214"/>
            <a:ext cx="1527363" cy="782568"/>
          </a:xfrm>
          <a:prstGeom prst="flowChartDecisio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Main Round </a:t>
            </a:r>
            <a:endParaRPr lang="zh-CN" altLang="en-US" sz="1600" dirty="0"/>
          </a:p>
        </p:txBody>
      </p:sp>
      <p:sp>
        <p:nvSpPr>
          <p:cNvPr id="15" name="流程图: 决策 14">
            <a:extLst>
              <a:ext uri="{FF2B5EF4-FFF2-40B4-BE49-F238E27FC236}">
                <a16:creationId xmlns:a16="http://schemas.microsoft.com/office/drawing/2014/main" id="{BCDA6B0E-BB49-6A6E-658C-5A2DE5CB4750}"/>
              </a:ext>
            </a:extLst>
          </p:cNvPr>
          <p:cNvSpPr/>
          <p:nvPr/>
        </p:nvSpPr>
        <p:spPr>
          <a:xfrm>
            <a:off x="2516838" y="4840064"/>
            <a:ext cx="1527363" cy="782569"/>
          </a:xfrm>
          <a:prstGeom prst="flowChartDecisio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Last Round</a:t>
            </a:r>
            <a:endParaRPr lang="zh-CN" altLang="en-US" sz="1600" dirty="0"/>
          </a:p>
        </p:txBody>
      </p:sp>
      <p:sp>
        <p:nvSpPr>
          <p:cNvPr id="16" name="流程图: 过程 15">
            <a:extLst>
              <a:ext uri="{FF2B5EF4-FFF2-40B4-BE49-F238E27FC236}">
                <a16:creationId xmlns:a16="http://schemas.microsoft.com/office/drawing/2014/main" id="{EADC4411-6625-ACD1-385E-3062E7012CBB}"/>
              </a:ext>
            </a:extLst>
          </p:cNvPr>
          <p:cNvSpPr/>
          <p:nvPr/>
        </p:nvSpPr>
        <p:spPr>
          <a:xfrm>
            <a:off x="2203222" y="6215071"/>
            <a:ext cx="2190247" cy="412600"/>
          </a:xfrm>
          <a:prstGeom prst="flowChartProcess">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Complete Encryption</a:t>
            </a:r>
            <a:endParaRPr lang="zh-CN" altLang="en-US" sz="1600" dirty="0"/>
          </a:p>
        </p:txBody>
      </p:sp>
      <p:sp>
        <p:nvSpPr>
          <p:cNvPr id="17" name="箭头: 右 16">
            <a:extLst>
              <a:ext uri="{FF2B5EF4-FFF2-40B4-BE49-F238E27FC236}">
                <a16:creationId xmlns:a16="http://schemas.microsoft.com/office/drawing/2014/main" id="{2D7F0FA6-0010-BB21-0F45-FCEE9BECC2D5}"/>
              </a:ext>
            </a:extLst>
          </p:cNvPr>
          <p:cNvSpPr/>
          <p:nvPr/>
        </p:nvSpPr>
        <p:spPr>
          <a:xfrm rot="5400000">
            <a:off x="3096174" y="2315649"/>
            <a:ext cx="394856" cy="15649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3F8F9C92-90EA-7EBD-167A-21852441AA62}"/>
              </a:ext>
            </a:extLst>
          </p:cNvPr>
          <p:cNvSpPr/>
          <p:nvPr/>
        </p:nvSpPr>
        <p:spPr>
          <a:xfrm rot="5400000">
            <a:off x="3113794" y="3531158"/>
            <a:ext cx="334320" cy="18179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35CCCB1C-9143-7B0C-ACE6-81CBDB96EB33}"/>
              </a:ext>
            </a:extLst>
          </p:cNvPr>
          <p:cNvSpPr/>
          <p:nvPr/>
        </p:nvSpPr>
        <p:spPr>
          <a:xfrm>
            <a:off x="4062028" y="4111308"/>
            <a:ext cx="331441" cy="15536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D1C49AAD-4ED8-FC53-647D-4DCDF7C89B91}"/>
              </a:ext>
            </a:extLst>
          </p:cNvPr>
          <p:cNvSpPr/>
          <p:nvPr/>
        </p:nvSpPr>
        <p:spPr>
          <a:xfrm rot="5400000">
            <a:off x="3009109" y="5828878"/>
            <a:ext cx="568986" cy="15649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96B829D0-8E36-C630-2703-A6383057F64D}"/>
              </a:ext>
            </a:extLst>
          </p:cNvPr>
          <p:cNvSpPr/>
          <p:nvPr/>
        </p:nvSpPr>
        <p:spPr>
          <a:xfrm>
            <a:off x="4485001" y="3538080"/>
            <a:ext cx="796348" cy="46166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altLang="zh-CN" sz="1100" dirty="0"/>
              <a:t>SubBytes</a:t>
            </a:r>
            <a:endParaRPr lang="zh-CN" altLang="en-US" sz="1100" dirty="0"/>
          </a:p>
        </p:txBody>
      </p:sp>
      <p:sp>
        <p:nvSpPr>
          <p:cNvPr id="22" name="矩形: 圆角 21">
            <a:extLst>
              <a:ext uri="{FF2B5EF4-FFF2-40B4-BE49-F238E27FC236}">
                <a16:creationId xmlns:a16="http://schemas.microsoft.com/office/drawing/2014/main" id="{29237D4A-42E1-83CC-33AC-388986691C87}"/>
              </a:ext>
            </a:extLst>
          </p:cNvPr>
          <p:cNvSpPr/>
          <p:nvPr/>
        </p:nvSpPr>
        <p:spPr>
          <a:xfrm>
            <a:off x="5465156" y="3538080"/>
            <a:ext cx="870128" cy="46166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altLang="zh-CN" sz="1200" dirty="0"/>
              <a:t>ShiftRows</a:t>
            </a:r>
            <a:endParaRPr lang="zh-CN" altLang="en-US" sz="1200" dirty="0"/>
          </a:p>
        </p:txBody>
      </p:sp>
      <p:sp>
        <p:nvSpPr>
          <p:cNvPr id="23" name="矩形: 圆角 22">
            <a:extLst>
              <a:ext uri="{FF2B5EF4-FFF2-40B4-BE49-F238E27FC236}">
                <a16:creationId xmlns:a16="http://schemas.microsoft.com/office/drawing/2014/main" id="{6D48F296-AB45-F5D4-5267-0267F3E7AFE0}"/>
              </a:ext>
            </a:extLst>
          </p:cNvPr>
          <p:cNvSpPr/>
          <p:nvPr/>
        </p:nvSpPr>
        <p:spPr>
          <a:xfrm>
            <a:off x="5465156" y="4298318"/>
            <a:ext cx="870128" cy="45837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altLang="zh-CN" sz="1050" dirty="0"/>
              <a:t>AddRound</a:t>
            </a:r>
            <a:r>
              <a:rPr lang="pl-PL" altLang="zh-CN" sz="1100" dirty="0"/>
              <a:t>Key</a:t>
            </a:r>
            <a:endParaRPr lang="zh-CN" altLang="en-US" dirty="0"/>
          </a:p>
        </p:txBody>
      </p:sp>
      <p:sp>
        <p:nvSpPr>
          <p:cNvPr id="24" name="矩形: 圆角 23">
            <a:extLst>
              <a:ext uri="{FF2B5EF4-FFF2-40B4-BE49-F238E27FC236}">
                <a16:creationId xmlns:a16="http://schemas.microsoft.com/office/drawing/2014/main" id="{62A8BB4C-502F-171A-6B08-26B1D333F6F9}"/>
              </a:ext>
            </a:extLst>
          </p:cNvPr>
          <p:cNvSpPr/>
          <p:nvPr/>
        </p:nvSpPr>
        <p:spPr>
          <a:xfrm>
            <a:off x="4485001" y="4295031"/>
            <a:ext cx="796349" cy="46166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altLang="zh-CN" sz="1100" dirty="0"/>
              <a:t>MixColumns</a:t>
            </a:r>
            <a:endParaRPr lang="zh-CN" altLang="en-US" dirty="0"/>
          </a:p>
        </p:txBody>
      </p:sp>
      <p:sp>
        <p:nvSpPr>
          <p:cNvPr id="26" name="箭头: 圆角右 25">
            <a:extLst>
              <a:ext uri="{FF2B5EF4-FFF2-40B4-BE49-F238E27FC236}">
                <a16:creationId xmlns:a16="http://schemas.microsoft.com/office/drawing/2014/main" id="{0A469B75-2B22-6034-DA24-157311EF033F}"/>
              </a:ext>
            </a:extLst>
          </p:cNvPr>
          <p:cNvSpPr/>
          <p:nvPr/>
        </p:nvSpPr>
        <p:spPr>
          <a:xfrm rot="10800000">
            <a:off x="4044200" y="4840064"/>
            <a:ext cx="1346950" cy="461665"/>
          </a:xfrm>
          <a:prstGeom prst="ben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63260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19063-223E-1871-EF5A-47F94982B5FC}"/>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E9741BC9-A251-5CDD-FA95-64EADA3D6079}"/>
              </a:ext>
            </a:extLst>
          </p:cNvPr>
          <p:cNvSpPr txBox="1"/>
          <p:nvPr/>
        </p:nvSpPr>
        <p:spPr>
          <a:xfrm>
            <a:off x="0" y="0"/>
            <a:ext cx="12192000" cy="904875"/>
          </a:xfrm>
          <a:prstGeom prst="rect">
            <a:avLst/>
          </a:prstGeom>
          <a:solidFill>
            <a:schemeClr val="accent1">
              <a:lumMod val="75000"/>
            </a:schemeClr>
          </a:solid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F0427746-F5B3-EE18-76A8-80AEB6C48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40" y="117429"/>
            <a:ext cx="2072820" cy="597460"/>
          </a:xfrm>
          <a:prstGeom prst="rect">
            <a:avLst/>
          </a:prstGeom>
        </p:spPr>
      </p:pic>
      <p:sp>
        <p:nvSpPr>
          <p:cNvPr id="2" name="文本框 1">
            <a:extLst>
              <a:ext uri="{FF2B5EF4-FFF2-40B4-BE49-F238E27FC236}">
                <a16:creationId xmlns:a16="http://schemas.microsoft.com/office/drawing/2014/main" id="{58961FF2-A0F4-1A55-75C0-1B62A7842B71}"/>
              </a:ext>
            </a:extLst>
          </p:cNvPr>
          <p:cNvSpPr txBox="1"/>
          <p:nvPr/>
        </p:nvSpPr>
        <p:spPr>
          <a:xfrm>
            <a:off x="278040" y="1022304"/>
            <a:ext cx="3727903"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光网络物理层加密技术</a:t>
            </a:r>
          </a:p>
        </p:txBody>
      </p:sp>
      <p:sp>
        <p:nvSpPr>
          <p:cNvPr id="10" name="文本框 9">
            <a:extLst>
              <a:ext uri="{FF2B5EF4-FFF2-40B4-BE49-F238E27FC236}">
                <a16:creationId xmlns:a16="http://schemas.microsoft.com/office/drawing/2014/main" id="{0A79DC69-AEBC-FA64-5396-5EE17596AC4A}"/>
              </a:ext>
            </a:extLst>
          </p:cNvPr>
          <p:cNvSpPr txBox="1"/>
          <p:nvPr/>
        </p:nvSpPr>
        <p:spPr>
          <a:xfrm>
            <a:off x="3514046" y="1102344"/>
            <a:ext cx="3073852"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基于量子力学与量子光学</a:t>
            </a:r>
          </a:p>
        </p:txBody>
      </p:sp>
      <p:sp>
        <p:nvSpPr>
          <p:cNvPr id="16" name="文本框 15">
            <a:extLst>
              <a:ext uri="{FF2B5EF4-FFF2-40B4-BE49-F238E27FC236}">
                <a16:creationId xmlns:a16="http://schemas.microsoft.com/office/drawing/2014/main" id="{98959E1A-F77D-E4C4-10C7-CFD7C28E2A2A}"/>
              </a:ext>
            </a:extLst>
          </p:cNvPr>
          <p:cNvSpPr txBox="1"/>
          <p:nvPr/>
        </p:nvSpPr>
        <p:spPr>
          <a:xfrm>
            <a:off x="605518" y="1601398"/>
            <a:ext cx="2528207" cy="400110"/>
          </a:xfrm>
          <a:prstGeom prst="rect">
            <a:avLst/>
          </a:prstGeom>
          <a:noFill/>
        </p:spPr>
        <p:txBody>
          <a:bodyPr wrap="square">
            <a:spAutoFit/>
          </a:bodyPr>
          <a:lstStyle/>
          <a:p>
            <a:r>
              <a:rPr lang="zh-CN" altLang="en-US" sz="2000" dirty="0">
                <a:solidFill>
                  <a:schemeClr val="accent1">
                    <a:lumMod val="50000"/>
                  </a:schemeClr>
                </a:solidFill>
                <a:latin typeface="宋体" panose="02010600030101010101" pitchFamily="2" charset="-122"/>
                <a:ea typeface="宋体" panose="02010600030101010101" pitchFamily="2" charset="-122"/>
              </a:rPr>
              <a:t>量子不确定性原理</a:t>
            </a:r>
          </a:p>
        </p:txBody>
      </p:sp>
      <p:sp>
        <p:nvSpPr>
          <p:cNvPr id="18" name="文本框 17">
            <a:extLst>
              <a:ext uri="{FF2B5EF4-FFF2-40B4-BE49-F238E27FC236}">
                <a16:creationId xmlns:a16="http://schemas.microsoft.com/office/drawing/2014/main" id="{BE1619C1-BB05-A407-EB3F-D0D2A485939C}"/>
              </a:ext>
            </a:extLst>
          </p:cNvPr>
          <p:cNvSpPr txBox="1"/>
          <p:nvPr/>
        </p:nvSpPr>
        <p:spPr>
          <a:xfrm>
            <a:off x="605518" y="4179540"/>
            <a:ext cx="2271032" cy="400110"/>
          </a:xfrm>
          <a:prstGeom prst="rect">
            <a:avLst/>
          </a:prstGeom>
          <a:noFill/>
        </p:spPr>
        <p:txBody>
          <a:bodyPr wrap="square">
            <a:spAutoFit/>
          </a:bodyPr>
          <a:lstStyle/>
          <a:p>
            <a:r>
              <a:rPr lang="zh-CN" altLang="en-US" sz="2000" dirty="0">
                <a:solidFill>
                  <a:schemeClr val="accent1">
                    <a:lumMod val="50000"/>
                  </a:schemeClr>
                </a:solidFill>
                <a:latin typeface="宋体" panose="02010600030101010101" pitchFamily="2" charset="-122"/>
                <a:ea typeface="宋体" panose="02010600030101010101" pitchFamily="2" charset="-122"/>
              </a:rPr>
              <a:t>量子不可克隆定理</a:t>
            </a:r>
          </a:p>
        </p:txBody>
      </p:sp>
      <p:pic>
        <p:nvPicPr>
          <p:cNvPr id="19" name="图片 18">
            <a:extLst>
              <a:ext uri="{FF2B5EF4-FFF2-40B4-BE49-F238E27FC236}">
                <a16:creationId xmlns:a16="http://schemas.microsoft.com/office/drawing/2014/main" id="{4E2F3B86-C096-7D66-97AB-1E78BB4770C4}"/>
              </a:ext>
            </a:extLst>
          </p:cNvPr>
          <p:cNvPicPr>
            <a:picLocks noChangeAspect="1"/>
          </p:cNvPicPr>
          <p:nvPr/>
        </p:nvPicPr>
        <p:blipFill>
          <a:blip r:embed="rId3"/>
          <a:stretch>
            <a:fillRect/>
          </a:stretch>
        </p:blipFill>
        <p:spPr>
          <a:xfrm>
            <a:off x="6229350" y="1420506"/>
            <a:ext cx="4305300" cy="2515910"/>
          </a:xfrm>
          <a:prstGeom prst="rect">
            <a:avLst/>
          </a:prstGeom>
        </p:spPr>
      </p:pic>
      <p:pic>
        <p:nvPicPr>
          <p:cNvPr id="20" name="图片 19">
            <a:extLst>
              <a:ext uri="{FF2B5EF4-FFF2-40B4-BE49-F238E27FC236}">
                <a16:creationId xmlns:a16="http://schemas.microsoft.com/office/drawing/2014/main" id="{9C7B5C59-17BF-C992-F6F6-D6F4445C5C7A}"/>
              </a:ext>
            </a:extLst>
          </p:cNvPr>
          <p:cNvPicPr>
            <a:picLocks noChangeAspect="1"/>
          </p:cNvPicPr>
          <p:nvPr/>
        </p:nvPicPr>
        <p:blipFill>
          <a:blip r:embed="rId4"/>
          <a:stretch>
            <a:fillRect/>
          </a:stretch>
        </p:blipFill>
        <p:spPr>
          <a:xfrm>
            <a:off x="6229350" y="4254578"/>
            <a:ext cx="4305300" cy="2420903"/>
          </a:xfrm>
          <a:prstGeom prst="rect">
            <a:avLst/>
          </a:prstGeom>
        </p:spPr>
      </p:pic>
      <p:sp>
        <p:nvSpPr>
          <p:cNvPr id="21" name="文本框 20">
            <a:extLst>
              <a:ext uri="{FF2B5EF4-FFF2-40B4-BE49-F238E27FC236}">
                <a16:creationId xmlns:a16="http://schemas.microsoft.com/office/drawing/2014/main" id="{3D303805-F981-063C-E7CD-1FC9EEC30911}"/>
              </a:ext>
            </a:extLst>
          </p:cNvPr>
          <p:cNvSpPr txBox="1"/>
          <p:nvPr/>
        </p:nvSpPr>
        <p:spPr>
          <a:xfrm>
            <a:off x="605518" y="4768048"/>
            <a:ext cx="5010150" cy="1754326"/>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给定未知的量子态，无法通过一个物理过程精确将其复制</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无法复制量子态来获得密钥</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复制过程产生的错误可被通信双方检测识别</a:t>
            </a:r>
          </a:p>
        </p:txBody>
      </p:sp>
      <p:sp>
        <p:nvSpPr>
          <p:cNvPr id="22" name="文本框 21">
            <a:extLst>
              <a:ext uri="{FF2B5EF4-FFF2-40B4-BE49-F238E27FC236}">
                <a16:creationId xmlns:a16="http://schemas.microsoft.com/office/drawing/2014/main" id="{3AB1BB7B-FBBE-65AC-BDBB-854B29730E6B}"/>
              </a:ext>
            </a:extLst>
          </p:cNvPr>
          <p:cNvSpPr txBox="1"/>
          <p:nvPr/>
        </p:nvSpPr>
        <p:spPr>
          <a:xfrm>
            <a:off x="610053" y="2118937"/>
            <a:ext cx="4194629" cy="1477328"/>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成对的物理量无法同时被精确测量</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任何对量子态的测量都会扰乱其状态</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产生真正不可预测的随机数</a:t>
            </a:r>
          </a:p>
        </p:txBody>
      </p:sp>
    </p:spTree>
    <p:extLst>
      <p:ext uri="{BB962C8B-B14F-4D97-AF65-F5344CB8AC3E}">
        <p14:creationId xmlns:p14="http://schemas.microsoft.com/office/powerpoint/2010/main" val="312421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9BB74-30F4-EF83-09D1-7E5553732271}"/>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D70D0608-31CE-DEB4-5717-CF0789F89F3A}"/>
              </a:ext>
            </a:extLst>
          </p:cNvPr>
          <p:cNvSpPr txBox="1"/>
          <p:nvPr/>
        </p:nvSpPr>
        <p:spPr>
          <a:xfrm>
            <a:off x="0" y="0"/>
            <a:ext cx="12192000" cy="904875"/>
          </a:xfrm>
          <a:prstGeom prst="rect">
            <a:avLst/>
          </a:prstGeom>
          <a:solidFill>
            <a:schemeClr val="accent1">
              <a:lumMod val="75000"/>
            </a:schemeClr>
          </a:solid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54B50F16-2BB3-2A00-F706-2E552BB4F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40" y="117429"/>
            <a:ext cx="2072820" cy="597460"/>
          </a:xfrm>
          <a:prstGeom prst="rect">
            <a:avLst/>
          </a:prstGeom>
        </p:spPr>
      </p:pic>
      <p:pic>
        <p:nvPicPr>
          <p:cNvPr id="2" name="图片 1">
            <a:extLst>
              <a:ext uri="{FF2B5EF4-FFF2-40B4-BE49-F238E27FC236}">
                <a16:creationId xmlns:a16="http://schemas.microsoft.com/office/drawing/2014/main" id="{E2C598FD-2E1C-E7F8-5641-031178C2C765}"/>
              </a:ext>
            </a:extLst>
          </p:cNvPr>
          <p:cNvPicPr>
            <a:picLocks noChangeAspect="1"/>
          </p:cNvPicPr>
          <p:nvPr/>
        </p:nvPicPr>
        <p:blipFill>
          <a:blip r:embed="rId3"/>
          <a:stretch>
            <a:fillRect/>
          </a:stretch>
        </p:blipFill>
        <p:spPr>
          <a:xfrm>
            <a:off x="3183541" y="1169826"/>
            <a:ext cx="6072566" cy="2099072"/>
          </a:xfrm>
          <a:prstGeom prst="rect">
            <a:avLst/>
          </a:prstGeom>
        </p:spPr>
      </p:pic>
      <p:sp>
        <p:nvSpPr>
          <p:cNvPr id="8" name="矩形: 圆角 7">
            <a:extLst>
              <a:ext uri="{FF2B5EF4-FFF2-40B4-BE49-F238E27FC236}">
                <a16:creationId xmlns:a16="http://schemas.microsoft.com/office/drawing/2014/main" id="{02299CCA-C950-F143-F937-1EE19FC55BE1}"/>
              </a:ext>
            </a:extLst>
          </p:cNvPr>
          <p:cNvSpPr/>
          <p:nvPr/>
        </p:nvSpPr>
        <p:spPr>
          <a:xfrm>
            <a:off x="617765" y="1752202"/>
            <a:ext cx="1733095" cy="779810"/>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63C62D3-E6B4-9D09-16D4-3E6426473CB8}"/>
              </a:ext>
            </a:extLst>
          </p:cNvPr>
          <p:cNvSpPr txBox="1"/>
          <p:nvPr/>
        </p:nvSpPr>
        <p:spPr>
          <a:xfrm>
            <a:off x="1073263" y="1957441"/>
            <a:ext cx="822097" cy="369332"/>
          </a:xfrm>
          <a:prstGeom prst="rect">
            <a:avLst/>
          </a:prstGeom>
          <a:noFill/>
          <a:ln>
            <a:noFill/>
          </a:ln>
        </p:spPr>
        <p:txBody>
          <a:bodyPr wrap="square" rtlCol="0">
            <a:spAutoFit/>
          </a:bodyPr>
          <a:lstStyle/>
          <a:p>
            <a:r>
              <a:rPr lang="en-US" altLang="zh-CN" b="1" dirty="0">
                <a:solidFill>
                  <a:schemeClr val="bg1"/>
                </a:solidFill>
              </a:rPr>
              <a:t>QKD</a:t>
            </a:r>
            <a:endParaRPr lang="zh-CN" altLang="en-US" b="1" dirty="0">
              <a:solidFill>
                <a:schemeClr val="bg1"/>
              </a:solidFill>
            </a:endParaRPr>
          </a:p>
        </p:txBody>
      </p:sp>
      <p:pic>
        <p:nvPicPr>
          <p:cNvPr id="12" name="图片 11">
            <a:extLst>
              <a:ext uri="{FF2B5EF4-FFF2-40B4-BE49-F238E27FC236}">
                <a16:creationId xmlns:a16="http://schemas.microsoft.com/office/drawing/2014/main" id="{31F5B3E5-0DEA-B6FE-090C-8EC33F868AFC}"/>
              </a:ext>
            </a:extLst>
          </p:cNvPr>
          <p:cNvPicPr>
            <a:picLocks noChangeAspect="1"/>
          </p:cNvPicPr>
          <p:nvPr/>
        </p:nvPicPr>
        <p:blipFill>
          <a:blip r:embed="rId4"/>
          <a:stretch>
            <a:fillRect/>
          </a:stretch>
        </p:blipFill>
        <p:spPr>
          <a:xfrm>
            <a:off x="110816" y="3486257"/>
            <a:ext cx="4902366" cy="2163731"/>
          </a:xfrm>
          <a:prstGeom prst="rect">
            <a:avLst/>
          </a:prstGeom>
        </p:spPr>
      </p:pic>
      <p:sp>
        <p:nvSpPr>
          <p:cNvPr id="14" name="文本框 13">
            <a:extLst>
              <a:ext uri="{FF2B5EF4-FFF2-40B4-BE49-F238E27FC236}">
                <a16:creationId xmlns:a16="http://schemas.microsoft.com/office/drawing/2014/main" id="{E36C1307-3FEE-58AF-8BC4-D8C1E38B838E}"/>
              </a:ext>
            </a:extLst>
          </p:cNvPr>
          <p:cNvSpPr txBox="1"/>
          <p:nvPr/>
        </p:nvSpPr>
        <p:spPr>
          <a:xfrm>
            <a:off x="4283193" y="3921791"/>
            <a:ext cx="6096000"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单光子被调制到指定偏振角度，接收端通过一个偏振分波器将光子分束到</a:t>
            </a:r>
            <a:r>
              <a:rPr lang="en-US" altLang="zh-CN" dirty="0">
                <a:latin typeface="宋体" panose="02010600030101010101" pitchFamily="2" charset="-122"/>
                <a:ea typeface="宋体" panose="02010600030101010101" pitchFamily="2" charset="-122"/>
              </a:rPr>
              <a:t>D1</a:t>
            </a:r>
            <a:r>
              <a:rPr lang="zh-CN" altLang="en-US" dirty="0">
                <a:latin typeface="宋体" panose="02010600030101010101" pitchFamily="2" charset="-122"/>
                <a:ea typeface="宋体" panose="02010600030101010101" pitchFamily="2" charset="-122"/>
              </a:rPr>
              <a:t>或</a:t>
            </a:r>
            <a:r>
              <a:rPr lang="en-US" altLang="zh-CN" dirty="0">
                <a:latin typeface="宋体" panose="02010600030101010101" pitchFamily="2" charset="-122"/>
                <a:ea typeface="宋体" panose="02010600030101010101" pitchFamily="2" charset="-122"/>
              </a:rPr>
              <a:t>D2</a:t>
            </a:r>
            <a:r>
              <a:rPr lang="zh-CN" altLang="en-US" dirty="0">
                <a:latin typeface="宋体" panose="02010600030101010101" pitchFamily="2" charset="-122"/>
                <a:ea typeface="宋体" panose="02010600030101010101" pitchFamily="2" charset="-122"/>
              </a:rPr>
              <a:t>任一探测器</a:t>
            </a:r>
          </a:p>
        </p:txBody>
      </p:sp>
      <p:pic>
        <p:nvPicPr>
          <p:cNvPr id="18" name="图片 17">
            <a:extLst>
              <a:ext uri="{FF2B5EF4-FFF2-40B4-BE49-F238E27FC236}">
                <a16:creationId xmlns:a16="http://schemas.microsoft.com/office/drawing/2014/main" id="{9B6496CE-BA47-11CD-F7B4-DCBA73C82252}"/>
              </a:ext>
            </a:extLst>
          </p:cNvPr>
          <p:cNvPicPr>
            <a:picLocks noChangeAspect="1"/>
          </p:cNvPicPr>
          <p:nvPr/>
        </p:nvPicPr>
        <p:blipFill>
          <a:blip r:embed="rId5"/>
          <a:stretch>
            <a:fillRect/>
          </a:stretch>
        </p:blipFill>
        <p:spPr>
          <a:xfrm>
            <a:off x="5362574" y="5130727"/>
            <a:ext cx="1943100" cy="457200"/>
          </a:xfrm>
          <a:prstGeom prst="rect">
            <a:avLst/>
          </a:prstGeom>
        </p:spPr>
      </p:pic>
      <p:sp>
        <p:nvSpPr>
          <p:cNvPr id="19" name="文本框 18">
            <a:extLst>
              <a:ext uri="{FF2B5EF4-FFF2-40B4-BE49-F238E27FC236}">
                <a16:creationId xmlns:a16="http://schemas.microsoft.com/office/drawing/2014/main" id="{9FCDC05D-A7A8-9784-6560-CE71623A10E1}"/>
              </a:ext>
            </a:extLst>
          </p:cNvPr>
          <p:cNvSpPr txBox="1"/>
          <p:nvPr/>
        </p:nvSpPr>
        <p:spPr>
          <a:xfrm>
            <a:off x="2923949" y="5190050"/>
            <a:ext cx="2582951" cy="338554"/>
          </a:xfrm>
          <a:prstGeom prst="rect">
            <a:avLst/>
          </a:prstGeom>
          <a:noFill/>
        </p:spPr>
        <p:txBody>
          <a:bodyPr wrap="square" rtlCol="0">
            <a:spAutoFit/>
          </a:bodyPr>
          <a:lstStyle/>
          <a:p>
            <a:r>
              <a:rPr lang="en-US" altLang="zh-CN" sz="1600" dirty="0">
                <a:latin typeface="宋体" panose="02010600030101010101" pitchFamily="2" charset="-122"/>
                <a:ea typeface="宋体" panose="02010600030101010101" pitchFamily="2" charset="-122"/>
              </a:rPr>
              <a:t>D1</a:t>
            </a:r>
            <a:r>
              <a:rPr lang="zh-CN" altLang="en-US" sz="1600" dirty="0">
                <a:latin typeface="宋体" panose="02010600030101010101" pitchFamily="2" charset="-122"/>
                <a:ea typeface="宋体" panose="02010600030101010101" pitchFamily="2" charset="-122"/>
              </a:rPr>
              <a:t>检测到单光子的概率</a:t>
            </a:r>
          </a:p>
        </p:txBody>
      </p:sp>
      <p:sp>
        <p:nvSpPr>
          <p:cNvPr id="20" name="文本框 19">
            <a:extLst>
              <a:ext uri="{FF2B5EF4-FFF2-40B4-BE49-F238E27FC236}">
                <a16:creationId xmlns:a16="http://schemas.microsoft.com/office/drawing/2014/main" id="{DEF8834E-0B15-3B3F-36ED-C763608C483B}"/>
              </a:ext>
            </a:extLst>
          </p:cNvPr>
          <p:cNvSpPr txBox="1"/>
          <p:nvPr/>
        </p:nvSpPr>
        <p:spPr>
          <a:xfrm>
            <a:off x="2872505" y="5864609"/>
            <a:ext cx="2582951" cy="338554"/>
          </a:xfrm>
          <a:prstGeom prst="rect">
            <a:avLst/>
          </a:prstGeom>
          <a:noFill/>
        </p:spPr>
        <p:txBody>
          <a:bodyPr wrap="square" rtlCol="0">
            <a:spAutoFit/>
          </a:bodyPr>
          <a:lstStyle/>
          <a:p>
            <a:r>
              <a:rPr lang="en-US" altLang="zh-CN" sz="1600" dirty="0">
                <a:latin typeface="宋体" panose="02010600030101010101" pitchFamily="2" charset="-122"/>
                <a:ea typeface="宋体" panose="02010600030101010101" pitchFamily="2" charset="-122"/>
              </a:rPr>
              <a:t>D2</a:t>
            </a:r>
            <a:r>
              <a:rPr lang="zh-CN" altLang="en-US" sz="1600" dirty="0">
                <a:latin typeface="宋体" panose="02010600030101010101" pitchFamily="2" charset="-122"/>
                <a:ea typeface="宋体" panose="02010600030101010101" pitchFamily="2" charset="-122"/>
              </a:rPr>
              <a:t>检测到单光子的概率</a:t>
            </a:r>
          </a:p>
        </p:txBody>
      </p:sp>
      <p:pic>
        <p:nvPicPr>
          <p:cNvPr id="22" name="图片 21">
            <a:extLst>
              <a:ext uri="{FF2B5EF4-FFF2-40B4-BE49-F238E27FC236}">
                <a16:creationId xmlns:a16="http://schemas.microsoft.com/office/drawing/2014/main" id="{D5E4A915-7404-43D1-9F9A-DC59BC7EF262}"/>
              </a:ext>
            </a:extLst>
          </p:cNvPr>
          <p:cNvPicPr>
            <a:picLocks noChangeAspect="1"/>
          </p:cNvPicPr>
          <p:nvPr/>
        </p:nvPicPr>
        <p:blipFill>
          <a:blip r:embed="rId6"/>
          <a:stretch>
            <a:fillRect/>
          </a:stretch>
        </p:blipFill>
        <p:spPr>
          <a:xfrm>
            <a:off x="5362574" y="5805286"/>
            <a:ext cx="1968619" cy="445725"/>
          </a:xfrm>
          <a:prstGeom prst="rect">
            <a:avLst/>
          </a:prstGeom>
        </p:spPr>
      </p:pic>
    </p:spTree>
    <p:extLst>
      <p:ext uri="{BB962C8B-B14F-4D97-AF65-F5344CB8AC3E}">
        <p14:creationId xmlns:p14="http://schemas.microsoft.com/office/powerpoint/2010/main" val="383744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C1E56-F86C-F77C-93A1-16533DAD2D02}"/>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B1D3FB44-BEE3-DC78-D8D2-8D07C53540EF}"/>
              </a:ext>
            </a:extLst>
          </p:cNvPr>
          <p:cNvSpPr txBox="1"/>
          <p:nvPr/>
        </p:nvSpPr>
        <p:spPr>
          <a:xfrm>
            <a:off x="0" y="0"/>
            <a:ext cx="12192000" cy="904875"/>
          </a:xfrm>
          <a:prstGeom prst="rect">
            <a:avLst/>
          </a:prstGeom>
          <a:solidFill>
            <a:schemeClr val="accent1">
              <a:lumMod val="75000"/>
            </a:schemeClr>
          </a:solid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32DA950A-E58B-75DD-5A30-FEB91C873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40" y="117429"/>
            <a:ext cx="2072820" cy="597460"/>
          </a:xfrm>
          <a:prstGeom prst="rect">
            <a:avLst/>
          </a:prstGeom>
        </p:spPr>
      </p:pic>
      <p:sp>
        <p:nvSpPr>
          <p:cNvPr id="10" name="矩形: 圆角 9">
            <a:extLst>
              <a:ext uri="{FF2B5EF4-FFF2-40B4-BE49-F238E27FC236}">
                <a16:creationId xmlns:a16="http://schemas.microsoft.com/office/drawing/2014/main" id="{A27B6734-ACDA-DE65-66B6-D55A4ED9F98A}"/>
              </a:ext>
            </a:extLst>
          </p:cNvPr>
          <p:cNvSpPr/>
          <p:nvPr/>
        </p:nvSpPr>
        <p:spPr>
          <a:xfrm>
            <a:off x="521042" y="1121338"/>
            <a:ext cx="1393370" cy="568382"/>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A8187F0-F8A4-DB34-3BE2-97B431137967}"/>
              </a:ext>
            </a:extLst>
          </p:cNvPr>
          <p:cNvSpPr txBox="1"/>
          <p:nvPr/>
        </p:nvSpPr>
        <p:spPr>
          <a:xfrm>
            <a:off x="806678" y="1220863"/>
            <a:ext cx="822097" cy="369332"/>
          </a:xfrm>
          <a:prstGeom prst="rect">
            <a:avLst/>
          </a:prstGeom>
          <a:noFill/>
          <a:ln>
            <a:noFill/>
          </a:ln>
        </p:spPr>
        <p:txBody>
          <a:bodyPr wrap="square" rtlCol="0">
            <a:spAutoFit/>
          </a:bodyPr>
          <a:lstStyle/>
          <a:p>
            <a:r>
              <a:rPr lang="en-US" altLang="zh-CN" b="1" dirty="0">
                <a:solidFill>
                  <a:schemeClr val="bg1"/>
                </a:solidFill>
              </a:rPr>
              <a:t>QKD</a:t>
            </a:r>
            <a:endParaRPr lang="zh-CN" altLang="en-US" b="1" dirty="0">
              <a:solidFill>
                <a:schemeClr val="bg1"/>
              </a:solidFill>
            </a:endParaRPr>
          </a:p>
        </p:txBody>
      </p:sp>
      <p:sp>
        <p:nvSpPr>
          <p:cNvPr id="13" name="椭圆 12">
            <a:extLst>
              <a:ext uri="{FF2B5EF4-FFF2-40B4-BE49-F238E27FC236}">
                <a16:creationId xmlns:a16="http://schemas.microsoft.com/office/drawing/2014/main" id="{C16B4D2A-BCE9-CF36-3257-4F39B04BCB14}"/>
              </a:ext>
            </a:extLst>
          </p:cNvPr>
          <p:cNvSpPr/>
          <p:nvPr/>
        </p:nvSpPr>
        <p:spPr>
          <a:xfrm>
            <a:off x="2142003" y="2524124"/>
            <a:ext cx="1799772" cy="90487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发送端</a:t>
            </a:r>
          </a:p>
        </p:txBody>
      </p:sp>
      <p:sp>
        <p:nvSpPr>
          <p:cNvPr id="14" name="椭圆 13">
            <a:extLst>
              <a:ext uri="{FF2B5EF4-FFF2-40B4-BE49-F238E27FC236}">
                <a16:creationId xmlns:a16="http://schemas.microsoft.com/office/drawing/2014/main" id="{7FEFDA5D-49DC-EA85-3B81-869C9E3A3FF8}"/>
              </a:ext>
            </a:extLst>
          </p:cNvPr>
          <p:cNvSpPr/>
          <p:nvPr/>
        </p:nvSpPr>
        <p:spPr>
          <a:xfrm>
            <a:off x="7566591" y="2347880"/>
            <a:ext cx="1799772" cy="90487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接收端</a:t>
            </a:r>
          </a:p>
        </p:txBody>
      </p:sp>
      <p:sp>
        <p:nvSpPr>
          <p:cNvPr id="15" name="文本框 14">
            <a:extLst>
              <a:ext uri="{FF2B5EF4-FFF2-40B4-BE49-F238E27FC236}">
                <a16:creationId xmlns:a16="http://schemas.microsoft.com/office/drawing/2014/main" id="{72324403-967C-218A-B994-E1DCB1DE3A70}"/>
              </a:ext>
            </a:extLst>
          </p:cNvPr>
          <p:cNvSpPr txBox="1"/>
          <p:nvPr/>
        </p:nvSpPr>
        <p:spPr>
          <a:xfrm>
            <a:off x="2387599" y="1235291"/>
            <a:ext cx="2075543" cy="400110"/>
          </a:xfrm>
          <a:prstGeom prst="rect">
            <a:avLst/>
          </a:prstGeom>
          <a:noFill/>
        </p:spPr>
        <p:txBody>
          <a:bodyPr wrap="square" rtlCol="0">
            <a:spAutoFit/>
          </a:bodyPr>
          <a:lstStyle/>
          <a:p>
            <a:r>
              <a:rPr lang="zh-CN" altLang="en-US" sz="2000" dirty="0">
                <a:solidFill>
                  <a:schemeClr val="accent1">
                    <a:lumMod val="50000"/>
                  </a:schemeClr>
                </a:solidFill>
                <a:latin typeface="宋体" panose="02010600030101010101" pitchFamily="2" charset="-122"/>
                <a:ea typeface="宋体" panose="02010600030101010101" pitchFamily="2" charset="-122"/>
              </a:rPr>
              <a:t>密钥分发过程</a:t>
            </a:r>
          </a:p>
        </p:txBody>
      </p:sp>
      <p:sp>
        <p:nvSpPr>
          <p:cNvPr id="17" name="文本框 16">
            <a:extLst>
              <a:ext uri="{FF2B5EF4-FFF2-40B4-BE49-F238E27FC236}">
                <a16:creationId xmlns:a16="http://schemas.microsoft.com/office/drawing/2014/main" id="{95FFA43F-4C74-B772-18D3-EDF53C74A40E}"/>
              </a:ext>
            </a:extLst>
          </p:cNvPr>
          <p:cNvSpPr txBox="1"/>
          <p:nvPr/>
        </p:nvSpPr>
        <p:spPr>
          <a:xfrm>
            <a:off x="1156946" y="3573524"/>
            <a:ext cx="3739609"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随机选择</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组偏振正交基的任意一种来调制单光子发送密钥</a:t>
            </a:r>
          </a:p>
        </p:txBody>
      </p:sp>
      <p:pic>
        <p:nvPicPr>
          <p:cNvPr id="19" name="图片 18">
            <a:extLst>
              <a:ext uri="{FF2B5EF4-FFF2-40B4-BE49-F238E27FC236}">
                <a16:creationId xmlns:a16="http://schemas.microsoft.com/office/drawing/2014/main" id="{F8C8D57A-E799-F9A3-81F1-5F63C3835AE6}"/>
              </a:ext>
            </a:extLst>
          </p:cNvPr>
          <p:cNvPicPr>
            <a:picLocks noChangeAspect="1"/>
          </p:cNvPicPr>
          <p:nvPr/>
        </p:nvPicPr>
        <p:blipFill>
          <a:blip r:embed="rId3"/>
          <a:stretch>
            <a:fillRect/>
          </a:stretch>
        </p:blipFill>
        <p:spPr>
          <a:xfrm>
            <a:off x="1620636" y="4364380"/>
            <a:ext cx="2842506" cy="1958510"/>
          </a:xfrm>
          <a:prstGeom prst="rect">
            <a:avLst/>
          </a:prstGeom>
        </p:spPr>
      </p:pic>
      <p:sp>
        <p:nvSpPr>
          <p:cNvPr id="21" name="文本框 20">
            <a:extLst>
              <a:ext uri="{FF2B5EF4-FFF2-40B4-BE49-F238E27FC236}">
                <a16:creationId xmlns:a16="http://schemas.microsoft.com/office/drawing/2014/main" id="{6020C241-E84B-AB76-6690-AAAB75970DC3}"/>
              </a:ext>
            </a:extLst>
          </p:cNvPr>
          <p:cNvSpPr txBox="1"/>
          <p:nvPr/>
        </p:nvSpPr>
        <p:spPr>
          <a:xfrm>
            <a:off x="5585391" y="3554473"/>
            <a:ext cx="6096000"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如果偏振基和发送端相同，则能准确测量；如果不同，会随机分配到某一个接收器</a:t>
            </a:r>
          </a:p>
        </p:txBody>
      </p:sp>
      <p:pic>
        <p:nvPicPr>
          <p:cNvPr id="23" name="图片 22">
            <a:extLst>
              <a:ext uri="{FF2B5EF4-FFF2-40B4-BE49-F238E27FC236}">
                <a16:creationId xmlns:a16="http://schemas.microsoft.com/office/drawing/2014/main" id="{F38FD726-58F0-C31D-7C92-B7D42C5F86E2}"/>
              </a:ext>
            </a:extLst>
          </p:cNvPr>
          <p:cNvPicPr>
            <a:picLocks noChangeAspect="1"/>
          </p:cNvPicPr>
          <p:nvPr/>
        </p:nvPicPr>
        <p:blipFill>
          <a:blip r:embed="rId4"/>
          <a:stretch>
            <a:fillRect/>
          </a:stretch>
        </p:blipFill>
        <p:spPr>
          <a:xfrm>
            <a:off x="5438775" y="4543465"/>
            <a:ext cx="6636674" cy="1600339"/>
          </a:xfrm>
          <a:prstGeom prst="rect">
            <a:avLst/>
          </a:prstGeom>
        </p:spPr>
      </p:pic>
    </p:spTree>
    <p:extLst>
      <p:ext uri="{BB962C8B-B14F-4D97-AF65-F5344CB8AC3E}">
        <p14:creationId xmlns:p14="http://schemas.microsoft.com/office/powerpoint/2010/main" val="267095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0F78E-EA3C-C5A9-771A-DD636E1C23D1}"/>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089A83F5-E824-08E8-D48B-E00424E982C3}"/>
              </a:ext>
            </a:extLst>
          </p:cNvPr>
          <p:cNvSpPr txBox="1"/>
          <p:nvPr/>
        </p:nvSpPr>
        <p:spPr>
          <a:xfrm>
            <a:off x="0" y="0"/>
            <a:ext cx="12192000" cy="904875"/>
          </a:xfrm>
          <a:prstGeom prst="rect">
            <a:avLst/>
          </a:prstGeom>
          <a:solidFill>
            <a:schemeClr val="accent1">
              <a:lumMod val="75000"/>
            </a:schemeClr>
          </a:solid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D448BD3B-E60A-9709-761A-3847560D6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40" y="117429"/>
            <a:ext cx="2072820" cy="597460"/>
          </a:xfrm>
          <a:prstGeom prst="rect">
            <a:avLst/>
          </a:prstGeom>
        </p:spPr>
      </p:pic>
      <p:sp>
        <p:nvSpPr>
          <p:cNvPr id="2" name="矩形: 圆角 1">
            <a:extLst>
              <a:ext uri="{FF2B5EF4-FFF2-40B4-BE49-F238E27FC236}">
                <a16:creationId xmlns:a16="http://schemas.microsoft.com/office/drawing/2014/main" id="{AF50A6F0-F10A-785B-A039-4074A354E3B7}"/>
              </a:ext>
            </a:extLst>
          </p:cNvPr>
          <p:cNvSpPr/>
          <p:nvPr/>
        </p:nvSpPr>
        <p:spPr>
          <a:xfrm>
            <a:off x="806679" y="1726709"/>
            <a:ext cx="1393370" cy="568382"/>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39D1EC8-BB77-63FF-0C6F-13C809D7E2FB}"/>
              </a:ext>
            </a:extLst>
          </p:cNvPr>
          <p:cNvSpPr txBox="1"/>
          <p:nvPr/>
        </p:nvSpPr>
        <p:spPr>
          <a:xfrm>
            <a:off x="1075192" y="1826234"/>
            <a:ext cx="856344" cy="369332"/>
          </a:xfrm>
          <a:prstGeom prst="rect">
            <a:avLst/>
          </a:prstGeom>
          <a:noFill/>
        </p:spPr>
        <p:txBody>
          <a:bodyPr wrap="square" rtlCol="0">
            <a:spAutoFit/>
          </a:bodyPr>
          <a:lstStyle/>
          <a:p>
            <a:r>
              <a:rPr lang="en-US" altLang="zh-CN" b="1" dirty="0">
                <a:solidFill>
                  <a:schemeClr val="bg1"/>
                </a:solidFill>
              </a:rPr>
              <a:t>QNSC</a:t>
            </a:r>
            <a:endParaRPr lang="zh-CN" altLang="en-US" b="1" dirty="0">
              <a:solidFill>
                <a:schemeClr val="bg1"/>
              </a:solidFill>
            </a:endParaRPr>
          </a:p>
        </p:txBody>
      </p:sp>
      <p:sp>
        <p:nvSpPr>
          <p:cNvPr id="3" name="文本框 2">
            <a:extLst>
              <a:ext uri="{FF2B5EF4-FFF2-40B4-BE49-F238E27FC236}">
                <a16:creationId xmlns:a16="http://schemas.microsoft.com/office/drawing/2014/main" id="{E9FC173D-EE31-AEB4-B003-285ADAD018CF}"/>
              </a:ext>
            </a:extLst>
          </p:cNvPr>
          <p:cNvSpPr txBox="1"/>
          <p:nvPr/>
        </p:nvSpPr>
        <p:spPr>
          <a:xfrm>
            <a:off x="2468562" y="1826234"/>
            <a:ext cx="6370411"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基于光噪声对信号物理状态表达过程中的随机影响</a:t>
            </a:r>
          </a:p>
        </p:txBody>
      </p:sp>
      <p:pic>
        <p:nvPicPr>
          <p:cNvPr id="10" name="图片 9">
            <a:extLst>
              <a:ext uri="{FF2B5EF4-FFF2-40B4-BE49-F238E27FC236}">
                <a16:creationId xmlns:a16="http://schemas.microsoft.com/office/drawing/2014/main" id="{8372A5D9-5EEB-C1DC-5607-905EFEDC1C59}"/>
              </a:ext>
            </a:extLst>
          </p:cNvPr>
          <p:cNvPicPr>
            <a:picLocks noChangeAspect="1"/>
          </p:cNvPicPr>
          <p:nvPr/>
        </p:nvPicPr>
        <p:blipFill>
          <a:blip r:embed="rId3"/>
          <a:stretch>
            <a:fillRect/>
          </a:stretch>
        </p:blipFill>
        <p:spPr>
          <a:xfrm>
            <a:off x="532683" y="2738822"/>
            <a:ext cx="5121084" cy="2453853"/>
          </a:xfrm>
          <a:prstGeom prst="rect">
            <a:avLst/>
          </a:prstGeom>
        </p:spPr>
      </p:pic>
      <p:pic>
        <p:nvPicPr>
          <p:cNvPr id="11" name="图片 10">
            <a:extLst>
              <a:ext uri="{FF2B5EF4-FFF2-40B4-BE49-F238E27FC236}">
                <a16:creationId xmlns:a16="http://schemas.microsoft.com/office/drawing/2014/main" id="{6B05449D-0B7B-7B66-D758-FBC2B7403849}"/>
              </a:ext>
            </a:extLst>
          </p:cNvPr>
          <p:cNvPicPr>
            <a:picLocks noChangeAspect="1"/>
          </p:cNvPicPr>
          <p:nvPr/>
        </p:nvPicPr>
        <p:blipFill>
          <a:blip r:embed="rId4"/>
          <a:stretch>
            <a:fillRect/>
          </a:stretch>
        </p:blipFill>
        <p:spPr>
          <a:xfrm>
            <a:off x="6304892" y="2549663"/>
            <a:ext cx="5509737" cy="3093988"/>
          </a:xfrm>
          <a:prstGeom prst="rect">
            <a:avLst/>
          </a:prstGeom>
        </p:spPr>
      </p:pic>
    </p:spTree>
    <p:extLst>
      <p:ext uri="{BB962C8B-B14F-4D97-AF65-F5344CB8AC3E}">
        <p14:creationId xmlns:p14="http://schemas.microsoft.com/office/powerpoint/2010/main" val="26557564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1840</TotalTime>
  <Words>422</Words>
  <Application>Microsoft Office PowerPoint</Application>
  <PresentationFormat>宽屏</PresentationFormat>
  <Paragraphs>70</Paragraphs>
  <Slides>11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等线 Light</vt:lpstr>
      <vt:lpstr>思源黑体 CN Heavy</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佳怡 邹</dc:creator>
  <cp:lastModifiedBy>佳怡 邹</cp:lastModifiedBy>
  <cp:revision>5</cp:revision>
  <dcterms:created xsi:type="dcterms:W3CDTF">2024-12-01T03:15:42Z</dcterms:created>
  <dcterms:modified xsi:type="dcterms:W3CDTF">2024-12-02T09:56:37Z</dcterms:modified>
</cp:coreProperties>
</file>