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259" r:id="rId3"/>
    <p:sldId id="299" r:id="rId4"/>
    <p:sldId id="298" r:id="rId5"/>
    <p:sldId id="291" r:id="rId6"/>
    <p:sldId id="292" r:id="rId7"/>
    <p:sldId id="295" r:id="rId8"/>
    <p:sldId id="296" r:id="rId9"/>
    <p:sldId id="297" r:id="rId10"/>
    <p:sldId id="30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85A36-752B-410E-BA57-258D7C9FF6B3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3572D-DE35-435B-B24D-B305A2594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1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E7FC8-7F84-4054-8407-A21EF9BACA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7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F52DC-86F6-7630-47A5-78D07D54D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0AB141-9529-E35A-8F25-892BF8ED4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491450-E7FA-4AC8-41B0-BC5ABC2CA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00D2A-E06E-6245-2E94-1D543A825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E7FC8-7F84-4054-8407-A21EF9BACA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FF1B2-C91F-0648-696D-4300EA663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B89D46-A313-DE92-E92D-02BF619E3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14D0F8-FC35-CDA3-C0A5-BAB157FB4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167E3-10EC-2A55-C8A5-62A79DBF7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E7FC8-7F84-4054-8407-A21EF9BACA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6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2FCB8-387A-96E3-C7F9-48F31958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0A9E91-E5CA-E789-45C7-B094B2BE4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77B615-321C-EAEB-08ED-B069E622C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43BC0-7EE4-747C-1D60-DBB256B29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E7FC8-7F84-4054-8407-A21EF9BACA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3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661E8-D728-0C27-B253-C74DF638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503C1B-A6E7-E9F4-EF4B-7B3CDD9EE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A54B4D-BFA9-E6FB-755D-E7FAD615C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833C5-83A9-8C51-7CA4-DB090F79B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E7FC8-7F84-4054-8407-A21EF9BACA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1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7189-6D3B-2AE1-8A23-76C61AF30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F4A602-FECB-1E8E-F226-3ABBA9BA8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5839F2-1314-A685-8363-BA01807D9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C3E1A-BFEC-3BED-24F1-1333FF945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E7FC8-7F84-4054-8407-A21EF9BACA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8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978CD-E44F-707C-2836-14213C2B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7A42EB-CB47-BF30-BFE9-586CA2DD6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A308F1-3864-2CF8-7E05-901F37DD0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37C28-B86C-8A1E-48D3-C139DDB2C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E7FC8-7F84-4054-8407-A21EF9BACA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6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39ABB-53F0-DD3A-0C16-F33D6A4A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48242C-180D-7CE9-FC53-2449A3726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934B24-E2DC-82E4-9B6A-F63FE6E3B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A3F42-8F7E-6364-3187-8082C464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E7FC8-7F84-4054-8407-A21EF9BACA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5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A734F-A132-D989-3F0B-55BC9E932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6D43B-42B3-0B41-6F31-979B3BE7A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D8ED8-4A9B-E7A0-1B8B-1102B6AA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155E2-77A2-8E5B-F9EF-A75AC022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15DAE-4990-6CCF-1E96-1C929E4B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8C4A8-DA92-92C8-EFC3-D0A3A48A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AE22C-811D-D21E-77FA-79C360599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F459F-ECC7-8975-8FEC-34DD5AED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B6E26-0B17-3E60-FA4C-C3508508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ABC2D-82E3-CD66-7C7D-0D0863EB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FA6A49-F4C2-20FA-33CB-7C5269889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445B7-0089-3DF6-909F-8D055EAD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A69DA-6307-43F9-F814-47434A09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5B8CD-C036-DE22-C8E0-F660B45B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4327A-7687-B1F7-1918-7946EB6D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34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3C4C4-4B71-C947-1FA4-16AC394C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B9704-5936-6585-2DD4-275254DE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2FADC-F914-B350-1CC7-379236E2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B6824-6C68-03D9-6A13-D8CA693F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73358-4BF1-3A3C-C4A1-561DF068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0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0803-1344-1E91-2753-A9919C38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28606-FB0C-42E7-6118-2A7CD459E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ADF1E-113E-3A74-1534-B3687085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1FA4A-5E15-E07B-E8FC-351E41E2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B28C4-AFC4-30D6-2889-1328F96E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1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61CE3-7F80-8FB2-2A46-FD006F77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AEA74-A179-9BD9-C996-6BA4700CD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09C6D-074E-856D-AD02-A81F70C14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95B5E-C39C-FFD1-8644-7DF9AF44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3834B-B22A-223C-0E85-92A9DF20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DF4DE-5382-118C-E2CA-8B40C3C9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F3265-8258-029F-C929-5EC38C6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C286B-1162-0F80-F82C-440683EC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44513-A3B2-2BE9-B5B5-E86D5414B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D786E-14D2-0AC6-6F9A-798DBCFD9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AEB0BD-F530-E598-485A-2EF2EFE43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872233-319D-BD39-E784-09D02B41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423F6-8173-AA7C-DB79-718300C2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FD71DE-107D-C954-1427-C33827F2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08A03-1FD9-8C56-9E89-AF1AF9A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340D41-4AE1-F869-4FBB-7694003F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E3313F-FFE3-361D-871A-A745DFF2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21B61C-39E5-F907-314B-00448F0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0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DAF665-83F4-AB72-4C70-6CE5AA72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CC8DA5-4CA4-8E7B-5EF4-AEA11AF5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B89AF-E303-8024-3195-341AA1B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1397D-5C07-329E-94B5-82396EC6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E747F-0D37-2A58-1DBB-71555A2B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7CFE03-721A-E9F5-851F-0EA51778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B8884-98F1-F658-C64B-247E844B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1E177-5667-F6DB-B7DF-F92F0317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D0AA4-692D-74B5-6611-BE94D7F4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7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FEA6-2D91-891A-3152-0B9E7B56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6B1910-6328-345D-F3A8-ADCA959F2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0C3C6-FF7D-ECA3-7A3A-C608DB517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46171-C395-D9C1-5065-B0219D7D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66E3E-863A-173D-4101-A2B2A35F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A6FC2A-58C9-E81F-A8A8-1BE155B8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4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F064D4-28B4-6942-2749-C933501A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B4140-3241-1EB5-3146-58C50FF6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0FA9D-3A18-63EC-5EEF-F72968E97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07EE-9008-4E0D-9A72-BF530605C3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297A0-F43F-1FAC-66CF-5A4DA8A47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32BAF-8BF6-0E36-BA70-7F503BE6C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5B5-3FA5-4A9C-9576-10EEF75C6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4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23105" y="-111937"/>
            <a:ext cx="12215105" cy="4201553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006" y="1988840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spc="600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29000"/>
                    </a:prst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光网络加密技术学习汇报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63266" y="5559081"/>
            <a:ext cx="10962893" cy="393756"/>
            <a:chOff x="1102470" y="5616012"/>
            <a:chExt cx="10962893" cy="393756"/>
          </a:xfrm>
        </p:grpSpPr>
        <p:grpSp>
          <p:nvGrpSpPr>
            <p:cNvPr id="14" name="组合 13"/>
            <p:cNvGrpSpPr/>
            <p:nvPr/>
          </p:nvGrpSpPr>
          <p:grpSpPr>
            <a:xfrm>
              <a:off x="1471802" y="5616012"/>
              <a:ext cx="10593561" cy="393756"/>
              <a:chOff x="1861401" y="4996864"/>
              <a:chExt cx="10593561" cy="393756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861401" y="5021288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cs typeface="+mn-ea"/>
                    <a:sym typeface="+mn-lt"/>
                  </a:rPr>
                  <a:t>汇报人：邹佳怡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9939529" y="4996864"/>
                <a:ext cx="2515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cs typeface="+mn-ea"/>
                    <a:sym typeface="+mn-lt"/>
                  </a:rPr>
                  <a:t>时间：</a:t>
                </a:r>
                <a:r>
                  <a:rPr lang="en-US" altLang="zh-CN" b="1" spc="300" dirty="0">
                    <a:solidFill>
                      <a:srgbClr val="122E66"/>
                    </a:solidFill>
                    <a:cs typeface="+mn-ea"/>
                    <a:sym typeface="+mn-lt"/>
                  </a:rPr>
                  <a:t>2024.12.16</a:t>
                </a:r>
              </a:p>
            </p:txBody>
          </p:sp>
        </p:grpSp>
        <p:sp>
          <p:nvSpPr>
            <p:cNvPr id="15" name="iconfont-1047-784241"/>
            <p:cNvSpPr/>
            <p:nvPr/>
          </p:nvSpPr>
          <p:spPr>
            <a:xfrm>
              <a:off x="8846810" y="5640618"/>
              <a:ext cx="315295" cy="314885"/>
            </a:xfrm>
            <a:custGeom>
              <a:avLst/>
              <a:gdLst>
                <a:gd name="T0" fmla="*/ 11189 w 11189"/>
                <a:gd name="T1" fmla="*/ 5643 h 11177"/>
                <a:gd name="T2" fmla="*/ 11189 w 11189"/>
                <a:gd name="T3" fmla="*/ 5589 h 11177"/>
                <a:gd name="T4" fmla="*/ 11189 w 11189"/>
                <a:gd name="T5" fmla="*/ 5535 h 11177"/>
                <a:gd name="T6" fmla="*/ 5595 w 11189"/>
                <a:gd name="T7" fmla="*/ 0 h 11177"/>
                <a:gd name="T8" fmla="*/ 0 w 11189"/>
                <a:gd name="T9" fmla="*/ 5535 h 11177"/>
                <a:gd name="T10" fmla="*/ 1 w 11189"/>
                <a:gd name="T11" fmla="*/ 5589 h 11177"/>
                <a:gd name="T12" fmla="*/ 0 w 11189"/>
                <a:gd name="T13" fmla="*/ 5643 h 11177"/>
                <a:gd name="T14" fmla="*/ 5595 w 11189"/>
                <a:gd name="T15" fmla="*/ 11177 h 11177"/>
                <a:gd name="T16" fmla="*/ 11189 w 11189"/>
                <a:gd name="T17" fmla="*/ 5643 h 11177"/>
                <a:gd name="T18" fmla="*/ 5595 w 11189"/>
                <a:gd name="T19" fmla="*/ 10124 h 11177"/>
                <a:gd name="T20" fmla="*/ 1156 w 11189"/>
                <a:gd name="T21" fmla="*/ 5643 h 11177"/>
                <a:gd name="T22" fmla="*/ 1156 w 11189"/>
                <a:gd name="T23" fmla="*/ 5611 h 11177"/>
                <a:gd name="T24" fmla="*/ 1156 w 11189"/>
                <a:gd name="T25" fmla="*/ 5611 h 11177"/>
                <a:gd name="T26" fmla="*/ 1156 w 11189"/>
                <a:gd name="T27" fmla="*/ 5589 h 11177"/>
                <a:gd name="T28" fmla="*/ 1156 w 11189"/>
                <a:gd name="T29" fmla="*/ 5567 h 11177"/>
                <a:gd name="T30" fmla="*/ 1156 w 11189"/>
                <a:gd name="T31" fmla="*/ 5567 h 11177"/>
                <a:gd name="T32" fmla="*/ 1156 w 11189"/>
                <a:gd name="T33" fmla="*/ 5535 h 11177"/>
                <a:gd name="T34" fmla="*/ 5595 w 11189"/>
                <a:gd name="T35" fmla="*/ 1054 h 11177"/>
                <a:gd name="T36" fmla="*/ 10034 w 11189"/>
                <a:gd name="T37" fmla="*/ 5535 h 11177"/>
                <a:gd name="T38" fmla="*/ 10033 w 11189"/>
                <a:gd name="T39" fmla="*/ 5567 h 11177"/>
                <a:gd name="T40" fmla="*/ 10033 w 11189"/>
                <a:gd name="T41" fmla="*/ 5567 h 11177"/>
                <a:gd name="T42" fmla="*/ 10033 w 11189"/>
                <a:gd name="T43" fmla="*/ 5589 h 11177"/>
                <a:gd name="T44" fmla="*/ 10033 w 11189"/>
                <a:gd name="T45" fmla="*/ 5611 h 11177"/>
                <a:gd name="T46" fmla="*/ 10033 w 11189"/>
                <a:gd name="T47" fmla="*/ 5611 h 11177"/>
                <a:gd name="T48" fmla="*/ 10034 w 11189"/>
                <a:gd name="T49" fmla="*/ 5643 h 11177"/>
                <a:gd name="T50" fmla="*/ 5595 w 11189"/>
                <a:gd name="T51" fmla="*/ 10124 h 11177"/>
                <a:gd name="T52" fmla="*/ 4818 w 11189"/>
                <a:gd name="T53" fmla="*/ 5514 h 11177"/>
                <a:gd name="T54" fmla="*/ 4804 w 11189"/>
                <a:gd name="T55" fmla="*/ 5611 h 11177"/>
                <a:gd name="T56" fmla="*/ 4804 w 11189"/>
                <a:gd name="T57" fmla="*/ 6034 h 11177"/>
                <a:gd name="T58" fmla="*/ 5167 w 11189"/>
                <a:gd name="T59" fmla="*/ 6397 h 11177"/>
                <a:gd name="T60" fmla="*/ 8440 w 11189"/>
                <a:gd name="T61" fmla="*/ 6397 h 11177"/>
                <a:gd name="T62" fmla="*/ 8803 w 11189"/>
                <a:gd name="T63" fmla="*/ 6034 h 11177"/>
                <a:gd name="T64" fmla="*/ 8803 w 11189"/>
                <a:gd name="T65" fmla="*/ 5611 h 11177"/>
                <a:gd name="T66" fmla="*/ 8440 w 11189"/>
                <a:gd name="T67" fmla="*/ 5249 h 11177"/>
                <a:gd name="T68" fmla="*/ 5966 w 11189"/>
                <a:gd name="T69" fmla="*/ 5249 h 11177"/>
                <a:gd name="T70" fmla="*/ 5966 w 11189"/>
                <a:gd name="T71" fmla="*/ 2069 h 11177"/>
                <a:gd name="T72" fmla="*/ 5604 w 11189"/>
                <a:gd name="T73" fmla="*/ 1706 h 11177"/>
                <a:gd name="T74" fmla="*/ 5180 w 11189"/>
                <a:gd name="T75" fmla="*/ 1706 h 11177"/>
                <a:gd name="T76" fmla="*/ 4818 w 11189"/>
                <a:gd name="T77" fmla="*/ 2069 h 11177"/>
                <a:gd name="T78" fmla="*/ 4818 w 11189"/>
                <a:gd name="T79" fmla="*/ 5514 h 1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89" h="11177">
                  <a:moveTo>
                    <a:pt x="11189" y="5643"/>
                  </a:moveTo>
                  <a:cubicBezTo>
                    <a:pt x="11189" y="5625"/>
                    <a:pt x="11189" y="5607"/>
                    <a:pt x="11189" y="5589"/>
                  </a:cubicBezTo>
                  <a:cubicBezTo>
                    <a:pt x="11189" y="5571"/>
                    <a:pt x="11189" y="5553"/>
                    <a:pt x="11189" y="5535"/>
                  </a:cubicBezTo>
                  <a:cubicBezTo>
                    <a:pt x="11189" y="2478"/>
                    <a:pt x="8684" y="0"/>
                    <a:pt x="5595" y="0"/>
                  </a:cubicBezTo>
                  <a:cubicBezTo>
                    <a:pt x="2505" y="0"/>
                    <a:pt x="0" y="2478"/>
                    <a:pt x="0" y="5535"/>
                  </a:cubicBezTo>
                  <a:cubicBezTo>
                    <a:pt x="0" y="5553"/>
                    <a:pt x="1" y="5571"/>
                    <a:pt x="1" y="5589"/>
                  </a:cubicBezTo>
                  <a:cubicBezTo>
                    <a:pt x="1" y="5607"/>
                    <a:pt x="0" y="5625"/>
                    <a:pt x="0" y="5643"/>
                  </a:cubicBezTo>
                  <a:cubicBezTo>
                    <a:pt x="0" y="8700"/>
                    <a:pt x="2505" y="11177"/>
                    <a:pt x="5595" y="11177"/>
                  </a:cubicBezTo>
                  <a:cubicBezTo>
                    <a:pt x="8684" y="11177"/>
                    <a:pt x="11189" y="8700"/>
                    <a:pt x="11189" y="5643"/>
                  </a:cubicBezTo>
                  <a:close/>
                  <a:moveTo>
                    <a:pt x="5595" y="10124"/>
                  </a:moveTo>
                  <a:cubicBezTo>
                    <a:pt x="3143" y="10124"/>
                    <a:pt x="1156" y="8118"/>
                    <a:pt x="1156" y="5643"/>
                  </a:cubicBezTo>
                  <a:cubicBezTo>
                    <a:pt x="1156" y="5632"/>
                    <a:pt x="1156" y="5622"/>
                    <a:pt x="1156" y="5611"/>
                  </a:cubicBezTo>
                  <a:lnTo>
                    <a:pt x="1156" y="5611"/>
                  </a:lnTo>
                  <a:cubicBezTo>
                    <a:pt x="1156" y="5604"/>
                    <a:pt x="1156" y="5596"/>
                    <a:pt x="1156" y="5589"/>
                  </a:cubicBezTo>
                  <a:cubicBezTo>
                    <a:pt x="1156" y="5582"/>
                    <a:pt x="1156" y="5574"/>
                    <a:pt x="1156" y="5567"/>
                  </a:cubicBezTo>
                  <a:lnTo>
                    <a:pt x="1156" y="5567"/>
                  </a:lnTo>
                  <a:cubicBezTo>
                    <a:pt x="1156" y="5556"/>
                    <a:pt x="1156" y="5546"/>
                    <a:pt x="1156" y="5535"/>
                  </a:cubicBezTo>
                  <a:cubicBezTo>
                    <a:pt x="1156" y="3060"/>
                    <a:pt x="3143" y="1054"/>
                    <a:pt x="5595" y="1054"/>
                  </a:cubicBezTo>
                  <a:cubicBezTo>
                    <a:pt x="8046" y="1054"/>
                    <a:pt x="10034" y="3060"/>
                    <a:pt x="10034" y="5535"/>
                  </a:cubicBezTo>
                  <a:cubicBezTo>
                    <a:pt x="10034" y="5546"/>
                    <a:pt x="10033" y="5556"/>
                    <a:pt x="10033" y="5567"/>
                  </a:cubicBezTo>
                  <a:lnTo>
                    <a:pt x="10033" y="5567"/>
                  </a:lnTo>
                  <a:cubicBezTo>
                    <a:pt x="10033" y="5574"/>
                    <a:pt x="10033" y="5582"/>
                    <a:pt x="10033" y="5589"/>
                  </a:cubicBezTo>
                  <a:cubicBezTo>
                    <a:pt x="10033" y="5596"/>
                    <a:pt x="10033" y="5604"/>
                    <a:pt x="10033" y="5611"/>
                  </a:cubicBezTo>
                  <a:lnTo>
                    <a:pt x="10033" y="5611"/>
                  </a:lnTo>
                  <a:cubicBezTo>
                    <a:pt x="10034" y="5622"/>
                    <a:pt x="10034" y="5632"/>
                    <a:pt x="10034" y="5643"/>
                  </a:cubicBezTo>
                  <a:cubicBezTo>
                    <a:pt x="10034" y="8118"/>
                    <a:pt x="8046" y="10124"/>
                    <a:pt x="5595" y="10124"/>
                  </a:cubicBezTo>
                  <a:close/>
                  <a:moveTo>
                    <a:pt x="4818" y="5514"/>
                  </a:moveTo>
                  <a:cubicBezTo>
                    <a:pt x="4809" y="5545"/>
                    <a:pt x="4804" y="5577"/>
                    <a:pt x="4804" y="5611"/>
                  </a:cubicBezTo>
                  <a:lnTo>
                    <a:pt x="4804" y="6034"/>
                  </a:lnTo>
                  <a:cubicBezTo>
                    <a:pt x="4804" y="6235"/>
                    <a:pt x="4967" y="6397"/>
                    <a:pt x="5167" y="6397"/>
                  </a:cubicBezTo>
                  <a:lnTo>
                    <a:pt x="8440" y="6397"/>
                  </a:lnTo>
                  <a:cubicBezTo>
                    <a:pt x="8640" y="6397"/>
                    <a:pt x="8803" y="6235"/>
                    <a:pt x="8803" y="6034"/>
                  </a:cubicBezTo>
                  <a:lnTo>
                    <a:pt x="8803" y="5611"/>
                  </a:lnTo>
                  <a:cubicBezTo>
                    <a:pt x="8803" y="5411"/>
                    <a:pt x="8640" y="5249"/>
                    <a:pt x="8440" y="5249"/>
                  </a:cubicBezTo>
                  <a:lnTo>
                    <a:pt x="5966" y="5249"/>
                  </a:lnTo>
                  <a:lnTo>
                    <a:pt x="5966" y="2069"/>
                  </a:lnTo>
                  <a:cubicBezTo>
                    <a:pt x="5966" y="1869"/>
                    <a:pt x="5804" y="1706"/>
                    <a:pt x="5604" y="1706"/>
                  </a:cubicBezTo>
                  <a:lnTo>
                    <a:pt x="5180" y="1706"/>
                  </a:lnTo>
                  <a:cubicBezTo>
                    <a:pt x="4980" y="1706"/>
                    <a:pt x="4818" y="1869"/>
                    <a:pt x="4818" y="2069"/>
                  </a:cubicBezTo>
                  <a:lnTo>
                    <a:pt x="4818" y="5514"/>
                  </a:lnTo>
                  <a:close/>
                </a:path>
              </a:pathLst>
            </a:cu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E66"/>
                </a:solidFill>
                <a:cs typeface="+mn-ea"/>
                <a:sym typeface="+mn-lt"/>
              </a:endParaRPr>
            </a:p>
          </p:txBody>
        </p:sp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2470" y="5640436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491993" y="3675578"/>
            <a:ext cx="363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chemeClr val="bg1">
                    <a:alpha val="65000"/>
                  </a:schemeClr>
                </a:solidFill>
                <a:latin typeface="+mj-ea"/>
                <a:ea typeface="+mj-ea"/>
              </a:rPr>
              <a:t>华南师范大学丨光电科学与工程学院</a:t>
            </a:r>
          </a:p>
        </p:txBody>
      </p:sp>
      <p:grpSp>
        <p:nvGrpSpPr>
          <p:cNvPr id="22" name="组合 29"/>
          <p:cNvGrpSpPr/>
          <p:nvPr/>
        </p:nvGrpSpPr>
        <p:grpSpPr bwMode="auto">
          <a:xfrm>
            <a:off x="407368" y="672799"/>
            <a:ext cx="3912674" cy="1204530"/>
            <a:chOff x="9611686" y="30213"/>
            <a:chExt cx="2071670" cy="592618"/>
          </a:xfrm>
        </p:grpSpPr>
        <p:pic>
          <p:nvPicPr>
            <p:cNvPr id="23" name="图片 30" descr="卡通人物&#10;&#10;低可信度描述已自动生成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55"/>
            <a:stretch>
              <a:fillRect/>
            </a:stretch>
          </p:blipFill>
          <p:spPr bwMode="auto">
            <a:xfrm>
              <a:off x="10147220" y="30213"/>
              <a:ext cx="1536136" cy="567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图片 31" descr="徽标&#10;&#10;描述已自动生成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1686" y="67768"/>
              <a:ext cx="505801" cy="55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769B6-1F85-9817-7AB1-66A44AE0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>
            <a:extLst>
              <a:ext uri="{FF2B5EF4-FFF2-40B4-BE49-F238E27FC236}">
                <a16:creationId xmlns:a16="http://schemas.microsoft.com/office/drawing/2014/main" id="{8B0DE88B-8015-349D-9363-F2B633271EC8}"/>
              </a:ext>
            </a:extLst>
          </p:cNvPr>
          <p:cNvSpPr/>
          <p:nvPr/>
        </p:nvSpPr>
        <p:spPr>
          <a:xfrm>
            <a:off x="-23105" y="-111937"/>
            <a:ext cx="12215105" cy="4201553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0F9099-F440-4A92-3E24-6D1B6DB0CB81}"/>
              </a:ext>
            </a:extLst>
          </p:cNvPr>
          <p:cNvSpPr txBox="1"/>
          <p:nvPr/>
        </p:nvSpPr>
        <p:spPr>
          <a:xfrm>
            <a:off x="3910198" y="2234688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pc="600" dirty="0">
                <a:solidFill>
                  <a:schemeClr val="bg1"/>
                </a:solidFill>
                <a:effectLst>
                  <a:outerShdw blurRad="38100" dist="38100" dir="2700000" algn="tl" rotWithShape="0">
                    <a:prstClr val="black">
                      <a:alpha val="29000"/>
                    </a:prst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感谢聆听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6CF991A-A1BC-28B5-8446-70D5B8D2D4A9}"/>
              </a:ext>
            </a:extLst>
          </p:cNvPr>
          <p:cNvGrpSpPr/>
          <p:nvPr/>
        </p:nvGrpSpPr>
        <p:grpSpPr>
          <a:xfrm>
            <a:off x="1063266" y="5530506"/>
            <a:ext cx="10962893" cy="393756"/>
            <a:chOff x="1102470" y="5616012"/>
            <a:chExt cx="10962893" cy="39375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049149E-B619-A448-E25B-9B18580A1787}"/>
                </a:ext>
              </a:extLst>
            </p:cNvPr>
            <p:cNvGrpSpPr/>
            <p:nvPr/>
          </p:nvGrpSpPr>
          <p:grpSpPr>
            <a:xfrm>
              <a:off x="1471802" y="5616012"/>
              <a:ext cx="10593561" cy="393756"/>
              <a:chOff x="1861401" y="4996864"/>
              <a:chExt cx="10593561" cy="393756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F01E079-4F34-FD7C-5A10-4C4FB8A42AB4}"/>
                  </a:ext>
                </a:extLst>
              </p:cNvPr>
              <p:cNvSpPr txBox="1"/>
              <p:nvPr/>
            </p:nvSpPr>
            <p:spPr>
              <a:xfrm>
                <a:off x="1861401" y="5021288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cs typeface="+mn-ea"/>
                    <a:sym typeface="+mn-lt"/>
                  </a:rPr>
                  <a:t>汇报人：邹佳怡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BD09B0-F4FB-2EC7-2935-DF1EC25C7603}"/>
                  </a:ext>
                </a:extLst>
              </p:cNvPr>
              <p:cNvSpPr txBox="1"/>
              <p:nvPr/>
            </p:nvSpPr>
            <p:spPr>
              <a:xfrm>
                <a:off x="9939529" y="4996864"/>
                <a:ext cx="2515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cs typeface="+mn-ea"/>
                    <a:sym typeface="+mn-lt"/>
                  </a:rPr>
                  <a:t>时间：</a:t>
                </a:r>
                <a:r>
                  <a:rPr lang="en-US" altLang="zh-CN" b="1" spc="300" dirty="0">
                    <a:solidFill>
                      <a:srgbClr val="122E66"/>
                    </a:solidFill>
                    <a:cs typeface="+mn-ea"/>
                    <a:sym typeface="+mn-lt"/>
                  </a:rPr>
                  <a:t>2024.12.16</a:t>
                </a:r>
              </a:p>
            </p:txBody>
          </p:sp>
        </p:grpSp>
        <p:sp>
          <p:nvSpPr>
            <p:cNvPr id="15" name="iconfont-1047-784241">
              <a:extLst>
                <a:ext uri="{FF2B5EF4-FFF2-40B4-BE49-F238E27FC236}">
                  <a16:creationId xmlns:a16="http://schemas.microsoft.com/office/drawing/2014/main" id="{D311AD2C-B285-15DB-51C7-DA2888F1BE2B}"/>
                </a:ext>
              </a:extLst>
            </p:cNvPr>
            <p:cNvSpPr/>
            <p:nvPr/>
          </p:nvSpPr>
          <p:spPr>
            <a:xfrm>
              <a:off x="8846810" y="5640618"/>
              <a:ext cx="315295" cy="314885"/>
            </a:xfrm>
            <a:custGeom>
              <a:avLst/>
              <a:gdLst>
                <a:gd name="T0" fmla="*/ 11189 w 11189"/>
                <a:gd name="T1" fmla="*/ 5643 h 11177"/>
                <a:gd name="T2" fmla="*/ 11189 w 11189"/>
                <a:gd name="T3" fmla="*/ 5589 h 11177"/>
                <a:gd name="T4" fmla="*/ 11189 w 11189"/>
                <a:gd name="T5" fmla="*/ 5535 h 11177"/>
                <a:gd name="T6" fmla="*/ 5595 w 11189"/>
                <a:gd name="T7" fmla="*/ 0 h 11177"/>
                <a:gd name="T8" fmla="*/ 0 w 11189"/>
                <a:gd name="T9" fmla="*/ 5535 h 11177"/>
                <a:gd name="T10" fmla="*/ 1 w 11189"/>
                <a:gd name="T11" fmla="*/ 5589 h 11177"/>
                <a:gd name="T12" fmla="*/ 0 w 11189"/>
                <a:gd name="T13" fmla="*/ 5643 h 11177"/>
                <a:gd name="T14" fmla="*/ 5595 w 11189"/>
                <a:gd name="T15" fmla="*/ 11177 h 11177"/>
                <a:gd name="T16" fmla="*/ 11189 w 11189"/>
                <a:gd name="T17" fmla="*/ 5643 h 11177"/>
                <a:gd name="T18" fmla="*/ 5595 w 11189"/>
                <a:gd name="T19" fmla="*/ 10124 h 11177"/>
                <a:gd name="T20" fmla="*/ 1156 w 11189"/>
                <a:gd name="T21" fmla="*/ 5643 h 11177"/>
                <a:gd name="T22" fmla="*/ 1156 w 11189"/>
                <a:gd name="T23" fmla="*/ 5611 h 11177"/>
                <a:gd name="T24" fmla="*/ 1156 w 11189"/>
                <a:gd name="T25" fmla="*/ 5611 h 11177"/>
                <a:gd name="T26" fmla="*/ 1156 w 11189"/>
                <a:gd name="T27" fmla="*/ 5589 h 11177"/>
                <a:gd name="T28" fmla="*/ 1156 w 11189"/>
                <a:gd name="T29" fmla="*/ 5567 h 11177"/>
                <a:gd name="T30" fmla="*/ 1156 w 11189"/>
                <a:gd name="T31" fmla="*/ 5567 h 11177"/>
                <a:gd name="T32" fmla="*/ 1156 w 11189"/>
                <a:gd name="T33" fmla="*/ 5535 h 11177"/>
                <a:gd name="T34" fmla="*/ 5595 w 11189"/>
                <a:gd name="T35" fmla="*/ 1054 h 11177"/>
                <a:gd name="T36" fmla="*/ 10034 w 11189"/>
                <a:gd name="T37" fmla="*/ 5535 h 11177"/>
                <a:gd name="T38" fmla="*/ 10033 w 11189"/>
                <a:gd name="T39" fmla="*/ 5567 h 11177"/>
                <a:gd name="T40" fmla="*/ 10033 w 11189"/>
                <a:gd name="T41" fmla="*/ 5567 h 11177"/>
                <a:gd name="T42" fmla="*/ 10033 w 11189"/>
                <a:gd name="T43" fmla="*/ 5589 h 11177"/>
                <a:gd name="T44" fmla="*/ 10033 w 11189"/>
                <a:gd name="T45" fmla="*/ 5611 h 11177"/>
                <a:gd name="T46" fmla="*/ 10033 w 11189"/>
                <a:gd name="T47" fmla="*/ 5611 h 11177"/>
                <a:gd name="T48" fmla="*/ 10034 w 11189"/>
                <a:gd name="T49" fmla="*/ 5643 h 11177"/>
                <a:gd name="T50" fmla="*/ 5595 w 11189"/>
                <a:gd name="T51" fmla="*/ 10124 h 11177"/>
                <a:gd name="T52" fmla="*/ 4818 w 11189"/>
                <a:gd name="T53" fmla="*/ 5514 h 11177"/>
                <a:gd name="T54" fmla="*/ 4804 w 11189"/>
                <a:gd name="T55" fmla="*/ 5611 h 11177"/>
                <a:gd name="T56" fmla="*/ 4804 w 11189"/>
                <a:gd name="T57" fmla="*/ 6034 h 11177"/>
                <a:gd name="T58" fmla="*/ 5167 w 11189"/>
                <a:gd name="T59" fmla="*/ 6397 h 11177"/>
                <a:gd name="T60" fmla="*/ 8440 w 11189"/>
                <a:gd name="T61" fmla="*/ 6397 h 11177"/>
                <a:gd name="T62" fmla="*/ 8803 w 11189"/>
                <a:gd name="T63" fmla="*/ 6034 h 11177"/>
                <a:gd name="T64" fmla="*/ 8803 w 11189"/>
                <a:gd name="T65" fmla="*/ 5611 h 11177"/>
                <a:gd name="T66" fmla="*/ 8440 w 11189"/>
                <a:gd name="T67" fmla="*/ 5249 h 11177"/>
                <a:gd name="T68" fmla="*/ 5966 w 11189"/>
                <a:gd name="T69" fmla="*/ 5249 h 11177"/>
                <a:gd name="T70" fmla="*/ 5966 w 11189"/>
                <a:gd name="T71" fmla="*/ 2069 h 11177"/>
                <a:gd name="T72" fmla="*/ 5604 w 11189"/>
                <a:gd name="T73" fmla="*/ 1706 h 11177"/>
                <a:gd name="T74" fmla="*/ 5180 w 11189"/>
                <a:gd name="T75" fmla="*/ 1706 h 11177"/>
                <a:gd name="T76" fmla="*/ 4818 w 11189"/>
                <a:gd name="T77" fmla="*/ 2069 h 11177"/>
                <a:gd name="T78" fmla="*/ 4818 w 11189"/>
                <a:gd name="T79" fmla="*/ 5514 h 1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89" h="11177">
                  <a:moveTo>
                    <a:pt x="11189" y="5643"/>
                  </a:moveTo>
                  <a:cubicBezTo>
                    <a:pt x="11189" y="5625"/>
                    <a:pt x="11189" y="5607"/>
                    <a:pt x="11189" y="5589"/>
                  </a:cubicBezTo>
                  <a:cubicBezTo>
                    <a:pt x="11189" y="5571"/>
                    <a:pt x="11189" y="5553"/>
                    <a:pt x="11189" y="5535"/>
                  </a:cubicBezTo>
                  <a:cubicBezTo>
                    <a:pt x="11189" y="2478"/>
                    <a:pt x="8684" y="0"/>
                    <a:pt x="5595" y="0"/>
                  </a:cubicBezTo>
                  <a:cubicBezTo>
                    <a:pt x="2505" y="0"/>
                    <a:pt x="0" y="2478"/>
                    <a:pt x="0" y="5535"/>
                  </a:cubicBezTo>
                  <a:cubicBezTo>
                    <a:pt x="0" y="5553"/>
                    <a:pt x="1" y="5571"/>
                    <a:pt x="1" y="5589"/>
                  </a:cubicBezTo>
                  <a:cubicBezTo>
                    <a:pt x="1" y="5607"/>
                    <a:pt x="0" y="5625"/>
                    <a:pt x="0" y="5643"/>
                  </a:cubicBezTo>
                  <a:cubicBezTo>
                    <a:pt x="0" y="8700"/>
                    <a:pt x="2505" y="11177"/>
                    <a:pt x="5595" y="11177"/>
                  </a:cubicBezTo>
                  <a:cubicBezTo>
                    <a:pt x="8684" y="11177"/>
                    <a:pt x="11189" y="8700"/>
                    <a:pt x="11189" y="5643"/>
                  </a:cubicBezTo>
                  <a:close/>
                  <a:moveTo>
                    <a:pt x="5595" y="10124"/>
                  </a:moveTo>
                  <a:cubicBezTo>
                    <a:pt x="3143" y="10124"/>
                    <a:pt x="1156" y="8118"/>
                    <a:pt x="1156" y="5643"/>
                  </a:cubicBezTo>
                  <a:cubicBezTo>
                    <a:pt x="1156" y="5632"/>
                    <a:pt x="1156" y="5622"/>
                    <a:pt x="1156" y="5611"/>
                  </a:cubicBezTo>
                  <a:lnTo>
                    <a:pt x="1156" y="5611"/>
                  </a:lnTo>
                  <a:cubicBezTo>
                    <a:pt x="1156" y="5604"/>
                    <a:pt x="1156" y="5596"/>
                    <a:pt x="1156" y="5589"/>
                  </a:cubicBezTo>
                  <a:cubicBezTo>
                    <a:pt x="1156" y="5582"/>
                    <a:pt x="1156" y="5574"/>
                    <a:pt x="1156" y="5567"/>
                  </a:cubicBezTo>
                  <a:lnTo>
                    <a:pt x="1156" y="5567"/>
                  </a:lnTo>
                  <a:cubicBezTo>
                    <a:pt x="1156" y="5556"/>
                    <a:pt x="1156" y="5546"/>
                    <a:pt x="1156" y="5535"/>
                  </a:cubicBezTo>
                  <a:cubicBezTo>
                    <a:pt x="1156" y="3060"/>
                    <a:pt x="3143" y="1054"/>
                    <a:pt x="5595" y="1054"/>
                  </a:cubicBezTo>
                  <a:cubicBezTo>
                    <a:pt x="8046" y="1054"/>
                    <a:pt x="10034" y="3060"/>
                    <a:pt x="10034" y="5535"/>
                  </a:cubicBezTo>
                  <a:cubicBezTo>
                    <a:pt x="10034" y="5546"/>
                    <a:pt x="10033" y="5556"/>
                    <a:pt x="10033" y="5567"/>
                  </a:cubicBezTo>
                  <a:lnTo>
                    <a:pt x="10033" y="5567"/>
                  </a:lnTo>
                  <a:cubicBezTo>
                    <a:pt x="10033" y="5574"/>
                    <a:pt x="10033" y="5582"/>
                    <a:pt x="10033" y="5589"/>
                  </a:cubicBezTo>
                  <a:cubicBezTo>
                    <a:pt x="10033" y="5596"/>
                    <a:pt x="10033" y="5604"/>
                    <a:pt x="10033" y="5611"/>
                  </a:cubicBezTo>
                  <a:lnTo>
                    <a:pt x="10033" y="5611"/>
                  </a:lnTo>
                  <a:cubicBezTo>
                    <a:pt x="10034" y="5622"/>
                    <a:pt x="10034" y="5632"/>
                    <a:pt x="10034" y="5643"/>
                  </a:cubicBezTo>
                  <a:cubicBezTo>
                    <a:pt x="10034" y="8118"/>
                    <a:pt x="8046" y="10124"/>
                    <a:pt x="5595" y="10124"/>
                  </a:cubicBezTo>
                  <a:close/>
                  <a:moveTo>
                    <a:pt x="4818" y="5514"/>
                  </a:moveTo>
                  <a:cubicBezTo>
                    <a:pt x="4809" y="5545"/>
                    <a:pt x="4804" y="5577"/>
                    <a:pt x="4804" y="5611"/>
                  </a:cubicBezTo>
                  <a:lnTo>
                    <a:pt x="4804" y="6034"/>
                  </a:lnTo>
                  <a:cubicBezTo>
                    <a:pt x="4804" y="6235"/>
                    <a:pt x="4967" y="6397"/>
                    <a:pt x="5167" y="6397"/>
                  </a:cubicBezTo>
                  <a:lnTo>
                    <a:pt x="8440" y="6397"/>
                  </a:lnTo>
                  <a:cubicBezTo>
                    <a:pt x="8640" y="6397"/>
                    <a:pt x="8803" y="6235"/>
                    <a:pt x="8803" y="6034"/>
                  </a:cubicBezTo>
                  <a:lnTo>
                    <a:pt x="8803" y="5611"/>
                  </a:lnTo>
                  <a:cubicBezTo>
                    <a:pt x="8803" y="5411"/>
                    <a:pt x="8640" y="5249"/>
                    <a:pt x="8440" y="5249"/>
                  </a:cubicBezTo>
                  <a:lnTo>
                    <a:pt x="5966" y="5249"/>
                  </a:lnTo>
                  <a:lnTo>
                    <a:pt x="5966" y="2069"/>
                  </a:lnTo>
                  <a:cubicBezTo>
                    <a:pt x="5966" y="1869"/>
                    <a:pt x="5804" y="1706"/>
                    <a:pt x="5604" y="1706"/>
                  </a:cubicBezTo>
                  <a:lnTo>
                    <a:pt x="5180" y="1706"/>
                  </a:lnTo>
                  <a:cubicBezTo>
                    <a:pt x="4980" y="1706"/>
                    <a:pt x="4818" y="1869"/>
                    <a:pt x="4818" y="2069"/>
                  </a:cubicBezTo>
                  <a:lnTo>
                    <a:pt x="4818" y="5514"/>
                  </a:lnTo>
                  <a:close/>
                </a:path>
              </a:pathLst>
            </a:custGeom>
            <a:solidFill>
              <a:srgbClr val="0E4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E66"/>
                </a:solidFill>
                <a:cs typeface="+mn-ea"/>
                <a:sym typeface="+mn-lt"/>
              </a:endParaRPr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FBAE3EF2-96DF-3F41-52A9-562D50ED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2470" y="5640436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72C45C0-4DA1-60C7-700E-077D1E56CA03}"/>
              </a:ext>
            </a:extLst>
          </p:cNvPr>
          <p:cNvSpPr txBox="1"/>
          <p:nvPr/>
        </p:nvSpPr>
        <p:spPr>
          <a:xfrm>
            <a:off x="491993" y="3675578"/>
            <a:ext cx="3637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chemeClr val="bg1">
                    <a:alpha val="65000"/>
                  </a:schemeClr>
                </a:solidFill>
                <a:latin typeface="+mj-ea"/>
                <a:ea typeface="+mj-ea"/>
              </a:rPr>
              <a:t>华南师范大学丨光电科学与工程学院</a:t>
            </a:r>
          </a:p>
        </p:txBody>
      </p:sp>
      <p:grpSp>
        <p:nvGrpSpPr>
          <p:cNvPr id="22" name="组合 29">
            <a:extLst>
              <a:ext uri="{FF2B5EF4-FFF2-40B4-BE49-F238E27FC236}">
                <a16:creationId xmlns:a16="http://schemas.microsoft.com/office/drawing/2014/main" id="{7850011C-16D8-4DB6-37E4-7DE3581E4D98}"/>
              </a:ext>
            </a:extLst>
          </p:cNvPr>
          <p:cNvGrpSpPr/>
          <p:nvPr/>
        </p:nvGrpSpPr>
        <p:grpSpPr bwMode="auto">
          <a:xfrm>
            <a:off x="407368" y="672799"/>
            <a:ext cx="3912674" cy="1204530"/>
            <a:chOff x="9611686" y="30213"/>
            <a:chExt cx="2071670" cy="592618"/>
          </a:xfrm>
        </p:grpSpPr>
        <p:pic>
          <p:nvPicPr>
            <p:cNvPr id="23" name="图片 30" descr="卡通人物&#10;&#10;低可信度描述已自动生成">
              <a:extLst>
                <a:ext uri="{FF2B5EF4-FFF2-40B4-BE49-F238E27FC236}">
                  <a16:creationId xmlns:a16="http://schemas.microsoft.com/office/drawing/2014/main" id="{2685F6E9-5228-223D-E4AC-0E4227BCD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55"/>
            <a:stretch>
              <a:fillRect/>
            </a:stretch>
          </p:blipFill>
          <p:spPr bwMode="auto">
            <a:xfrm>
              <a:off x="10147220" y="30213"/>
              <a:ext cx="1536136" cy="567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图片 31" descr="徽标&#10;&#10;描述已自动生成">
              <a:extLst>
                <a:ext uri="{FF2B5EF4-FFF2-40B4-BE49-F238E27FC236}">
                  <a16:creationId xmlns:a16="http://schemas.microsoft.com/office/drawing/2014/main" id="{79A72BCA-72B6-3B21-E094-B55683F61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1686" y="67768"/>
              <a:ext cx="505801" cy="55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293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0" y="117429"/>
            <a:ext cx="2072820" cy="597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E51B72-1803-7926-9D6B-797DC54F3783}"/>
              </a:ext>
            </a:extLst>
          </p:cNvPr>
          <p:cNvSpPr txBox="1"/>
          <p:nvPr/>
        </p:nvSpPr>
        <p:spPr>
          <a:xfrm>
            <a:off x="1922232" y="3519069"/>
            <a:ext cx="260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什么是网络加密？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具体包含哪些步骤？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E8C98F-26F0-372E-E78C-C45E65C05D97}"/>
              </a:ext>
            </a:extLst>
          </p:cNvPr>
          <p:cNvSpPr txBox="1"/>
          <p:nvPr/>
        </p:nvSpPr>
        <p:spPr>
          <a:xfrm>
            <a:off x="7250338" y="203364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901187-3E52-411D-D2CE-478E93A7614D}"/>
              </a:ext>
            </a:extLst>
          </p:cNvPr>
          <p:cNvSpPr txBox="1"/>
          <p:nvPr/>
        </p:nvSpPr>
        <p:spPr>
          <a:xfrm>
            <a:off x="7250333" y="531227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BBF11E-14CF-58E6-7501-1B20EC2BF70F}"/>
              </a:ext>
            </a:extLst>
          </p:cNvPr>
          <p:cNvSpPr txBox="1"/>
          <p:nvPr/>
        </p:nvSpPr>
        <p:spPr>
          <a:xfrm>
            <a:off x="400051" y="1099928"/>
            <a:ext cx="27432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光纤通信系统组成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6B58BC-5C20-2BA9-A3D0-C83950442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6" y="1685418"/>
            <a:ext cx="11170427" cy="40726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0C2EC0-A771-CE9D-FF00-0A7A95A52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393" y="4683485"/>
            <a:ext cx="7255104" cy="1626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C8690-5505-9D3A-5A82-9600F590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22EDDA7-DADB-6818-79F5-805E057EA61B}"/>
              </a:ext>
            </a:extLst>
          </p:cNvPr>
          <p:cNvSpPr txBox="1"/>
          <p:nvPr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F402A2-21D6-6710-132F-B865CD942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0" y="117429"/>
            <a:ext cx="2072820" cy="597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BF9D56-4DB3-66CD-08BA-CED516371309}"/>
              </a:ext>
            </a:extLst>
          </p:cNvPr>
          <p:cNvSpPr txBox="1"/>
          <p:nvPr/>
        </p:nvSpPr>
        <p:spPr>
          <a:xfrm>
            <a:off x="1922232" y="3519069"/>
            <a:ext cx="260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什么是网络加密？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具体包含哪些步骤？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8565AF-09C8-A4EC-5140-0288AD1AC01E}"/>
              </a:ext>
            </a:extLst>
          </p:cNvPr>
          <p:cNvSpPr txBox="1"/>
          <p:nvPr/>
        </p:nvSpPr>
        <p:spPr>
          <a:xfrm>
            <a:off x="7250338" y="203364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70B911-C724-65FF-6DD8-D4109FE8A2D3}"/>
              </a:ext>
            </a:extLst>
          </p:cNvPr>
          <p:cNvSpPr txBox="1"/>
          <p:nvPr/>
        </p:nvSpPr>
        <p:spPr>
          <a:xfrm>
            <a:off x="7250333" y="531227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0FB48D-94C2-DC81-1A63-C5DEE7E8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79" y="1416865"/>
            <a:ext cx="5911121" cy="40242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5DA63D3-A573-01F1-DE62-EA51047FE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116" y="1462904"/>
            <a:ext cx="3188850" cy="41263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D37C85-7B3E-77A4-80F9-F1B1E408C0D4}"/>
              </a:ext>
            </a:extLst>
          </p:cNvPr>
          <p:cNvSpPr txBox="1"/>
          <p:nvPr/>
        </p:nvSpPr>
        <p:spPr>
          <a:xfrm>
            <a:off x="7154866" y="5975345"/>
            <a:ext cx="346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自适应光学系统工作原理示意图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E3C43C-4D85-A890-1B80-19FB22D27AB5}"/>
              </a:ext>
            </a:extLst>
          </p:cNvPr>
          <p:cNvSpPr txBox="1"/>
          <p:nvPr/>
        </p:nvSpPr>
        <p:spPr>
          <a:xfrm>
            <a:off x="279631" y="5975345"/>
            <a:ext cx="5482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典型的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BPSK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相干探测空间光通信工作原理图</a:t>
            </a:r>
          </a:p>
        </p:txBody>
      </p:sp>
    </p:spTree>
    <p:extLst>
      <p:ext uri="{BB962C8B-B14F-4D97-AF65-F5344CB8AC3E}">
        <p14:creationId xmlns:p14="http://schemas.microsoft.com/office/powerpoint/2010/main" val="404199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56B86-C869-ACAB-7F7E-028FE4274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0DE253DF-9F6C-CEFE-47C6-81AD9BFC887D}"/>
              </a:ext>
            </a:extLst>
          </p:cNvPr>
          <p:cNvSpPr/>
          <p:nvPr/>
        </p:nvSpPr>
        <p:spPr>
          <a:xfrm>
            <a:off x="411480" y="1250056"/>
            <a:ext cx="3855720" cy="629597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CB989C-6A64-DBA4-14CA-66585D9560CF}"/>
              </a:ext>
            </a:extLst>
          </p:cNvPr>
          <p:cNvSpPr txBox="1"/>
          <p:nvPr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68DC8-55F8-FF0E-6C84-DF51C4566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0" y="117429"/>
            <a:ext cx="2072820" cy="597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AACEC0-4440-0990-628A-6DE92FC238EF}"/>
              </a:ext>
            </a:extLst>
          </p:cNvPr>
          <p:cNvSpPr txBox="1"/>
          <p:nvPr/>
        </p:nvSpPr>
        <p:spPr>
          <a:xfrm>
            <a:off x="1922232" y="3519069"/>
            <a:ext cx="260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什么是网络加密？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具体包含哪些步骤？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6813D0-95A7-4FD6-41DF-E5346151CC4D}"/>
              </a:ext>
            </a:extLst>
          </p:cNvPr>
          <p:cNvSpPr txBox="1"/>
          <p:nvPr/>
        </p:nvSpPr>
        <p:spPr>
          <a:xfrm>
            <a:off x="7250338" y="203364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B92521-BC9F-84FC-4621-4BA9F9566240}"/>
              </a:ext>
            </a:extLst>
          </p:cNvPr>
          <p:cNvSpPr txBox="1"/>
          <p:nvPr/>
        </p:nvSpPr>
        <p:spPr>
          <a:xfrm>
            <a:off x="7250333" y="531227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CE9E7A-AEF8-239A-ED53-9A965D37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442" y="2199845"/>
            <a:ext cx="9349116" cy="27922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15FFB1-BCA1-A26D-34F9-61FCA607913D}"/>
              </a:ext>
            </a:extLst>
          </p:cNvPr>
          <p:cNvSpPr txBox="1"/>
          <p:nvPr/>
        </p:nvSpPr>
        <p:spPr>
          <a:xfrm>
            <a:off x="4728308" y="5127604"/>
            <a:ext cx="194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章动跟踪示意图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74EACA-2DD5-5CA8-8A21-CE230ECCD9CA}"/>
              </a:ext>
            </a:extLst>
          </p:cNvPr>
          <p:cNvSpPr txBox="1"/>
          <p:nvPr/>
        </p:nvSpPr>
        <p:spPr>
          <a:xfrm>
            <a:off x="910493" y="1309401"/>
            <a:ext cx="3112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抗干扰链路维持技术</a:t>
            </a:r>
          </a:p>
        </p:txBody>
      </p:sp>
    </p:spTree>
    <p:extLst>
      <p:ext uri="{BB962C8B-B14F-4D97-AF65-F5344CB8AC3E}">
        <p14:creationId xmlns:p14="http://schemas.microsoft.com/office/powerpoint/2010/main" val="23336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B5C06-730A-D458-84E4-CC0B1FD93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419A73B-89A0-3C16-6448-B5AFE2D56406}"/>
              </a:ext>
            </a:extLst>
          </p:cNvPr>
          <p:cNvSpPr txBox="1"/>
          <p:nvPr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41AEEF-EFD8-884D-E307-A902FE714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0" y="117429"/>
            <a:ext cx="2072820" cy="5974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DD9FEE8-6A08-FC3E-3AB7-7389403E5D8B}"/>
              </a:ext>
            </a:extLst>
          </p:cNvPr>
          <p:cNvSpPr txBox="1"/>
          <p:nvPr/>
        </p:nvSpPr>
        <p:spPr>
          <a:xfrm>
            <a:off x="7250338" y="203364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D5C2C6-6FA6-92A9-26F3-67A0EB321733}"/>
              </a:ext>
            </a:extLst>
          </p:cNvPr>
          <p:cNvSpPr txBox="1"/>
          <p:nvPr/>
        </p:nvSpPr>
        <p:spPr>
          <a:xfrm>
            <a:off x="7250333" y="531227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EEDA7-BDF3-410D-17FC-FBC29DEC10CA}"/>
              </a:ext>
            </a:extLst>
          </p:cNvPr>
          <p:cNvSpPr txBox="1"/>
          <p:nvPr/>
        </p:nvSpPr>
        <p:spPr>
          <a:xfrm>
            <a:off x="400050" y="1022304"/>
            <a:ext cx="241935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密钥</a:t>
            </a:r>
          </a:p>
        </p:txBody>
      </p:sp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031905B1-2847-9876-D12B-121D71B58B23}"/>
              </a:ext>
            </a:extLst>
          </p:cNvPr>
          <p:cNvSpPr/>
          <p:nvPr/>
        </p:nvSpPr>
        <p:spPr>
          <a:xfrm>
            <a:off x="1543050" y="2943225"/>
            <a:ext cx="2838450" cy="1371600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存在疑问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825E5468-6CB3-A6A7-3D42-EC1D3971013A}"/>
              </a:ext>
            </a:extLst>
          </p:cNvPr>
          <p:cNvSpPr/>
          <p:nvPr/>
        </p:nvSpPr>
        <p:spPr>
          <a:xfrm>
            <a:off x="6438901" y="1567743"/>
            <a:ext cx="2085974" cy="904873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密钥如何分发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E9FE08BD-6CC3-B272-B4D4-AE086D67B8D4}"/>
              </a:ext>
            </a:extLst>
          </p:cNvPr>
          <p:cNvSpPr/>
          <p:nvPr/>
        </p:nvSpPr>
        <p:spPr>
          <a:xfrm>
            <a:off x="6438901" y="4592061"/>
            <a:ext cx="2085975" cy="90487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密钥是否占用通信资源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E8D3DD2-533F-B0AF-4242-21085D118E86}"/>
              </a:ext>
            </a:extLst>
          </p:cNvPr>
          <p:cNvCxnSpPr>
            <a:endCxn id="4" idx="1"/>
          </p:cNvCxnSpPr>
          <p:nvPr/>
        </p:nvCxnSpPr>
        <p:spPr>
          <a:xfrm flipV="1">
            <a:off x="4381500" y="2020180"/>
            <a:ext cx="2057401" cy="160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8F980-C958-85E3-A971-7EEB6E041A26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381500" y="3629025"/>
            <a:ext cx="2057401" cy="1415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8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9080C-3AA5-5AD9-B454-1F8C34F73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03172690-2365-5835-1E4C-1B46F0137553}"/>
              </a:ext>
            </a:extLst>
          </p:cNvPr>
          <p:cNvSpPr/>
          <p:nvPr/>
        </p:nvSpPr>
        <p:spPr>
          <a:xfrm>
            <a:off x="598260" y="1296451"/>
            <a:ext cx="4392840" cy="98859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035EE9-0185-3187-2649-2F455CEB6521}"/>
              </a:ext>
            </a:extLst>
          </p:cNvPr>
          <p:cNvSpPr txBox="1"/>
          <p:nvPr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B86F13-F7DD-32CB-A4AF-274C6E2DD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0" y="117429"/>
            <a:ext cx="2072820" cy="59746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DFD3D3B-8D2D-F2D2-6C57-23C107871CAC}"/>
              </a:ext>
            </a:extLst>
          </p:cNvPr>
          <p:cNvSpPr txBox="1"/>
          <p:nvPr/>
        </p:nvSpPr>
        <p:spPr>
          <a:xfrm>
            <a:off x="7250333" y="531227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AE6AC6-8347-CB7F-C1B2-6CC24B7B08BF}"/>
              </a:ext>
            </a:extLst>
          </p:cNvPr>
          <p:cNvSpPr txBox="1"/>
          <p:nvPr/>
        </p:nvSpPr>
        <p:spPr>
          <a:xfrm>
            <a:off x="545872" y="1497796"/>
            <a:ext cx="449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密钥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一串用于加解密数据地随机数或字符串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C5FAFA5-99EE-5687-B87C-EB5E78AAF6DE}"/>
              </a:ext>
            </a:extLst>
          </p:cNvPr>
          <p:cNvSpPr/>
          <p:nvPr/>
        </p:nvSpPr>
        <p:spPr>
          <a:xfrm>
            <a:off x="6734175" y="1296450"/>
            <a:ext cx="4392840" cy="98859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4F0665-DD3B-3D4E-2D9F-AC11A6ACD3D4}"/>
              </a:ext>
            </a:extLst>
          </p:cNvPr>
          <p:cNvSpPr txBox="1"/>
          <p:nvPr/>
        </p:nvSpPr>
        <p:spPr>
          <a:xfrm>
            <a:off x="6786562" y="1359296"/>
            <a:ext cx="439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密钥分发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在不安全的通信环境中将密钥传递给通信双方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279303-D53A-6965-D6E3-DF09EA21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40" y="2293106"/>
            <a:ext cx="5311600" cy="26672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8EE559-F575-FF51-1522-25B8C8BA4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362" y="2281018"/>
            <a:ext cx="4920267" cy="28918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D8DEA44-15DD-7A8C-208D-AB4480474A3B}"/>
              </a:ext>
            </a:extLst>
          </p:cNvPr>
          <p:cNvSpPr txBox="1"/>
          <p:nvPr/>
        </p:nvSpPr>
        <p:spPr>
          <a:xfrm>
            <a:off x="7207804" y="6178420"/>
            <a:ext cx="4314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基于超长光纤激光器的安全密钥分发方案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52B6DA-EC31-3AB9-1BA6-BC8B9DB7389A}"/>
              </a:ext>
            </a:extLst>
          </p:cNvPr>
          <p:cNvSpPr txBox="1"/>
          <p:nvPr/>
        </p:nvSpPr>
        <p:spPr>
          <a:xfrm>
            <a:off x="1857375" y="6180915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的密钥分发原理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BE4545E-4B25-7B73-D49A-BD733E5E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090" y="4854835"/>
            <a:ext cx="3461353" cy="70671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9E885F4-F7B8-12B2-2842-C54664455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81" y="5499675"/>
            <a:ext cx="5540220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7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68A6-9F4F-75FD-D9A7-9A6E403E6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18AEE4-F68A-6835-B609-DE9C00841C07}"/>
              </a:ext>
            </a:extLst>
          </p:cNvPr>
          <p:cNvSpPr/>
          <p:nvPr/>
        </p:nvSpPr>
        <p:spPr>
          <a:xfrm>
            <a:off x="278040" y="1177688"/>
            <a:ext cx="5143500" cy="665972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CD7DF3-C6DD-FA22-7180-EBF188E47FBE}"/>
              </a:ext>
            </a:extLst>
          </p:cNvPr>
          <p:cNvSpPr txBox="1"/>
          <p:nvPr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8B5580-9BF7-5B95-06FC-19996CA53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0" y="117429"/>
            <a:ext cx="2072820" cy="597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F70047-61D2-7208-3D61-5C0518D8D6C3}"/>
              </a:ext>
            </a:extLst>
          </p:cNvPr>
          <p:cNvSpPr txBox="1"/>
          <p:nvPr/>
        </p:nvSpPr>
        <p:spPr>
          <a:xfrm>
            <a:off x="1922232" y="3519069"/>
            <a:ext cx="260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什么是网络加密？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具体包含哪些步骤？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560F63-32DE-9E5C-EDB5-1077F8DC15C2}"/>
              </a:ext>
            </a:extLst>
          </p:cNvPr>
          <p:cNvSpPr txBox="1"/>
          <p:nvPr/>
        </p:nvSpPr>
        <p:spPr>
          <a:xfrm>
            <a:off x="7250338" y="203364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0467D3F-C223-6298-5A5D-6AE1156B4BC6}"/>
              </a:ext>
            </a:extLst>
          </p:cNvPr>
          <p:cNvSpPr txBox="1"/>
          <p:nvPr/>
        </p:nvSpPr>
        <p:spPr>
          <a:xfrm>
            <a:off x="7250333" y="531227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密钥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0B7488-D2DC-84CD-860D-D72290181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73" y="2634327"/>
            <a:ext cx="6564069" cy="25226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1F40BB-9FD3-3643-31D7-1FFE86F08E8C}"/>
              </a:ext>
            </a:extLst>
          </p:cNvPr>
          <p:cNvSpPr txBox="1"/>
          <p:nvPr/>
        </p:nvSpPr>
        <p:spPr>
          <a:xfrm>
            <a:off x="703104" y="1271501"/>
            <a:ext cx="429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密钥传递对通信资源的影响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37CC63-7D19-2C47-A132-C01A7DC62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2168927"/>
            <a:ext cx="5142927" cy="30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1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250BC-4D0B-CC9E-8695-AE73E49A9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EDD9F5-ECB7-A522-6D84-0A91073E12D6}"/>
              </a:ext>
            </a:extLst>
          </p:cNvPr>
          <p:cNvSpPr txBox="1"/>
          <p:nvPr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281F42-7994-6CDD-CE43-F42288BE4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0" y="117429"/>
            <a:ext cx="2072820" cy="597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12AF0E-29D8-E087-EF06-5B6E31941C63}"/>
              </a:ext>
            </a:extLst>
          </p:cNvPr>
          <p:cNvSpPr txBox="1"/>
          <p:nvPr/>
        </p:nvSpPr>
        <p:spPr>
          <a:xfrm>
            <a:off x="1922232" y="3519069"/>
            <a:ext cx="260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什么是网络加密？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具体包含哪些步骤？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AE48A2-6919-544D-BFCA-9C24D5BEE06D}"/>
              </a:ext>
            </a:extLst>
          </p:cNvPr>
          <p:cNvSpPr txBox="1"/>
          <p:nvPr/>
        </p:nvSpPr>
        <p:spPr>
          <a:xfrm>
            <a:off x="7250338" y="203364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CF883B-9D59-00B4-9032-26F8DE48B7AF}"/>
              </a:ext>
            </a:extLst>
          </p:cNvPr>
          <p:cNvSpPr txBox="1"/>
          <p:nvPr/>
        </p:nvSpPr>
        <p:spPr>
          <a:xfrm>
            <a:off x="7250333" y="531227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E84F8B-410A-5878-FD4C-FB5A4490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40" y="1945243"/>
            <a:ext cx="5188320" cy="36268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33CA0D-C540-2344-C50C-3460CDA0E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782" y="1847460"/>
            <a:ext cx="5708323" cy="38224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904768B-1801-3CFE-A863-967AA2151FB0}"/>
              </a:ext>
            </a:extLst>
          </p:cNvPr>
          <p:cNvSpPr txBox="1"/>
          <p:nvPr/>
        </p:nvSpPr>
        <p:spPr>
          <a:xfrm>
            <a:off x="2355619" y="6069983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Y-00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加密过程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EAF46-999A-6CD9-01A9-2024E83E3D05}"/>
              </a:ext>
            </a:extLst>
          </p:cNvPr>
          <p:cNvSpPr txBox="1"/>
          <p:nvPr/>
        </p:nvSpPr>
        <p:spPr>
          <a:xfrm>
            <a:off x="8102833" y="6069983"/>
            <a:ext cx="2143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两种技术的原理图</a:t>
            </a:r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0B1D346E-3D51-E27D-8FA8-9B41D62A4082}"/>
              </a:ext>
            </a:extLst>
          </p:cNvPr>
          <p:cNvSpPr/>
          <p:nvPr/>
        </p:nvSpPr>
        <p:spPr>
          <a:xfrm>
            <a:off x="466725" y="1094319"/>
            <a:ext cx="4267200" cy="616827"/>
          </a:xfrm>
          <a:prstGeom prst="flowChartProcess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QNSC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技术原理</a:t>
            </a:r>
          </a:p>
        </p:txBody>
      </p:sp>
    </p:spTree>
    <p:extLst>
      <p:ext uri="{BB962C8B-B14F-4D97-AF65-F5344CB8AC3E}">
        <p14:creationId xmlns:p14="http://schemas.microsoft.com/office/powerpoint/2010/main" val="69643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51533-4607-2F33-72AE-886E57913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B587CF8-7F73-CA97-0F29-2C166D52CAFD}"/>
              </a:ext>
            </a:extLst>
          </p:cNvPr>
          <p:cNvSpPr txBox="1"/>
          <p:nvPr/>
        </p:nvSpPr>
        <p:spPr>
          <a:xfrm>
            <a:off x="0" y="0"/>
            <a:ext cx="12192000" cy="904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BB41A-7736-15D5-50B0-3220CBB9A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0" y="117429"/>
            <a:ext cx="2072820" cy="597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D1D15A-57DF-E53D-5DF9-5A811B7225DC}"/>
              </a:ext>
            </a:extLst>
          </p:cNvPr>
          <p:cNvSpPr txBox="1"/>
          <p:nvPr/>
        </p:nvSpPr>
        <p:spPr>
          <a:xfrm>
            <a:off x="1922232" y="3519069"/>
            <a:ext cx="260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什么是网络加密？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具体包含哪些步骤？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79629A-821E-A96C-5FE2-F68741B06A0B}"/>
              </a:ext>
            </a:extLst>
          </p:cNvPr>
          <p:cNvSpPr txBox="1"/>
          <p:nvPr/>
        </p:nvSpPr>
        <p:spPr>
          <a:xfrm>
            <a:off x="7250338" y="203364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加密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FE9C07-FAAB-6259-1B06-7F71A3F27AEC}"/>
              </a:ext>
            </a:extLst>
          </p:cNvPr>
          <p:cNvSpPr txBox="1"/>
          <p:nvPr/>
        </p:nvSpPr>
        <p:spPr>
          <a:xfrm>
            <a:off x="7250333" y="531227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密钥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202C59-60F2-77AC-D388-85B403331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904875"/>
            <a:ext cx="7810500" cy="51439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88D85F-9057-C773-EA78-0E0673AF9348}"/>
              </a:ext>
            </a:extLst>
          </p:cNvPr>
          <p:cNvSpPr txBox="1"/>
          <p:nvPr/>
        </p:nvSpPr>
        <p:spPr>
          <a:xfrm>
            <a:off x="5521545" y="6145612"/>
            <a:ext cx="231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dirty="0"/>
              <a:t> </a:t>
            </a:r>
            <a:r>
              <a:rPr lang="pl-PL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QNSC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的关键技术</a:t>
            </a:r>
          </a:p>
        </p:txBody>
      </p:sp>
    </p:spTree>
    <p:extLst>
      <p:ext uri="{BB962C8B-B14F-4D97-AF65-F5344CB8AC3E}">
        <p14:creationId xmlns:p14="http://schemas.microsoft.com/office/powerpoint/2010/main" val="249122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217</Words>
  <Application>Microsoft Office PowerPoint</Application>
  <PresentationFormat>宽屏</PresentationFormat>
  <Paragraphs>63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思源黑体 CN Heavy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佳怡 邹</dc:creator>
  <cp:lastModifiedBy>佳怡 邹</cp:lastModifiedBy>
  <cp:revision>9</cp:revision>
  <dcterms:created xsi:type="dcterms:W3CDTF">2024-12-12T03:12:04Z</dcterms:created>
  <dcterms:modified xsi:type="dcterms:W3CDTF">2024-12-16T11:52:36Z</dcterms:modified>
</cp:coreProperties>
</file>