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60" r:id="rId5"/>
  </p:sldIdLst>
  <p:sldSz cx="21602700" cy="32404050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6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6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6">
          <p15:clr>
            <a:srgbClr val="A4A3A4"/>
          </p15:clr>
        </p15:guide>
        <p15:guide id="2" pos="68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020"/>
    <a:srgbClr val="009900"/>
    <a:srgbClr val="FF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0206"/>
        <p:guide pos="6804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customXml" Target="../customXml/item3.xml" /><Relationship Id="rId7" Type="http://schemas.openxmlformats.org/officeDocument/2006/relationships/handoutMaster" Target="handoutMasters/handoutMaster1.xml" /><Relationship Id="rId2" Type="http://schemas.openxmlformats.org/officeDocument/2006/relationships/customXml" Target="../customXml/item2.xml" /><Relationship Id="rId1" Type="http://schemas.openxmlformats.org/officeDocument/2006/relationships/customXml" Target="../customXml/item1.xml" /><Relationship Id="rId6" Type="http://schemas.openxmlformats.org/officeDocument/2006/relationships/notesMaster" Target="notesMasters/notesMaster1.xml" /><Relationship Id="rId11" Type="http://schemas.openxmlformats.org/officeDocument/2006/relationships/tableStyles" Target="tableStyles.xml" /><Relationship Id="rId5" Type="http://schemas.openxmlformats.org/officeDocument/2006/relationships/slide" Target="slides/slide1.xml" /><Relationship Id="rId10" Type="http://schemas.openxmlformats.org/officeDocument/2006/relationships/theme" Target="theme/theme1.xml" /><Relationship Id="rId4" Type="http://schemas.openxmlformats.org/officeDocument/2006/relationships/slideMaster" Target="slideMasters/slideMaster1.xml" /><Relationship Id="rId9" Type="http://schemas.openxmlformats.org/officeDocument/2006/relationships/viewProps" Target="view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2137F34-5DDC-4C31-BA02-2277B1A4CE6D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160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6000" y="685800"/>
            <a:ext cx="228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37B61E2-BDFA-4896-B4A2-5CC42FC61C0E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85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34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035EDA-CF5D-4260-93D3-A3EA22A42075}" type="slidenum">
              <a:rPr lang="pt-BR">
                <a:latin typeface="Calibri" pitchFamily="34" charset="0"/>
                <a:ea typeface="ＭＳ Ｐゴシック" pitchFamily="34" charset="-128"/>
              </a:rPr>
              <a:pPr/>
              <a:t>1</a:t>
            </a:fld>
            <a:endParaRPr lang="pt-BR">
              <a:latin typeface="Calibri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852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0838" y="10066338"/>
            <a:ext cx="18361025" cy="6945312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40088" y="18362613"/>
            <a:ext cx="15122525" cy="82804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D650F0-8AAD-48EF-B3D3-2345F45EF8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B3DDCC-A5AA-4FD1-B372-9424E989D2B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5662275" y="1296988"/>
            <a:ext cx="4860925" cy="27649487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79500" y="1296988"/>
            <a:ext cx="14430375" cy="27649487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A33422-2CED-4084-A0A2-878BA7696C0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96D8B-5E5D-4756-AFBB-3EBE1D3ED4DA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6563" y="20823238"/>
            <a:ext cx="18362612" cy="64357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06563" y="13733463"/>
            <a:ext cx="18362612" cy="70897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877B64-938F-41A7-B468-783CF163B3B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79500" y="7561263"/>
            <a:ext cx="9645650" cy="21385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877550" y="7561263"/>
            <a:ext cx="9645650" cy="21385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F3C380-F25C-4E70-B099-B699EC5ADAC9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79500" y="7253288"/>
            <a:ext cx="9545638" cy="3022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79500" y="10275888"/>
            <a:ext cx="9545638" cy="186705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0974388" y="7253288"/>
            <a:ext cx="9548812" cy="30226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0974388" y="10275888"/>
            <a:ext cx="9548812" cy="186705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11D1C0-6B5C-4B42-9BF5-9656ED25A1D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03E92E-70CD-434A-A365-47B3624C9D1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EBB076-EF90-42B2-B80B-DD7B17B5D86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9500" y="1290638"/>
            <a:ext cx="7107238" cy="5489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45500" y="1290638"/>
            <a:ext cx="12077700" cy="276558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79500" y="6780213"/>
            <a:ext cx="7107238" cy="221662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FA4729-5D1D-4D38-A25F-21509599703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33863" y="22682200"/>
            <a:ext cx="12961937" cy="2678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33863" y="2895600"/>
            <a:ext cx="12961937" cy="194421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233863" y="25360313"/>
            <a:ext cx="12961937" cy="38036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B7DF24-3BB9-4DC6-A067-2A7C35CBC9DF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0" y="1296988"/>
            <a:ext cx="194437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8610" tIns="154305" rIns="308610" bIns="15430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0" y="7561263"/>
            <a:ext cx="19443700" cy="2138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8610" tIns="154305" rIns="308610" bIns="1543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9500" y="29508450"/>
            <a:ext cx="5041900" cy="225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08610" tIns="154305" rIns="308610" bIns="15430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47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80288" y="29508450"/>
            <a:ext cx="6842125" cy="225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08610" tIns="154305" rIns="308610" bIns="154305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47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481300" y="29508450"/>
            <a:ext cx="5041900" cy="225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08610" tIns="154305" rIns="308610" bIns="15430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4700"/>
            </a:lvl1pPr>
          </a:lstStyle>
          <a:p>
            <a:fld id="{9D20D27F-DE98-4825-9B81-BD19507AA243}" type="slidenum">
              <a:rPr lang="pt-BR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086100" rtl="0" eaLnBrk="0" fontAlgn="base" hangingPunct="0">
        <a:spcBef>
          <a:spcPct val="0"/>
        </a:spcBef>
        <a:spcAft>
          <a:spcPct val="0"/>
        </a:spcAft>
        <a:defRPr sz="149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086100" rtl="0" eaLnBrk="0" fontAlgn="base" hangingPunct="0">
        <a:spcBef>
          <a:spcPct val="0"/>
        </a:spcBef>
        <a:spcAft>
          <a:spcPct val="0"/>
        </a:spcAft>
        <a:defRPr sz="14900">
          <a:solidFill>
            <a:schemeClr val="tx2"/>
          </a:solidFill>
          <a:latin typeface="Arial" charset="0"/>
        </a:defRPr>
      </a:lvl2pPr>
      <a:lvl3pPr algn="ctr" defTabSz="3086100" rtl="0" eaLnBrk="0" fontAlgn="base" hangingPunct="0">
        <a:spcBef>
          <a:spcPct val="0"/>
        </a:spcBef>
        <a:spcAft>
          <a:spcPct val="0"/>
        </a:spcAft>
        <a:defRPr sz="14900">
          <a:solidFill>
            <a:schemeClr val="tx2"/>
          </a:solidFill>
          <a:latin typeface="Arial" charset="0"/>
        </a:defRPr>
      </a:lvl3pPr>
      <a:lvl4pPr algn="ctr" defTabSz="3086100" rtl="0" eaLnBrk="0" fontAlgn="base" hangingPunct="0">
        <a:spcBef>
          <a:spcPct val="0"/>
        </a:spcBef>
        <a:spcAft>
          <a:spcPct val="0"/>
        </a:spcAft>
        <a:defRPr sz="14900">
          <a:solidFill>
            <a:schemeClr val="tx2"/>
          </a:solidFill>
          <a:latin typeface="Arial" charset="0"/>
        </a:defRPr>
      </a:lvl4pPr>
      <a:lvl5pPr algn="ctr" defTabSz="3086100" rtl="0" eaLnBrk="0" fontAlgn="base" hangingPunct="0">
        <a:spcBef>
          <a:spcPct val="0"/>
        </a:spcBef>
        <a:spcAft>
          <a:spcPct val="0"/>
        </a:spcAft>
        <a:defRPr sz="14900">
          <a:solidFill>
            <a:schemeClr val="tx2"/>
          </a:solidFill>
          <a:latin typeface="Arial" charset="0"/>
        </a:defRPr>
      </a:lvl5pPr>
      <a:lvl6pPr marL="457200" algn="ctr" defTabSz="3086100" rtl="0" fontAlgn="base">
        <a:spcBef>
          <a:spcPct val="0"/>
        </a:spcBef>
        <a:spcAft>
          <a:spcPct val="0"/>
        </a:spcAft>
        <a:defRPr sz="14900">
          <a:solidFill>
            <a:schemeClr val="tx2"/>
          </a:solidFill>
          <a:latin typeface="Arial" charset="0"/>
        </a:defRPr>
      </a:lvl6pPr>
      <a:lvl7pPr marL="914400" algn="ctr" defTabSz="3086100" rtl="0" fontAlgn="base">
        <a:spcBef>
          <a:spcPct val="0"/>
        </a:spcBef>
        <a:spcAft>
          <a:spcPct val="0"/>
        </a:spcAft>
        <a:defRPr sz="14900">
          <a:solidFill>
            <a:schemeClr val="tx2"/>
          </a:solidFill>
          <a:latin typeface="Arial" charset="0"/>
        </a:defRPr>
      </a:lvl7pPr>
      <a:lvl8pPr marL="1371600" algn="ctr" defTabSz="3086100" rtl="0" fontAlgn="base">
        <a:spcBef>
          <a:spcPct val="0"/>
        </a:spcBef>
        <a:spcAft>
          <a:spcPct val="0"/>
        </a:spcAft>
        <a:defRPr sz="14900">
          <a:solidFill>
            <a:schemeClr val="tx2"/>
          </a:solidFill>
          <a:latin typeface="Arial" charset="0"/>
        </a:defRPr>
      </a:lvl8pPr>
      <a:lvl9pPr marL="1828800" algn="ctr" defTabSz="3086100" rtl="0" fontAlgn="base">
        <a:spcBef>
          <a:spcPct val="0"/>
        </a:spcBef>
        <a:spcAft>
          <a:spcPct val="0"/>
        </a:spcAft>
        <a:defRPr sz="14900">
          <a:solidFill>
            <a:schemeClr val="tx2"/>
          </a:solidFill>
          <a:latin typeface="Arial" charset="0"/>
        </a:defRPr>
      </a:lvl9pPr>
    </p:titleStyle>
    <p:bodyStyle>
      <a:lvl1pPr marL="1157288" indent="-1157288" algn="l" defTabSz="3086100" rtl="0" eaLnBrk="0" fontAlgn="base" hangingPunct="0">
        <a:spcBef>
          <a:spcPct val="20000"/>
        </a:spcBef>
        <a:spcAft>
          <a:spcPct val="0"/>
        </a:spcAft>
        <a:buChar char="•"/>
        <a:defRPr sz="10800">
          <a:solidFill>
            <a:schemeClr val="tx1"/>
          </a:solidFill>
          <a:latin typeface="+mn-lt"/>
          <a:ea typeface="+mn-ea"/>
          <a:cs typeface="+mn-cs"/>
        </a:defRPr>
      </a:lvl1pPr>
      <a:lvl2pPr marL="2508250" indent="-965200" algn="l" defTabSz="3086100" rtl="0" eaLnBrk="0" fontAlgn="base" hangingPunct="0">
        <a:spcBef>
          <a:spcPct val="20000"/>
        </a:spcBef>
        <a:spcAft>
          <a:spcPct val="0"/>
        </a:spcAft>
        <a:buChar char="–"/>
        <a:defRPr sz="9500">
          <a:solidFill>
            <a:schemeClr val="tx1"/>
          </a:solidFill>
          <a:latin typeface="+mn-lt"/>
        </a:defRPr>
      </a:lvl2pPr>
      <a:lvl3pPr marL="3857625" indent="-771525" algn="l" defTabSz="3086100" rtl="0" eaLnBrk="0" fontAlgn="base" hangingPunct="0">
        <a:spcBef>
          <a:spcPct val="20000"/>
        </a:spcBef>
        <a:spcAft>
          <a:spcPct val="0"/>
        </a:spcAft>
        <a:buChar char="•"/>
        <a:defRPr sz="8100">
          <a:solidFill>
            <a:schemeClr val="tx1"/>
          </a:solidFill>
          <a:latin typeface="+mn-lt"/>
        </a:defRPr>
      </a:lvl3pPr>
      <a:lvl4pPr marL="5400675" indent="-771525" algn="l" defTabSz="3086100" rtl="0" eaLnBrk="0" fontAlgn="base" hangingPunct="0">
        <a:spcBef>
          <a:spcPct val="20000"/>
        </a:spcBef>
        <a:spcAft>
          <a:spcPct val="0"/>
        </a:spcAft>
        <a:buChar char="–"/>
        <a:defRPr sz="6800">
          <a:solidFill>
            <a:schemeClr val="tx1"/>
          </a:solidFill>
          <a:latin typeface="+mn-lt"/>
        </a:defRPr>
      </a:lvl4pPr>
      <a:lvl5pPr marL="6943725" indent="-771525" algn="l" defTabSz="3086100" rtl="0" eaLnBrk="0" fontAlgn="base" hangingPunct="0">
        <a:spcBef>
          <a:spcPct val="20000"/>
        </a:spcBef>
        <a:spcAft>
          <a:spcPct val="0"/>
        </a:spcAft>
        <a:buChar char="»"/>
        <a:defRPr sz="6800">
          <a:solidFill>
            <a:schemeClr val="tx1"/>
          </a:solidFill>
          <a:latin typeface="+mn-lt"/>
        </a:defRPr>
      </a:lvl5pPr>
      <a:lvl6pPr marL="7400925" indent="-771525" algn="l" defTabSz="3086100" rtl="0" fontAlgn="base">
        <a:spcBef>
          <a:spcPct val="20000"/>
        </a:spcBef>
        <a:spcAft>
          <a:spcPct val="0"/>
        </a:spcAft>
        <a:buChar char="»"/>
        <a:defRPr sz="6800">
          <a:solidFill>
            <a:schemeClr val="tx1"/>
          </a:solidFill>
          <a:latin typeface="+mn-lt"/>
        </a:defRPr>
      </a:lvl6pPr>
      <a:lvl7pPr marL="7858125" indent="-771525" algn="l" defTabSz="3086100" rtl="0" fontAlgn="base">
        <a:spcBef>
          <a:spcPct val="20000"/>
        </a:spcBef>
        <a:spcAft>
          <a:spcPct val="0"/>
        </a:spcAft>
        <a:buChar char="»"/>
        <a:defRPr sz="6800">
          <a:solidFill>
            <a:schemeClr val="tx1"/>
          </a:solidFill>
          <a:latin typeface="+mn-lt"/>
        </a:defRPr>
      </a:lvl7pPr>
      <a:lvl8pPr marL="8315325" indent="-771525" algn="l" defTabSz="3086100" rtl="0" fontAlgn="base">
        <a:spcBef>
          <a:spcPct val="20000"/>
        </a:spcBef>
        <a:spcAft>
          <a:spcPct val="0"/>
        </a:spcAft>
        <a:buChar char="»"/>
        <a:defRPr sz="6800">
          <a:solidFill>
            <a:schemeClr val="tx1"/>
          </a:solidFill>
          <a:latin typeface="+mn-lt"/>
        </a:defRPr>
      </a:lvl8pPr>
      <a:lvl9pPr marL="8772525" indent="-771525" algn="l" defTabSz="3086100" rtl="0" fontAlgn="base">
        <a:spcBef>
          <a:spcPct val="20000"/>
        </a:spcBef>
        <a:spcAft>
          <a:spcPct val="0"/>
        </a:spcAft>
        <a:buChar char="»"/>
        <a:defRPr sz="68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 /><Relationship Id="rId13" Type="http://schemas.openxmlformats.org/officeDocument/2006/relationships/image" Target="../media/image11.svg" /><Relationship Id="rId3" Type="http://schemas.openxmlformats.org/officeDocument/2006/relationships/image" Target="../media/image1.jpeg" /><Relationship Id="rId7" Type="http://schemas.openxmlformats.org/officeDocument/2006/relationships/image" Target="../media/image5.png" /><Relationship Id="rId12" Type="http://schemas.openxmlformats.org/officeDocument/2006/relationships/image" Target="../media/image10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4.png" /><Relationship Id="rId11" Type="http://schemas.openxmlformats.org/officeDocument/2006/relationships/image" Target="../media/image9.svg" /><Relationship Id="rId5" Type="http://schemas.openxmlformats.org/officeDocument/2006/relationships/image" Target="../media/image3.png" /><Relationship Id="rId15" Type="http://schemas.openxmlformats.org/officeDocument/2006/relationships/image" Target="../media/image13.tmp" /><Relationship Id="rId10" Type="http://schemas.openxmlformats.org/officeDocument/2006/relationships/image" Target="../media/image8.png" /><Relationship Id="rId4" Type="http://schemas.openxmlformats.org/officeDocument/2006/relationships/image" Target="../media/image2.png" /><Relationship Id="rId9" Type="http://schemas.openxmlformats.org/officeDocument/2006/relationships/image" Target="../media/image7.png" /><Relationship Id="rId14" Type="http://schemas.openxmlformats.org/officeDocument/2006/relationships/image" Target="../media/image1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65B9183-D015-4EDA-BC8C-5077C4505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" y="7986"/>
            <a:ext cx="21583587" cy="32388077"/>
          </a:xfrm>
          <a:prstGeom prst="rect">
            <a:avLst/>
          </a:prstGeom>
        </p:spPr>
      </p:pic>
      <p:sp>
        <p:nvSpPr>
          <p:cNvPr id="4100" name="Rectangle 6"/>
          <p:cNvSpPr>
            <a:spLocks noChangeArrowheads="1"/>
          </p:cNvSpPr>
          <p:nvPr/>
        </p:nvSpPr>
        <p:spPr bwMode="auto">
          <a:xfrm>
            <a:off x="-27553" y="2300731"/>
            <a:ext cx="21602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spAutoFit/>
          </a:bodyPr>
          <a:lstStyle/>
          <a:p>
            <a:pPr algn="ctr" eaLnBrk="1" hangingPunct="1"/>
            <a:r>
              <a:rPr lang="pt-BR" sz="2800" b="1">
                <a:latin typeface="Arial"/>
                <a:ea typeface="ＭＳ Ｐゴシック"/>
                <a:cs typeface="Times New Roman"/>
              </a:rPr>
              <a:t> Guilherme Carvalho; Matheus Emiliano; Matheus Moura; Giovane Esteva</a:t>
            </a:r>
          </a:p>
        </p:txBody>
      </p:sp>
      <p:sp>
        <p:nvSpPr>
          <p:cNvPr id="4102" name="TextBox 8"/>
          <p:cNvSpPr txBox="1">
            <a:spLocks noChangeArrowheads="1"/>
          </p:cNvSpPr>
          <p:nvPr/>
        </p:nvSpPr>
        <p:spPr bwMode="auto">
          <a:xfrm>
            <a:off x="620818" y="4139080"/>
            <a:ext cx="9851588" cy="5747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/>
          <a:p>
            <a:pPr algn="just" defTabSz="1258888" eaLnBrk="1" hangingPunct="1"/>
            <a:r>
              <a:rPr lang="pt-BR" sz="3200" b="1">
                <a:latin typeface="Arial"/>
                <a:ea typeface="ＭＳ Ｐゴシック"/>
                <a:cs typeface="Arial"/>
              </a:rPr>
              <a:t>Sobre a </a:t>
            </a:r>
            <a:r>
              <a:rPr lang="pt-BR" sz="3200" b="1" dirty="0">
                <a:solidFill>
                  <a:srgbClr val="1F2020"/>
                </a:solidFill>
                <a:latin typeface="Arial"/>
                <a:ea typeface="ＭＳ Ｐゴシック"/>
                <a:cs typeface="Arial"/>
              </a:rPr>
              <a:t>equipe</a:t>
            </a:r>
            <a:r>
              <a:rPr lang="pt-BR" sz="3200" b="1">
                <a:latin typeface="Arial"/>
                <a:ea typeface="ＭＳ Ｐゴシック"/>
                <a:cs typeface="Arial"/>
              </a:rPr>
              <a:t>:</a:t>
            </a:r>
            <a:endParaRPr lang="pt-BR" sz="3200" b="1">
              <a:ea typeface="ＭＳ Ｐゴシック" pitchFamily="34" charset="-128"/>
            </a:endParaRPr>
          </a:p>
          <a:p>
            <a:pPr algn="just" defTabSz="1258888" eaLnBrk="1" hangingPunct="1">
              <a:spcAft>
                <a:spcPts val="900"/>
              </a:spcAft>
            </a:pPr>
            <a:endParaRPr lang="pt-BR" sz="2000">
              <a:latin typeface="Arial"/>
              <a:cs typeface="Arial"/>
            </a:endParaRPr>
          </a:p>
          <a:p>
            <a:pPr algn="just" defTabSz="1258888">
              <a:spcAft>
                <a:spcPts val="900"/>
              </a:spcAft>
            </a:pPr>
            <a:r>
              <a:rPr lang="pt-BR" sz="2800">
                <a:latin typeface="Arial"/>
                <a:cs typeface="Arial"/>
              </a:rPr>
              <a:t>Nossa equipe é composta por quatro membros: </a:t>
            </a:r>
            <a:r>
              <a:rPr lang="pt-BR" sz="2800" b="1">
                <a:latin typeface="Arial"/>
                <a:cs typeface="Arial"/>
              </a:rPr>
              <a:t>Guilherme Carvalho</a:t>
            </a:r>
            <a:r>
              <a:rPr lang="pt-BR" sz="2800">
                <a:latin typeface="Arial"/>
                <a:cs typeface="Arial"/>
              </a:rPr>
              <a:t> atua como Gerente de Projetos, sendo responsável pela liderança e gestão geral do projeto, incluindo a elaboração do escopo, distribuição de tarefas, monitoramento do progresso e comunicação com o stakeholder. Os desenvolvedores, </a:t>
            </a:r>
            <a:r>
              <a:rPr lang="pt-BR" sz="2800" b="1">
                <a:latin typeface="Arial"/>
                <a:cs typeface="Arial"/>
              </a:rPr>
              <a:t>Matheus Emiliano</a:t>
            </a:r>
            <a:r>
              <a:rPr lang="pt-BR" sz="2800">
                <a:latin typeface="Arial"/>
                <a:cs typeface="Arial"/>
              </a:rPr>
              <a:t>, </a:t>
            </a:r>
            <a:r>
              <a:rPr lang="pt-BR" sz="2800" b="1">
                <a:latin typeface="Arial"/>
                <a:cs typeface="Arial"/>
              </a:rPr>
              <a:t>Giovane Estevan </a:t>
            </a:r>
            <a:r>
              <a:rPr lang="pt-BR" sz="2800">
                <a:latin typeface="Arial"/>
                <a:cs typeface="Arial"/>
              </a:rPr>
              <a:t>e </a:t>
            </a:r>
            <a:r>
              <a:rPr lang="pt-BR" sz="2800" b="1">
                <a:latin typeface="Arial"/>
                <a:cs typeface="Arial"/>
              </a:rPr>
              <a:t>Matheus Moura</a:t>
            </a:r>
            <a:r>
              <a:rPr lang="pt-BR" sz="2800">
                <a:latin typeface="Arial"/>
                <a:cs typeface="Arial"/>
              </a:rPr>
              <a:t>, são responsáveis pelo desenvolvimento do aplicativo de predição de preço. Suas responsabilidades incluem a participação na elaboração do escopo e a implementação do aplicativo conforme os requisitos, garantindo a qualidade e entrega dentro do prazo.</a:t>
            </a:r>
            <a:endParaRPr lang="pt-BR" sz="2800">
              <a:cs typeface="Arial"/>
            </a:endParaRPr>
          </a:p>
        </p:txBody>
      </p:sp>
      <p:sp>
        <p:nvSpPr>
          <p:cNvPr id="4104" name="Rectangle 13"/>
          <p:cNvSpPr>
            <a:spLocks noChangeArrowheads="1"/>
          </p:cNvSpPr>
          <p:nvPr/>
        </p:nvSpPr>
        <p:spPr bwMode="auto">
          <a:xfrm>
            <a:off x="0" y="-514350"/>
            <a:ext cx="18415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4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0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9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9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114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114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114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114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sz="6075">
              <a:latin typeface="Arial" panose="020B0604020202020204" pitchFamily="34" charset="0"/>
            </a:endParaRPr>
          </a:p>
        </p:txBody>
      </p:sp>
      <p:sp>
        <p:nvSpPr>
          <p:cNvPr id="410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95" y="1265754"/>
            <a:ext cx="21595577" cy="892518"/>
          </a:xfrm>
        </p:spPr>
        <p:txBody>
          <a:bodyPr/>
          <a:lstStyle/>
          <a:p>
            <a:pPr eaLnBrk="1" hangingPunct="1"/>
            <a:r>
              <a:rPr lang="pt-BR" sz="4800" b="1" err="1">
                <a:solidFill>
                  <a:schemeClr val="tx1"/>
                </a:solidFill>
              </a:rPr>
              <a:t>OrganizAi</a:t>
            </a:r>
            <a:endParaRPr lang="pt-BR" sz="4800" b="1">
              <a:solidFill>
                <a:schemeClr val="tx1"/>
              </a:solidFill>
              <a:cs typeface="Arial"/>
            </a:endParaRPr>
          </a:p>
        </p:txBody>
      </p:sp>
      <p:sp>
        <p:nvSpPr>
          <p:cNvPr id="4109" name="Rectangle 14"/>
          <p:cNvSpPr>
            <a:spLocks noChangeArrowheads="1"/>
          </p:cNvSpPr>
          <p:nvPr/>
        </p:nvSpPr>
        <p:spPr bwMode="auto">
          <a:xfrm>
            <a:off x="1155790" y="42506"/>
            <a:ext cx="19359562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08610" tIns="154305" rIns="308610" bIns="154305" anchor="ctr"/>
          <a:lstStyle/>
          <a:p>
            <a:pPr algn="ctr" eaLnBrk="1" hangingPunct="1"/>
            <a:r>
              <a:rPr lang="pt-BR" sz="6000" b="1">
                <a:solidFill>
                  <a:schemeClr val="bg1"/>
                </a:solidFill>
                <a:latin typeface="Arial"/>
                <a:cs typeface="Arial"/>
              </a:rPr>
              <a:t>Semana de Tecnologia FECAP 2025</a:t>
            </a:r>
            <a:endParaRPr lang="pt-BR" sz="6000" b="1">
              <a:solidFill>
                <a:schemeClr val="bg1"/>
              </a:solidFill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6D4C09D9-51BE-953B-669D-23F72BD2F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9007" y="4142948"/>
            <a:ext cx="9829356" cy="4885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/>
          <a:p>
            <a:pPr algn="just" defTabSz="1258888" eaLnBrk="1" hangingPunct="1"/>
            <a:r>
              <a:rPr lang="pt-BR" sz="3200" b="1">
                <a:latin typeface="Arial"/>
                <a:ea typeface="ＭＳ Ｐゴシック"/>
                <a:cs typeface="Arial"/>
              </a:rPr>
              <a:t>Problema a ser tratado:</a:t>
            </a:r>
            <a:endParaRPr lang="pt-BR" sz="3200" b="1">
              <a:ea typeface="ＭＳ Ｐゴシック" pitchFamily="34" charset="-128"/>
              <a:cs typeface="Arial"/>
            </a:endParaRPr>
          </a:p>
          <a:p>
            <a:pPr algn="just" defTabSz="1258888" eaLnBrk="1" hangingPunct="1">
              <a:spcAft>
                <a:spcPts val="900"/>
              </a:spcAft>
            </a:pPr>
            <a:endParaRPr lang="pt-BR" sz="2000">
              <a:latin typeface="Arial"/>
              <a:cs typeface="Arial"/>
            </a:endParaRPr>
          </a:p>
          <a:p>
            <a:pPr algn="just" defTabSz="1258888"/>
            <a:r>
              <a:rPr lang="pt-BR" sz="2800">
                <a:latin typeface="Arial"/>
                <a:cs typeface="Arial"/>
              </a:rPr>
              <a:t>Serviços de transporte como o Uber oferecem diversas categorias de serviço, como </a:t>
            </a:r>
            <a:r>
              <a:rPr lang="pt-BR" sz="2800" err="1">
                <a:latin typeface="Arial"/>
                <a:cs typeface="Arial"/>
              </a:rPr>
              <a:t>UberX</a:t>
            </a:r>
            <a:r>
              <a:rPr lang="pt-BR" sz="2800">
                <a:latin typeface="Arial"/>
                <a:cs typeface="Arial"/>
              </a:rPr>
              <a:t>, Uber Comfort e Uber Black. O preço de uma corrida varia significativamente entre essas categorias e é influenciado por diversos fatores, incluindo distância percorrida, tempo estimado de viagem, nível de demanda no momento da solicitação e as condições de tráfego. O desafio central é a complexidade de prever com precisão o preço final de uma corrida devido a essa multiplicidade de variáveis.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C1758913-C53F-99C8-A545-3D8DE7E0E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919" y="21216769"/>
            <a:ext cx="9768326" cy="581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/>
          <a:p>
            <a:pPr algn="just" defTabSz="1258888" eaLnBrk="1" hangingPunct="1"/>
            <a:r>
              <a:rPr lang="pt-BR" sz="3200" b="1">
                <a:latin typeface="Arial"/>
                <a:ea typeface="ＭＳ Ｐゴシック"/>
                <a:cs typeface="Arial"/>
              </a:rPr>
              <a:t>Solução proposta:</a:t>
            </a:r>
            <a:endParaRPr lang="pt-BR" sz="3200" b="1">
              <a:ea typeface="ＭＳ Ｐゴシック" pitchFamily="34" charset="-128"/>
              <a:cs typeface="Arial"/>
            </a:endParaRPr>
          </a:p>
          <a:p>
            <a:pPr algn="just" defTabSz="1258888"/>
            <a:endParaRPr lang="pt-BR" sz="3200" b="1">
              <a:latin typeface="Arial"/>
              <a:ea typeface="ＭＳ Ｐゴシック"/>
              <a:cs typeface="Arial"/>
            </a:endParaRPr>
          </a:p>
          <a:p>
            <a:pPr algn="just" defTabSz="1258888">
              <a:spcAft>
                <a:spcPts val="900"/>
              </a:spcAft>
            </a:pPr>
            <a:r>
              <a:rPr lang="pt-BR" sz="2800">
                <a:latin typeface="Arial"/>
                <a:cs typeface="Arial"/>
              </a:rPr>
              <a:t>Com os dados históricos de viagens e informações contextuais cruciais, como condições climáticas, estimativas de tempo de deslocamento e intensidade do tráfego em tempo real, aplicamos o poder de dois algoritmos robustos: a clareza interpretativa da Regressão Linear e a precisão preditiva do Random Forest </a:t>
            </a:r>
            <a:r>
              <a:rPr lang="pt-BR" sz="2800" err="1">
                <a:latin typeface="Arial"/>
                <a:cs typeface="Arial"/>
              </a:rPr>
              <a:t>Regressor</a:t>
            </a:r>
            <a:r>
              <a:rPr lang="pt-BR" sz="2800">
                <a:latin typeface="Arial"/>
                <a:cs typeface="Arial"/>
              </a:rPr>
              <a:t>. Através de um processo de treinamento, nossa inteligência artificial aprendeu a discernir os padrões que influenciam o custo de uma viagem. O resultado? Uma capacidade aprimorada de calcular o preço ideal aproximado, oferecendo uma estimativa mais justa e precisa para cada jornada.</a:t>
            </a:r>
            <a:endParaRPr lang="pt-BR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584AD84-C68C-68B6-E7C1-1D0E2FA73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6" y="2696876"/>
            <a:ext cx="22196907" cy="1016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08610" tIns="154305" rIns="308610" bIns="154305" numCol="1" anchor="ctr" anchorCtr="0" compatLnSpc="1">
            <a:prstTxWarp prst="textNoShape">
              <a:avLst/>
            </a:prstTxWarp>
          </a:bodyPr>
          <a:lstStyle>
            <a:lvl1pPr algn="ctr" defTabSz="3086100" rtl="0" eaLnBrk="0" fontAlgn="base" hangingPunct="0">
              <a:spcBef>
                <a:spcPct val="0"/>
              </a:spcBef>
              <a:spcAft>
                <a:spcPct val="0"/>
              </a:spcAft>
              <a:defRPr sz="149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3086100" rtl="0" eaLnBrk="0" fontAlgn="base" hangingPunct="0">
              <a:spcBef>
                <a:spcPct val="0"/>
              </a:spcBef>
              <a:spcAft>
                <a:spcPct val="0"/>
              </a:spcAft>
              <a:defRPr sz="14900">
                <a:solidFill>
                  <a:schemeClr val="tx2"/>
                </a:solidFill>
                <a:latin typeface="Arial" charset="0"/>
              </a:defRPr>
            </a:lvl2pPr>
            <a:lvl3pPr algn="ctr" defTabSz="3086100" rtl="0" eaLnBrk="0" fontAlgn="base" hangingPunct="0">
              <a:spcBef>
                <a:spcPct val="0"/>
              </a:spcBef>
              <a:spcAft>
                <a:spcPct val="0"/>
              </a:spcAft>
              <a:defRPr sz="14900">
                <a:solidFill>
                  <a:schemeClr val="tx2"/>
                </a:solidFill>
                <a:latin typeface="Arial" charset="0"/>
              </a:defRPr>
            </a:lvl3pPr>
            <a:lvl4pPr algn="ctr" defTabSz="3086100" rtl="0" eaLnBrk="0" fontAlgn="base" hangingPunct="0">
              <a:spcBef>
                <a:spcPct val="0"/>
              </a:spcBef>
              <a:spcAft>
                <a:spcPct val="0"/>
              </a:spcAft>
              <a:defRPr sz="14900">
                <a:solidFill>
                  <a:schemeClr val="tx2"/>
                </a:solidFill>
                <a:latin typeface="Arial" charset="0"/>
              </a:defRPr>
            </a:lvl4pPr>
            <a:lvl5pPr algn="ctr" defTabSz="3086100" rtl="0" eaLnBrk="0" fontAlgn="base" hangingPunct="0">
              <a:spcBef>
                <a:spcPct val="0"/>
              </a:spcBef>
              <a:spcAft>
                <a:spcPct val="0"/>
              </a:spcAft>
              <a:defRPr sz="14900">
                <a:solidFill>
                  <a:schemeClr val="tx2"/>
                </a:solidFill>
                <a:latin typeface="Arial" charset="0"/>
              </a:defRPr>
            </a:lvl5pPr>
            <a:lvl6pPr marL="457200" algn="ctr" defTabSz="3086100" rtl="0" fontAlgn="base">
              <a:spcBef>
                <a:spcPct val="0"/>
              </a:spcBef>
              <a:spcAft>
                <a:spcPct val="0"/>
              </a:spcAft>
              <a:defRPr sz="14900">
                <a:solidFill>
                  <a:schemeClr val="tx2"/>
                </a:solidFill>
                <a:latin typeface="Arial" charset="0"/>
              </a:defRPr>
            </a:lvl6pPr>
            <a:lvl7pPr marL="914400" algn="ctr" defTabSz="3086100" rtl="0" fontAlgn="base">
              <a:spcBef>
                <a:spcPct val="0"/>
              </a:spcBef>
              <a:spcAft>
                <a:spcPct val="0"/>
              </a:spcAft>
              <a:defRPr sz="14900">
                <a:solidFill>
                  <a:schemeClr val="tx2"/>
                </a:solidFill>
                <a:latin typeface="Arial" charset="0"/>
              </a:defRPr>
            </a:lvl7pPr>
            <a:lvl8pPr marL="1371600" algn="ctr" defTabSz="3086100" rtl="0" fontAlgn="base">
              <a:spcBef>
                <a:spcPct val="0"/>
              </a:spcBef>
              <a:spcAft>
                <a:spcPct val="0"/>
              </a:spcAft>
              <a:defRPr sz="14900">
                <a:solidFill>
                  <a:schemeClr val="tx2"/>
                </a:solidFill>
                <a:latin typeface="Arial" charset="0"/>
              </a:defRPr>
            </a:lvl8pPr>
            <a:lvl9pPr marL="1828800" algn="ctr" defTabSz="3086100" rtl="0" fontAlgn="base">
              <a:spcBef>
                <a:spcPct val="0"/>
              </a:spcBef>
              <a:spcAft>
                <a:spcPct val="0"/>
              </a:spcAft>
              <a:defRPr sz="149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000" b="1" kern="0"/>
              <a:t>Professores: Aimar Martins; Lucy Mari; Eduardo </a:t>
            </a:r>
            <a:r>
              <a:rPr lang="pt-BR" sz="2000" b="1" kern="0" err="1"/>
              <a:t>Savino</a:t>
            </a:r>
            <a:r>
              <a:rPr lang="pt-BR" sz="2000" b="1" kern="0"/>
              <a:t>; Edson Ricardo; Ronaldo Araujo</a:t>
            </a:r>
            <a:endParaRPr lang="pt-BR" sz="4400" b="1" kern="0" err="1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E19C662-D68A-6035-2E4C-978100FAE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0492" y="21215544"/>
            <a:ext cx="10143710" cy="667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/>
          <a:p>
            <a:pPr algn="just" defTabSz="1258888" eaLnBrk="1" hangingPunct="1"/>
            <a:r>
              <a:rPr lang="pt-BR" sz="3200" b="1">
                <a:latin typeface="Arial"/>
                <a:ea typeface="ＭＳ Ｐゴシック"/>
                <a:cs typeface="Arial"/>
              </a:rPr>
              <a:t>Futuro do projeto:</a:t>
            </a:r>
            <a:endParaRPr lang="pt-BR" sz="3200">
              <a:cs typeface="Arial"/>
            </a:endParaRPr>
          </a:p>
          <a:p>
            <a:pPr algn="just" defTabSz="1258888"/>
            <a:endParaRPr lang="pt-BR" sz="3200" b="1">
              <a:latin typeface="Arial"/>
              <a:ea typeface="ＭＳ Ｐゴシック"/>
              <a:cs typeface="Arial"/>
            </a:endParaRPr>
          </a:p>
          <a:p>
            <a:pPr algn="just" defTabSz="1258888">
              <a:spcAft>
                <a:spcPts val="900"/>
              </a:spcAft>
            </a:pPr>
            <a:r>
              <a:rPr lang="pt-BR" sz="2800">
                <a:latin typeface="Arial"/>
                <a:cs typeface="Arial"/>
              </a:rPr>
              <a:t>Olhando para o futuro, nossa estratégia principal reside em dois pilares fundamentais: o aprimoramento contínuo da nossa plataforma, com um foco especial em refinar nossos modelos de precificação para aumentar ainda mais a precisão das estimativas de preço, e a construção de parcerias estratégicas com os principais players do mercado de transporte, como Uber e 99. Ao integrarmos nossa tecnologia com esses aplicativos já consolidados, nosso objetivo é expandir significativamente o leque de opções disponíveis aos nossos usuários, proporcionando ainda mais flexibilidade e conveniência em suas escolhas de viagem, ao mesmo tempo em que oferecemos previsões de custo cada vez mais confiáveis.</a:t>
            </a:r>
            <a:endParaRPr lang="pt-BR"/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id="{22108886-71AE-7425-406A-CC03C41D8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6878" y="11254980"/>
            <a:ext cx="965267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1258888" eaLnBrk="1" hangingPunct="1"/>
            <a:r>
              <a:rPr lang="pt-BR" sz="4400" b="1">
                <a:ea typeface="ＭＳ Ｐゴシック" pitchFamily="34" charset="-128"/>
              </a:rPr>
              <a:t>Imagens e ferramentas do Projeto</a:t>
            </a:r>
          </a:p>
          <a:p>
            <a:pPr algn="just" defTabSz="1258888" eaLnBrk="1" hangingPunct="1">
              <a:spcAft>
                <a:spcPts val="900"/>
              </a:spcAft>
            </a:pPr>
            <a:r>
              <a:rPr lang="pt-BR" sz="2800"/>
              <a:t> </a:t>
            </a:r>
            <a:r>
              <a:rPr lang="pt-BR" sz="2000"/>
              <a:t>	</a:t>
            </a:r>
          </a:p>
        </p:txBody>
      </p:sp>
      <p:pic>
        <p:nvPicPr>
          <p:cNvPr id="30" name="Imagem 29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0562A075-B007-1DD2-0023-9AA127FD6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973" y="13891326"/>
            <a:ext cx="2600325" cy="4998402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C2609401-B709-C219-7874-87CD0EFE4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0489" y="31279350"/>
            <a:ext cx="1170651" cy="1116713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D76CC7F0-4A06-2494-A4DB-D283181778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6" y="31279349"/>
            <a:ext cx="1170651" cy="1116713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791F55F1-6EBC-6C70-E6A6-2BD8215BCF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16097" y="12860833"/>
            <a:ext cx="3461225" cy="2320010"/>
          </a:xfrm>
          <a:prstGeom prst="rect">
            <a:avLst/>
          </a:prstGeom>
        </p:spPr>
      </p:pic>
      <p:pic>
        <p:nvPicPr>
          <p:cNvPr id="28" name="Imagem 27" descr="A dog with its tongue out&#10;&#10;AI-generated content may be incorrect.">
            <a:extLst>
              <a:ext uri="{FF2B5EF4-FFF2-40B4-BE49-F238E27FC236}">
                <a16:creationId xmlns:a16="http://schemas.microsoft.com/office/drawing/2014/main" id="{DC3F2B32-847B-94E7-6E87-5D40A6DB0D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75396" y="12711080"/>
            <a:ext cx="2586079" cy="2659260"/>
          </a:xfrm>
          <a:prstGeom prst="rect">
            <a:avLst/>
          </a:prstGeom>
        </p:spPr>
      </p:pic>
      <p:pic>
        <p:nvPicPr>
          <p:cNvPr id="32" name="Imagem 31" descr="A blue logo with a black background&#10;&#10;AI-generated content may be incorrect.">
            <a:extLst>
              <a:ext uri="{FF2B5EF4-FFF2-40B4-BE49-F238E27FC236}">
                <a16:creationId xmlns:a16="http://schemas.microsoft.com/office/drawing/2014/main" id="{75D15545-0CB8-64D2-FA56-A46F5F7AB9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627537" y="15535282"/>
            <a:ext cx="3412624" cy="183907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AE249B1-B416-779D-3CB1-7B35D0A375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896710" y="17653526"/>
            <a:ext cx="2489101" cy="248888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C29734-59C6-B7B9-9CE1-CE8EDAEBB2A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805310" y="17820250"/>
            <a:ext cx="2260624" cy="2488883"/>
          </a:xfrm>
          <a:prstGeom prst="rect">
            <a:avLst/>
          </a:prstGeom>
        </p:spPr>
      </p:pic>
      <p:pic>
        <p:nvPicPr>
          <p:cNvPr id="9" name="Imagem 8" descr="Código QR&#10;&#10;O conteúdo gerado por IA pode estar incorreto.">
            <a:extLst>
              <a:ext uri="{FF2B5EF4-FFF2-40B4-BE49-F238E27FC236}">
                <a16:creationId xmlns:a16="http://schemas.microsoft.com/office/drawing/2014/main" id="{D81F64FB-5655-F9F6-6268-351728E8E13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0106" y="274187"/>
            <a:ext cx="2848764" cy="284876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BB64503-8631-40E2-96F7-5ACDC0072649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/>
          <a:stretch/>
        </p:blipFill>
        <p:spPr>
          <a:xfrm>
            <a:off x="6253915" y="13886770"/>
            <a:ext cx="2467565" cy="499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94372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0861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6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0861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6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ca2a57e-8138-4b57-956a-eb6e2c7049cc">
      <Terms xmlns="http://schemas.microsoft.com/office/infopath/2007/PartnerControls"/>
    </lcf76f155ced4ddcb4097134ff3c332f>
    <TaxCatchAll xmlns="1d2798d9-1030-4cc5-be7b-200f9e62865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5364877AF745B4281652B53F43C594A" ma:contentTypeVersion="15" ma:contentTypeDescription="Crie um novo documento." ma:contentTypeScope="" ma:versionID="440a6fbbcbce65e3f8e2bed610644788">
  <xsd:schema xmlns:xsd="http://www.w3.org/2001/XMLSchema" xmlns:xs="http://www.w3.org/2001/XMLSchema" xmlns:p="http://schemas.microsoft.com/office/2006/metadata/properties" xmlns:ns2="1d2798d9-1030-4cc5-be7b-200f9e628651" xmlns:ns3="8ca2a57e-8138-4b57-956a-eb6e2c7049cc" targetNamespace="http://schemas.microsoft.com/office/2006/metadata/properties" ma:root="true" ma:fieldsID="3ff20d9b6411658b7762fa2c08d7e1af" ns2:_="" ns3:_="">
    <xsd:import namespace="1d2798d9-1030-4cc5-be7b-200f9e628651"/>
    <xsd:import namespace="8ca2a57e-8138-4b57-956a-eb6e2c7049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lcf76f155ced4ddcb4097134ff3c332f" minOccurs="0"/>
                <xsd:element ref="ns2:TaxCatchAll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2798d9-1030-4cc5-be7b-200f9e62865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e2adbafb-c224-4d2e-8ca4-b5c3cc77204d}" ma:internalName="TaxCatchAll" ma:showField="CatchAllData" ma:web="1d2798d9-1030-4cc5-be7b-200f9e62865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a2a57e-8138-4b57-956a-eb6e2c7049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Marcações de imagem" ma:readOnly="false" ma:fieldId="{5cf76f15-5ced-4ddc-b409-7134ff3c332f}" ma:taxonomyMulti="true" ma:sspId="aeda4b81-a95b-4c43-add2-24b94db42d7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511531-72C6-41EA-909D-35A50B0891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580D08-C850-4D98-9BB0-6190D1509D8A}">
  <ds:schemaRefs>
    <ds:schemaRef ds:uri="http://schemas.microsoft.com/office/2006/metadata/properties"/>
    <ds:schemaRef ds:uri="http://www.w3.org/2000/xmlns/"/>
    <ds:schemaRef ds:uri="8ca2a57e-8138-4b57-956a-eb6e2c7049cc"/>
    <ds:schemaRef ds:uri="http://schemas.microsoft.com/office/infopath/2007/PartnerControls"/>
    <ds:schemaRef ds:uri="1d2798d9-1030-4cc5-be7b-200f9e628651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B0583F25-0BD0-426F-9D18-6079E5A0272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1d2798d9-1030-4cc5-be7b-200f9e628651"/>
    <ds:schemaRef ds:uri="8ca2a57e-8138-4b57-956a-eb6e2c7049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Application>Microsoft Office PowerPoint</Application>
  <PresentationFormat>Personalizar</PresentationFormat>
  <Slides>1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Design padrão</vt:lpstr>
      <vt:lpstr>OrganizAi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Jr</dc:creator>
  <cp:lastModifiedBy>g.estevan96@gmail.com</cp:lastModifiedBy>
  <cp:revision>2</cp:revision>
  <dcterms:created xsi:type="dcterms:W3CDTF">2006-11-04T15:46:42Z</dcterms:created>
  <dcterms:modified xsi:type="dcterms:W3CDTF">2025-05-14T17:36:00Z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0x01010045364877AF745B4281652B53F43C594A</vt:lpwstr>
  </property>
</Properties>
</file>