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37BE9-2641-FBFF-85BF-971890C04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AFB50-4E09-8602-447F-731903D1E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69B616-C0F8-B159-4B41-301FF38C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958155-6C69-E151-483A-36058FFC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12FFC-4104-52AE-2425-253CC109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9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F3005-0C35-7242-D9EB-94DB90D1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B1C63E-E914-671E-FF8B-CFC35C116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B99738-684F-6519-55A5-DF761E7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2F339C-AE61-71C6-D79F-9BAB60FB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315332-D9CA-EBC6-D92B-2DB787ECA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21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7164F2-366E-889B-2FAE-0832CEF84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2BF46C8-401A-C0A8-4DF7-67F022990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585916-D346-00DF-4DE2-45880711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537DC0-6BD0-FB64-716F-CB28F7C5F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C2C01-2473-4BE5-8956-ABCFF80D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7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0664C-D9FC-509B-176D-11A002C25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F05B4A-78FD-EA04-6E5A-90B118B6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13E5E-4D60-A72C-BBE8-B2DD9445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F48266-AE74-3CE0-AE0F-ABA37C35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614D31-ABCD-33AD-CEAF-E1F00559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26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09348-0D05-FEA4-108E-65CD8973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519AEC-0D0B-1383-95F8-3D569BF8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BE4D3B-0198-4C6E-E1E7-83E03EDB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73ED0-81A8-BF2E-06DD-498BB14D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8DB1B5-EDA1-DB0F-D8B4-3A7BD5A4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9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FD93A-33E8-96A8-DB90-9AFE44E3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2A933-A540-1BB7-0CDF-607662B90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46F704-BA05-38A5-4BDC-5E65DB587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F35835-BA2B-1F8E-A6C6-8CD26A1C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602029-6FB0-6DE3-112B-FF7AE360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DB36B0-DA0F-BBA3-0CFA-D4E6484D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CFF36-1072-B7B2-3A22-AC8579AC1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E15E96-74BA-296C-8CBF-1A2AEF1F6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4F55F0-E13F-D464-A6B2-231B31E71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FF23DC-3471-8386-97C2-6756A3B6C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32FD18-F69B-D224-A431-F0B78613B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07D86-8A66-DC07-3352-7E3798F7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BB5C06-D8EC-7207-2732-A8538ED3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1EA3A6-253E-FE07-20B7-1FB4E09D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39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76E9A-C0DB-4D29-CBF3-166C9048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B34FAC2-5234-AAF8-D2C7-25F4B4D5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7EBC0E-C7B4-9117-BCF3-F767E5C7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C87CA1-8011-AB91-5C4B-319CF5A0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03159BB-FFC2-AF08-9589-0F7A1760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50C543-BA3F-7154-9080-260F582E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A4DC15-04AD-228A-7D85-292C9A6B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27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CDFFE-8D01-184F-6468-AE6095F24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853FE9-9A03-ED6E-CDEA-25F63EBC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AD2074-1670-9A12-EA30-1FA3D4164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ECE5BE-C837-FA5A-25C3-8EC38C38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576CCC-EFC7-326A-4AD4-82FD40C4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2AFBBE-2C7C-668C-2384-315E40BC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7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501FF-AF4F-060E-F56E-EEFECE21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0F14519-6A54-5E48-35E7-5BB917C7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77F849-A03D-76BC-EFC9-235297DBD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AB5686-AA14-534C-F7EB-1946D88BB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94F829-B4F4-4F1D-B60D-91B5C954D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EBC979-D190-C819-D910-997B47E0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46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3840B2-158E-AE61-B6BD-1F1416F8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3DD2C5-B023-EF32-245F-EE071E943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9EA1B3-8C48-346C-571F-D4ACCDC7F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25686-FEB2-46DD-9595-CBD6E1572AA8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07D5F-C18A-8AF1-9106-35BE0E791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FD99E3-CF60-500C-FD8D-921BA9820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9398B-B12B-4F07-8500-B3E0026795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76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repositorio.ipea.gov.br/bitstream/11058/11240/1/td_2781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E2AED-9BBA-46B6-68F9-591988C8D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DEEF2B-6567-79C0-D2A3-3EE80A4F2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600" y="5090041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PERSONA</a:t>
            </a:r>
          </a:p>
        </p:txBody>
      </p:sp>
      <p:pic>
        <p:nvPicPr>
          <p:cNvPr id="9" name="Imagem 8" descr="Logotipo&#10;&#10;O conteúdo gerado por IA pode estar incorreto.">
            <a:extLst>
              <a:ext uri="{FF2B5EF4-FFF2-40B4-BE49-F238E27FC236}">
                <a16:creationId xmlns:a16="http://schemas.microsoft.com/office/drawing/2014/main" id="{25CC0C5C-7C7A-8AD7-4979-C13B5A09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3" y="1767958"/>
            <a:ext cx="4942280" cy="33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9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3D89372-CDCC-8FB0-8418-50F8E382B38F}"/>
              </a:ext>
            </a:extLst>
          </p:cNvPr>
          <p:cNvSpPr/>
          <p:nvPr/>
        </p:nvSpPr>
        <p:spPr>
          <a:xfrm>
            <a:off x="4577370" y="4562434"/>
            <a:ext cx="6985490" cy="11567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32AF291-6F02-7C53-1612-BCA456C639B5}"/>
              </a:ext>
            </a:extLst>
          </p:cNvPr>
          <p:cNvSpPr/>
          <p:nvPr/>
        </p:nvSpPr>
        <p:spPr>
          <a:xfrm>
            <a:off x="4577370" y="2259501"/>
            <a:ext cx="6985490" cy="2210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DE27D53-EA4B-5D5C-E979-0FD0F9676E96}"/>
              </a:ext>
            </a:extLst>
          </p:cNvPr>
          <p:cNvSpPr/>
          <p:nvPr/>
        </p:nvSpPr>
        <p:spPr>
          <a:xfrm>
            <a:off x="4577370" y="836025"/>
            <a:ext cx="6985490" cy="1331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F62C59-038C-CA30-AF5D-E5801FC26FE8}"/>
              </a:ext>
            </a:extLst>
          </p:cNvPr>
          <p:cNvSpPr txBox="1"/>
          <p:nvPr/>
        </p:nvSpPr>
        <p:spPr>
          <a:xfrm>
            <a:off x="4751180" y="982176"/>
            <a:ext cx="67733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Eduarda Medeiros</a:t>
            </a:r>
            <a:br>
              <a:rPr lang="pt-BR" sz="2800" dirty="0"/>
            </a:br>
            <a:r>
              <a:rPr lang="pt-BR" sz="1600" i="1" dirty="0"/>
              <a:t>As mulheres são a maioria dos usuários brasileiros de ride-</a:t>
            </a:r>
            <a:r>
              <a:rPr lang="pt-BR" sz="1600" i="1" dirty="0" err="1"/>
              <a:t>hailing</a:t>
            </a:r>
            <a:r>
              <a:rPr lang="pt-BR" sz="1600" i="1" dirty="0"/>
              <a:t>, constituindo 63,5% do total.</a:t>
            </a:r>
            <a:br>
              <a:rPr lang="pt-BR" sz="1600" i="1" dirty="0"/>
            </a:br>
            <a:br>
              <a:rPr lang="pt-BR" sz="2800" dirty="0"/>
            </a:br>
            <a:r>
              <a:rPr lang="pt-BR" sz="3200" dirty="0"/>
              <a:t>27 anos</a:t>
            </a:r>
            <a:br>
              <a:rPr lang="pt-BR" sz="2800" dirty="0"/>
            </a:br>
            <a:r>
              <a:rPr lang="pt-BR" sz="1600" i="1" dirty="0"/>
              <a:t>Os dados da POF 2017-2018 mostram que o uso do ride-</a:t>
            </a:r>
            <a:r>
              <a:rPr lang="pt-BR" sz="1600" i="1" dirty="0" err="1"/>
              <a:t>hailing</a:t>
            </a:r>
            <a:r>
              <a:rPr lang="pt-BR" sz="1600" i="1" dirty="0"/>
              <a:t> no Brasil é maior entre pessoas da faixa etária de 15 a 34 anos.</a:t>
            </a:r>
            <a:br>
              <a:rPr lang="pt-BR" sz="1600" i="1" dirty="0"/>
            </a:br>
            <a:r>
              <a:rPr lang="pt-BR" sz="1600" i="1" dirty="0"/>
              <a:t>Essa maior adesão entre o público jovem pode ser explicado em grande medida pela maior abertura dessa população à inovações tecnológicas e ao uso do smartphone e pela menos probabilidade de possuírem automóveis próprios.</a:t>
            </a:r>
            <a:br>
              <a:rPr lang="pt-BR" sz="1600" i="1" dirty="0"/>
            </a:br>
            <a:br>
              <a:rPr lang="pt-BR" sz="1400" dirty="0"/>
            </a:br>
            <a:r>
              <a:rPr lang="pt-BR" sz="3200" dirty="0"/>
              <a:t>Branca</a:t>
            </a:r>
            <a:br>
              <a:rPr lang="pt-BR" sz="2800" dirty="0"/>
            </a:br>
            <a:r>
              <a:rPr lang="pt-BR" sz="1600" i="1" dirty="0"/>
              <a:t>Metade dos usuários de ride-</a:t>
            </a:r>
            <a:r>
              <a:rPr lang="pt-BR" sz="1600" i="1" dirty="0" err="1"/>
              <a:t>hailing</a:t>
            </a:r>
            <a:r>
              <a:rPr lang="pt-BR" sz="1600" i="1" dirty="0"/>
              <a:t> se intitulam brancos, enquanto 38% se declaram pardos e 11% são pretos.</a:t>
            </a:r>
            <a:br>
              <a:rPr lang="pt-BR" sz="1400" i="1" dirty="0"/>
            </a:br>
            <a:endParaRPr lang="pt-BR" sz="1400" i="1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E855E8-A97C-6B3A-D774-CDBBC9AE2923}"/>
              </a:ext>
            </a:extLst>
          </p:cNvPr>
          <p:cNvSpPr/>
          <p:nvPr/>
        </p:nvSpPr>
        <p:spPr>
          <a:xfrm>
            <a:off x="948268" y="1099707"/>
            <a:ext cx="2534784" cy="4030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FE1D509-9784-47AF-EF38-DA7176449108}"/>
              </a:ext>
            </a:extLst>
          </p:cNvPr>
          <p:cNvGrpSpPr/>
          <p:nvPr/>
        </p:nvGrpSpPr>
        <p:grpSpPr>
          <a:xfrm>
            <a:off x="-953482" y="306205"/>
            <a:ext cx="7811482" cy="5651002"/>
            <a:chOff x="-919615" y="278939"/>
            <a:chExt cx="7811482" cy="5651002"/>
          </a:xfrm>
        </p:grpSpPr>
        <p:pic>
          <p:nvPicPr>
            <p:cNvPr id="9" name="Gráfico 8" descr="Check-In com preenchimento sólido">
              <a:extLst>
                <a:ext uri="{FF2B5EF4-FFF2-40B4-BE49-F238E27FC236}">
                  <a16:creationId xmlns:a16="http://schemas.microsoft.com/office/drawing/2014/main" id="{9DE51B26-6D0B-8E0D-BE98-EDC4319E4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582573" y="299608"/>
              <a:ext cx="5630333" cy="5630333"/>
            </a:xfrm>
            <a:prstGeom prst="rect">
              <a:avLst/>
            </a:prstGeom>
          </p:spPr>
        </p:pic>
        <p:pic>
          <p:nvPicPr>
            <p:cNvPr id="6" name="Imagem 5" descr="Mulher com vestido branco&#10;&#10;O conteúdo gerado por IA pode estar incorreto.">
              <a:extLst>
                <a:ext uri="{FF2B5EF4-FFF2-40B4-BE49-F238E27FC236}">
                  <a16:creationId xmlns:a16="http://schemas.microsoft.com/office/drawing/2014/main" id="{EE92E8C1-18D6-F775-1EB0-F4D5E6F2B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19615" y="278939"/>
              <a:ext cx="7811482" cy="4883174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6439E59-D603-9BC9-EF4A-A7B5023ECC07}"/>
              </a:ext>
            </a:extLst>
          </p:cNvPr>
          <p:cNvSpPr txBox="1"/>
          <p:nvPr/>
        </p:nvSpPr>
        <p:spPr>
          <a:xfrm>
            <a:off x="326953" y="5913740"/>
            <a:ext cx="4462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/>
              <a:t>"Se posso resolver pelo celular, resolvo. Tempo é meu bem mais precioso."</a:t>
            </a:r>
          </a:p>
        </p:txBody>
      </p:sp>
    </p:spTree>
    <p:extLst>
      <p:ext uri="{BB962C8B-B14F-4D97-AF65-F5344CB8AC3E}">
        <p14:creationId xmlns:p14="http://schemas.microsoft.com/office/powerpoint/2010/main" val="182198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9FFB9-41CE-9E41-77CB-85892FE7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049797E-57A9-B315-825B-6640A8C7128A}"/>
              </a:ext>
            </a:extLst>
          </p:cNvPr>
          <p:cNvSpPr/>
          <p:nvPr/>
        </p:nvSpPr>
        <p:spPr>
          <a:xfrm>
            <a:off x="4326466" y="635000"/>
            <a:ext cx="3539067" cy="558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70008C3-D55A-D349-79F5-DD9ACD1C9BF9}"/>
              </a:ext>
            </a:extLst>
          </p:cNvPr>
          <p:cNvSpPr/>
          <p:nvPr/>
        </p:nvSpPr>
        <p:spPr>
          <a:xfrm>
            <a:off x="507999" y="635000"/>
            <a:ext cx="3539067" cy="558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599BDE1-072C-B06B-5AB8-B214C7AB088E}"/>
              </a:ext>
            </a:extLst>
          </p:cNvPr>
          <p:cNvSpPr/>
          <p:nvPr/>
        </p:nvSpPr>
        <p:spPr>
          <a:xfrm>
            <a:off x="8144934" y="635000"/>
            <a:ext cx="3539067" cy="558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39DC99-5A0B-6182-4F68-F3FE727C5820}"/>
              </a:ext>
            </a:extLst>
          </p:cNvPr>
          <p:cNvSpPr txBox="1"/>
          <p:nvPr/>
        </p:nvSpPr>
        <p:spPr>
          <a:xfrm>
            <a:off x="846665" y="1791818"/>
            <a:ext cx="28617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Porto Alegre</a:t>
            </a:r>
            <a:br>
              <a:rPr lang="pt-BR" sz="3200" dirty="0"/>
            </a:br>
            <a:r>
              <a:rPr lang="pt-BR" sz="1800" i="1" dirty="0"/>
              <a:t>Via de regra, o uso desses serviços é maior nos grandes centros urbanos, particularmente nas capitais.</a:t>
            </a:r>
          </a:p>
          <a:p>
            <a:r>
              <a:rPr lang="pt-BR" sz="1800" i="1" dirty="0"/>
              <a:t>Entre as áreas metropolitanas com maior participação estão Porto Alegre (8,9% do total), seguida por Rio de Janeiro (8,5%) e Recife (7,8%). São Paulo e Belo Horizonte (6,5% cada).</a:t>
            </a:r>
            <a:br>
              <a:rPr lang="pt-BR" sz="1800" i="1" dirty="0"/>
            </a:b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D3DA07-0551-86FB-FABD-F4F776FE34B4}"/>
              </a:ext>
            </a:extLst>
          </p:cNvPr>
          <p:cNvSpPr txBox="1"/>
          <p:nvPr/>
        </p:nvSpPr>
        <p:spPr>
          <a:xfrm>
            <a:off x="4665132" y="1794930"/>
            <a:ext cx="2861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Classe B</a:t>
            </a:r>
            <a:br>
              <a:rPr lang="pt-BR" sz="3600" dirty="0"/>
            </a:br>
            <a:r>
              <a:rPr lang="pt-BR" sz="1800" i="1" dirty="0"/>
              <a:t>Cerca de 80% dos usuários encontram-se nos dois quintis mais ricos da distribuição de renda e menos de 5% no quintil base da pirâmide.</a:t>
            </a:r>
            <a:br>
              <a:rPr lang="pt-BR" sz="1800" i="1" dirty="0"/>
            </a:br>
            <a:br>
              <a:rPr lang="pt-BR" sz="1800" i="1" dirty="0"/>
            </a:br>
            <a:endParaRPr lang="pt-BR" dirty="0"/>
          </a:p>
        </p:txBody>
      </p:sp>
      <p:pic>
        <p:nvPicPr>
          <p:cNvPr id="12" name="Gráfico 11" descr="Moedas estrutura de tópicos">
            <a:extLst>
              <a:ext uri="{FF2B5EF4-FFF2-40B4-BE49-F238E27FC236}">
                <a16:creationId xmlns:a16="http://schemas.microsoft.com/office/drawing/2014/main" id="{2C9250F3-0FE7-7389-999C-DB344C30D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1866" y="880530"/>
            <a:ext cx="914400" cy="9144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147943E-3458-E192-F45C-81E8EDF64493}"/>
              </a:ext>
            </a:extLst>
          </p:cNvPr>
          <p:cNvSpPr txBox="1"/>
          <p:nvPr/>
        </p:nvSpPr>
        <p:spPr>
          <a:xfrm>
            <a:off x="8483602" y="1794930"/>
            <a:ext cx="28617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Utiliza aplicativos para controle de finanças.</a:t>
            </a:r>
            <a:br>
              <a:rPr lang="pt-BR" sz="3200" dirty="0"/>
            </a:br>
            <a:r>
              <a:rPr lang="pt-BR" sz="1800" dirty="0"/>
              <a:t>Ama ter o controle das suas finanças na palma da mão. Usa o </a:t>
            </a:r>
            <a:r>
              <a:rPr lang="pt-BR" sz="1800" dirty="0" err="1"/>
              <a:t>Mobilis</a:t>
            </a:r>
            <a:r>
              <a:rPr lang="pt-BR" sz="1800" dirty="0"/>
              <a:t> para acompanhar seus gastos e já tentou até planilhas no </a:t>
            </a:r>
            <a:r>
              <a:rPr lang="pt-BR" sz="1800" dirty="0" err="1"/>
              <a:t>Notion</a:t>
            </a:r>
            <a:r>
              <a:rPr lang="pt-BR" sz="1800" dirty="0"/>
              <a:t>.</a:t>
            </a:r>
            <a:br>
              <a:rPr lang="pt-BR" sz="1800" i="1" dirty="0"/>
            </a:br>
            <a:br>
              <a:rPr lang="pt-BR" sz="1800" i="1" dirty="0"/>
            </a:br>
            <a:endParaRPr lang="pt-BR" dirty="0"/>
          </a:p>
        </p:txBody>
      </p:sp>
      <p:pic>
        <p:nvPicPr>
          <p:cNvPr id="15" name="Gráfico 14" descr="Gráfico de barras estrutura de tópicos">
            <a:extLst>
              <a:ext uri="{FF2B5EF4-FFF2-40B4-BE49-F238E27FC236}">
                <a16:creationId xmlns:a16="http://schemas.microsoft.com/office/drawing/2014/main" id="{E9A0C527-5936-FA1F-2A3B-62E10B950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7267" y="880530"/>
            <a:ext cx="914400" cy="914400"/>
          </a:xfrm>
          <a:prstGeom prst="rect">
            <a:avLst/>
          </a:prstGeom>
        </p:spPr>
      </p:pic>
      <p:pic>
        <p:nvPicPr>
          <p:cNvPr id="17" name="Gráfico 16" descr="Início estrutura de tópicos">
            <a:extLst>
              <a:ext uri="{FF2B5EF4-FFF2-40B4-BE49-F238E27FC236}">
                <a16:creationId xmlns:a16="http://schemas.microsoft.com/office/drawing/2014/main" id="{60889CFD-8853-9BC0-B024-590127E94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0330" y="8774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0D501A-7233-2B59-88CA-348AA257A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3D33CCE-413B-6C11-4024-11D90963BD25}"/>
              </a:ext>
            </a:extLst>
          </p:cNvPr>
          <p:cNvSpPr/>
          <p:nvPr/>
        </p:nvSpPr>
        <p:spPr>
          <a:xfrm>
            <a:off x="6481230" y="635000"/>
            <a:ext cx="3539067" cy="558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19D643C-96F9-5AAA-D228-5DE18F1FE5EB}"/>
              </a:ext>
            </a:extLst>
          </p:cNvPr>
          <p:cNvSpPr/>
          <p:nvPr/>
        </p:nvSpPr>
        <p:spPr>
          <a:xfrm>
            <a:off x="2057396" y="635000"/>
            <a:ext cx="3539067" cy="558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06BB75-4609-DB7A-AEF4-2DD61D7CC219}"/>
              </a:ext>
            </a:extLst>
          </p:cNvPr>
          <p:cNvSpPr txBox="1"/>
          <p:nvPr/>
        </p:nvSpPr>
        <p:spPr>
          <a:xfrm>
            <a:off x="2341032" y="1784109"/>
            <a:ext cx="304799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U</a:t>
            </a:r>
            <a:r>
              <a:rPr lang="pt-BR" sz="2400" dirty="0"/>
              <a:t>tiliza transporte por aplicativo por praticidade, economia e por não possuir carro próprio.</a:t>
            </a:r>
            <a:br>
              <a:rPr lang="pt-BR" sz="3200" dirty="0"/>
            </a:br>
            <a:r>
              <a:rPr lang="pt-BR" sz="1800" i="1" dirty="0"/>
              <a:t>Não tem carro por escolha. Acha mais barato e menos estressante usar transporte por aplicativo, mas sente que os preços oscilam demais e nem sempre parecem justos.</a:t>
            </a:r>
            <a:br>
              <a:rPr lang="pt-BR" sz="1400" i="1" dirty="0"/>
            </a:br>
            <a:endParaRPr lang="pt-BR" i="1" dirty="0"/>
          </a:p>
          <a:p>
            <a:endParaRPr lang="pt-BR" i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196413-926B-BA89-FE0C-5133FD8F371B}"/>
              </a:ext>
            </a:extLst>
          </p:cNvPr>
          <p:cNvSpPr txBox="1"/>
          <p:nvPr/>
        </p:nvSpPr>
        <p:spPr>
          <a:xfrm>
            <a:off x="6908796" y="1671685"/>
            <a:ext cx="2861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Frequência de uso</a:t>
            </a:r>
          </a:p>
          <a:p>
            <a:r>
              <a:rPr lang="pt-BR" sz="1800" dirty="0"/>
              <a:t>Usa apps de transporte diariamente para ir ao trabalho e eventos sociais.</a:t>
            </a:r>
          </a:p>
          <a:p>
            <a:br>
              <a:rPr lang="pt-BR" sz="1800" i="1" dirty="0"/>
            </a:br>
            <a:endParaRPr lang="pt-BR" dirty="0"/>
          </a:p>
        </p:txBody>
      </p:sp>
      <p:pic>
        <p:nvPicPr>
          <p:cNvPr id="4" name="Gráfico 3" descr="Caminhada estrutura de tópicos">
            <a:extLst>
              <a:ext uri="{FF2B5EF4-FFF2-40B4-BE49-F238E27FC236}">
                <a16:creationId xmlns:a16="http://schemas.microsoft.com/office/drawing/2014/main" id="{A9781542-A708-CB27-1B44-B7EE95B00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7772" y="897460"/>
            <a:ext cx="914400" cy="914400"/>
          </a:xfrm>
          <a:prstGeom prst="rect">
            <a:avLst/>
          </a:prstGeom>
        </p:spPr>
      </p:pic>
      <p:pic>
        <p:nvPicPr>
          <p:cNvPr id="5" name="Gráfico 4" descr="Bateria estrutura de tópicos">
            <a:extLst>
              <a:ext uri="{FF2B5EF4-FFF2-40B4-BE49-F238E27FC236}">
                <a16:creationId xmlns:a16="http://schemas.microsoft.com/office/drawing/2014/main" id="{B2AC0F46-EAA0-4B0A-307F-A15D724F7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563" y="8974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3AF17E-10AA-ECFD-DF63-DB309C12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CC78467-173E-A159-B4A6-4382BCCFB6AE}"/>
              </a:ext>
            </a:extLst>
          </p:cNvPr>
          <p:cNvSpPr/>
          <p:nvPr/>
        </p:nvSpPr>
        <p:spPr>
          <a:xfrm>
            <a:off x="6481230" y="635000"/>
            <a:ext cx="3539067" cy="558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6E37A1C-60D9-A6C6-91AD-3884F1838FF9}"/>
              </a:ext>
            </a:extLst>
          </p:cNvPr>
          <p:cNvSpPr/>
          <p:nvPr/>
        </p:nvSpPr>
        <p:spPr>
          <a:xfrm>
            <a:off x="2057396" y="635000"/>
            <a:ext cx="3539067" cy="558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D5ADAC-C7E5-D06D-3CA7-A5B9F38B7B9A}"/>
              </a:ext>
            </a:extLst>
          </p:cNvPr>
          <p:cNvSpPr txBox="1"/>
          <p:nvPr/>
        </p:nvSpPr>
        <p:spPr>
          <a:xfrm>
            <a:off x="2341032" y="1784109"/>
            <a:ext cx="304799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3600" b="1" dirty="0"/>
              <a:t>Objetivos e motivações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i="1" dirty="0"/>
              <a:t>Economizar sem abrir mão da conveniência.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i="1" dirty="0"/>
              <a:t>Ter acesso a dados claros para tomar decisões rápidas.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i="1" dirty="0"/>
              <a:t>Evitar surpresas no valor final da corrida.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i="1" dirty="0"/>
              <a:t>Aproveitar seu tempo com o que realmente importa.</a:t>
            </a:r>
          </a:p>
          <a:p>
            <a:endParaRPr lang="pt-BR" i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9D94FA-A278-79B1-56A8-0237F544ABB1}"/>
              </a:ext>
            </a:extLst>
          </p:cNvPr>
          <p:cNvSpPr txBox="1"/>
          <p:nvPr/>
        </p:nvSpPr>
        <p:spPr>
          <a:xfrm>
            <a:off x="6908796" y="1671685"/>
            <a:ext cx="2861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3600" b="1" dirty="0"/>
              <a:t>Dores e frustrações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Ter que abrir vários apps para comparar o preço da corrida.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Dificuldade em visualizar qual o melhor custo-benefício (preço x tempo).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Pouca transparência dos aplicativos em relação a tarifas.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Falta de personalização nas sugestões de corrida.</a:t>
            </a:r>
          </a:p>
          <a:p>
            <a:br>
              <a:rPr lang="pt-BR" sz="1800" i="1" dirty="0"/>
            </a:br>
            <a:endParaRPr lang="pt-BR" dirty="0"/>
          </a:p>
        </p:txBody>
      </p:sp>
      <p:pic>
        <p:nvPicPr>
          <p:cNvPr id="8" name="Gráfico 7" descr="Na mosca estrutura de tópicos">
            <a:extLst>
              <a:ext uri="{FF2B5EF4-FFF2-40B4-BE49-F238E27FC236}">
                <a16:creationId xmlns:a16="http://schemas.microsoft.com/office/drawing/2014/main" id="{19248678-D67F-16EA-329E-318B670D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729" y="869709"/>
            <a:ext cx="914400" cy="914400"/>
          </a:xfrm>
          <a:prstGeom prst="rect">
            <a:avLst/>
          </a:prstGeom>
        </p:spPr>
      </p:pic>
      <p:pic>
        <p:nvPicPr>
          <p:cNvPr id="15" name="Gráfico 14" descr="Contorno de rosto confuso estrutura de tópicos">
            <a:extLst>
              <a:ext uri="{FF2B5EF4-FFF2-40B4-BE49-F238E27FC236}">
                <a16:creationId xmlns:a16="http://schemas.microsoft.com/office/drawing/2014/main" id="{E3858F32-A4C4-B8A5-DB3F-204473DBB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3563" y="8697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0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FD6BA-333E-890F-9B8D-DF7C79301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3EA56FC-73C1-2D93-0C0B-85FBDCA1707E}"/>
              </a:ext>
            </a:extLst>
          </p:cNvPr>
          <p:cNvSpPr/>
          <p:nvPr/>
        </p:nvSpPr>
        <p:spPr>
          <a:xfrm>
            <a:off x="1892298" y="1201761"/>
            <a:ext cx="8407404" cy="4275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658A18C-FCA9-7B3A-59DF-CBB0698E4216}"/>
              </a:ext>
            </a:extLst>
          </p:cNvPr>
          <p:cNvSpPr txBox="1"/>
          <p:nvPr/>
        </p:nvSpPr>
        <p:spPr>
          <a:xfrm>
            <a:off x="2448981" y="2314591"/>
            <a:ext cx="7294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/>
              <a:t>Os dados utilizados para criação da persona foram retirados do artigo: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2406A3-42CF-9009-5997-BBF0BB06132A}"/>
              </a:ext>
            </a:extLst>
          </p:cNvPr>
          <p:cNvSpPr txBox="1"/>
          <p:nvPr/>
        </p:nvSpPr>
        <p:spPr>
          <a:xfrm>
            <a:off x="2448981" y="3185159"/>
            <a:ext cx="7294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TENDÊNCIAS E DESIGUALDADES DA MOBILIDADE URBANA NO BRASIL II: CARACTERÍSTICAS E PADRÕES DE CONSUMO DA MOBILIDADE POR APLICATIVO </a:t>
            </a:r>
            <a:br>
              <a:rPr lang="pt-BR" sz="1800" dirty="0"/>
            </a:br>
            <a:r>
              <a:rPr lang="pt-BR" sz="1800" dirty="0"/>
              <a:t>LUCAS WARWAR RAFAEL H. M. PEREIR</a:t>
            </a:r>
            <a:br>
              <a:rPr lang="pt-BR" sz="1800" i="1" dirty="0"/>
            </a:br>
            <a:endParaRPr lang="pt-BR" i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27F452-A1C3-6EFA-E994-D4A88AF30787}"/>
              </a:ext>
            </a:extLst>
          </p:cNvPr>
          <p:cNvSpPr txBox="1"/>
          <p:nvPr/>
        </p:nvSpPr>
        <p:spPr>
          <a:xfrm>
            <a:off x="5717117" y="4678662"/>
            <a:ext cx="1140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i="1" dirty="0">
                <a:hlinkClick r:id="rId2"/>
              </a:rPr>
              <a:t>Link</a:t>
            </a:r>
            <a:endParaRPr lang="pt-BR" sz="2000" i="1" dirty="0"/>
          </a:p>
        </p:txBody>
      </p:sp>
      <p:pic>
        <p:nvPicPr>
          <p:cNvPr id="11" name="Gráfico 10" descr="Marca de verificação do selo estrutura de tópicos">
            <a:extLst>
              <a:ext uri="{FF2B5EF4-FFF2-40B4-BE49-F238E27FC236}">
                <a16:creationId xmlns:a16="http://schemas.microsoft.com/office/drawing/2014/main" id="{D0FD49B0-37B2-A329-E0B5-9A7360DD0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8" y="13421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137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3">
      <a:dk1>
        <a:sysClr val="windowText" lastClr="000000"/>
      </a:dk1>
      <a:lt1>
        <a:sysClr val="window" lastClr="FFFFFF"/>
      </a:lt1>
      <a:dk2>
        <a:srgbClr val="12501B"/>
      </a:dk2>
      <a:lt2>
        <a:srgbClr val="E8E8E8"/>
      </a:lt2>
      <a:accent1>
        <a:srgbClr val="12501B"/>
      </a:accent1>
      <a:accent2>
        <a:srgbClr val="12501B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Caroline dos Santos Gomes</dc:creator>
  <cp:lastModifiedBy>Caroline dos Santos Gomes</cp:lastModifiedBy>
  <cp:revision>2</cp:revision>
  <dcterms:created xsi:type="dcterms:W3CDTF">2025-04-06T18:29:41Z</dcterms:created>
  <dcterms:modified xsi:type="dcterms:W3CDTF">2025-04-08T21:57:42Z</dcterms:modified>
</cp:coreProperties>
</file>