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404050" cx="216027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206">
          <p15:clr>
            <a:srgbClr val="A4A3A4"/>
          </p15:clr>
        </p15:guide>
        <p15:guide id="2" pos="6804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jgQ9bULQSOY97NUSjhAl3iI64k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206" orient="horz"/>
        <p:guide pos="68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86000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286000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620838" y="10066338"/>
            <a:ext cx="18361025" cy="6945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240088" y="18362613"/>
            <a:ext cx="15122525" cy="8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ctr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10795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7380288" y="29508450"/>
            <a:ext cx="6842125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154813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1079500" y="1296988"/>
            <a:ext cx="1944370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08744" y="8532019"/>
            <a:ext cx="21385212" cy="19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10795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7380288" y="29508450"/>
            <a:ext cx="6842125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154813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4267994" y="12691269"/>
            <a:ext cx="27649487" cy="4860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5530056" y="7906544"/>
            <a:ext cx="27649487" cy="144303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10795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7380288" y="29508450"/>
            <a:ext cx="6842125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154813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079500" y="1296988"/>
            <a:ext cx="1944370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079500" y="7561263"/>
            <a:ext cx="19443700" cy="21385212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10795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7380288" y="29508450"/>
            <a:ext cx="6842125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154813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1706563" y="20823238"/>
            <a:ext cx="18362612" cy="643572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1706563" y="13733463"/>
            <a:ext cx="18362612" cy="7089775"/>
          </a:xfrm>
          <a:prstGeom prst="rect">
            <a:avLst/>
          </a:prstGeom>
          <a:noFill/>
          <a:ln>
            <a:noFill/>
          </a:ln>
        </p:spPr>
        <p:txBody>
          <a:bodyPr anchorCtr="0" anchor="b" bIns="154300" lIns="308600" spcFirstLastPara="1" rIns="308600" wrap="square" tIns="154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10795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7380288" y="29508450"/>
            <a:ext cx="6842125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154813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079500" y="1296988"/>
            <a:ext cx="1944370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079500" y="7561263"/>
            <a:ext cx="9645650" cy="21385212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10877550" y="7561263"/>
            <a:ext cx="9645650" cy="21385212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10795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7380288" y="29508450"/>
            <a:ext cx="6842125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54813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079500" y="1296988"/>
            <a:ext cx="1944370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079500" y="7253288"/>
            <a:ext cx="9545638" cy="30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54300" lIns="308600" spcFirstLastPara="1" rIns="308600" wrap="square" tIns="154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1079500" y="10275888"/>
            <a:ext cx="9545638" cy="18670587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10974388" y="7253288"/>
            <a:ext cx="954881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b" bIns="154300" lIns="308600" spcFirstLastPara="1" rIns="308600" wrap="square" tIns="154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10974388" y="10275888"/>
            <a:ext cx="9548812" cy="18670587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10795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7380288" y="29508450"/>
            <a:ext cx="6842125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154813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079500" y="1296988"/>
            <a:ext cx="1944370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10795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7380288" y="29508450"/>
            <a:ext cx="6842125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54813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10795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7380288" y="29508450"/>
            <a:ext cx="6842125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154813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079500" y="1290638"/>
            <a:ext cx="7107238" cy="5489575"/>
          </a:xfrm>
          <a:prstGeom prst="rect">
            <a:avLst/>
          </a:prstGeom>
          <a:noFill/>
          <a:ln>
            <a:noFill/>
          </a:ln>
        </p:spPr>
        <p:txBody>
          <a:bodyPr anchorCtr="0" anchor="b" bIns="154300" lIns="308600" spcFirstLastPara="1" rIns="308600" wrap="square" tIns="154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8445500" y="1290638"/>
            <a:ext cx="12077700" cy="27655837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1079500" y="6780213"/>
            <a:ext cx="7107238" cy="22166262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10795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7380288" y="29508450"/>
            <a:ext cx="6842125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154813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4233863" y="22682200"/>
            <a:ext cx="12961937" cy="2678113"/>
          </a:xfrm>
          <a:prstGeom prst="rect">
            <a:avLst/>
          </a:prstGeom>
          <a:noFill/>
          <a:ln>
            <a:noFill/>
          </a:ln>
        </p:spPr>
        <p:txBody>
          <a:bodyPr anchorCtr="0" anchor="b" bIns="154300" lIns="308600" spcFirstLastPara="1" rIns="308600" wrap="square" tIns="154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4233863" y="2895600"/>
            <a:ext cx="12961937" cy="1944211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4233863" y="25360313"/>
            <a:ext cx="12961937" cy="3803650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10795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7380288" y="29508450"/>
            <a:ext cx="6842125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154813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079500" y="1296988"/>
            <a:ext cx="19443700" cy="540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079500" y="7561263"/>
            <a:ext cx="19443700" cy="21385212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-914400" lvl="0" marL="4572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Arial"/>
              <a:buChar char="•"/>
              <a:defRPr b="0" i="0" sz="10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31850" lvl="1" marL="914400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–"/>
              <a:defRPr b="0" i="0" sz="9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42950" lvl="2" marL="13716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b="0" i="0" sz="8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60400" lvl="3" marL="1828800" marR="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–"/>
              <a:defRPr b="0" i="0" sz="6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0400" lvl="4" marL="2286000" marR="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»"/>
              <a:defRPr b="0" i="0" sz="6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60400" lvl="5" marL="2743200" marR="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»"/>
              <a:defRPr b="0" i="0" sz="6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0400" lvl="6" marL="3200400" marR="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»"/>
              <a:defRPr b="0" i="0" sz="6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60400" lvl="7" marL="3657600" marR="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»"/>
              <a:defRPr b="0" i="0" sz="6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60400" lvl="8" marL="4114800" marR="0" rtl="0" algn="l">
              <a:lnSpc>
                <a:spcPct val="100000"/>
              </a:lnSpc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Arial"/>
              <a:buChar char="»"/>
              <a:defRPr b="0" i="0" sz="6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10795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7380288" y="29508450"/>
            <a:ext cx="6842125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15481300" y="29508450"/>
            <a:ext cx="5041900" cy="2251075"/>
          </a:xfrm>
          <a:prstGeom prst="rect">
            <a:avLst/>
          </a:prstGeom>
          <a:noFill/>
          <a:ln>
            <a:noFill/>
          </a:ln>
        </p:spPr>
        <p:txBody>
          <a:bodyPr anchorCtr="0" anchor="t" bIns="154300" lIns="308600" spcFirstLastPara="1" rIns="308600" wrap="square" tIns="1543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  <a:defRPr b="0" i="0" sz="4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9.png"/><Relationship Id="rId13" Type="http://schemas.openxmlformats.org/officeDocument/2006/relationships/image" Target="../media/image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6" y="7986"/>
            <a:ext cx="21583589" cy="3238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-315703" y="1902894"/>
            <a:ext cx="2160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Aleff Silva Souza; João Paulo Souza Colombo; Leonardo Ferreira da Silva; Matheus Morais Zimmer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23348" y="3694621"/>
            <a:ext cx="99648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Sobre a equip</a:t>
            </a:r>
            <a:r>
              <a:rPr b="1" lang="pt-BR" sz="2700">
                <a:solidFill>
                  <a:schemeClr val="dk1"/>
                </a:solidFill>
              </a:rPr>
              <a:t>e</a:t>
            </a:r>
            <a:endParaRPr b="1" sz="2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A equipe é formada por quatro desenvolvedores que atuam de forma colaborativa, cada um contribuindo com conhecimentos práticos em Engenharia de Software, Estatística, Ciência de Dados e Contabilidade. Nosso trabalho foi pautado na integração dessas áreas para construir uma solução analítica eficiente, baseada em dados econômicos reais.</a:t>
            </a:r>
            <a:endParaRPr sz="2000">
              <a:solidFill>
                <a:schemeClr val="dk1"/>
              </a:solidFill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Adotamos metodologias ágeis (Scrum) desde o início do projeto, com sprints bem definidas, backlog estruturado e foco em entregas contínuas e de qualidade. Todo o desenvolvimento seguiu boas práticas de engenharia, testes unitários e versionamento no GitHub.</a:t>
            </a:r>
            <a:endParaRPr sz="2000">
              <a:solidFill>
                <a:schemeClr val="dk1"/>
              </a:solidFill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Mais do que uma divisão de tarefas, atuamos de forma interdisciplinar e estratégica: cada etapa — da coleta automatizada de dados à análise estatística e construção de dashboards — foi conduzida com comprometimento técnico e foco na geração de valor. Nossa proposta se destaca por transformar dados complexos em conhecimento acessível, contribuindo para decisões mais informadas no cenário econômico e social.</a:t>
            </a:r>
            <a:endParaRPr sz="2000">
              <a:solidFill>
                <a:schemeClr val="dk1"/>
              </a:solidFill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0" y="-514350"/>
            <a:ext cx="18415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75"/>
              <a:buFont typeface="Arial"/>
              <a:buNone/>
            </a:pPr>
            <a:r>
              <a:t/>
            </a:r>
            <a:endParaRPr b="0" i="0" sz="607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>
            <p:ph type="ctrTitle"/>
          </p:nvPr>
        </p:nvSpPr>
        <p:spPr>
          <a:xfrm>
            <a:off x="111875" y="1297675"/>
            <a:ext cx="2094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4400"/>
              <a:t>Correlação entre Inflação, Renda e Endividamento no Brasil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>
            <a:off x="867640" y="266420"/>
            <a:ext cx="193596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pt-BR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Semana de Tecnologia FECAP 2025.1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0706752" y="3645083"/>
            <a:ext cx="9964800" cy="6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 a ser tratado</a:t>
            </a:r>
            <a:endParaRPr b="1" sz="2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O projeto surgiu da necessidade de entender como os fatores macroeconômicos vêm impactando a vida financeira das famílias brasileiras. Nos últimos anos, dados de fontes como BACEN, IBGE e CNC mostram uma realidade preocupante: a inflação cresceu, o reajuste do salário mínimo foi abaixo do necessário e o endividamento das famílias disparou.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Em 2023, mais de 78% das famílias estavam endividadas, muitas recorrendo a crédito até mesmo para cobrir necessidades básicas, como alimentação e moradia. Ao mesmo tempo, o salário mínimo perdeu força frente à inflação, comprometendo ainda mais o orçamento familiar. Esses fatores contribuem para: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Redução do poder de compra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Aumento da inadimplência</a:t>
            </a:r>
            <a:endParaRPr sz="2000">
              <a:solidFill>
                <a:schemeClr val="dk1"/>
              </a:solidFill>
            </a:endParaRPr>
          </a:p>
          <a:p>
            <a:pPr indent="-355600" lvl="0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pt-BR" sz="2000">
                <a:solidFill>
                  <a:schemeClr val="dk1"/>
                </a:solidFill>
              </a:rPr>
              <a:t>Queda no consumo das famílias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Diante disso, o grupo identificou como problema central a necessidade de avaliar se há uma relação estatística entre o reajuste do salário mínimo, a inflação (IPCA) e o endividamento. O objetivo é prever padrões e gerar informações úteis para estudos econômicos e políticas públicas.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568004" y="24746133"/>
            <a:ext cx="9990300" cy="61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Solução propost</a:t>
            </a:r>
            <a:r>
              <a:rPr b="1" lang="pt-BR" sz="2700">
                <a:solidFill>
                  <a:schemeClr val="dk1"/>
                </a:solidFill>
              </a:rPr>
              <a:t>a</a:t>
            </a:r>
            <a:endParaRPr b="1" sz="2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Para entender a relação entre salário mínimo, inflação e endividamento das famílias brasileiras, desenvolvemos um sistema de análise baseado em dados públicos e ferramentas de Ciência de Dados. Coletamos automaticamente séries históricas do Banco Central, organizamos e tratamos essas informações e, a partir disso, aplicamos análises que nos permitiram identificar padrões e fazer projeções.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Durante o processo, utilizamos métodos estatísticos e contábeis para interpretar a evolução desses indicadores ao longo dos anos. Um dos principais resultados foi a criação de um modelo capaz de prever a variação do salário mínimo com base no comportamento da inflação e do endividamento, com alto nível de confiança. As análises mostraram que esses fatores estão fortemente relacionados e ajudam a entender momentos de crise, como os efeitos da pandemia na economia das famílias.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Como parte da solução, também construímos dashboards interativos que apresentam os dados e as projeções de forma visual e acessível. Isso torna possível explorar cenários futuros e entender, com base em evidências, como os fatores econômicos impactam diretamente a renda e o orçamento das famílias brasileiras.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-278594" y="2270976"/>
            <a:ext cx="221970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4300" lIns="308600" spcFirstLastPara="1" rIns="308600" wrap="square" tIns="15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Professores: Eduardo Savino, Lucy Mari, Paula Sanchez, Rodnil da Silva</a:t>
            </a:r>
            <a:endParaRPr b="1" i="0" sz="4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1081486" y="24746133"/>
            <a:ext cx="9990300" cy="6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pt-BR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Futuro do projet</a:t>
            </a:r>
            <a:r>
              <a:rPr b="1" lang="pt-BR" sz="2700">
                <a:solidFill>
                  <a:schemeClr val="dk1"/>
                </a:solidFill>
              </a:rPr>
              <a:t>o</a:t>
            </a:r>
            <a:endParaRPr b="1" sz="2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sz="27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Para a continuação e ampliação do projeto, o próximo passo será evoluir a solução de um sistema de análise e aperfeiçoar a plataforma web interativa, voltada para pesquisadores, gestores públicos e tomadores de decisão. 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Pretendemos expandir as análises incluindo novas variáveis econômicas — como taxa de juros, desemprego, inadimplência e crédito pessoal — além de explorar modelos preditivos mais completos que possam oferecer projeções mais robustas e contextualizadas. O objetivo é tornar a plataforma mais intuitiva, com visualizações interativas e geração de insights automáticos.</a:t>
            </a:r>
            <a:endParaRPr sz="2000">
              <a:solidFill>
                <a:schemeClr val="dk1"/>
              </a:solidFill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Estimamos um custo inicial de R$ 60.000 a R$ 80.000 para a implementação dessa nova fase, considerando equipe de desenvolvimento, armazenamento de dados, APIs, e infraestrutura em nuvem. Também visamos a integração com painéis interativos de BI, e a publicação de um artigo científico com os resultados encontrados. A longo prazo, a solução pode se tornar uma ferramenta útil para monitoramento contínuo da economia brasileira, capaz de alimentar políticas públicas mais assertivas e informadas, principalmente voltadas à renda e ao consumo das famílias. Com apoio institucional, o projeto pode evoluir para uma ferramenta de referência no acompanhamento de indicadores econômicos no Brasil.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99" name="Google Shape;99;p1" title="Python-Symbol.png"/>
          <p:cNvPicPr preferRelativeResize="0"/>
          <p:nvPr/>
        </p:nvPicPr>
        <p:blipFill rotWithShape="1">
          <a:blip r:embed="rId4">
            <a:alphaModFix/>
          </a:blip>
          <a:srcRect b="0" l="17783" r="17782" t="0"/>
          <a:stretch/>
        </p:blipFill>
        <p:spPr>
          <a:xfrm>
            <a:off x="18081888" y="11937912"/>
            <a:ext cx="2451850" cy="214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" title="Google_Colaboratory_SVG_Logo.svg.png"/>
          <p:cNvPicPr preferRelativeResize="0"/>
          <p:nvPr/>
        </p:nvPicPr>
        <p:blipFill rotWithShape="1">
          <a:blip r:embed="rId5">
            <a:alphaModFix/>
          </a:blip>
          <a:srcRect b="0" l="19189" r="19189" t="0"/>
          <a:stretch/>
        </p:blipFill>
        <p:spPr>
          <a:xfrm>
            <a:off x="15534701" y="11901637"/>
            <a:ext cx="2176625" cy="21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3833375" y="10162375"/>
            <a:ext cx="13830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Imagens dos resultados e ferramentas do Projeto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" title="R_logo.svg.png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397075" y="14787171"/>
            <a:ext cx="2451850" cy="1900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370489" y="31279350"/>
            <a:ext cx="1170651" cy="111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56" y="31279349"/>
            <a:ext cx="1170651" cy="1116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 title="Octicons-mark-github.svg.png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179809" y="14609200"/>
            <a:ext cx="2256026" cy="225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/>
        </p:nvSpPr>
        <p:spPr>
          <a:xfrm>
            <a:off x="15233213" y="18527200"/>
            <a:ext cx="153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Dashboard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15233200" y="21857625"/>
            <a:ext cx="153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GitHub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08" name="Google Shape;108;p1" title="QRCode_Fácil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253275" y="21201424"/>
            <a:ext cx="3064375" cy="306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253275" y="17746202"/>
            <a:ext cx="3064376" cy="3064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06050" y="11129275"/>
            <a:ext cx="13535924" cy="607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106059" y="17697263"/>
            <a:ext cx="13535925" cy="68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"/>
          <p:cNvSpPr txBox="1"/>
          <p:nvPr/>
        </p:nvSpPr>
        <p:spPr>
          <a:xfrm>
            <a:off x="1106050" y="17204675"/>
            <a:ext cx="1353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🟥IPCA x 100   🟩</a:t>
            </a:r>
            <a:r>
              <a:rPr lang="pt-BR" sz="2000">
                <a:solidFill>
                  <a:schemeClr val="dk1"/>
                </a:solidFill>
              </a:rPr>
              <a:t>Endividamento</a:t>
            </a:r>
            <a:r>
              <a:rPr lang="pt-BR" sz="2000">
                <a:solidFill>
                  <a:schemeClr val="dk1"/>
                </a:solidFill>
              </a:rPr>
              <a:t> x 10 🟦</a:t>
            </a:r>
            <a:r>
              <a:rPr lang="pt-BR" sz="2000">
                <a:solidFill>
                  <a:schemeClr val="dk1"/>
                </a:solidFill>
              </a:rPr>
              <a:t>Salário</a:t>
            </a:r>
            <a:r>
              <a:rPr lang="pt-BR" sz="2000">
                <a:solidFill>
                  <a:schemeClr val="dk1"/>
                </a:solidFill>
              </a:rPr>
              <a:t> </a:t>
            </a:r>
            <a:r>
              <a:rPr lang="pt-BR" sz="2000">
                <a:solidFill>
                  <a:schemeClr val="dk1"/>
                </a:solidFill>
              </a:rPr>
              <a:t>Mínimo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