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Bebas Neue"/>
      <p:regular r:id="rId34"/>
    </p:embeddedFont>
    <p:embeddedFont>
      <p:font typeface="Montserrat Light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regular.fntdata"/><Relationship Id="rId12" Type="http://schemas.openxmlformats.org/officeDocument/2006/relationships/slide" Target="slides/slide7.xml"/><Relationship Id="rId34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f0f6df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f0f6df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a1d9338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a1d9338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a1d9338a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a1d9338a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a1d9338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a1d9338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e45af79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e45af79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a1d9338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a1d9338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a1d9338a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a1d9338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a1d9338a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a1d9338a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a1d9338a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a1d9338a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a1d9338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a1d9338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b2826868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b2826868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e45af79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e45af79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a1d9338a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a1d9338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b2826868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b2826868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a1d9338a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a1d9338a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b2826868a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b2826868a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2826868a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b2826868a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a1d9338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a1d9338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a1d9338a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a1d9338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a1d9338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a1d9338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a1d9338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a1d9338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a1d9338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a1d9338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98655" y="114876"/>
            <a:ext cx="586494" cy="58658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400574" y="114876"/>
            <a:ext cx="586494" cy="58658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400574" y="4452349"/>
            <a:ext cx="586494" cy="58658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235479" y="251719"/>
            <a:ext cx="312749" cy="312891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8537398" y="251719"/>
            <a:ext cx="312749" cy="312891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235479" y="4589192"/>
            <a:ext cx="312749" cy="312891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8537398" y="4589192"/>
            <a:ext cx="312749" cy="312891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423100" y="1535600"/>
            <a:ext cx="42978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423100" y="3172300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hasCustomPrompt="1" type="title"/>
          </p:nvPr>
        </p:nvSpPr>
        <p:spPr>
          <a:xfrm>
            <a:off x="1284000" y="1952742"/>
            <a:ext cx="65760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1284000" y="2702958"/>
            <a:ext cx="65760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1"/>
          <p:cNvSpPr/>
          <p:nvPr/>
        </p:nvSpPr>
        <p:spPr>
          <a:xfrm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8537499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235580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537499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235580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155195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8732739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 rot="-5400000">
            <a:off x="163301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257730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12365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3"/>
          <p:cNvSpPr txBox="1"/>
          <p:nvPr>
            <p:ph hasCustomPrompt="1" idx="2" type="title"/>
          </p:nvPr>
        </p:nvSpPr>
        <p:spPr>
          <a:xfrm>
            <a:off x="20991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1236350" y="22899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49069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4" type="title"/>
          </p:nvPr>
        </p:nvSpPr>
        <p:spPr>
          <a:xfrm>
            <a:off x="57695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5" type="subTitle"/>
          </p:nvPr>
        </p:nvSpPr>
        <p:spPr>
          <a:xfrm>
            <a:off x="4906900" y="2289969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6" type="title"/>
          </p:nvPr>
        </p:nvSpPr>
        <p:spPr>
          <a:xfrm>
            <a:off x="1236500" y="36133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3"/>
          <p:cNvSpPr txBox="1"/>
          <p:nvPr>
            <p:ph hasCustomPrompt="1" idx="7" type="title"/>
          </p:nvPr>
        </p:nvSpPr>
        <p:spPr>
          <a:xfrm>
            <a:off x="20991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1236500" y="40793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4906900" y="3613374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13" type="title"/>
          </p:nvPr>
        </p:nvSpPr>
        <p:spPr>
          <a:xfrm>
            <a:off x="57695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4" type="subTitle"/>
          </p:nvPr>
        </p:nvSpPr>
        <p:spPr>
          <a:xfrm>
            <a:off x="4906900" y="407937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95241" y="111482"/>
            <a:ext cx="8968027" cy="4953544"/>
            <a:chOff x="95241" y="111482"/>
            <a:chExt cx="8968027" cy="4953544"/>
          </a:xfrm>
        </p:grpSpPr>
        <p:grpSp>
          <p:nvGrpSpPr>
            <p:cNvPr id="132" name="Google Shape;132;p13"/>
            <p:cNvGrpSpPr/>
            <p:nvPr/>
          </p:nvGrpSpPr>
          <p:grpSpPr>
            <a:xfrm flipH="1" rot="10800000">
              <a:off x="8476774" y="4340481"/>
              <a:ext cx="586494" cy="586588"/>
              <a:chOff x="6660120" y="1162206"/>
              <a:chExt cx="422729" cy="422796"/>
            </a:xfrm>
          </p:grpSpPr>
          <p:sp>
            <p:nvSpPr>
              <p:cNvPr id="133" name="Google Shape;133;p13"/>
              <p:cNvSpPr/>
              <p:nvPr/>
            </p:nvSpPr>
            <p:spPr>
              <a:xfrm>
                <a:off x="6660120" y="1162206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758809" y="1260846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13"/>
            <p:cNvSpPr/>
            <p:nvPr/>
          </p:nvSpPr>
          <p:spPr>
            <a:xfrm flipH="1" rot="10800000">
              <a:off x="8808960" y="414268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flipH="1" rot="10800000">
              <a:off x="8476770" y="486722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 rot="10800000">
              <a:off x="95241" y="111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flipH="1" rot="10800000">
              <a:off x="241102" y="2472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41" name="Google Shape;141;p14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42" name="Google Shape;142;p14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4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46" name="Google Shape;146;p14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4"/>
            <p:cNvSpPr/>
            <p:nvPr/>
          </p:nvSpPr>
          <p:spPr>
            <a:xfrm rot="10800000">
              <a:off x="638356" y="4784540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8748960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subTitle"/>
          </p:nvPr>
        </p:nvSpPr>
        <p:spPr>
          <a:xfrm>
            <a:off x="848724" y="3107725"/>
            <a:ext cx="38697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848724" y="1198200"/>
            <a:ext cx="38697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3" name="Google Shape;153;p15"/>
          <p:cNvSpPr/>
          <p:nvPr>
            <p:ph idx="2" type="pic"/>
          </p:nvPr>
        </p:nvSpPr>
        <p:spPr>
          <a:xfrm>
            <a:off x="4876025" y="848400"/>
            <a:ext cx="3446700" cy="3446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54" name="Google Shape;154;p15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55" name="Google Shape;155;p15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56" name="Google Shape;156;p15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5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59" name="Google Shape;159;p15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15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720000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6"/>
          <p:cNvSpPr txBox="1"/>
          <p:nvPr>
            <p:ph idx="1" type="subTitle"/>
          </p:nvPr>
        </p:nvSpPr>
        <p:spPr>
          <a:xfrm>
            <a:off x="720000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2" type="title"/>
          </p:nvPr>
        </p:nvSpPr>
        <p:spPr>
          <a:xfrm>
            <a:off x="3403799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6"/>
          <p:cNvSpPr txBox="1"/>
          <p:nvPr>
            <p:ph idx="3" type="subTitle"/>
          </p:nvPr>
        </p:nvSpPr>
        <p:spPr>
          <a:xfrm>
            <a:off x="3403799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4" type="title"/>
          </p:nvPr>
        </p:nvSpPr>
        <p:spPr>
          <a:xfrm>
            <a:off x="6087602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6"/>
          <p:cNvSpPr txBox="1"/>
          <p:nvPr>
            <p:ph idx="5" type="subTitle"/>
          </p:nvPr>
        </p:nvSpPr>
        <p:spPr>
          <a:xfrm>
            <a:off x="6087602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71" name="Google Shape;171;p16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72" name="Google Shape;172;p16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16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2156768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2156768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2" type="title"/>
          </p:nvPr>
        </p:nvSpPr>
        <p:spPr>
          <a:xfrm>
            <a:off x="5584743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7"/>
          <p:cNvSpPr txBox="1"/>
          <p:nvPr>
            <p:ph idx="3" type="subTitle"/>
          </p:nvPr>
        </p:nvSpPr>
        <p:spPr>
          <a:xfrm>
            <a:off x="5584743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4" type="title"/>
          </p:nvPr>
        </p:nvSpPr>
        <p:spPr>
          <a:xfrm>
            <a:off x="2156770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7"/>
          <p:cNvSpPr txBox="1"/>
          <p:nvPr>
            <p:ph idx="5" type="subTitle"/>
          </p:nvPr>
        </p:nvSpPr>
        <p:spPr>
          <a:xfrm>
            <a:off x="2156770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6" type="title"/>
          </p:nvPr>
        </p:nvSpPr>
        <p:spPr>
          <a:xfrm>
            <a:off x="5584745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7"/>
          <p:cNvSpPr txBox="1"/>
          <p:nvPr>
            <p:ph idx="7" type="subTitle"/>
          </p:nvPr>
        </p:nvSpPr>
        <p:spPr>
          <a:xfrm>
            <a:off x="5584745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90" name="Google Shape;190;p17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91" name="Google Shape;191;p17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719981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8"/>
          <p:cNvSpPr txBox="1"/>
          <p:nvPr>
            <p:ph idx="1" type="subTitle"/>
          </p:nvPr>
        </p:nvSpPr>
        <p:spPr>
          <a:xfrm>
            <a:off x="719981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2" type="title"/>
          </p:nvPr>
        </p:nvSpPr>
        <p:spPr>
          <a:xfrm>
            <a:off x="3419247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18"/>
          <p:cNvSpPr txBox="1"/>
          <p:nvPr>
            <p:ph idx="3" type="subTitle"/>
          </p:nvPr>
        </p:nvSpPr>
        <p:spPr>
          <a:xfrm>
            <a:off x="3419247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4" type="title"/>
          </p:nvPr>
        </p:nvSpPr>
        <p:spPr>
          <a:xfrm>
            <a:off x="719981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18"/>
          <p:cNvSpPr txBox="1"/>
          <p:nvPr>
            <p:ph idx="5" type="subTitle"/>
          </p:nvPr>
        </p:nvSpPr>
        <p:spPr>
          <a:xfrm>
            <a:off x="719981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6" type="title"/>
          </p:nvPr>
        </p:nvSpPr>
        <p:spPr>
          <a:xfrm>
            <a:off x="3419247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18"/>
          <p:cNvSpPr txBox="1"/>
          <p:nvPr>
            <p:ph idx="7" type="subTitle"/>
          </p:nvPr>
        </p:nvSpPr>
        <p:spPr>
          <a:xfrm>
            <a:off x="3419247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8" type="title"/>
          </p:nvPr>
        </p:nvSpPr>
        <p:spPr>
          <a:xfrm>
            <a:off x="6118525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18"/>
          <p:cNvSpPr txBox="1"/>
          <p:nvPr>
            <p:ph idx="9" type="subTitle"/>
          </p:nvPr>
        </p:nvSpPr>
        <p:spPr>
          <a:xfrm>
            <a:off x="6118525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3" type="title"/>
          </p:nvPr>
        </p:nvSpPr>
        <p:spPr>
          <a:xfrm>
            <a:off x="6118525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18"/>
          <p:cNvSpPr txBox="1"/>
          <p:nvPr>
            <p:ph idx="14" type="subTitle"/>
          </p:nvPr>
        </p:nvSpPr>
        <p:spPr>
          <a:xfrm>
            <a:off x="6118525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13" name="Google Shape;213;p18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14" name="Google Shape;214;p18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8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18" name="Google Shape;218;p1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8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ctrTitle"/>
          </p:nvPr>
        </p:nvSpPr>
        <p:spPr>
          <a:xfrm>
            <a:off x="1257825" y="637313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19"/>
          <p:cNvSpPr txBox="1"/>
          <p:nvPr>
            <p:ph idx="1" type="subTitle"/>
          </p:nvPr>
        </p:nvSpPr>
        <p:spPr>
          <a:xfrm>
            <a:off x="1257825" y="1484391"/>
            <a:ext cx="42939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19"/>
          <p:cNvSpPr txBox="1"/>
          <p:nvPr/>
        </p:nvSpPr>
        <p:spPr>
          <a:xfrm>
            <a:off x="1267225" y="3620200"/>
            <a:ext cx="4743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19"/>
          <p:cNvSpPr/>
          <p:nvPr/>
        </p:nvSpPr>
        <p:spPr>
          <a:xfrm rot="10800000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 rot="10800000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 rot="10800000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235476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 rot="10800000">
            <a:off x="8537395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10800000">
            <a:off x="235476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10800000">
            <a:off x="8537395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388" y="2333600"/>
            <a:ext cx="391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 flipH="1" rot="10800000">
            <a:off x="8751060" y="4777452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flipH="1" rot="5400000">
            <a:off x="8751049" y="175701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-5400000">
            <a:off x="202634" y="4777463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202635" y="175700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 rot="10800000">
            <a:off x="98655" y="4452349"/>
            <a:ext cx="586494" cy="586588"/>
            <a:chOff x="6605197" y="1081574"/>
            <a:chExt cx="422729" cy="422796"/>
          </a:xfrm>
        </p:grpSpPr>
        <p:sp>
          <p:nvSpPr>
            <p:cNvPr id="35" name="Google Shape;35;p4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10800000">
            <a:off x="8400574" y="114876"/>
            <a:ext cx="586494" cy="586588"/>
            <a:chOff x="6605197" y="1081574"/>
            <a:chExt cx="422729" cy="422796"/>
          </a:xfrm>
        </p:grpSpPr>
        <p:sp>
          <p:nvSpPr>
            <p:cNvPr id="38" name="Google Shape;38;p4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 rot="10800000">
            <a:off x="630231" y="479264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8748960" y="63248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230838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5005563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230838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5005563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>
            <a:off x="98641" y="114876"/>
            <a:ext cx="9010216" cy="4932167"/>
            <a:chOff x="98641" y="114876"/>
            <a:chExt cx="9010216" cy="4932167"/>
          </a:xfrm>
        </p:grpSpPr>
        <p:grpSp>
          <p:nvGrpSpPr>
            <p:cNvPr id="49" name="Google Shape;49;p5"/>
            <p:cNvGrpSpPr/>
            <p:nvPr/>
          </p:nvGrpSpPr>
          <p:grpSpPr>
            <a:xfrm flipH="1" rot="10800000">
              <a:off x="8392468" y="4460455"/>
              <a:ext cx="586494" cy="586588"/>
              <a:chOff x="6599355" y="1075732"/>
              <a:chExt cx="422729" cy="422796"/>
            </a:xfrm>
          </p:grpSpPr>
          <p:sp>
            <p:nvSpPr>
              <p:cNvPr id="50" name="Google Shape;50;p5"/>
              <p:cNvSpPr/>
              <p:nvPr/>
            </p:nvSpPr>
            <p:spPr>
              <a:xfrm>
                <a:off x="6599355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6698044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flipH="1" rot="10800000">
              <a:off x="8911085" y="4503156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 flipH="1" rot="10800000">
              <a:off x="8265845" y="479266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10800000">
              <a:off x="98641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60" name="Google Shape;60;p6"/>
          <p:cNvGrpSpPr/>
          <p:nvPr/>
        </p:nvGrpSpPr>
        <p:grpSpPr>
          <a:xfrm rot="10800000">
            <a:off x="8489744" y="4387498"/>
            <a:ext cx="586494" cy="586588"/>
            <a:chOff x="6605197" y="1081574"/>
            <a:chExt cx="422729" cy="422796"/>
          </a:xfrm>
        </p:grpSpPr>
        <p:sp>
          <p:nvSpPr>
            <p:cNvPr id="61" name="Google Shape;61;p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6"/>
          <p:cNvGrpSpPr/>
          <p:nvPr/>
        </p:nvGrpSpPr>
        <p:grpSpPr>
          <a:xfrm rot="10800000">
            <a:off x="98655" y="114876"/>
            <a:ext cx="586494" cy="586588"/>
            <a:chOff x="6605197" y="1081574"/>
            <a:chExt cx="422729" cy="422796"/>
          </a:xfrm>
        </p:grpSpPr>
        <p:sp>
          <p:nvSpPr>
            <p:cNvPr id="64" name="Google Shape;64;p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 rot="10800000">
            <a:off x="147091" y="6324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8838130" y="4251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8513183" y="4880864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724425" y="443200"/>
            <a:ext cx="769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724425" y="1779975"/>
            <a:ext cx="44454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2" name="Google Shape;72;p7"/>
          <p:cNvGrpSpPr/>
          <p:nvPr/>
        </p:nvGrpSpPr>
        <p:grpSpPr>
          <a:xfrm>
            <a:off x="98655" y="114876"/>
            <a:ext cx="8969477" cy="4932167"/>
            <a:chOff x="98655" y="114876"/>
            <a:chExt cx="8969477" cy="4932167"/>
          </a:xfrm>
        </p:grpSpPr>
        <p:grpSp>
          <p:nvGrpSpPr>
            <p:cNvPr id="73" name="Google Shape;73;p7"/>
            <p:cNvGrpSpPr/>
            <p:nvPr/>
          </p:nvGrpSpPr>
          <p:grpSpPr>
            <a:xfrm flipH="1" rot="10800000">
              <a:off x="8481638" y="4460455"/>
              <a:ext cx="586494" cy="586588"/>
              <a:chOff x="6663626" y="1075732"/>
              <a:chExt cx="422729" cy="422796"/>
            </a:xfrm>
          </p:grpSpPr>
          <p:sp>
            <p:nvSpPr>
              <p:cNvPr id="74" name="Google Shape;74;p7"/>
              <p:cNvSpPr/>
              <p:nvPr/>
            </p:nvSpPr>
            <p:spPr>
              <a:xfrm>
                <a:off x="6663626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>
                <a:off x="6762315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7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77" name="Google Shape;77;p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7"/>
            <p:cNvSpPr/>
            <p:nvPr/>
          </p:nvSpPr>
          <p:spPr>
            <a:xfrm flipH="1" rot="10800000">
              <a:off x="8821905" y="43167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flipH="1" rot="10800000">
              <a:off x="625366" y="17235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1615350" y="1400250"/>
            <a:ext cx="5913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 flipH="1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flipH="1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flipH="1">
            <a:off x="235476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 flipH="1">
            <a:off x="8537395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>
            <a:off x="235476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flipH="1">
            <a:off x="8537395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>
            <a:off x="8732760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155216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flipH="1" rot="5400000">
            <a:off x="8724654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>
            <a:off x="630225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2001150" y="1075825"/>
            <a:ext cx="5141700" cy="10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2001150" y="2251950"/>
            <a:ext cx="51417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826750" y="3103450"/>
            <a:ext cx="5733300" cy="1191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2" type="pic"/>
          </p:nvPr>
        </p:nvSpPr>
        <p:spPr>
          <a:xfrm>
            <a:off x="0" y="1470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idx="1" type="subTitle"/>
          </p:nvPr>
        </p:nvSpPr>
        <p:spPr>
          <a:xfrm>
            <a:off x="1501200" y="3172300"/>
            <a:ext cx="6141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async project co-pilot for teams on Discord.</a:t>
            </a:r>
            <a:endParaRPr/>
          </a:p>
        </p:txBody>
      </p:sp>
      <p:sp>
        <p:nvSpPr>
          <p:cNvPr id="243" name="Google Shape;243;p20"/>
          <p:cNvSpPr txBox="1"/>
          <p:nvPr>
            <p:ph type="ctrTitle"/>
          </p:nvPr>
        </p:nvSpPr>
        <p:spPr>
          <a:xfrm>
            <a:off x="2423100" y="2103450"/>
            <a:ext cx="42978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Tickr</a:t>
            </a:r>
            <a:endParaRPr sz="7000"/>
          </a:p>
        </p:txBody>
      </p:sp>
      <p:cxnSp>
        <p:nvCxnSpPr>
          <p:cNvPr id="244" name="Google Shape;244;p20"/>
          <p:cNvCxnSpPr/>
          <p:nvPr/>
        </p:nvCxnSpPr>
        <p:spPr>
          <a:xfrm>
            <a:off x="2517366" y="3094557"/>
            <a:ext cx="41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0"/>
          <p:cNvSpPr txBox="1"/>
          <p:nvPr>
            <p:ph idx="1" type="subTitle"/>
          </p:nvPr>
        </p:nvSpPr>
        <p:spPr>
          <a:xfrm>
            <a:off x="2149200" y="3508200"/>
            <a:ext cx="4845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Brilliant, Hoyeong, Jaemin, Cedric</a:t>
            </a:r>
            <a:endParaRPr/>
          </a:p>
        </p:txBody>
      </p:sp>
      <p:pic>
        <p:nvPicPr>
          <p:cNvPr id="246" name="Google Shape;246;p20" title="62b2265e038aad4d3ed7ca4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25" y="525675"/>
            <a:ext cx="2116850" cy="1588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>
            <p:ph type="ctrTitle"/>
          </p:nvPr>
        </p:nvSpPr>
        <p:spPr>
          <a:xfrm>
            <a:off x="2423100" y="763063"/>
            <a:ext cx="42978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Montserrat Light"/>
                <a:ea typeface="Montserrat Light"/>
                <a:cs typeface="Montserrat Light"/>
                <a:sym typeface="Montserrat Light"/>
              </a:rPr>
              <a:t>x</a:t>
            </a:r>
            <a:endParaRPr sz="7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48" name="Google Shape;248;p20" title="Tick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275" y="525675"/>
            <a:ext cx="1588874" cy="15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9" title="Screenshot 2025-05-18 at 2.35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5" y="0"/>
            <a:ext cx="90924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 txBox="1"/>
          <p:nvPr>
            <p:ph type="title"/>
          </p:nvPr>
        </p:nvSpPr>
        <p:spPr>
          <a:xfrm>
            <a:off x="1051650" y="1400250"/>
            <a:ext cx="7040700" cy="234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a</a:t>
            </a:r>
            <a:r>
              <a:rPr lang="en" sz="3000">
                <a:solidFill>
                  <a:schemeClr val="lt1"/>
                </a:solidFill>
              </a:rPr>
              <a:t>nd turn messy chats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1051650" y="1400250"/>
            <a:ext cx="70407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nto clear, trackable tasks?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838400" y="2150850"/>
            <a:ext cx="7191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</a:t>
            </a:r>
            <a:r>
              <a:rPr lang="en" sz="3400"/>
              <a:t>ive demo :)</a:t>
            </a:r>
            <a:endParaRPr sz="3400"/>
          </a:p>
        </p:txBody>
      </p:sp>
      <p:sp>
        <p:nvSpPr>
          <p:cNvPr id="320" name="Google Shape;320;p31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cool things</a:t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720000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Scraping</a:t>
            </a:r>
            <a:endParaRPr/>
          </a:p>
        </p:txBody>
      </p:sp>
      <p:sp>
        <p:nvSpPr>
          <p:cNvPr id="327" name="Google Shape;327;p32"/>
          <p:cNvSpPr txBox="1"/>
          <p:nvPr>
            <p:ph idx="1" type="subTitle"/>
          </p:nvPr>
        </p:nvSpPr>
        <p:spPr>
          <a:xfrm>
            <a:off x="720000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async ticket generation</a:t>
            </a:r>
            <a:endParaRPr/>
          </a:p>
        </p:txBody>
      </p:sp>
      <p:sp>
        <p:nvSpPr>
          <p:cNvPr id="328" name="Google Shape;328;p32"/>
          <p:cNvSpPr txBox="1"/>
          <p:nvPr>
            <p:ph idx="2" type="title"/>
          </p:nvPr>
        </p:nvSpPr>
        <p:spPr>
          <a:xfrm>
            <a:off x="3403799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Calendar</a:t>
            </a:r>
            <a:endParaRPr/>
          </a:p>
        </p:txBody>
      </p:sp>
      <p:sp>
        <p:nvSpPr>
          <p:cNvPr id="329" name="Google Shape;329;p32"/>
          <p:cNvSpPr txBox="1"/>
          <p:nvPr>
            <p:ph idx="3" type="subTitle"/>
          </p:nvPr>
        </p:nvSpPr>
        <p:spPr>
          <a:xfrm>
            <a:off x="3403799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330" name="Google Shape;330;p32"/>
          <p:cNvSpPr txBox="1"/>
          <p:nvPr>
            <p:ph idx="4" type="title"/>
          </p:nvPr>
        </p:nvSpPr>
        <p:spPr>
          <a:xfrm>
            <a:off x="6087602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Team-based</a:t>
            </a:r>
            <a:endParaRPr/>
          </a:p>
        </p:txBody>
      </p:sp>
      <p:sp>
        <p:nvSpPr>
          <p:cNvPr id="331" name="Google Shape;331;p32"/>
          <p:cNvSpPr txBox="1"/>
          <p:nvPr>
            <p:ph idx="5" type="subTitle"/>
          </p:nvPr>
        </p:nvSpPr>
        <p:spPr>
          <a:xfrm>
            <a:off x="6087602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&amp; accountability</a:t>
            </a:r>
            <a:endParaRPr/>
          </a:p>
        </p:txBody>
      </p:sp>
      <p:pic>
        <p:nvPicPr>
          <p:cNvPr id="332" name="Google Shape;332;p32" title="repeat-button-emoji-512x511-u34rv1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00" y="1678923"/>
            <a:ext cx="1040600" cy="10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2" title="Google_Calendar_icon_(2020)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600" y="1710675"/>
            <a:ext cx="975071" cy="9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 title="1f91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050" y="1520537"/>
            <a:ext cx="1355325" cy="13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838400" y="2150850"/>
            <a:ext cx="7191300" cy="12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</a:t>
            </a:r>
            <a:r>
              <a:rPr lang="en" sz="3400"/>
              <a:t>hy this matters (market/impact)</a:t>
            </a:r>
            <a:endParaRPr sz="3400"/>
          </a:p>
        </p:txBody>
      </p:sp>
      <p:sp>
        <p:nvSpPr>
          <p:cNvPr id="340" name="Google Shape;340;p33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4" title="Screenshot 2025-05-18 at 2.52.1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376" y="-11"/>
            <a:ext cx="9196749" cy="5972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 title="Screenshot 2025-05-18 at 2.52.15 PM.png"/>
          <p:cNvPicPr preferRelativeResize="0"/>
          <p:nvPr/>
        </p:nvPicPr>
        <p:blipFill rotWithShape="1">
          <a:blip r:embed="rId4">
            <a:alphaModFix/>
          </a:blip>
          <a:srcRect b="5823" l="3946" r="35619" t="32360"/>
          <a:stretch/>
        </p:blipFill>
        <p:spPr>
          <a:xfrm>
            <a:off x="186551" y="1501599"/>
            <a:ext cx="8562673" cy="56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4"/>
          <p:cNvSpPr txBox="1"/>
          <p:nvPr>
            <p:ph type="title"/>
          </p:nvPr>
        </p:nvSpPr>
        <p:spPr>
          <a:xfrm>
            <a:off x="662400" y="1814750"/>
            <a:ext cx="7819200" cy="234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 15,000 volunteers coordinated relief efforts via </a:t>
            </a:r>
            <a:r>
              <a:rPr i="1" lang="en" sz="4000">
                <a:solidFill>
                  <a:schemeClr val="lt1"/>
                </a:solidFill>
              </a:rPr>
              <a:t>Discord</a:t>
            </a:r>
            <a:endParaRPr i="1"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1051650" y="1400250"/>
            <a:ext cx="70407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rom ineffective communication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5"/>
          <p:cNvSpPr txBox="1"/>
          <p:nvPr>
            <p:ph type="title"/>
          </p:nvPr>
        </p:nvSpPr>
        <p:spPr>
          <a:xfrm>
            <a:off x="1051650" y="1694825"/>
            <a:ext cx="704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1.2$ trillion lost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6" title="Notion_app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075" y="2097963"/>
            <a:ext cx="1447200" cy="14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6"/>
          <p:cNvSpPr txBox="1"/>
          <p:nvPr>
            <p:ph type="title"/>
          </p:nvPr>
        </p:nvSpPr>
        <p:spPr>
          <a:xfrm>
            <a:off x="1051650" y="1062525"/>
            <a:ext cx="7040700" cy="8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</a:t>
            </a:r>
            <a:r>
              <a:rPr lang="en" sz="3000"/>
              <a:t>hat about?</a:t>
            </a:r>
            <a:endParaRPr sz="3000"/>
          </a:p>
        </p:txBody>
      </p:sp>
      <p:pic>
        <p:nvPicPr>
          <p:cNvPr id="360" name="Google Shape;360;p36" title="Trello_logo.svg.png"/>
          <p:cNvPicPr preferRelativeResize="0"/>
          <p:nvPr/>
        </p:nvPicPr>
        <p:blipFill rotWithShape="1">
          <a:blip r:embed="rId4">
            <a:alphaModFix/>
          </a:blip>
          <a:srcRect b="0" l="0" r="79719" t="0"/>
          <a:stretch/>
        </p:blipFill>
        <p:spPr>
          <a:xfrm>
            <a:off x="4915250" y="1930875"/>
            <a:ext cx="1263424" cy="17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838400" y="2150850"/>
            <a:ext cx="71913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h</a:t>
            </a:r>
            <a:r>
              <a:rPr lang="en" sz="3400"/>
              <a:t>ow it works (tech stack)</a:t>
            </a:r>
            <a:endParaRPr sz="3400"/>
          </a:p>
        </p:txBody>
      </p:sp>
      <p:sp>
        <p:nvSpPr>
          <p:cNvPr id="366" name="Google Shape;366;p37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372" name="Google Shape;372;p38"/>
          <p:cNvSpPr txBox="1"/>
          <p:nvPr>
            <p:ph idx="4294967295" type="title"/>
          </p:nvPr>
        </p:nvSpPr>
        <p:spPr>
          <a:xfrm>
            <a:off x="2454528" y="1515107"/>
            <a:ext cx="2408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Gemini</a:t>
            </a:r>
            <a:endParaRPr sz="1800"/>
          </a:p>
        </p:txBody>
      </p:sp>
      <p:sp>
        <p:nvSpPr>
          <p:cNvPr id="373" name="Google Shape;373;p38"/>
          <p:cNvSpPr txBox="1"/>
          <p:nvPr>
            <p:ph idx="4294967295" type="subTitle"/>
          </p:nvPr>
        </p:nvSpPr>
        <p:spPr>
          <a:xfrm>
            <a:off x="2454528" y="1893322"/>
            <a:ext cx="2408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processing the chat data and generating tickets</a:t>
            </a:r>
            <a:endParaRPr/>
          </a:p>
        </p:txBody>
      </p:sp>
      <p:sp>
        <p:nvSpPr>
          <p:cNvPr id="374" name="Google Shape;374;p38"/>
          <p:cNvSpPr txBox="1"/>
          <p:nvPr>
            <p:ph idx="4294967295" type="title"/>
          </p:nvPr>
        </p:nvSpPr>
        <p:spPr>
          <a:xfrm>
            <a:off x="5888825" y="1515107"/>
            <a:ext cx="231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 Calendar</a:t>
            </a:r>
            <a:endParaRPr sz="1800"/>
          </a:p>
        </p:txBody>
      </p:sp>
      <p:sp>
        <p:nvSpPr>
          <p:cNvPr id="375" name="Google Shape;375;p38"/>
          <p:cNvSpPr txBox="1"/>
          <p:nvPr>
            <p:ph idx="4294967295" type="subTitle"/>
          </p:nvPr>
        </p:nvSpPr>
        <p:spPr>
          <a:xfrm>
            <a:off x="5888825" y="1893322"/>
            <a:ext cx="231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event creation</a:t>
            </a:r>
            <a:endParaRPr/>
          </a:p>
        </p:txBody>
      </p:sp>
      <p:sp>
        <p:nvSpPr>
          <p:cNvPr id="376" name="Google Shape;376;p38"/>
          <p:cNvSpPr txBox="1"/>
          <p:nvPr>
            <p:ph idx="4294967295" type="title"/>
          </p:nvPr>
        </p:nvSpPr>
        <p:spPr>
          <a:xfrm>
            <a:off x="724424" y="3645375"/>
            <a:ext cx="2408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FastAPI</a:t>
            </a:r>
            <a:endParaRPr sz="1800"/>
          </a:p>
        </p:txBody>
      </p:sp>
      <p:sp>
        <p:nvSpPr>
          <p:cNvPr id="377" name="Google Shape;377;p38"/>
          <p:cNvSpPr txBox="1"/>
          <p:nvPr>
            <p:ph idx="4294967295" type="subTitle"/>
          </p:nvPr>
        </p:nvSpPr>
        <p:spPr>
          <a:xfrm>
            <a:off x="724424" y="4023590"/>
            <a:ext cx="2408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REST endpoints</a:t>
            </a:r>
            <a:endParaRPr/>
          </a:p>
        </p:txBody>
      </p:sp>
      <p:sp>
        <p:nvSpPr>
          <p:cNvPr id="378" name="Google Shape;378;p38"/>
          <p:cNvSpPr txBox="1"/>
          <p:nvPr>
            <p:ph idx="4294967295" type="title"/>
          </p:nvPr>
        </p:nvSpPr>
        <p:spPr>
          <a:xfrm>
            <a:off x="4164819" y="3645375"/>
            <a:ext cx="2408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discord.js</a:t>
            </a:r>
            <a:endParaRPr sz="1800"/>
          </a:p>
        </p:txBody>
      </p:sp>
      <p:sp>
        <p:nvSpPr>
          <p:cNvPr id="379" name="Google Shape;379;p38"/>
          <p:cNvSpPr txBox="1"/>
          <p:nvPr>
            <p:ph idx="4294967295" type="subTitle"/>
          </p:nvPr>
        </p:nvSpPr>
        <p:spPr>
          <a:xfrm>
            <a:off x="4164819" y="4023590"/>
            <a:ext cx="2408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</a:t>
            </a:r>
            <a:r>
              <a:rPr lang="en"/>
              <a:t>unning on node.js</a:t>
            </a:r>
            <a:endParaRPr/>
          </a:p>
        </p:txBody>
      </p:sp>
      <p:cxnSp>
        <p:nvCxnSpPr>
          <p:cNvPr id="380" name="Google Shape;380;p38"/>
          <p:cNvCxnSpPr>
            <a:stCxn id="381" idx="6"/>
            <a:endCxn id="382" idx="2"/>
          </p:cNvCxnSpPr>
          <p:nvPr/>
        </p:nvCxnSpPr>
        <p:spPr>
          <a:xfrm>
            <a:off x="2323724" y="3035300"/>
            <a:ext cx="94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8"/>
          <p:cNvCxnSpPr>
            <a:stCxn id="382" idx="6"/>
            <a:endCxn id="384" idx="2"/>
          </p:cNvCxnSpPr>
          <p:nvPr/>
        </p:nvCxnSpPr>
        <p:spPr>
          <a:xfrm>
            <a:off x="4053828" y="3035300"/>
            <a:ext cx="92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8"/>
          <p:cNvCxnSpPr>
            <a:stCxn id="384" idx="6"/>
            <a:endCxn id="386" idx="2"/>
          </p:cNvCxnSpPr>
          <p:nvPr/>
        </p:nvCxnSpPr>
        <p:spPr>
          <a:xfrm>
            <a:off x="5764119" y="3035300"/>
            <a:ext cx="88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7" name="Google Shape;387;p38" title="FastAPI_logo.svg.png"/>
          <p:cNvPicPr preferRelativeResize="0"/>
          <p:nvPr/>
        </p:nvPicPr>
        <p:blipFill rotWithShape="1">
          <a:blip r:embed="rId3">
            <a:alphaModFix/>
          </a:blip>
          <a:srcRect b="0" l="0" r="81091" t="0"/>
          <a:stretch/>
        </p:blipFill>
        <p:spPr>
          <a:xfrm>
            <a:off x="1586300" y="2649813"/>
            <a:ext cx="789898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 title="gemini_icon-logo_brandlogos.net_bqzeu-512x5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121" y="2525813"/>
            <a:ext cx="1014775" cy="10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 title="discord-j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787" y="2504362"/>
            <a:ext cx="1014776" cy="101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 title="Google_Calendar_icon_(2020)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851" y="2612952"/>
            <a:ext cx="844726" cy="8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</a:t>
            </a:r>
            <a:r>
              <a:rPr lang="en" sz="2900"/>
              <a:t>his scene might feel familiar</a:t>
            </a:r>
            <a:endParaRPr sz="2900"/>
          </a:p>
        </p:txBody>
      </p:sp>
      <p:sp>
        <p:nvSpPr>
          <p:cNvPr id="254" name="Google Shape;254;p21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title"/>
          </p:nvPr>
        </p:nvSpPr>
        <p:spPr>
          <a:xfrm>
            <a:off x="838400" y="2150850"/>
            <a:ext cx="71913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</a:t>
            </a:r>
            <a:r>
              <a:rPr lang="en" sz="3400"/>
              <a:t>uture vision</a:t>
            </a:r>
            <a:endParaRPr sz="3400"/>
          </a:p>
        </p:txBody>
      </p:sp>
      <p:sp>
        <p:nvSpPr>
          <p:cNvPr id="396" name="Google Shape;396;p39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idx="8" type="title"/>
          </p:nvPr>
        </p:nvSpPr>
        <p:spPr>
          <a:xfrm>
            <a:off x="3105750" y="1561475"/>
            <a:ext cx="293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402" name="Google Shape;402;p40"/>
          <p:cNvSpPr txBox="1"/>
          <p:nvPr>
            <p:ph type="title"/>
          </p:nvPr>
        </p:nvSpPr>
        <p:spPr>
          <a:xfrm>
            <a:off x="1840855" y="2349125"/>
            <a:ext cx="4059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urther integrations</a:t>
            </a:r>
            <a:endParaRPr/>
          </a:p>
        </p:txBody>
      </p:sp>
      <p:sp>
        <p:nvSpPr>
          <p:cNvPr id="403" name="Google Shape;403;p40"/>
          <p:cNvSpPr txBox="1"/>
          <p:nvPr>
            <p:ph idx="1" type="subTitle"/>
          </p:nvPr>
        </p:nvSpPr>
        <p:spPr>
          <a:xfrm>
            <a:off x="1835068" y="278151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Slack, Notion, Github &amp; more</a:t>
            </a:r>
            <a:endParaRPr/>
          </a:p>
        </p:txBody>
      </p:sp>
      <p:sp>
        <p:nvSpPr>
          <p:cNvPr id="404" name="Google Shape;404;p40"/>
          <p:cNvSpPr txBox="1"/>
          <p:nvPr>
            <p:ph idx="4" type="title"/>
          </p:nvPr>
        </p:nvSpPr>
        <p:spPr>
          <a:xfrm>
            <a:off x="5900670" y="2370421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ocial aspect</a:t>
            </a:r>
            <a:endParaRPr/>
          </a:p>
        </p:txBody>
      </p:sp>
      <p:sp>
        <p:nvSpPr>
          <p:cNvPr id="405" name="Google Shape;405;p40"/>
          <p:cNvSpPr txBox="1"/>
          <p:nvPr>
            <p:ph idx="5" type="subTitle"/>
          </p:nvPr>
        </p:nvSpPr>
        <p:spPr>
          <a:xfrm>
            <a:off x="5900670" y="278583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nitiates gatherings with like-minded people in the company</a:t>
            </a:r>
            <a:endParaRPr/>
          </a:p>
        </p:txBody>
      </p:sp>
      <p:sp>
        <p:nvSpPr>
          <p:cNvPr id="406" name="Google Shape;406;p40"/>
          <p:cNvSpPr/>
          <p:nvPr/>
        </p:nvSpPr>
        <p:spPr>
          <a:xfrm>
            <a:off x="898532" y="2425580"/>
            <a:ext cx="789900" cy="78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/>
          <p:nvPr/>
        </p:nvSpPr>
        <p:spPr>
          <a:xfrm>
            <a:off x="4958369" y="2453543"/>
            <a:ext cx="789900" cy="78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40"/>
          <p:cNvGrpSpPr/>
          <p:nvPr/>
        </p:nvGrpSpPr>
        <p:grpSpPr>
          <a:xfrm>
            <a:off x="1147996" y="2675036"/>
            <a:ext cx="291019" cy="290974"/>
            <a:chOff x="2685825" y="840375"/>
            <a:chExt cx="481900" cy="481825"/>
          </a:xfrm>
        </p:grpSpPr>
        <p:sp>
          <p:nvSpPr>
            <p:cNvPr id="409" name="Google Shape;409;p40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1" name="Google Shape;411;p40"/>
          <p:cNvSpPr/>
          <p:nvPr/>
        </p:nvSpPr>
        <p:spPr>
          <a:xfrm>
            <a:off x="5207788" y="2712063"/>
            <a:ext cx="291022" cy="272842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title"/>
          </p:nvPr>
        </p:nvSpPr>
        <p:spPr>
          <a:xfrm>
            <a:off x="838400" y="2216850"/>
            <a:ext cx="2294700" cy="7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the team</a:t>
            </a:r>
            <a:endParaRPr sz="3400"/>
          </a:p>
        </p:txBody>
      </p:sp>
      <p:sp>
        <p:nvSpPr>
          <p:cNvPr id="417" name="Google Shape;417;p41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5012125" y="2297450"/>
            <a:ext cx="41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226" y="836662"/>
            <a:ext cx="3141800" cy="430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1" title="Subjec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3327" y="602864"/>
            <a:ext cx="4306826" cy="430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1" title="Subject 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227" y="1472602"/>
            <a:ext cx="4086001" cy="331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1" title="Subject 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300" y="1354512"/>
            <a:ext cx="3661700" cy="39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1"/>
          <p:cNvSpPr txBox="1"/>
          <p:nvPr>
            <p:ph idx="2" type="title"/>
          </p:nvPr>
        </p:nvSpPr>
        <p:spPr>
          <a:xfrm>
            <a:off x="2471000" y="173175"/>
            <a:ext cx="23988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cedric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4" name="Google Shape;424;p41"/>
          <p:cNvSpPr txBox="1"/>
          <p:nvPr>
            <p:ph idx="2" type="title"/>
          </p:nvPr>
        </p:nvSpPr>
        <p:spPr>
          <a:xfrm>
            <a:off x="4046000" y="987150"/>
            <a:ext cx="23988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brilliant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5" name="Google Shape;425;p41"/>
          <p:cNvSpPr txBox="1"/>
          <p:nvPr>
            <p:ph idx="2" type="title"/>
          </p:nvPr>
        </p:nvSpPr>
        <p:spPr>
          <a:xfrm>
            <a:off x="5289225" y="406975"/>
            <a:ext cx="23988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hoyeong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26" name="Google Shape;426;p41"/>
          <p:cNvSpPr txBox="1"/>
          <p:nvPr>
            <p:ph idx="2" type="title"/>
          </p:nvPr>
        </p:nvSpPr>
        <p:spPr>
          <a:xfrm>
            <a:off x="7008750" y="704175"/>
            <a:ext cx="2398800" cy="5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Light"/>
                <a:ea typeface="Montserrat Light"/>
                <a:cs typeface="Montserrat Light"/>
                <a:sym typeface="Montserrat Light"/>
              </a:rPr>
              <a:t>jaemin</a:t>
            </a:r>
            <a:endParaRPr sz="3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427" name="Google Shape;427;p41" title="image-from-rawpixel-id-14600838-pn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73675" y="2052329"/>
            <a:ext cx="1597000" cy="23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 title="image-from-rawpixel-id-9041092-pn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210549">
            <a:off x="906240" y="-115875"/>
            <a:ext cx="2326250" cy="1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1" title="41nE19Ab-K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23325" y="22974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2" title="IMG_978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610" y="-59725"/>
            <a:ext cx="3015260" cy="52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 title="IMG_9779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647" y="0"/>
            <a:ext cx="292335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 title="IMG_978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0650" y="-59725"/>
            <a:ext cx="3239999" cy="56908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3409200" y="1743500"/>
            <a:ext cx="2382900" cy="17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irection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6597575" y="1691988"/>
            <a:ext cx="2382900" cy="17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</a:t>
            </a: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obody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knows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683125" y="1691988"/>
            <a:ext cx="1579800" cy="17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</a:t>
            </a: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oo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</a:t>
            </a: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any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ideas</a:t>
            </a:r>
            <a:endParaRPr sz="32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5" name="Google Shape;265;p22" title="IMG_9782.jpg"/>
          <p:cNvPicPr preferRelativeResize="0"/>
          <p:nvPr/>
        </p:nvPicPr>
        <p:blipFill rotWithShape="1">
          <a:blip r:embed="rId6">
            <a:alphaModFix/>
          </a:blip>
          <a:srcRect b="36074" l="0" r="0" t="25980"/>
          <a:stretch/>
        </p:blipFill>
        <p:spPr>
          <a:xfrm>
            <a:off x="1229425" y="-29863"/>
            <a:ext cx="66851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 txBox="1"/>
          <p:nvPr/>
        </p:nvSpPr>
        <p:spPr>
          <a:xfrm>
            <a:off x="3302425" y="1361825"/>
            <a:ext cx="2382900" cy="175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</a:t>
            </a:r>
            <a:r>
              <a:rPr lang="en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hat they’re doing</a:t>
            </a:r>
            <a:endParaRPr sz="4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1615350" y="1400250"/>
            <a:ext cx="5913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hours later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4" title="IMG_978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0" y="1017513"/>
            <a:ext cx="3108474" cy="31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 title="IMG_978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550" y="899411"/>
            <a:ext cx="3344699" cy="33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 title="IMG_978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138" y="932875"/>
            <a:ext cx="3277726" cy="32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5" title="IMG_978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75" y="-53687"/>
            <a:ext cx="6934200" cy="49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 title="IMG_9788.JPG"/>
          <p:cNvPicPr preferRelativeResize="0"/>
          <p:nvPr/>
        </p:nvPicPr>
        <p:blipFill rotWithShape="1">
          <a:blip r:embed="rId4">
            <a:alphaModFix/>
          </a:blip>
          <a:srcRect b="17496" l="0" r="0" t="36951"/>
          <a:stretch/>
        </p:blipFill>
        <p:spPr>
          <a:xfrm>
            <a:off x="4240275" y="1096737"/>
            <a:ext cx="6857999" cy="23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 title="IMG_9789.JPG"/>
          <p:cNvPicPr preferRelativeResize="0"/>
          <p:nvPr/>
        </p:nvPicPr>
        <p:blipFill rotWithShape="1">
          <a:blip r:embed="rId5">
            <a:alphaModFix/>
          </a:blip>
          <a:srcRect b="0" l="0" r="41179" t="0"/>
          <a:stretch/>
        </p:blipFill>
        <p:spPr>
          <a:xfrm rot="-5400000">
            <a:off x="565610" y="83510"/>
            <a:ext cx="3426877" cy="436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>
            <p:ph type="title"/>
          </p:nvPr>
        </p:nvSpPr>
        <p:spPr>
          <a:xfrm>
            <a:off x="780900" y="1400250"/>
            <a:ext cx="7582200" cy="2343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reative teams don’t fail from lack of ideas…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051650" y="1400250"/>
            <a:ext cx="70407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they fail from scattered thoughts, forgotten action items, and poor </a:t>
            </a:r>
            <a:r>
              <a:rPr lang="en" sz="3000"/>
              <a:t>follow</a:t>
            </a:r>
            <a:r>
              <a:rPr lang="en" sz="3000"/>
              <a:t>-through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615350" y="2314150"/>
            <a:ext cx="5913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 we built Tickr</a:t>
            </a:r>
            <a:endParaRPr/>
          </a:p>
        </p:txBody>
      </p:sp>
      <p:pic>
        <p:nvPicPr>
          <p:cNvPr id="297" name="Google Shape;297;p27" title="Tick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337" y="116575"/>
            <a:ext cx="3307325" cy="33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899125" y="2359950"/>
            <a:ext cx="7191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</a:t>
            </a:r>
            <a:r>
              <a:rPr lang="en" sz="2900"/>
              <a:t>hat if AI could start the conversation?</a:t>
            </a:r>
            <a:endParaRPr sz="2900"/>
          </a:p>
        </p:txBody>
      </p:sp>
      <p:sp>
        <p:nvSpPr>
          <p:cNvPr id="303" name="Google Shape;303;p28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al Portfolio by Slidesgo">
  <a:themeElements>
    <a:clrScheme name="Simple Light">
      <a:dk1>
        <a:srgbClr val="3C1014"/>
      </a:dk1>
      <a:lt1>
        <a:srgbClr val="FAF3E3"/>
      </a:lt1>
      <a:dk2>
        <a:srgbClr val="D8A97E"/>
      </a:dk2>
      <a:lt2>
        <a:srgbClr val="BA4A45"/>
      </a:lt2>
      <a:accent1>
        <a:srgbClr val="8A3732"/>
      </a:accent1>
      <a:accent2>
        <a:srgbClr val="698A83"/>
      </a:accent2>
      <a:accent3>
        <a:srgbClr val="7DA69E"/>
      </a:accent3>
      <a:accent4>
        <a:srgbClr val="DAC5AB"/>
      </a:accent4>
      <a:accent5>
        <a:srgbClr val="FAF0E4"/>
      </a:accent5>
      <a:accent6>
        <a:srgbClr val="FFFFFF"/>
      </a:accent6>
      <a:hlink>
        <a:srgbClr val="3C10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