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5" r:id="rId6"/>
    <p:sldId id="266" r:id="rId7"/>
    <p:sldId id="261" r:id="rId8"/>
    <p:sldId id="267" r:id="rId9"/>
    <p:sldId id="268" r:id="rId10"/>
    <p:sldId id="262" r:id="rId11"/>
    <p:sldId id="263" r:id="rId12"/>
    <p:sldId id="264" r:id="rId13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940" autoAdjust="0"/>
  </p:normalViewPr>
  <p:slideViewPr>
    <p:cSldViewPr snapToGrid="0" snapToObjects="1">
      <p:cViewPr>
        <p:scale>
          <a:sx n="50" d="100"/>
          <a:sy n="50" d="100"/>
        </p:scale>
        <p:origin x="1308" y="696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504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08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/>
              <a:t>PDF </a:t>
            </a:r>
            <a:r>
              <a:rPr lang="ko-KR" altLang="en-US" smtClean="0"/>
              <a:t>파일 입력 시</a:t>
            </a:r>
            <a:r>
              <a:rPr lang="en-US" altLang="ko-KR" dirty="0" smtClean="0"/>
              <a:t>, TOC </a:t>
            </a:r>
            <a:r>
              <a:rPr lang="ko-KR" altLang="en-US" smtClean="0"/>
              <a:t>존재 여부를 우선 확인하여 있으면 </a:t>
            </a:r>
            <a:r>
              <a:rPr lang="en-US" altLang="ko-KR" dirty="0" err="1" smtClean="0"/>
              <a:t>get_toc</a:t>
            </a:r>
            <a:r>
              <a:rPr lang="en-US" altLang="ko-KR" dirty="0" smtClean="0"/>
              <a:t>()</a:t>
            </a:r>
            <a:r>
              <a:rPr lang="ko-KR" altLang="en-US" smtClean="0"/>
              <a:t>로 목차를 추출합니다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TOC</a:t>
            </a:r>
            <a:r>
              <a:rPr lang="ko-KR" altLang="en-US" smtClean="0"/>
              <a:t>가 없으면</a:t>
            </a:r>
            <a:r>
              <a:rPr lang="en-US" altLang="ko-KR" dirty="0" smtClean="0"/>
              <a:t>, "Contents" </a:t>
            </a:r>
            <a:r>
              <a:rPr lang="ko-KR" altLang="en-US" smtClean="0"/>
              <a:t>페이지를 찾아 목차를 추출합니다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둘 다 없을 경우</a:t>
            </a:r>
            <a:r>
              <a:rPr lang="en-US" altLang="ko-KR" dirty="0" smtClean="0"/>
              <a:t>, font </a:t>
            </a:r>
            <a:r>
              <a:rPr lang="ko-KR" altLang="en-US" smtClean="0"/>
              <a:t>크기를 기준으로 문서 구조를 분석해 목차를 생성합니다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PDF </a:t>
            </a:r>
            <a:r>
              <a:rPr lang="ko-KR" altLang="en-US" smtClean="0"/>
              <a:t>파일 내부에 저장된 목차</a:t>
            </a:r>
            <a:r>
              <a:rPr lang="en-US" altLang="ko-KR" dirty="0" smtClean="0"/>
              <a:t>(TOC, Table of Contents)**</a:t>
            </a:r>
            <a:r>
              <a:rPr lang="ko-KR" altLang="en-US" smtClean="0"/>
              <a:t>를 읽어오는 함수입니다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smtClean="0"/>
              <a:t>주로 </a:t>
            </a:r>
            <a:r>
              <a:rPr lang="en-US" altLang="ko-KR" b="1" dirty="0" err="1" smtClean="0"/>
              <a:t>PyMuPDF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또는 </a:t>
            </a:r>
            <a:r>
              <a:rPr lang="en-US" altLang="ko-KR" dirty="0" err="1" smtClean="0"/>
              <a:t>fitz</a:t>
            </a:r>
            <a:r>
              <a:rPr lang="en-US" altLang="ko-KR" dirty="0" smtClean="0"/>
              <a:t> </a:t>
            </a:r>
            <a:r>
              <a:rPr lang="ko-KR" altLang="en-US" smtClean="0"/>
              <a:t>모듈</a:t>
            </a:r>
            <a:r>
              <a:rPr lang="en-US" altLang="ko-KR" dirty="0" smtClean="0"/>
              <a:t>) </a:t>
            </a:r>
            <a:r>
              <a:rPr lang="ko-KR" altLang="en-US" smtClean="0"/>
              <a:t>라이브러리에서 제공하며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5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smtClean="0"/>
              <a:t>전체 수집된 폰트 크기에서 가장 많이 등장한 크기를 </a:t>
            </a:r>
            <a:r>
              <a:rPr lang="ko-KR" altLang="en-US" b="1" dirty="0" smtClean="0"/>
              <a:t>본문 폰트 크기</a:t>
            </a:r>
            <a:r>
              <a:rPr lang="ko-KR" altLang="en-US" dirty="0" smtClean="0"/>
              <a:t>로 추정합니다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err="1" smtClean="0"/>
              <a:t>Counter.most_common</a:t>
            </a:r>
            <a:r>
              <a:rPr lang="en-US" altLang="ko-KR" dirty="0" smtClean="0"/>
              <a:t>(1)[0])</a:t>
            </a:r>
          </a:p>
          <a:p>
            <a:r>
              <a:rPr lang="ko-KR" altLang="en-US" b="1" dirty="0" smtClean="0"/>
              <a:t>제목 후보 </a:t>
            </a:r>
            <a:r>
              <a:rPr lang="ko-KR" altLang="en-US" b="1" dirty="0" err="1" smtClean="0"/>
              <a:t>필터링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본문 폰트 크기보다 </a:t>
            </a:r>
            <a:r>
              <a:rPr lang="ko-KR" altLang="en-US" b="1" dirty="0" smtClean="0"/>
              <a:t>큰 폰트</a:t>
            </a:r>
            <a:r>
              <a:rPr lang="ko-KR" altLang="en-US" dirty="0" smtClean="0"/>
              <a:t>를 사용한 텍스트만 제목 후보로 선택합니다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큰 폰트 크기 순서대로 레벨</a:t>
            </a:r>
            <a:r>
              <a:rPr lang="en-US" altLang="ko-KR" dirty="0" smtClean="0"/>
              <a:t>(heading level)</a:t>
            </a:r>
            <a:r>
              <a:rPr lang="ko-KR" altLang="en-US" smtClean="0"/>
              <a:t>을 부여합니다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목차 항목 생성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텍스트에 </a:t>
            </a:r>
            <a:r>
              <a:rPr lang="ko-KR" altLang="en-US" b="1" dirty="0" smtClean="0"/>
              <a:t>알파벳</a:t>
            </a:r>
            <a:r>
              <a:rPr lang="en-US" altLang="ko-KR" b="1" dirty="0" smtClean="0"/>
              <a:t>(</a:t>
            </a:r>
            <a:r>
              <a:rPr lang="ko-KR" altLang="en-US" b="1" smtClean="0"/>
              <a:t>영문자</a:t>
            </a:r>
            <a:r>
              <a:rPr lang="en-US" altLang="ko-KR" b="1" dirty="0" smtClean="0"/>
              <a:t>)</a:t>
            </a:r>
            <a:r>
              <a:rPr lang="ko-KR" altLang="en-US" smtClean="0"/>
              <a:t> 가 포함되어 있는 경우만 목차 항목으로 인정합니다 </a:t>
            </a:r>
            <a:r>
              <a:rPr lang="en-US" altLang="ko-KR" dirty="0" smtClean="0"/>
              <a:t>(</a:t>
            </a:r>
            <a:r>
              <a:rPr lang="ko-KR" altLang="en-US" smtClean="0"/>
              <a:t>숫자</a:t>
            </a:r>
            <a:r>
              <a:rPr lang="en-US" altLang="ko-KR" dirty="0" smtClean="0"/>
              <a:t>, </a:t>
            </a:r>
            <a:r>
              <a:rPr lang="ko-KR" altLang="en-US" smtClean="0"/>
              <a:t>기호만 있는 텍스트는 제외</a:t>
            </a:r>
            <a:r>
              <a:rPr lang="en-US" altLang="ko-KR" dirty="0" smtClean="0"/>
              <a:t>).</a:t>
            </a:r>
          </a:p>
          <a:p>
            <a:r>
              <a:rPr lang="ko-KR" altLang="en-US" dirty="0" smtClean="0"/>
              <a:t>레벨</a:t>
            </a:r>
            <a:r>
              <a:rPr lang="en-US" altLang="ko-KR" dirty="0" smtClean="0"/>
              <a:t>(level), </a:t>
            </a:r>
            <a:r>
              <a:rPr lang="ko-KR" altLang="en-US" smtClean="0"/>
              <a:t>제목</a:t>
            </a:r>
            <a:r>
              <a:rPr lang="en-US" altLang="ko-KR" dirty="0" smtClean="0"/>
              <a:t>(title), </a:t>
            </a:r>
            <a:r>
              <a:rPr lang="ko-KR" altLang="en-US" smtClean="0"/>
              <a:t>페이지</a:t>
            </a:r>
            <a:r>
              <a:rPr lang="en-US" altLang="ko-KR" dirty="0" smtClean="0"/>
              <a:t>(page)</a:t>
            </a:r>
            <a:r>
              <a:rPr lang="ko-KR" altLang="en-US" smtClean="0"/>
              <a:t>를 리스트에 저장합니다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296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9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9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제목을 기입합니다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홍길동 </a:t>
            </a:r>
            <a:r>
              <a:rPr lang="ko-KR" altLang="en-US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갑돌이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돌돌이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458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결과물에 대한 성능측정 또는 목표달성 여부 등 평가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성능이 낮을 경우 원인 분석 및 개선책 검토 기록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성능이 만족했을 경우 향후 활용 가능한 기대효과 기록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 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정리</a:t>
            </a: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47942" y="1833274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개발 결과물의 추후 개선점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후속 개발 주제 등에 대한 내용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요약</a:t>
            </a: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dirty="0" err="1">
                <a:solidFill>
                  <a:schemeClr val="tx1"/>
                </a:solidFill>
              </a:rPr>
              <a:t>느낀점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err="1">
                <a:solidFill>
                  <a:schemeClr val="tx1"/>
                </a:solidFill>
              </a:rPr>
              <a:t>개발중</a:t>
            </a:r>
            <a:r>
              <a:rPr lang="ko-KR" altLang="en-US" sz="3200" b="1" dirty="0">
                <a:solidFill>
                  <a:schemeClr val="tx1"/>
                </a:solidFill>
              </a:rPr>
              <a:t> 어려웠던 점 그리고 이를 극복한 사연 등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 dirty="0">
                <a:solidFill>
                  <a:schemeClr val="tx1"/>
                </a:solidFill>
              </a:rPr>
              <a:t>… 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정리 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1124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b="1" dirty="0">
                <a:solidFill>
                  <a:schemeClr val="tx1"/>
                </a:solidFill>
              </a:rPr>
              <a:t>간략하게 </a:t>
            </a:r>
            <a:r>
              <a:rPr lang="en-US" altLang="ko-KR" sz="3200" b="1" dirty="0">
                <a:solidFill>
                  <a:schemeClr val="tx1"/>
                </a:solidFill>
              </a:rPr>
              <a:t>1 </a:t>
            </a:r>
            <a:r>
              <a:rPr lang="ko-KR" altLang="en-US" sz="3200" b="1" dirty="0">
                <a:solidFill>
                  <a:schemeClr val="tx1"/>
                </a:solidFill>
              </a:rPr>
              <a:t>페이지에 프로젝트의 주제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목표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결과를 요약</a:t>
            </a:r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2.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548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처음 기획한 개발 목표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실제 개발 결과 소개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결과 내용을 상세히 기술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페이지 수 무관</a:t>
            </a: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요구사항 분석 및 시스템 명세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5589" y="2043771"/>
            <a:ext cx="304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요구사항 분석</a:t>
            </a:r>
            <a:endParaRPr lang="ko-KR" alt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449033" y="2075180"/>
            <a:ext cx="333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시스템 명세</a:t>
            </a:r>
            <a:endParaRPr lang="ko-KR" altLang="en-US" sz="28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5848" y="3245067"/>
            <a:ext cx="6414444" cy="1267563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목차 </a:t>
            </a:r>
            <a:r>
              <a:rPr lang="ko-KR" altLang="en-US" dirty="0" smtClean="0">
                <a:solidFill>
                  <a:schemeClr val="tx1"/>
                </a:solidFill>
              </a:rPr>
              <a:t>키워드 추출을 통해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목차 구조 파악 및 관련 정보를 제공해야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8374039" y="2094201"/>
            <a:ext cx="873456" cy="4223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842313" y="3084394"/>
            <a:ext cx="6876193" cy="1631047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텍스트 추출 후 목차 </a:t>
            </a:r>
            <a:r>
              <a:rPr lang="en-US" altLang="ko-KR" dirty="0" smtClean="0">
                <a:solidFill>
                  <a:schemeClr val="tx1"/>
                </a:solidFill>
              </a:rPr>
              <a:t>(TOC, “Contents”) </a:t>
            </a:r>
            <a:r>
              <a:rPr lang="ko-KR" altLang="en-US" smtClean="0">
                <a:solidFill>
                  <a:schemeClr val="tx1"/>
                </a:solidFill>
              </a:rPr>
              <a:t>항목 인식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키워드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Rule-based Parsing </a:t>
            </a:r>
            <a:r>
              <a:rPr lang="ko-KR" altLang="en-US" smtClean="0">
                <a:solidFill>
                  <a:schemeClr val="tx1"/>
                </a:solidFill>
              </a:rPr>
              <a:t>알고리즘 적용 및 </a:t>
            </a:r>
            <a:r>
              <a:rPr lang="en-US" altLang="ko-KR" dirty="0" err="1" smtClean="0">
                <a:solidFill>
                  <a:schemeClr val="tx1"/>
                </a:solidFill>
              </a:rPr>
              <a:t>pyMuPDF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연동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관련 담당자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이슈 정보 </a:t>
            </a:r>
            <a:r>
              <a:rPr lang="en-US" altLang="ko-KR" dirty="0">
                <a:solidFill>
                  <a:schemeClr val="tx1"/>
                </a:solidFill>
              </a:rPr>
              <a:t>Mock </a:t>
            </a:r>
            <a:r>
              <a:rPr lang="ko-KR" altLang="en-US" smtClean="0">
                <a:solidFill>
                  <a:schemeClr val="tx1"/>
                </a:solidFill>
              </a:rPr>
              <a:t>데이터 제공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555848" y="7381054"/>
            <a:ext cx="6414444" cy="1302278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사용자가 키워드를 선택할 시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문서에서 해당 키워드를 탐색하여 </a:t>
            </a:r>
            <a:r>
              <a:rPr lang="en-US" altLang="ko-KR" dirty="0" smtClean="0">
                <a:solidFill>
                  <a:schemeClr val="tx1"/>
                </a:solidFill>
              </a:rPr>
              <a:t>UI </a:t>
            </a:r>
            <a:r>
              <a:rPr lang="ko-KR" altLang="en-US" smtClean="0">
                <a:solidFill>
                  <a:schemeClr val="tx1"/>
                </a:solidFill>
              </a:rPr>
              <a:t>요소를 추가해야 함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842313" y="7212004"/>
            <a:ext cx="6876193" cy="1640379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React-pdf </a:t>
            </a:r>
            <a:r>
              <a:rPr lang="ko-KR" altLang="en-US" smtClean="0">
                <a:solidFill>
                  <a:schemeClr val="tx1"/>
                </a:solidFill>
              </a:rPr>
              <a:t>라이브러리로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모든 텍스트 레이어 내 키워드 탐색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모든 페이지 동시 검색해 각 </a:t>
            </a:r>
            <a:r>
              <a:rPr lang="ko-KR" altLang="en-US" dirty="0" err="1" smtClean="0">
                <a:solidFill>
                  <a:schemeClr val="tx1"/>
                </a:solidFill>
              </a:rPr>
              <a:t>레이어에서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TreeWalker</a:t>
            </a:r>
            <a:r>
              <a:rPr lang="ko-KR" altLang="en-US" smtClean="0">
                <a:solidFill>
                  <a:schemeClr val="tx1"/>
                </a:solidFill>
              </a:rPr>
              <a:t>를 사용해 모든 텍스트 노드를 찾아 검색어와 일치하는지 확인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55848" y="5302617"/>
            <a:ext cx="6414444" cy="1285186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추출된 목차 </a:t>
            </a:r>
            <a:r>
              <a:rPr lang="ko-KR" altLang="en-US" dirty="0" smtClean="0">
                <a:solidFill>
                  <a:schemeClr val="tx1"/>
                </a:solidFill>
              </a:rPr>
              <a:t>키워드들을 </a:t>
            </a:r>
            <a:r>
              <a:rPr lang="ko-KR" altLang="en-US" dirty="0">
                <a:solidFill>
                  <a:schemeClr val="tx1"/>
                </a:solidFill>
              </a:rPr>
              <a:t>사용자가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한 </a:t>
            </a:r>
            <a:r>
              <a:rPr lang="ko-KR" altLang="en-US" dirty="0">
                <a:solidFill>
                  <a:schemeClr val="tx1"/>
                </a:solidFill>
              </a:rPr>
              <a:t>눈에 파악할 수 있도록 제공해야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842313" y="5148429"/>
            <a:ext cx="6876193" cy="1593563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React-d3-tree </a:t>
            </a:r>
            <a:r>
              <a:rPr lang="ko-KR" altLang="en-US" smtClean="0">
                <a:solidFill>
                  <a:schemeClr val="tx1"/>
                </a:solidFill>
              </a:rPr>
              <a:t>라이브러리를 이용해 트리 </a:t>
            </a:r>
            <a:r>
              <a:rPr lang="ko-KR" altLang="en-US" dirty="0" err="1">
                <a:solidFill>
                  <a:schemeClr val="tx1"/>
                </a:solidFill>
              </a:rPr>
              <a:t>뷰</a:t>
            </a:r>
            <a:r>
              <a:rPr lang="en-US" altLang="ko-KR" dirty="0">
                <a:solidFill>
                  <a:schemeClr val="tx1"/>
                </a:solidFill>
              </a:rPr>
              <a:t>(Tree View) </a:t>
            </a:r>
            <a:r>
              <a:rPr lang="ko-KR" altLang="en-US">
                <a:solidFill>
                  <a:schemeClr val="tx1"/>
                </a:solidFill>
              </a:rPr>
              <a:t>형태로 문서 </a:t>
            </a:r>
            <a:r>
              <a:rPr lang="ko-KR" altLang="en-US">
                <a:solidFill>
                  <a:schemeClr val="tx1"/>
                </a:solidFill>
              </a:rPr>
              <a:t>구조를 </a:t>
            </a:r>
            <a:r>
              <a:rPr lang="ko-KR" altLang="en-US" smtClean="0">
                <a:solidFill>
                  <a:schemeClr val="tx1"/>
                </a:solidFill>
              </a:rPr>
              <a:t>표현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계층적 목차를 </a:t>
            </a:r>
            <a:r>
              <a:rPr lang="ko-KR" altLang="en-US" dirty="0" err="1" smtClean="0">
                <a:solidFill>
                  <a:schemeClr val="tx1"/>
                </a:solidFill>
              </a:rPr>
              <a:t>챗봇</a:t>
            </a:r>
            <a:r>
              <a:rPr lang="ko-KR" altLang="en-US" dirty="0" smtClean="0">
                <a:solidFill>
                  <a:schemeClr val="tx1"/>
                </a:solidFill>
              </a:rPr>
              <a:t> 기반 탐색 인터페이스로 시각화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5589" y="2043771"/>
            <a:ext cx="304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요구사항 분석</a:t>
            </a:r>
            <a:endParaRPr lang="ko-KR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449033" y="2075180"/>
            <a:ext cx="333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시스템 명세</a:t>
            </a:r>
            <a:endParaRPr lang="ko-KR" altLang="en-US" sz="2800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55848" y="7328947"/>
            <a:ext cx="6277966" cy="1285186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브라우저 안에서 실제 </a:t>
            </a:r>
            <a:r>
              <a:rPr lang="en-US" altLang="ko-KR" dirty="0" smtClean="0">
                <a:solidFill>
                  <a:schemeClr val="tx1"/>
                </a:solidFill>
              </a:rPr>
              <a:t>PDF </a:t>
            </a:r>
            <a:r>
              <a:rPr lang="ko-KR" altLang="en-US" smtClean="0">
                <a:solidFill>
                  <a:schemeClr val="tx1"/>
                </a:solidFill>
              </a:rPr>
              <a:t>뷰어처럼 사용하도록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표준적인 모든 기능을 제공해야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555848" y="5277687"/>
            <a:ext cx="6277966" cy="1336198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tx1"/>
                </a:solidFill>
              </a:rPr>
              <a:t>업로드한</a:t>
            </a:r>
            <a:r>
              <a:rPr lang="ko-KR" altLang="en-US" dirty="0">
                <a:solidFill>
                  <a:schemeClr val="tx1"/>
                </a:solidFill>
              </a:rPr>
              <a:t> 문서를 사용자가 관리할 수 있어야 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8428630" y="2075180"/>
            <a:ext cx="873456" cy="4223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555848" y="3288331"/>
            <a:ext cx="6277966" cy="1336198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사용자가 </a:t>
            </a:r>
            <a:r>
              <a:rPr lang="ko-KR" altLang="en-US" dirty="0" smtClean="0">
                <a:solidFill>
                  <a:schemeClr val="tx1"/>
                </a:solidFill>
              </a:rPr>
              <a:t>키워드를 </a:t>
            </a:r>
            <a:r>
              <a:rPr lang="ko-KR" altLang="en-US" dirty="0">
                <a:solidFill>
                  <a:schemeClr val="tx1"/>
                </a:solidFill>
              </a:rPr>
              <a:t>검색할 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실시간으로 </a:t>
            </a:r>
            <a:r>
              <a:rPr lang="ko-KR" altLang="en-US">
                <a:solidFill>
                  <a:schemeClr val="tx1"/>
                </a:solidFill>
              </a:rPr>
              <a:t>검색 결과 </a:t>
            </a:r>
            <a:r>
              <a:rPr lang="ko-KR" altLang="en-US" smtClean="0">
                <a:solidFill>
                  <a:schemeClr val="tx1"/>
                </a:solidFill>
              </a:rPr>
              <a:t>제공 및 </a:t>
            </a:r>
            <a:r>
              <a:rPr lang="en-US" altLang="ko-KR" dirty="0" smtClean="0">
                <a:solidFill>
                  <a:schemeClr val="tx1"/>
                </a:solidFill>
              </a:rPr>
              <a:t>UI </a:t>
            </a:r>
            <a:r>
              <a:rPr lang="ko-KR" altLang="en-US" smtClean="0">
                <a:solidFill>
                  <a:schemeClr val="tx1"/>
                </a:solidFill>
              </a:rPr>
              <a:t>반영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9992438" y="7171060"/>
            <a:ext cx="6876194" cy="1763660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tx1"/>
                </a:solidFill>
              </a:rPr>
              <a:t>PDF.js </a:t>
            </a:r>
            <a:r>
              <a:rPr lang="ko-KR" altLang="en-US" smtClean="0">
                <a:solidFill>
                  <a:schemeClr val="tx1"/>
                </a:solidFill>
              </a:rPr>
              <a:t>커스터마이징 </a:t>
            </a:r>
            <a:r>
              <a:rPr lang="en-US" altLang="ko-KR" dirty="0" smtClean="0">
                <a:solidFill>
                  <a:schemeClr val="tx1"/>
                </a:solidFill>
              </a:rPr>
              <a:t>: PDF </a:t>
            </a:r>
            <a:r>
              <a:rPr lang="ko-KR" altLang="en-US" smtClean="0">
                <a:solidFill>
                  <a:schemeClr val="tx1"/>
                </a:solidFill>
              </a:rPr>
              <a:t>뷰어 컴포넌트 구현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기본 </a:t>
            </a:r>
            <a:r>
              <a:rPr lang="en-US" altLang="ko-KR" dirty="0" smtClean="0">
                <a:solidFill>
                  <a:schemeClr val="tx1"/>
                </a:solidFill>
              </a:rPr>
              <a:t>pdf </a:t>
            </a:r>
            <a:r>
              <a:rPr lang="ko-KR" altLang="en-US" smtClean="0">
                <a:solidFill>
                  <a:schemeClr val="tx1"/>
                </a:solidFill>
              </a:rPr>
              <a:t>렌더링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뷰어 모드 전환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텍스트 스크롤링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검색 및 하이라이트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페이지 네이게이션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확대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축소 기능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92438" y="5142556"/>
            <a:ext cx="6876193" cy="1640379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문서 데이터는 서버의 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>
                <a:solidFill>
                  <a:schemeClr val="tx1"/>
                </a:solidFill>
              </a:rPr>
              <a:t>를 통해 관리되며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각 작업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로드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수정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삭제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>
                <a:solidFill>
                  <a:schemeClr val="tx1"/>
                </a:solidFill>
              </a:rPr>
              <a:t>마다 적절한 </a:t>
            </a:r>
            <a:r>
              <a:rPr lang="en-US" altLang="ko-KR" dirty="0">
                <a:solidFill>
                  <a:schemeClr val="tx1"/>
                </a:solidFill>
              </a:rPr>
              <a:t>API </a:t>
            </a:r>
            <a:r>
              <a:rPr lang="ko-KR" altLang="en-US">
                <a:solidFill>
                  <a:schemeClr val="tx1"/>
                </a:solidFill>
              </a:rPr>
              <a:t>엔드포인트를 호출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92438" y="3084393"/>
            <a:ext cx="6876193" cy="1631047"/>
          </a:xfrm>
          <a:prstGeom prst="roundRect">
            <a:avLst>
              <a:gd name="adj" fmla="val 1099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서버에서 데이터 처리 및 키워드 추출 결과를 파일 업로드 시 전송하고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해당 데이터로 클라이언트 측에서 </a:t>
            </a:r>
            <a:r>
              <a:rPr lang="en-US" altLang="ko-KR" dirty="0" smtClean="0">
                <a:solidFill>
                  <a:schemeClr val="tx1"/>
                </a:solidFill>
              </a:rPr>
              <a:t>filter </a:t>
            </a:r>
            <a:r>
              <a:rPr lang="ko-KR" altLang="en-US" smtClean="0">
                <a:solidFill>
                  <a:schemeClr val="tx1"/>
                </a:solidFill>
              </a:rPr>
              <a:t>수행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요구사항 분석 및 시스템 명세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564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키워드 인덱싱  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59558" y="1815152"/>
            <a:ext cx="8134065" cy="7765576"/>
          </a:xfrm>
          <a:prstGeom prst="roundRect">
            <a:avLst>
              <a:gd name="adj" fmla="val 109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44306" y="2567711"/>
            <a:ext cx="2402006" cy="723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</a:rPr>
              <a:t>df </a:t>
            </a:r>
            <a:r>
              <a:rPr lang="ko-KR" altLang="en-US" smtClean="0">
                <a:solidFill>
                  <a:schemeClr val="tx1"/>
                </a:solidFill>
              </a:rPr>
              <a:t>파일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다이아몬드 6"/>
          <p:cNvSpPr/>
          <p:nvPr/>
        </p:nvSpPr>
        <p:spPr>
          <a:xfrm>
            <a:off x="1344306" y="4135272"/>
            <a:ext cx="2402006" cy="1009934"/>
          </a:xfrm>
          <a:prstGeom prst="diamond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TOC 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</a:rPr>
              <a:t>존재 여부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다이아몬드 7"/>
          <p:cNvSpPr/>
          <p:nvPr/>
        </p:nvSpPr>
        <p:spPr>
          <a:xfrm>
            <a:off x="1344306" y="5989436"/>
            <a:ext cx="2402006" cy="1009934"/>
          </a:xfrm>
          <a:prstGeom prst="diamond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“Contents”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포함 여부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2"/>
            <a:endCxn id="7" idx="0"/>
          </p:cNvCxnSpPr>
          <p:nvPr/>
        </p:nvCxnSpPr>
        <p:spPr>
          <a:xfrm>
            <a:off x="2545309" y="3291042"/>
            <a:ext cx="0" cy="8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2"/>
            <a:endCxn id="8" idx="0"/>
          </p:cNvCxnSpPr>
          <p:nvPr/>
        </p:nvCxnSpPr>
        <p:spPr>
          <a:xfrm>
            <a:off x="2545309" y="5145206"/>
            <a:ext cx="0" cy="844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344306" y="7839737"/>
            <a:ext cx="2402006" cy="8538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font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사이즈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기반 인덱싱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>
            <a:stCxn id="8" idx="2"/>
            <a:endCxn id="17" idx="0"/>
          </p:cNvCxnSpPr>
          <p:nvPr/>
        </p:nvCxnSpPr>
        <p:spPr>
          <a:xfrm>
            <a:off x="2545309" y="6999370"/>
            <a:ext cx="0" cy="840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60461" y="4135272"/>
            <a:ext cx="94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Yes</a:t>
            </a:r>
            <a:endParaRPr lang="ko-KR" altLang="en-US" sz="2000" b="1" dirty="0"/>
          </a:p>
        </p:txBody>
      </p:sp>
      <p:sp>
        <p:nvSpPr>
          <p:cNvPr id="24" name="직사각형 23"/>
          <p:cNvSpPr/>
          <p:nvPr/>
        </p:nvSpPr>
        <p:spPr>
          <a:xfrm>
            <a:off x="5506870" y="4277775"/>
            <a:ext cx="2402006" cy="72333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get_toc</a:t>
            </a:r>
            <a:r>
              <a:rPr lang="en-US" altLang="ko-KR" dirty="0" smtClean="0">
                <a:solidFill>
                  <a:schemeClr val="tx1"/>
                </a:solidFill>
              </a:rPr>
              <a:t>() </a:t>
            </a:r>
            <a:r>
              <a:rPr lang="ko-KR" altLang="en-US" smtClean="0">
                <a:solidFill>
                  <a:schemeClr val="tx1"/>
                </a:solidFill>
              </a:rPr>
              <a:t>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7" idx="3"/>
            <a:endCxn id="24" idx="1"/>
          </p:cNvCxnSpPr>
          <p:nvPr/>
        </p:nvCxnSpPr>
        <p:spPr>
          <a:xfrm flipV="1">
            <a:off x="3746312" y="4639441"/>
            <a:ext cx="1760558" cy="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60461" y="5997452"/>
            <a:ext cx="94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Yes</a:t>
            </a:r>
            <a:endParaRPr lang="ko-KR" altLang="en-US" sz="2000" b="1" dirty="0"/>
          </a:p>
        </p:txBody>
      </p:sp>
      <p:sp>
        <p:nvSpPr>
          <p:cNvPr id="29" name="직사각형 28"/>
          <p:cNvSpPr/>
          <p:nvPr/>
        </p:nvSpPr>
        <p:spPr>
          <a:xfrm>
            <a:off x="5506870" y="6035781"/>
            <a:ext cx="2402006" cy="87464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Contents </a:t>
            </a:r>
            <a:r>
              <a:rPr lang="ko-KR" altLang="en-US" smtClean="0">
                <a:solidFill>
                  <a:schemeClr val="tx1"/>
                </a:solidFill>
              </a:rPr>
              <a:t>페이지에서 목차 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8" idx="3"/>
            <a:endCxn id="29" idx="1"/>
          </p:cNvCxnSpPr>
          <p:nvPr/>
        </p:nvCxnSpPr>
        <p:spPr>
          <a:xfrm flipV="1">
            <a:off x="3746312" y="6473105"/>
            <a:ext cx="1760558" cy="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74963" y="5380680"/>
            <a:ext cx="94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No</a:t>
            </a:r>
            <a:endParaRPr lang="ko-KR" alt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674963" y="7201192"/>
            <a:ext cx="94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No</a:t>
            </a:r>
            <a:endParaRPr lang="ko-KR" altLang="en-US" sz="2000" b="1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130351" y="1697947"/>
            <a:ext cx="7738272" cy="7765576"/>
          </a:xfrm>
          <a:prstGeom prst="roundRect">
            <a:avLst>
              <a:gd name="adj" fmla="val 1098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1875827" y="2186664"/>
            <a:ext cx="3330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Indexing flow</a:t>
            </a:r>
            <a:endParaRPr lang="ko-KR" altLang="en-US" sz="28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9519306" y="3404113"/>
            <a:ext cx="71650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PDF </a:t>
            </a:r>
            <a:r>
              <a:rPr lang="ko-KR" altLang="en-US" sz="2000" b="1" smtClean="0"/>
              <a:t>파일 입력</a:t>
            </a:r>
            <a:endParaRPr lang="en-US" altLang="ko-KR" sz="2000" b="1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TOC </a:t>
            </a:r>
            <a:r>
              <a:rPr lang="ko-KR" altLang="en-US" sz="2000" b="1" smtClean="0"/>
              <a:t>존재 여부 우선 확인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/>
              <a:t>PyMuPDF</a:t>
            </a:r>
            <a:r>
              <a:rPr lang="en-US" altLang="ko-KR" sz="2000" dirty="0" smtClean="0"/>
              <a:t> </a:t>
            </a:r>
            <a:r>
              <a:rPr lang="ko-KR" altLang="en-US" sz="2000" smtClean="0"/>
              <a:t>라이브러리 제공 </a:t>
            </a:r>
            <a:r>
              <a:rPr lang="en-US" altLang="ko-KR" sz="2000" dirty="0" err="1" smtClean="0"/>
              <a:t>get_toc</a:t>
            </a:r>
            <a:r>
              <a:rPr lang="en-US" altLang="ko-KR" sz="2000" dirty="0" smtClean="0"/>
              <a:t>() </a:t>
            </a:r>
            <a:r>
              <a:rPr lang="ko-KR" altLang="en-US" sz="2000" smtClean="0"/>
              <a:t>함수로 목차 추출</a:t>
            </a:r>
            <a:endParaRPr lang="en-US" altLang="ko-KR" sz="2000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PDF </a:t>
            </a:r>
            <a:r>
              <a:rPr lang="ko-KR" altLang="en-US" sz="2000" smtClean="0"/>
              <a:t>파일 내부에 저장된 목차를 읽어오는 함수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TOC</a:t>
            </a:r>
            <a:r>
              <a:rPr lang="ko-KR" altLang="en-US" sz="2000" b="1" smtClean="0"/>
              <a:t>가 없으면</a:t>
            </a:r>
            <a:r>
              <a:rPr lang="en-US" altLang="ko-KR" sz="2000" b="1" dirty="0" smtClean="0"/>
              <a:t>, “Contents” </a:t>
            </a:r>
            <a:r>
              <a:rPr lang="ko-KR" altLang="en-US" sz="2000" b="1" smtClean="0"/>
              <a:t>페이지 탐색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“Contents”</a:t>
            </a:r>
            <a:r>
              <a:rPr lang="ko-KR" altLang="en-US" sz="2000" smtClean="0"/>
              <a:t>가 있는 페이지부터 </a:t>
            </a:r>
            <a:r>
              <a:rPr lang="en-US" altLang="ko-KR" sz="2000" dirty="0" smtClean="0"/>
              <a:t>1~2 </a:t>
            </a:r>
            <a:r>
              <a:rPr lang="ko-KR" altLang="en-US" sz="2000" smtClean="0"/>
              <a:t>페이지를 탐색해 목차 추출</a:t>
            </a:r>
            <a:endParaRPr lang="en-US" altLang="ko-KR" sz="2000" dirty="0" smtClean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 smtClean="0"/>
              <a:t>“Contents” </a:t>
            </a:r>
            <a:r>
              <a:rPr lang="ko-KR" altLang="en-US" sz="2000" b="1" smtClean="0"/>
              <a:t>도 없다면</a:t>
            </a:r>
            <a:r>
              <a:rPr lang="en-US" altLang="ko-KR" sz="2000" b="1" dirty="0" smtClean="0"/>
              <a:t>, font </a:t>
            </a:r>
            <a:r>
              <a:rPr lang="ko-KR" altLang="en-US" sz="2000" b="1" smtClean="0"/>
              <a:t>크기 기준 탐색</a:t>
            </a:r>
            <a:endParaRPr lang="en-US" altLang="ko-KR" sz="2000" b="1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전체 문서에 대해 문서 구조를 분석해 목차 생성</a:t>
            </a:r>
            <a:r>
              <a:rPr lang="en-US" altLang="ko-KR" sz="2000" dirty="0" smtClean="0"/>
              <a:t>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키워드 인덱싱  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957715" y="1892425"/>
            <a:ext cx="414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font </a:t>
            </a:r>
            <a:r>
              <a:rPr lang="ko-KR" altLang="en-US" sz="2800" b="1" smtClean="0"/>
              <a:t>사이즈 기반 인덱싱</a:t>
            </a:r>
            <a:r>
              <a:rPr lang="en-US" altLang="ko-KR" sz="2800" b="1" dirty="0" smtClean="0"/>
              <a:t> </a:t>
            </a:r>
            <a:endParaRPr lang="ko-KR" alt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314943" y="1892425"/>
            <a:ext cx="470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“Contents” </a:t>
            </a:r>
            <a:r>
              <a:rPr lang="ko-KR" altLang="en-US" sz="2800" b="1" smtClean="0"/>
              <a:t>기반 인덱싱</a:t>
            </a:r>
            <a:endParaRPr lang="ko-KR" altLang="en-US" sz="2800" b="1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249470" y="2695971"/>
            <a:ext cx="6851175" cy="914400"/>
          </a:xfrm>
          <a:prstGeom prst="roundRect">
            <a:avLst>
              <a:gd name="adj" fmla="val 315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폰트 크기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764205" y="2695971"/>
            <a:ext cx="6977997" cy="914400"/>
          </a:xfrm>
          <a:prstGeom prst="roundRect">
            <a:avLst>
              <a:gd name="adj" fmla="val 3159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“Contents” </a:t>
            </a:r>
            <a:r>
              <a:rPr lang="ko-KR" altLang="en-US" smtClean="0">
                <a:solidFill>
                  <a:schemeClr val="tx1"/>
                </a:solidFill>
              </a:rPr>
              <a:t>키워드 및 들여쓰기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7176" y="2891561"/>
            <a:ext cx="470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분석 기준</a:t>
            </a:r>
            <a:endParaRPr lang="ko-KR" altLang="en-US" sz="28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249470" y="3917765"/>
            <a:ext cx="6851175" cy="1847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모든 페이지를 대상으로 각 페이지에서 텍스트 블록을 읽고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Span </a:t>
            </a:r>
            <a:r>
              <a:rPr lang="ko-KR" altLang="en-US" smtClean="0">
                <a:solidFill>
                  <a:schemeClr val="tx1"/>
                </a:solidFill>
              </a:rPr>
              <a:t>단위로 폰트 크기 </a:t>
            </a:r>
            <a:r>
              <a:rPr lang="en-US" altLang="ko-KR" dirty="0" smtClean="0">
                <a:solidFill>
                  <a:schemeClr val="tx1"/>
                </a:solidFill>
              </a:rPr>
              <a:t>(size)</a:t>
            </a:r>
            <a:r>
              <a:rPr lang="ko-KR" altLang="en-US" smtClean="0">
                <a:solidFill>
                  <a:schemeClr val="tx1"/>
                </a:solidFill>
              </a:rPr>
              <a:t>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smtClean="0">
                <a:solidFill>
                  <a:schemeClr val="tx1"/>
                </a:solidFill>
              </a:rPr>
              <a:t>텍스트 수집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64205" y="3917765"/>
            <a:ext cx="6977997" cy="184751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“Contents” </a:t>
            </a:r>
            <a:r>
              <a:rPr lang="ko-KR" altLang="en-US">
                <a:solidFill>
                  <a:schemeClr val="tx1"/>
                </a:solidFill>
              </a:rPr>
              <a:t>검</a:t>
            </a:r>
            <a:r>
              <a:rPr lang="ko-KR" altLang="en-US" smtClean="0">
                <a:solidFill>
                  <a:schemeClr val="tx1"/>
                </a:solidFill>
              </a:rPr>
              <a:t>색해</a:t>
            </a:r>
            <a:r>
              <a:rPr lang="en-US" altLang="ko-KR" dirty="0" smtClean="0">
                <a:solidFill>
                  <a:schemeClr val="tx1"/>
                </a:solidFill>
              </a:rPr>
              <a:t> “Contents” </a:t>
            </a:r>
            <a:r>
              <a:rPr lang="ko-KR" altLang="en-US" smtClean="0">
                <a:solidFill>
                  <a:schemeClr val="tx1"/>
                </a:solidFill>
              </a:rPr>
              <a:t>등장 페이지를  </a:t>
            </a:r>
            <a:r>
              <a:rPr lang="en-US" altLang="ko-KR" dirty="0" err="1" smtClean="0">
                <a:solidFill>
                  <a:schemeClr val="tx1"/>
                </a:solidFill>
              </a:rPr>
              <a:t>contents_page</a:t>
            </a:r>
            <a:r>
              <a:rPr lang="ko-KR" altLang="en-US" smtClean="0">
                <a:solidFill>
                  <a:schemeClr val="tx1"/>
                </a:solidFill>
              </a:rPr>
              <a:t>로 설정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다른 섹션 제목이 등장하면 </a:t>
            </a:r>
            <a:r>
              <a:rPr lang="en-US" altLang="ko-KR" dirty="0" err="1" smtClean="0">
                <a:solidFill>
                  <a:schemeClr val="tx1"/>
                </a:solidFill>
              </a:rPr>
              <a:t>contents_ends</a:t>
            </a:r>
            <a:r>
              <a:rPr lang="ko-KR" altLang="en-US" smtClean="0">
                <a:solidFill>
                  <a:schemeClr val="tx1"/>
                </a:solidFill>
              </a:rPr>
              <a:t>로 설정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 없으면 </a:t>
            </a:r>
            <a:r>
              <a:rPr lang="en-US" altLang="ko-KR" dirty="0" smtClean="0">
                <a:solidFill>
                  <a:schemeClr val="tx1"/>
                </a:solidFill>
              </a:rPr>
              <a:t>contents_page+2</a:t>
            </a:r>
            <a:r>
              <a:rPr lang="ko-KR" altLang="en-US" smtClean="0">
                <a:solidFill>
                  <a:schemeClr val="tx1"/>
                </a:solidFill>
              </a:rPr>
              <a:t>페이지 까지 탐색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176" y="4015560"/>
            <a:ext cx="470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적용 범위</a:t>
            </a:r>
            <a:endParaRPr lang="ko-KR" altLang="en-US" sz="2800" b="1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253203" y="4482118"/>
            <a:ext cx="0" cy="2616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7176" y="6365250"/>
            <a:ext cx="470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처리 방식</a:t>
            </a:r>
            <a:endParaRPr lang="ko-KR" altLang="en-US" sz="2800" b="1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10249470" y="5891789"/>
            <a:ext cx="6851175" cy="367529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전체 수집된 폰트 크기에서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가장 많이 등장한 크기를 </a:t>
            </a:r>
            <a:r>
              <a:rPr lang="ko-KR" altLang="en-US" b="1" dirty="0" smtClean="0">
                <a:solidFill>
                  <a:schemeClr val="tx1"/>
                </a:solidFill>
              </a:rPr>
              <a:t>본문 폰트 크기</a:t>
            </a:r>
            <a:r>
              <a:rPr lang="ko-KR" altLang="en-US" dirty="0" smtClean="0">
                <a:solidFill>
                  <a:schemeClr val="tx1"/>
                </a:solidFill>
              </a:rPr>
              <a:t>로 추정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tx1"/>
                </a:solidFill>
              </a:rPr>
              <a:t>Counter.most_common</a:t>
            </a:r>
            <a:r>
              <a:rPr lang="en-US" altLang="ko-KR" dirty="0" smtClean="0">
                <a:solidFill>
                  <a:schemeClr val="tx1"/>
                </a:solidFill>
              </a:rPr>
              <a:t>(1)[0]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본문 폰트 크기보다 큰 폰트를 사용한 </a:t>
            </a:r>
            <a:r>
              <a:rPr lang="en-US" altLang="ko-KR" dirty="0" smtClean="0">
                <a:solidFill>
                  <a:schemeClr val="tx1"/>
                </a:solidFill>
              </a:rPr>
              <a:t>keyword</a:t>
            </a:r>
            <a:r>
              <a:rPr lang="ko-KR" altLang="en-US" smtClean="0">
                <a:solidFill>
                  <a:schemeClr val="tx1"/>
                </a:solidFill>
              </a:rPr>
              <a:t>로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큰 폰트 크기 순서대로 목차 레벨 부여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764205" y="6072675"/>
            <a:ext cx="6977997" cy="34944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텍스트 블록 내 각 라인 순회하며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</a:rPr>
              <a:t>들여쓰기 깊이</a:t>
            </a:r>
            <a:r>
              <a:rPr lang="en-US" altLang="ko-KR" b="1" dirty="0" smtClean="0">
                <a:solidFill>
                  <a:schemeClr val="tx1"/>
                </a:solidFill>
              </a:rPr>
              <a:t>(x0 </a:t>
            </a:r>
            <a:r>
              <a:rPr lang="ko-KR" altLang="en-US" b="1" smtClean="0">
                <a:solidFill>
                  <a:schemeClr val="tx1"/>
                </a:solidFill>
              </a:rPr>
              <a:t>좌표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를 기반으로 목차 레벨 추정</a:t>
            </a:r>
            <a:endParaRPr lang="en-US" altLang="ko-KR" dirty="0">
              <a:solidFill>
                <a:schemeClr val="tx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</a:rPr>
              <a:t>들여쓰기가 클수록 하위 레벨로 간주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smtClean="0">
                <a:solidFill>
                  <a:schemeClr val="tx1"/>
                </a:solidFill>
              </a:rPr>
              <a:t>텍스트 내용에서 마지막 숫자를 </a:t>
            </a:r>
            <a:r>
              <a:rPr lang="ko-KR" altLang="en-US" b="1" smtClean="0">
                <a:solidFill>
                  <a:schemeClr val="tx1"/>
                </a:solidFill>
              </a:rPr>
              <a:t>페이지 번호</a:t>
            </a:r>
            <a:r>
              <a:rPr lang="ko-KR" altLang="en-US" smtClean="0">
                <a:solidFill>
                  <a:schemeClr val="tx1"/>
                </a:solidFill>
              </a:rPr>
              <a:t>로 인식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smtClean="0">
                <a:solidFill>
                  <a:schemeClr val="tx1"/>
                </a:solidFill>
              </a:rPr>
              <a:t>제목에서 점이나 페이지 번호 제거해 순수 제목 텍스트 추출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9676404" y="2115404"/>
            <a:ext cx="7021240" cy="7499979"/>
          </a:xfrm>
          <a:prstGeom prst="roundRect">
            <a:avLst>
              <a:gd name="adj" fmla="val 72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116560" y="6507524"/>
            <a:ext cx="633688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텍스트 검색 및 하이라이트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내 검색 결과 </a:t>
            </a:r>
            <a:r>
              <a:rPr lang="ko-KR" altLang="en-US" dirty="0" err="1"/>
              <a:t>네비게이션</a:t>
            </a: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 </a:t>
            </a:r>
            <a:r>
              <a:rPr lang="ko-KR" altLang="en-US" dirty="0" err="1"/>
              <a:t>렌더링</a:t>
            </a:r>
            <a:r>
              <a:rPr lang="ko-KR" altLang="en-US" dirty="0"/>
              <a:t> 최적화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메모리 관리 및 성능 최적화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PDF </a:t>
            </a:r>
            <a:r>
              <a:rPr lang="ko-KR" altLang="en-US"/>
              <a:t>메타데이터 처리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</a:t>
            </a:r>
            <a:r>
              <a:rPr lang="ko-KR" altLang="en-US" sz="5400" b="1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기술 </a:t>
            </a:r>
            <a:r>
              <a:rPr lang="en-US" altLang="ko-KR" sz="5400" b="1" dirty="0" smtClean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– PDF Viewer</a:t>
            </a:r>
            <a:endParaRPr lang="ko-KR" altLang="en-US" sz="5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921758" y="2115405"/>
            <a:ext cx="7021240" cy="7499978"/>
          </a:xfrm>
          <a:prstGeom prst="roundRect">
            <a:avLst>
              <a:gd name="adj" fmla="val 728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2429" y="2415645"/>
            <a:ext cx="1908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React-pdf</a:t>
            </a:r>
            <a:endParaRPr lang="ko-KR" alt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42254" y="2308047"/>
            <a:ext cx="4703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PDF.js</a:t>
            </a:r>
            <a:endParaRPr lang="ko-KR" altLang="en-US" sz="2800" b="1" dirty="0"/>
          </a:p>
        </p:txBody>
      </p:sp>
      <p:sp>
        <p:nvSpPr>
          <p:cNvPr id="10" name="타원 9"/>
          <p:cNvSpPr/>
          <p:nvPr/>
        </p:nvSpPr>
        <p:spPr>
          <a:xfrm>
            <a:off x="8472773" y="5544672"/>
            <a:ext cx="655093" cy="6414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</a:rPr>
              <a:t>+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1267" y="3919413"/>
            <a:ext cx="633688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장점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React </a:t>
            </a:r>
            <a:r>
              <a:rPr lang="ko-KR" altLang="en-US"/>
              <a:t>컴포넌트 기반의 간단한 </a:t>
            </a:r>
            <a:r>
              <a:rPr lang="en-US" altLang="ko-KR" dirty="0"/>
              <a:t>PDF </a:t>
            </a:r>
            <a:r>
              <a:rPr lang="ko-KR" altLang="en-US"/>
              <a:t>렌더링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기본적인 </a:t>
            </a:r>
            <a:r>
              <a:rPr lang="en-US" altLang="ko-KR" dirty="0"/>
              <a:t>PDF </a:t>
            </a:r>
            <a:r>
              <a:rPr lang="ko-KR" altLang="en-US"/>
              <a:t>뷰어 기능 제공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상대적으로 </a:t>
            </a:r>
            <a:r>
              <a:rPr lang="ko-KR" altLang="en-US" dirty="0"/>
              <a:t>가벼운 구현</a:t>
            </a:r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63937" y="3149223"/>
            <a:ext cx="633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기본적인 </a:t>
            </a:r>
            <a:r>
              <a:rPr lang="en-US" altLang="ko-KR" b="1" dirty="0" smtClean="0"/>
              <a:t>PDF </a:t>
            </a:r>
            <a:r>
              <a:rPr lang="ko-KR" altLang="en-US" b="1" smtClean="0"/>
              <a:t>렌더링과 페이지 네비게이션 구현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63936" y="6241638"/>
            <a:ext cx="633688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한계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react-pdf</a:t>
            </a:r>
            <a:r>
              <a:rPr lang="ko-KR" altLang="en-US"/>
              <a:t>는 텍스트 </a:t>
            </a:r>
            <a:r>
              <a:rPr lang="ko-KR" altLang="en-US"/>
              <a:t>레이어만 </a:t>
            </a:r>
            <a:r>
              <a:rPr lang="ko-KR" altLang="en-US" smtClean="0"/>
              <a:t>제공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실제 </a:t>
            </a:r>
            <a:r>
              <a:rPr lang="en-US" altLang="ko-KR" dirty="0" smtClean="0"/>
              <a:t>pdf </a:t>
            </a:r>
            <a:r>
              <a:rPr lang="ko-KR" altLang="en-US" smtClean="0"/>
              <a:t>원문 이미지와 텍스트 레이어가 일치하지 않아서 검색 및 하이라이트 기능 등에 한계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대용량 </a:t>
            </a:r>
            <a:r>
              <a:rPr lang="en-US" altLang="ko-KR" dirty="0"/>
              <a:t>PDF </a:t>
            </a:r>
            <a:r>
              <a:rPr lang="ko-KR" altLang="en-US"/>
              <a:t>처리 시 메모리 </a:t>
            </a:r>
            <a:r>
              <a:rPr lang="ko-KR" altLang="en-US"/>
              <a:t>관리가 </a:t>
            </a:r>
            <a:r>
              <a:rPr lang="ko-KR" altLang="en-US" smtClean="0"/>
              <a:t>제한적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제한된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옵션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1271267" y="3715604"/>
            <a:ext cx="6194058" cy="136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1214438" y="5997055"/>
            <a:ext cx="6194058" cy="136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089995" y="4007692"/>
            <a:ext cx="6336881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React-pdf </a:t>
            </a:r>
            <a:r>
              <a:rPr lang="ko-KR" altLang="en-US" b="1"/>
              <a:t> </a:t>
            </a:r>
            <a:r>
              <a:rPr lang="ko-KR" altLang="en-US" b="1" smtClean="0"/>
              <a:t>라이브러리의 한계 보완</a:t>
            </a:r>
            <a:endParaRPr lang="en-US" altLang="ko-KR" b="1" dirty="0" smtClean="0"/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PDF </a:t>
            </a:r>
            <a:r>
              <a:rPr lang="ko-KR" altLang="en-US" smtClean="0"/>
              <a:t>스펙의 모든 기능 지원</a:t>
            </a:r>
            <a:endParaRPr lang="ko-KR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더 많은 </a:t>
            </a:r>
            <a:r>
              <a:rPr lang="ko-KR" altLang="en-US" dirty="0" err="1" smtClean="0"/>
              <a:t>커스터마이징</a:t>
            </a:r>
            <a:r>
              <a:rPr lang="ko-KR" altLang="en-US" dirty="0" smtClean="0"/>
              <a:t> 옵션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더 나은 성능과 메모리 관리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82665" y="3161302"/>
            <a:ext cx="633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고급 </a:t>
            </a:r>
            <a:r>
              <a:rPr lang="en-US" altLang="ko-KR" b="1" dirty="0" smtClean="0"/>
              <a:t>PDF </a:t>
            </a:r>
            <a:r>
              <a:rPr lang="ko-KR" altLang="en-US" b="1" smtClean="0"/>
              <a:t>기능 지원으로 복잡한 상호작용과 고급 기능에 사용</a:t>
            </a:r>
            <a:endParaRPr lang="ko-KR" altLang="en-US" dirty="0"/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10089995" y="3746733"/>
            <a:ext cx="6194058" cy="136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V="1">
            <a:off x="10089995" y="6174872"/>
            <a:ext cx="6194058" cy="136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아래쪽 화살표 22"/>
          <p:cNvSpPr/>
          <p:nvPr/>
        </p:nvSpPr>
        <p:spPr>
          <a:xfrm>
            <a:off x="13058492" y="6016061"/>
            <a:ext cx="453016" cy="51307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96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864</Words>
  <Application>Microsoft Office PowerPoint</Application>
  <PresentationFormat>사용자 지정</PresentationFormat>
  <Paragraphs>153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LG스마트체2.0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김민/연구원/IT SW플랫폼개발Project(min3.kim@lge.com)</cp:lastModifiedBy>
  <cp:revision>45</cp:revision>
  <dcterms:created xsi:type="dcterms:W3CDTF">2022-12-09T16:47:26Z</dcterms:created>
  <dcterms:modified xsi:type="dcterms:W3CDTF">2025-04-28T08:03:07Z</dcterms:modified>
</cp:coreProperties>
</file>