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1 Medium" charset="1" panose="00000000000000000000"/>
      <p:regular r:id="rId17"/>
    </p:embeddedFont>
    <p:embeddedFont>
      <p:font typeface="Open Sans 1 Ultra-Bold" charset="1" panose="00000000000000000000"/>
      <p:regular r:id="rId18"/>
    </p:embeddedFont>
    <p:embeddedFont>
      <p:font typeface="Open Sans 2" charset="1" panose="020B0606030504020204"/>
      <p:regular r:id="rId19"/>
    </p:embeddedFont>
    <p:embeddedFont>
      <p:font typeface="Open Sans 1 Bold" charset="1" panose="00000000000000000000"/>
      <p:regular r:id="rId20"/>
    </p:embeddedFont>
    <p:embeddedFont>
      <p:font typeface="29LT Adir Semi-Bold" charset="1" panose="00000706000000000000"/>
      <p:regular r:id="rId21"/>
    </p:embeddedFont>
    <p:embeddedFont>
      <p:font typeface="29LT Adir Bold" charset="1" panose="00000806000000000000"/>
      <p:regular r:id="rId22"/>
    </p:embeddedFont>
    <p:embeddedFont>
      <p:font typeface="Open Sans 1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7757409">
            <a:off x="12007383" y="-4543149"/>
            <a:ext cx="9928415" cy="8087145"/>
          </a:xfrm>
          <a:custGeom>
            <a:avLst/>
            <a:gdLst/>
            <a:ahLst/>
            <a:cxnLst/>
            <a:rect r="r" b="b" t="t" l="l"/>
            <a:pathLst>
              <a:path h="8087145" w="9928415">
                <a:moveTo>
                  <a:pt x="0" y="0"/>
                </a:moveTo>
                <a:lnTo>
                  <a:pt x="9928415" y="0"/>
                </a:lnTo>
                <a:lnTo>
                  <a:pt x="9928415" y="8087145"/>
                </a:lnTo>
                <a:lnTo>
                  <a:pt x="0" y="808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28339" y="921542"/>
            <a:ext cx="1918052" cy="19180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04857" y="607583"/>
            <a:ext cx="700314" cy="7003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8343413"/>
            <a:ext cx="8855368" cy="586460"/>
            <a:chOff x="0" y="0"/>
            <a:chExt cx="3931075" cy="2603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075" cy="260341"/>
            </a:xfrm>
            <a:custGeom>
              <a:avLst/>
              <a:gdLst/>
              <a:ahLst/>
              <a:cxnLst/>
              <a:rect r="r" b="b" t="t" l="l"/>
              <a:pathLst>
                <a:path h="260341" w="3931075">
                  <a:moveTo>
                    <a:pt x="0" y="0"/>
                  </a:moveTo>
                  <a:lnTo>
                    <a:pt x="3931075" y="0"/>
                  </a:lnTo>
                  <a:lnTo>
                    <a:pt x="3931075" y="260341"/>
                  </a:lnTo>
                  <a:lnTo>
                    <a:pt x="0" y="260341"/>
                  </a:ln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931075" cy="307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70734" y="607583"/>
            <a:ext cx="859760" cy="350157"/>
          </a:xfrm>
          <a:custGeom>
            <a:avLst/>
            <a:gdLst/>
            <a:ahLst/>
            <a:cxnLst/>
            <a:rect r="r" b="b" t="t" l="l"/>
            <a:pathLst>
              <a:path h="350157" w="859760">
                <a:moveTo>
                  <a:pt x="0" y="0"/>
                </a:moveTo>
                <a:lnTo>
                  <a:pt x="859760" y="0"/>
                </a:lnTo>
                <a:lnTo>
                  <a:pt x="859760" y="350157"/>
                </a:lnTo>
                <a:lnTo>
                  <a:pt x="0" y="350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43613" y="3068194"/>
            <a:ext cx="15544726" cy="133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b="true" sz="10233" spc="2711">
                <a:solidFill>
                  <a:srgbClr val="FFFFFF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INVESTIGACIÓN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3613" y="4663885"/>
            <a:ext cx="21941063" cy="115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1"/>
              </a:lnSpc>
            </a:pPr>
            <a:r>
              <a:rPr lang="en-US" b="true" sz="8970" spc="3713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PATRÓN-BRIDGE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3134" y="8528439"/>
            <a:ext cx="20797100" cy="264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b="true" sz="2100" spc="289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Presentación a cargo de Bryan Londoño Marchena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493448">
            <a:off x="12764455" y="-449352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85639" y="8394558"/>
            <a:ext cx="7394558" cy="645692"/>
            <a:chOff x="0" y="0"/>
            <a:chExt cx="3282592" cy="2866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82592" cy="286635"/>
            </a:xfrm>
            <a:custGeom>
              <a:avLst/>
              <a:gdLst/>
              <a:ahLst/>
              <a:cxnLst/>
              <a:rect r="r" b="b" t="t" l="l"/>
              <a:pathLst>
                <a:path h="286635" w="3282592">
                  <a:moveTo>
                    <a:pt x="0" y="0"/>
                  </a:moveTo>
                  <a:lnTo>
                    <a:pt x="3282592" y="0"/>
                  </a:lnTo>
                  <a:lnTo>
                    <a:pt x="3282592" y="286635"/>
                  </a:lnTo>
                  <a:lnTo>
                    <a:pt x="0" y="286635"/>
                  </a:ln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282592" cy="334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93929" y="1187350"/>
            <a:ext cx="506045" cy="206098"/>
          </a:xfrm>
          <a:custGeom>
            <a:avLst/>
            <a:gdLst/>
            <a:ahLst/>
            <a:cxnLst/>
            <a:rect r="r" b="b" t="t" l="l"/>
            <a:pathLst>
              <a:path h="206098" w="506045">
                <a:moveTo>
                  <a:pt x="0" y="0"/>
                </a:moveTo>
                <a:lnTo>
                  <a:pt x="506045" y="0"/>
                </a:lnTo>
                <a:lnTo>
                  <a:pt x="506045" y="206098"/>
                </a:lnTo>
                <a:lnTo>
                  <a:pt x="0" y="20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14574" y="3601830"/>
            <a:ext cx="14160264" cy="133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b="true" sz="10233" spc="2711">
                <a:solidFill>
                  <a:srgbClr val="FFFFFF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MUCHAS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4574" y="5102566"/>
            <a:ext cx="15936584" cy="164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9"/>
              </a:lnSpc>
            </a:pPr>
            <a:r>
              <a:rPr lang="en-US" b="true" sz="12769" spc="5286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GRACIAS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72559" y="8617711"/>
            <a:ext cx="7020718" cy="25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b="true" sz="1958" spc="270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Más información en www.unsitiogenial.es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10162" y="1197089"/>
            <a:ext cx="3741987" cy="25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0"/>
              </a:lnSpc>
            </a:pPr>
            <a:r>
              <a:rPr lang="en-US" sz="1958" spc="270" b="true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Estudio Shonos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5587" y="2848895"/>
            <a:ext cx="13769641" cy="704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B</a:t>
            </a: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ridge. (s. f.). https://refactoring.guru/es/design-patterns/bridge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Design patterns. (s. f.). Google Books. https://books.google.co.cr/books?id=6oHuKQe3TjQC&amp;printsec=frontcover&amp;hl=es&amp;source#v=onepage&amp;q&amp;f=false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DotTech-ES. (2025, 21 febrero). Patrón Bridge explicado paso a paso: Diseño flexible y modular [Vídeo]. YouTube. https://www.youtube.com/watch?v=6_vXjTr556c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-71848"/>
            <a:ext cx="13439645" cy="246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26"/>
              </a:lnSpc>
              <a:spcBef>
                <a:spcPct val="0"/>
              </a:spcBef>
            </a:pPr>
            <a:r>
              <a:rPr lang="en-US" b="true" sz="14376" spc="1092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Referencias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493448">
            <a:off x="12764455" y="-449352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9745943">
            <a:off x="-3062969" y="7273832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10398089">
            <a:off x="758873" y="7326533"/>
            <a:ext cx="1830961" cy="183096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398089">
            <a:off x="3671316" y="9225861"/>
            <a:ext cx="700314" cy="70031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63491">
            <a:off x="12939510" y="-5089296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745943">
            <a:off x="-2987443" y="7016159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2575" y="1106648"/>
            <a:ext cx="15562849" cy="8179961"/>
            <a:chOff x="0" y="0"/>
            <a:chExt cx="5796956" cy="30469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192164" y="5268627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Agradecimiento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12645" y="5133975"/>
            <a:ext cx="1316610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139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2645" y="5892210"/>
            <a:ext cx="133386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12645" y="6654210"/>
            <a:ext cx="133386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2645" y="7416210"/>
            <a:ext cx="133386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2686" y="5133975"/>
            <a:ext cx="121333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02686" y="5892210"/>
            <a:ext cx="121333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23461" y="5268627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Introducción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23461" y="6071446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Diagramas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23461" y="6867963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Código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23461" y="7612705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Conclusión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92164" y="6071446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Referencias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88276" y="2529276"/>
            <a:ext cx="14111447" cy="145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5"/>
              </a:lnSpc>
            </a:pPr>
            <a:r>
              <a:rPr lang="en-US" b="true" sz="11307" spc="4681">
                <a:solidFill>
                  <a:srgbClr val="B48C5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AGENDA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7794460">
            <a:off x="447095" y="6758846"/>
            <a:ext cx="1830961" cy="183096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7794460">
            <a:off x="2030317" y="8721370"/>
            <a:ext cx="700314" cy="70031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493816" y="4279305"/>
            <a:ext cx="5685043" cy="0"/>
          </a:xfrm>
          <a:prstGeom prst="line">
            <a:avLst/>
          </a:prstGeom>
          <a:ln cap="rnd" w="323850">
            <a:solidFill>
              <a:srgbClr val="283D6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1250" y="1417266"/>
            <a:ext cx="10643133" cy="118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9"/>
              </a:lnSpc>
            </a:pPr>
            <a:r>
              <a:rPr lang="en-US" b="true" sz="7883" spc="1450">
                <a:solidFill>
                  <a:srgbClr val="022A3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INTRODUCCIÓN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724685">
            <a:off x="11617639" y="6056519"/>
            <a:ext cx="10135766" cy="8256042"/>
          </a:xfrm>
          <a:custGeom>
            <a:avLst/>
            <a:gdLst/>
            <a:ahLst/>
            <a:cxnLst/>
            <a:rect r="r" b="b" t="t" l="l"/>
            <a:pathLst>
              <a:path h="8256042" w="10135766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190662" y="1028700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57030" y="3668244"/>
            <a:ext cx="4810839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22A3D"/>
                </a:solidFill>
                <a:latin typeface="29LT Adir Semi-Bold"/>
                <a:ea typeface="29LT Adir Semi-Bold"/>
                <a:cs typeface="29LT Adir Semi-Bold"/>
                <a:sym typeface="29LT Adir Semi-Bold"/>
              </a:rPr>
              <a:t>¿En qué consiste el patrón Bridge?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0776" y="5370298"/>
            <a:ext cx="4396383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22A3D"/>
                </a:solidFill>
                <a:latin typeface="29LT Adir Bold"/>
                <a:ea typeface="29LT Adir Bold"/>
                <a:cs typeface="29LT Adir Bold"/>
                <a:sym typeface="29LT Adir Bold"/>
              </a:rPr>
              <a:t>¿Es muy complicado de aplicar?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0776" y="6977484"/>
            <a:ext cx="5039559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22A3D"/>
                </a:solidFill>
                <a:latin typeface="29LT Adir Bold"/>
                <a:ea typeface="29LT Adir Bold"/>
                <a:cs typeface="29LT Adir Bold"/>
                <a:sym typeface="29LT Adir Bold"/>
              </a:rPr>
              <a:t>¿Realmente es necesario de aplicar?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82410"/>
            <a:ext cx="15599896" cy="4592863"/>
          </a:xfrm>
          <a:custGeom>
            <a:avLst/>
            <a:gdLst/>
            <a:ahLst/>
            <a:cxnLst/>
            <a:rect r="r" b="b" t="t" l="l"/>
            <a:pathLst>
              <a:path h="4592863" w="15599896">
                <a:moveTo>
                  <a:pt x="0" y="0"/>
                </a:moveTo>
                <a:lnTo>
                  <a:pt x="15599896" y="0"/>
                </a:lnTo>
                <a:lnTo>
                  <a:pt x="15599896" y="4592863"/>
                </a:lnTo>
                <a:lnTo>
                  <a:pt x="0" y="459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124" y="1133475"/>
            <a:ext cx="17495751" cy="171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459" spc="2235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ANIMALES MALA IMPLEMENTACIÓN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314868" y="9736558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5046409" y="511829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91576" y="2607961"/>
            <a:ext cx="16427057" cy="6803744"/>
          </a:xfrm>
          <a:custGeom>
            <a:avLst/>
            <a:gdLst/>
            <a:ahLst/>
            <a:cxnLst/>
            <a:rect r="r" b="b" t="t" l="l"/>
            <a:pathLst>
              <a:path h="6803744" w="16427057">
                <a:moveTo>
                  <a:pt x="0" y="0"/>
                </a:moveTo>
                <a:lnTo>
                  <a:pt x="16427057" y="0"/>
                </a:lnTo>
                <a:lnTo>
                  <a:pt x="16427057" y="6803743"/>
                </a:lnTo>
                <a:lnTo>
                  <a:pt x="0" y="680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4" r="-1335" b="-30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823908"/>
            <a:ext cx="14723193" cy="162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5"/>
              </a:lnSpc>
            </a:pPr>
            <a:r>
              <a:rPr lang="en-US" b="true" sz="6463" spc="1712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ANIMALES  CORRECIÓN CON BRIDGE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6458" y="3027292"/>
            <a:ext cx="15390180" cy="6517987"/>
          </a:xfrm>
          <a:custGeom>
            <a:avLst/>
            <a:gdLst/>
            <a:ahLst/>
            <a:cxnLst/>
            <a:rect r="r" b="b" t="t" l="l"/>
            <a:pathLst>
              <a:path h="6517987" w="15390180">
                <a:moveTo>
                  <a:pt x="0" y="0"/>
                </a:moveTo>
                <a:lnTo>
                  <a:pt x="15390180" y="0"/>
                </a:lnTo>
                <a:lnTo>
                  <a:pt x="15390180" y="6517987"/>
                </a:lnTo>
                <a:lnTo>
                  <a:pt x="0" y="6517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673" y="802346"/>
            <a:ext cx="17495751" cy="171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459" spc="2235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JUEGOS MALA IMPLEMENTACIÓN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090" y="3993943"/>
            <a:ext cx="17660786" cy="4181129"/>
          </a:xfrm>
          <a:custGeom>
            <a:avLst/>
            <a:gdLst/>
            <a:ahLst/>
            <a:cxnLst/>
            <a:rect r="r" b="b" t="t" l="l"/>
            <a:pathLst>
              <a:path h="4181129" w="17660786">
                <a:moveTo>
                  <a:pt x="0" y="0"/>
                </a:moveTo>
                <a:lnTo>
                  <a:pt x="17660786" y="0"/>
                </a:lnTo>
                <a:lnTo>
                  <a:pt x="17660786" y="4181129"/>
                </a:lnTo>
                <a:lnTo>
                  <a:pt x="0" y="4181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" t="0" r="-28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124" y="1133475"/>
            <a:ext cx="17495751" cy="171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459" spc="2235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JUEGOS BUENA IMPLEMENTACIÓN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558574" y="-418025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3800856" y="6506579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840788" y="3185604"/>
            <a:ext cx="16886499" cy="24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2"/>
              </a:lnSpc>
            </a:pPr>
            <a:r>
              <a:rPr lang="en-US" b="true" sz="9731" spc="4029">
                <a:solidFill>
                  <a:srgbClr val="022A3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CÓDIGOS DE EJEMPLO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61036" y="4302630"/>
            <a:ext cx="5259263" cy="5101360"/>
            <a:chOff x="0" y="0"/>
            <a:chExt cx="1190772" cy="1155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90772" cy="1155021"/>
            </a:xfrm>
            <a:custGeom>
              <a:avLst/>
              <a:gdLst/>
              <a:ahLst/>
              <a:cxnLst/>
              <a:rect r="r" b="b" t="t" l="l"/>
              <a:pathLst>
                <a:path h="1155021" w="1190772">
                  <a:moveTo>
                    <a:pt x="1190772" y="0"/>
                  </a:moveTo>
                  <a:lnTo>
                    <a:pt x="1190772" y="1040721"/>
                  </a:lnTo>
                  <a:lnTo>
                    <a:pt x="595386" y="1155021"/>
                  </a:lnTo>
                  <a:lnTo>
                    <a:pt x="0" y="1040721"/>
                  </a:lnTo>
                  <a:lnTo>
                    <a:pt x="0" y="0"/>
                  </a:lnTo>
                  <a:lnTo>
                    <a:pt x="1190772" y="0"/>
                  </a:lnTo>
                  <a:close/>
                </a:path>
              </a:pathLst>
            </a:custGeom>
            <a:solidFill>
              <a:srgbClr val="F1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90772" cy="1069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61036" y="4464361"/>
            <a:ext cx="824630" cy="8246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E7DD"/>
            </a:solidFill>
            <a:ln w="285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283D6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402420" y="4642634"/>
            <a:ext cx="3576495" cy="111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651" indent="-210826" lvl="1">
              <a:lnSpc>
                <a:spcPts val="2245"/>
              </a:lnSpc>
              <a:buFont typeface="Arial"/>
              <a:buChar char="•"/>
            </a:pPr>
            <a:r>
              <a:rPr lang="en-US" sz="1952" spc="82">
                <a:solidFill>
                  <a:srgbClr val="022A3D"/>
                </a:solidFill>
                <a:latin typeface="Open Sans 1"/>
                <a:ea typeface="Open Sans 1"/>
                <a:cs typeface="Open Sans 1"/>
                <a:sym typeface="Open Sans 1"/>
              </a:rPr>
              <a:t>El patrón de diseño nos ofrece una gran versatilidad al momento de generar código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02420" y="6003104"/>
            <a:ext cx="3576495" cy="139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651" indent="-210826" lvl="1">
              <a:lnSpc>
                <a:spcPts val="2245"/>
              </a:lnSpc>
              <a:buFont typeface="Arial"/>
              <a:buChar char="•"/>
            </a:pPr>
            <a:r>
              <a:rPr lang="en-US" sz="1952" spc="82">
                <a:solidFill>
                  <a:srgbClr val="022A3D"/>
                </a:solidFill>
                <a:latin typeface="Open Sans 1"/>
                <a:ea typeface="Open Sans 1"/>
                <a:cs typeface="Open Sans 1"/>
                <a:sym typeface="Open Sans 1"/>
              </a:rPr>
              <a:t>Este nos ayuda a desacoplar gran parte del código generando así más cohesión y menos acoplamiento.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02420" y="7644281"/>
            <a:ext cx="3576495" cy="111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651" indent="-210826" lvl="1">
              <a:lnSpc>
                <a:spcPts val="2245"/>
              </a:lnSpc>
              <a:buFont typeface="Arial"/>
              <a:buChar char="•"/>
            </a:pPr>
            <a:r>
              <a:rPr lang="en-US" sz="1952" spc="82">
                <a:solidFill>
                  <a:srgbClr val="022A3D"/>
                </a:solidFill>
                <a:latin typeface="Open Sans 1"/>
                <a:ea typeface="Open Sans 1"/>
                <a:cs typeface="Open Sans 1"/>
                <a:sym typeface="Open Sans 1"/>
              </a:rPr>
              <a:t>Es útil para clases que utilicen muchas abstracciones o herencias en general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3920" y="2241198"/>
            <a:ext cx="15180160" cy="103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7"/>
              </a:lnSpc>
            </a:pPr>
            <a:r>
              <a:rPr lang="en-US" b="true" sz="7112" spc="2944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CONCLUSIONES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728192" y="1518498"/>
            <a:ext cx="6831616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DAGo5Yh-WFs</dc:identifier>
  <dcterms:modified xsi:type="dcterms:W3CDTF">2011-08-01T06:04:30Z</dcterms:modified>
  <cp:revision>1</cp:revision>
  <dc:title>proyecto</dc:title>
</cp:coreProperties>
</file>