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0" r:id="rId2"/>
    <p:sldId id="257" r:id="rId3"/>
    <p:sldId id="256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>
      <p:cViewPr varScale="1">
        <p:scale>
          <a:sx n="110" d="100"/>
          <a:sy n="110" d="100"/>
        </p:scale>
        <p:origin x="86" y="4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07795-3849-B844-BD7C-D4CCBBD6E02F}" type="datetimeFigureOut">
              <a:rPr kumimoji="1" lang="ko-KR" altLang="en-US" smtClean="0"/>
              <a:t>2025-10-28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1AD1A-3B16-0144-AA48-8E95635B8F3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8518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1AD1A-3B16-0144-AA48-8E95635B8F3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8808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F4689-9CAF-C7DE-1F19-B3639B204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7A8FC2-5007-A3A4-FBB0-1756FA045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01ACAC-9577-05DF-6081-BCE112C7E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59C5-EFD0-C24B-A257-2E8BD90D1640}" type="datetimeFigureOut">
              <a:rPr kumimoji="1" lang="ko-KR" altLang="en-US" smtClean="0"/>
              <a:t>2025-10-28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FAFCAA-5BEF-52F3-E2DF-76C332E9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63B73D-78F5-77A8-0C15-0A378B8D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D719-A2AF-1148-A56A-10E4650D93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182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1BC68-B743-5929-9CA6-24C01499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5E280F-330A-5C9A-25A4-5E3671C12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4B1F80-0914-3383-628A-4C86576B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59C5-EFD0-C24B-A257-2E8BD90D1640}" type="datetimeFigureOut">
              <a:rPr kumimoji="1" lang="ko-KR" altLang="en-US" smtClean="0"/>
              <a:t>2025-10-28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875FE1-9D94-2C61-CA01-68EEDC66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92635F-E7BE-B1CC-25EC-FC00148CF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D719-A2AF-1148-A56A-10E4650D93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8034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BFBA78-C208-ED49-6888-FBEA7A9CC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CF91F8-F0D7-2916-572C-2C56F97B5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60D510-C2FF-B121-AACE-F2D53228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59C5-EFD0-C24B-A257-2E8BD90D1640}" type="datetimeFigureOut">
              <a:rPr kumimoji="1" lang="ko-KR" altLang="en-US" smtClean="0"/>
              <a:t>2025-10-28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31EBF7-DB69-A56F-17F3-F2DB1601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AAC971-8852-3C51-A8E5-1593993B8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D719-A2AF-1148-A56A-10E4650D93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70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C9D35-5160-5EB5-4902-8F2F88068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764B73-8FBC-751B-10E7-1AE83FC68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9E9F5D-E34F-982F-2ED1-9A629AFE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59C5-EFD0-C24B-A257-2E8BD90D1640}" type="datetimeFigureOut">
              <a:rPr kumimoji="1" lang="ko-KR" altLang="en-US" smtClean="0"/>
              <a:t>2025-10-28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685E12-38A8-A3F8-ACFE-93A99B0B1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08CDB-5D51-68D2-FDA7-34AA7D879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D719-A2AF-1148-A56A-10E4650D93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08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71C47-0C04-56C5-527A-19A050936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B9678A-5C89-5EA7-B7CA-AD5B2B904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DAAF67-5509-271B-2DA9-D2BAF838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59C5-EFD0-C24B-A257-2E8BD90D1640}" type="datetimeFigureOut">
              <a:rPr kumimoji="1" lang="ko-KR" altLang="en-US" smtClean="0"/>
              <a:t>2025-10-28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B17A3-C9E5-0C6C-E75A-D0E23014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3F11DD-CE68-87A2-C72D-5D84524C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D719-A2AF-1148-A56A-10E4650D93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465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8E6E1-5319-D965-B073-4E40307E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A5D491-074D-FC45-5786-DA89B182C3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7DC8CA-F8CC-6FCD-289D-348DE1BAA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B18A34-CA6F-480F-E237-A6BB7553C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59C5-EFD0-C24B-A257-2E8BD90D1640}" type="datetimeFigureOut">
              <a:rPr kumimoji="1" lang="ko-KR" altLang="en-US" smtClean="0"/>
              <a:t>2025-10-28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61659E-9B0B-D98E-B04B-25803567E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8C80E8-1896-2CFE-C162-13C97301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D719-A2AF-1148-A56A-10E4650D93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602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C22FC-FA87-A408-5ECE-A61A9FE6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ABA0B4-9558-19E6-9F41-ACB8BEF4C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4DA36F-00F8-B8B2-7BF2-B4B5BBD27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014F68-1E9B-5B61-11A7-18288C668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612743-88F4-4426-305C-959A6B7A7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0E099C-2954-80D3-188B-601DAB682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59C5-EFD0-C24B-A257-2E8BD90D1640}" type="datetimeFigureOut">
              <a:rPr kumimoji="1" lang="ko-KR" altLang="en-US" smtClean="0"/>
              <a:t>2025-10-28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8C2F35-7386-47B7-8315-1FD4B7A7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4C6B3B-FBC5-BFD2-B785-96C3E6821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D719-A2AF-1148-A56A-10E4650D93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744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23ACF-4F83-0CEA-6AAE-8527D9B2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367D4E-B43D-3B09-753B-0A784F32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59C5-EFD0-C24B-A257-2E8BD90D1640}" type="datetimeFigureOut">
              <a:rPr kumimoji="1" lang="ko-KR" altLang="en-US" smtClean="0"/>
              <a:t>2025-10-28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C8EF10-5E87-FF19-0344-1B22D0F5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DD2476-BF15-4596-A1C2-6A0A4092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D719-A2AF-1148-A56A-10E4650D93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95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25B30B-10B4-99DC-A9DF-428E7665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59C5-EFD0-C24B-A257-2E8BD90D1640}" type="datetimeFigureOut">
              <a:rPr kumimoji="1" lang="ko-KR" altLang="en-US" smtClean="0"/>
              <a:t>2025-10-28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79B7ED-6792-BEA7-D002-43CBFA2F0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D85DEC-CB64-4DB8-CF44-4FB0D0CFB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D719-A2AF-1148-A56A-10E4650D93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2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733E1-8A48-8C50-935F-583F8D66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173B50-BA2D-6444-2513-30C42DCC0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F23E69-687B-8E31-9E6A-07002EAB9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585727-6899-DEE6-6A6C-B8AEFDB5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59C5-EFD0-C24B-A257-2E8BD90D1640}" type="datetimeFigureOut">
              <a:rPr kumimoji="1" lang="ko-KR" altLang="en-US" smtClean="0"/>
              <a:t>2025-10-28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27839B-AE4A-F34B-2821-84EB8E21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F7CF94-D2F7-EEA2-91B1-A56EE1C1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D719-A2AF-1148-A56A-10E4650D93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053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0E29E-D90F-C030-9F1D-9F841DAA5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F6A5EE-092D-0452-3DDB-3FEEA00AA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3BF96E-1C58-E5E5-972C-9F069437C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237023-C4A1-193F-17CD-F1F75019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059C5-EFD0-C24B-A257-2E8BD90D1640}" type="datetimeFigureOut">
              <a:rPr kumimoji="1" lang="ko-KR" altLang="en-US" smtClean="0"/>
              <a:t>2025-10-28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A082D4-A63F-9FFC-0EBB-70BEF13D9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8E95C1-FDBF-72A4-866B-74D068B0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D719-A2AF-1148-A56A-10E4650D93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583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40CCB7-32C5-54E1-2297-9A9E6265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1E3E9B-BA0D-4EB4-F526-808494024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C141E-A8CF-928D-6BDE-DCD01EB3B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059C5-EFD0-C24B-A257-2E8BD90D1640}" type="datetimeFigureOut">
              <a:rPr kumimoji="1" lang="ko-KR" altLang="en-US" smtClean="0"/>
              <a:t>2025-10-28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66623-DCD4-0435-084C-5644FFD83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181003-EC3A-319F-536B-579D6EB13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DD719-A2AF-1148-A56A-10E4650D93A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175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3BEDD-ACD5-E5EE-0BA7-13394B5DB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38150"/>
            <a:ext cx="9144000" cy="980519"/>
          </a:xfrm>
        </p:spPr>
        <p:txBody>
          <a:bodyPr/>
          <a:lstStyle/>
          <a:p>
            <a:r>
              <a:rPr kumimoji="1" lang="en-US" altLang="ko-KR" b="1" dirty="0"/>
              <a:t>Report</a:t>
            </a:r>
            <a:endParaRPr kumimoji="1"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114778-F65C-58B7-82A1-3C7CDBEDD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50132"/>
            <a:ext cx="9144000" cy="1655762"/>
          </a:xfrm>
        </p:spPr>
        <p:txBody>
          <a:bodyPr/>
          <a:lstStyle/>
          <a:p>
            <a:r>
              <a:rPr kumimoji="1" lang="en-US" altLang="ko-KR" dirty="0"/>
              <a:t>‘</a:t>
            </a:r>
            <a:r>
              <a:rPr kumimoji="1" lang="ko-KR" altLang="en-US" dirty="0"/>
              <a:t>달을 상상했을 때 우리는 무엇을 꿈꾸었는가</a:t>
            </a:r>
            <a:r>
              <a:rPr kumimoji="1" lang="en-US" altLang="ko-KR" dirty="0"/>
              <a:t>.’</a:t>
            </a:r>
            <a:endParaRPr kumimoji="1"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1CF3861E-2753-1208-B15F-641EDC9CA100}"/>
              </a:ext>
            </a:extLst>
          </p:cNvPr>
          <p:cNvSpPr txBox="1">
            <a:spLocks/>
          </p:cNvSpPr>
          <p:nvPr/>
        </p:nvSpPr>
        <p:spPr>
          <a:xfrm>
            <a:off x="4378035" y="4102926"/>
            <a:ext cx="1729839" cy="2244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20000"/>
              </a:lnSpc>
            </a:pPr>
            <a:r>
              <a:rPr kumimoji="1" lang="ko-KR" altLang="en-US" sz="1800" dirty="0"/>
              <a:t>과목이름 </a:t>
            </a:r>
            <a:r>
              <a:rPr kumimoji="1" lang="en-US" altLang="ko-KR" sz="1800" dirty="0"/>
              <a:t>:</a:t>
            </a:r>
            <a:br>
              <a:rPr kumimoji="1" lang="en-US" altLang="ko-KR" sz="1800" dirty="0"/>
            </a:br>
            <a:r>
              <a:rPr kumimoji="1" lang="ko-KR" altLang="en-US" sz="1800" dirty="0"/>
              <a:t>학과 </a:t>
            </a:r>
            <a:r>
              <a:rPr kumimoji="1" lang="en-US" altLang="ko-KR" sz="1800" dirty="0"/>
              <a:t>:</a:t>
            </a:r>
          </a:p>
          <a:p>
            <a:pPr algn="dist">
              <a:lnSpc>
                <a:spcPct val="120000"/>
              </a:lnSpc>
            </a:pPr>
            <a:r>
              <a:rPr kumimoji="1" lang="ko-KR" altLang="en-US" sz="1800" dirty="0"/>
              <a:t>학번 </a:t>
            </a:r>
            <a:r>
              <a:rPr kumimoji="1" lang="en-US" altLang="ko-KR" sz="1800" dirty="0"/>
              <a:t>:</a:t>
            </a:r>
          </a:p>
          <a:p>
            <a:pPr algn="dist">
              <a:lnSpc>
                <a:spcPct val="120000"/>
              </a:lnSpc>
            </a:pPr>
            <a:r>
              <a:rPr kumimoji="1" lang="ko-KR" altLang="en-US" sz="1800" dirty="0"/>
              <a:t>이름 </a:t>
            </a:r>
            <a:r>
              <a:rPr kumimoji="1" lang="en-US" altLang="ko-KR" sz="1800" dirty="0"/>
              <a:t>:</a:t>
            </a:r>
          </a:p>
          <a:p>
            <a:pPr algn="dist">
              <a:lnSpc>
                <a:spcPct val="120000"/>
              </a:lnSpc>
            </a:pPr>
            <a:r>
              <a:rPr kumimoji="1" lang="ko-KR" altLang="en-US" sz="1800" dirty="0"/>
              <a:t>제출일 </a:t>
            </a:r>
            <a:r>
              <a:rPr kumimoji="1" lang="en-US" altLang="ko-KR" sz="1800" dirty="0"/>
              <a:t>: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5E7B1F13-14AE-88F6-4001-8451E72DA3D0}"/>
              </a:ext>
            </a:extLst>
          </p:cNvPr>
          <p:cNvSpPr txBox="1">
            <a:spLocks/>
          </p:cNvSpPr>
          <p:nvPr/>
        </p:nvSpPr>
        <p:spPr>
          <a:xfrm>
            <a:off x="6107875" y="4094019"/>
            <a:ext cx="2097976" cy="2244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kumimoji="1" lang="ko-KR" altLang="en-US" sz="1800" dirty="0"/>
              <a:t>웹 페이지 개론</a:t>
            </a:r>
            <a:br>
              <a:rPr kumimoji="1" lang="en-US" altLang="ko-KR" sz="1800" dirty="0"/>
            </a:br>
            <a:r>
              <a:rPr kumimoji="1" lang="ko-KR" altLang="en-US" sz="1800" dirty="0"/>
              <a:t>멀티미디어공학과</a:t>
            </a:r>
            <a:endParaRPr kumimoji="1" lang="en-US" altLang="ko-KR" sz="1800" dirty="0"/>
          </a:p>
          <a:p>
            <a:pPr algn="l">
              <a:lnSpc>
                <a:spcPct val="120000"/>
              </a:lnSpc>
            </a:pPr>
            <a:r>
              <a:rPr kumimoji="1" lang="en-US" altLang="ko-KR" sz="1800" dirty="0"/>
              <a:t>20251413</a:t>
            </a:r>
          </a:p>
          <a:p>
            <a:pPr algn="l">
              <a:lnSpc>
                <a:spcPct val="120000"/>
              </a:lnSpc>
            </a:pPr>
            <a:r>
              <a:rPr kumimoji="1" lang="ko-KR" altLang="en-US" sz="1800" dirty="0"/>
              <a:t>이종석</a:t>
            </a:r>
            <a:endParaRPr kumimoji="1" lang="en-US" altLang="ko-KR" sz="1800" dirty="0"/>
          </a:p>
          <a:p>
            <a:pPr algn="l">
              <a:lnSpc>
                <a:spcPct val="120000"/>
              </a:lnSpc>
            </a:pPr>
            <a:r>
              <a:rPr kumimoji="1" lang="en-US" altLang="ko-KR" sz="1800" dirty="0"/>
              <a:t>2025</a:t>
            </a:r>
            <a:r>
              <a:rPr kumimoji="1" lang="ko-KR" altLang="en-US" sz="1800" dirty="0"/>
              <a:t>년 월 일</a:t>
            </a:r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28793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289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2A063-449D-27CD-8643-E5B05C285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765" y="321480"/>
            <a:ext cx="9144000" cy="122396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b="1" dirty="0"/>
              <a:t>달을 상상했을 때</a:t>
            </a:r>
            <a:br>
              <a:rPr lang="en-US" altLang="ko-KR" sz="3600" b="1" dirty="0"/>
            </a:br>
            <a:r>
              <a:rPr lang="ko-KR" altLang="en-US" sz="3600" b="1" dirty="0"/>
              <a:t>우리는 무엇을 꿈꾸었는가</a:t>
            </a:r>
            <a:endParaRPr kumimoji="1" lang="ko-KR" altLang="en-US" sz="36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3CF7F6-BB40-F053-D540-9F9FA30D1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765" y="1659711"/>
            <a:ext cx="1474666" cy="403999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2000" dirty="0">
                <a:latin typeface="Gulim" panose="020B0600000101010101" pitchFamily="34" charset="-127"/>
                <a:ea typeface="Gulim" panose="020B0600000101010101" pitchFamily="34" charset="-127"/>
              </a:rPr>
              <a:t>시나리오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BE33CF-7FB6-0D41-66E8-5B81CF377E41}"/>
              </a:ext>
            </a:extLst>
          </p:cNvPr>
          <p:cNvSpPr txBox="1"/>
          <p:nvPr/>
        </p:nvSpPr>
        <p:spPr>
          <a:xfrm>
            <a:off x="389765" y="1997507"/>
            <a:ext cx="9417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/>
              <a:t>주제 </a:t>
            </a:r>
            <a:r>
              <a:rPr kumimoji="1" lang="en-US" altLang="ko-KR" sz="1400" b="1" dirty="0"/>
              <a:t>:</a:t>
            </a:r>
            <a:r>
              <a:rPr kumimoji="1" lang="ko-KR" altLang="en-US" sz="1400" b="1" dirty="0"/>
              <a:t> 인류의 달 탐사를 소개하는 사이트</a:t>
            </a:r>
            <a:r>
              <a:rPr kumimoji="1" lang="en-US" altLang="ko-KR" sz="1400" b="1" dirty="0"/>
              <a:t>.</a:t>
            </a:r>
            <a:r>
              <a:rPr kumimoji="1" lang="ko-KR" altLang="en-US" sz="1400" b="1" dirty="0"/>
              <a:t> </a:t>
            </a:r>
            <a:r>
              <a:rPr lang="ko-KR" altLang="en-US" sz="1400" b="1" dirty="0"/>
              <a:t>달을 상상했을 때 우리는 무엇을 꿈꾸었는가</a:t>
            </a:r>
            <a:r>
              <a:rPr lang="en-US" altLang="ko-KR" sz="1400" b="1" dirty="0"/>
              <a:t>.</a:t>
            </a:r>
            <a:endParaRPr kumimoji="1" lang="ko-KR" altLang="en-US" sz="1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F89E40-0111-7301-7D8B-1D5B5263B339}"/>
              </a:ext>
            </a:extLst>
          </p:cNvPr>
          <p:cNvSpPr/>
          <p:nvPr/>
        </p:nvSpPr>
        <p:spPr>
          <a:xfrm>
            <a:off x="389765" y="2177978"/>
            <a:ext cx="11305309" cy="4037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 주제 선정 이유 </a:t>
            </a:r>
            <a:r>
              <a:rPr kumimoji="1" lang="en-US" altLang="ko-KR" sz="1400" dirty="0">
                <a:solidFill>
                  <a:schemeClr val="tx1"/>
                </a:solidFill>
                <a:latin typeface="+mn-ea"/>
              </a:rPr>
              <a:t>: </a:t>
            </a:r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인류는 오랜 시간 동안 하늘을 바라보며 수많은 상상을 하고 살았다</a:t>
            </a:r>
            <a:r>
              <a:rPr kumimoji="1"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밤마다 빛나는 달의 모습은 사람들의 상상력을 자극하였고 수 세기 동안 상상 속의 세상으로만 남아 있었다</a:t>
            </a:r>
            <a:r>
              <a:rPr kumimoji="1" lang="en-US" altLang="ko-KR" sz="14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r>
              <a:rPr kumimoji="1"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산업혁명 이후로 기술은 급격하게 발전하기 시작했고</a:t>
            </a:r>
            <a:r>
              <a:rPr kumimoji="1"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항공 기술 또한 발전하면서 인간은 하늘을 지배하기 시작했다</a:t>
            </a:r>
            <a:r>
              <a:rPr kumimoji="1"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세계대전이 시작되면서 항공기는 더더욱 빠르게 발전했고</a:t>
            </a:r>
            <a:r>
              <a:rPr kumimoji="1"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그와 관련된 다른 기술 또한 같이 발전하게 되었다</a:t>
            </a:r>
            <a:r>
              <a:rPr kumimoji="1"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항공 산업의 성장은 우주개발의 기반이 되어주었다</a:t>
            </a:r>
            <a:r>
              <a:rPr kumimoji="1"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우주개발은 냉전 시기의 두 강대국이 서로 경쟁하면서 무서운 속도로 발전하였다</a:t>
            </a:r>
            <a:r>
              <a:rPr kumimoji="1"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본격적인 경쟁이 시작되고 </a:t>
            </a:r>
            <a:r>
              <a:rPr kumimoji="1" lang="en-US" altLang="ko-KR" sz="1400" dirty="0">
                <a:solidFill>
                  <a:schemeClr val="tx1"/>
                </a:solidFill>
                <a:latin typeface="+mn-ea"/>
              </a:rPr>
              <a:t>10</a:t>
            </a:r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년 만에 달로 사람을 보낼 수 있게 되었고 그 후로도 각종 기술을 개발하며 달 너머로의 탐구를 계속하고 있다</a:t>
            </a:r>
            <a:r>
              <a:rPr kumimoji="1" lang="en-US" altLang="ko-KR" sz="14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r>
              <a:rPr kumimoji="1"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그러나 기술의 발전이 당연하게 여겨지는 현시대에는 많은 사람들이 우주탐사에 큰 관심을 가지지 않을 뿐더러 가질 필요조차 느끼지 않는다</a:t>
            </a:r>
            <a:r>
              <a:rPr kumimoji="1"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이런 현상이 만들어지는 이유는 사회가 우주 탐사에 관심을 가질 여유가 없는 상황이 되었다고 볼 수도 있지만 우주탐사에 대한 정보를 쉽게 접할 수 없다는 점 또한 지적할 수 있다</a:t>
            </a:r>
            <a:r>
              <a:rPr kumimoji="1"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천문학적인 돈을 사용하는 우주 탐사가 왜 필요한지 제대로 이해하지 못하는 사람들에게 객관적이고 이해하기 쉬운 단순한 정보가 없다는 점이 우주탐사에 관심을 가지지 않는 이유 중 하나라고 볼 수 있다</a:t>
            </a:r>
            <a:r>
              <a:rPr kumimoji="1"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달에 사람을 보내는 것에 대한 궁금증이 호기심으로 바뀌면서 그것을 쉽고 단순하게 접할 수 있어야 한다</a:t>
            </a:r>
            <a:r>
              <a:rPr kumimoji="1" lang="en-US" altLang="ko-KR" sz="1400" dirty="0">
                <a:solidFill>
                  <a:schemeClr val="tx1"/>
                </a:solidFill>
                <a:latin typeface="+mn-ea"/>
              </a:rPr>
              <a:t>.</a:t>
            </a:r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 </a:t>
            </a:r>
          </a:p>
          <a:p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 ’달을 상상했을 때 우리는 무엇을 </a:t>
            </a:r>
            <a:r>
              <a:rPr kumimoji="1" lang="ko-KR" altLang="en-US" sz="1400" dirty="0" err="1">
                <a:solidFill>
                  <a:schemeClr val="tx1"/>
                </a:solidFill>
                <a:latin typeface="+mn-ea"/>
              </a:rPr>
              <a:t>꿈꾸었는가’에서는</a:t>
            </a:r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 달 탐사에 대한 정보를 쉽고 간단하게 정리하여 달에 대한 정보와 그것을 어떻게 탐사 하는지 쉽게 알아갈 수 있는 발판을 제공하는 것이 목표이며 시각적으로 내용을 이해하는데 편안하고 복잡한 맥락을 쉽게 풀어내는 기초적인 편의성을 갖추는 데 목적을 두고 있다</a:t>
            </a:r>
            <a:r>
              <a:rPr kumimoji="1" lang="en-US" altLang="ko-KR" sz="1400" dirty="0">
                <a:solidFill>
                  <a:schemeClr val="tx1"/>
                </a:solidFill>
                <a:latin typeface="+mn-ea"/>
              </a:rPr>
              <a:t>. </a:t>
            </a:r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보기 편안하고 이해하기 쉽게 달 탐사를 소개한다면 호기심을 가지고 달 탐사에 대한 정보를 얻으려고 오는 많은 사람들에게 좋은 정보를 공유할 수 있을 것이라 기대하고 있으며 더 많은 사람에게 우주 탐사를 알려 인류가 더더욱 먼 곳으로 나아갈 수 있기를 바라고 있다</a:t>
            </a:r>
            <a:r>
              <a:rPr kumimoji="1" lang="en-US" altLang="ko-KR" sz="140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endParaRPr kumimoji="1" lang="ko-KR" altLang="en-US" sz="14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005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E12428-1495-2F3A-ACAF-76E184EC3686}"/>
              </a:ext>
            </a:extLst>
          </p:cNvPr>
          <p:cNvSpPr/>
          <p:nvPr/>
        </p:nvSpPr>
        <p:spPr>
          <a:xfrm>
            <a:off x="4862945" y="997527"/>
            <a:ext cx="2466110" cy="4631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latin typeface="Dotum" panose="020B0600000101010101" pitchFamily="34" charset="-127"/>
                <a:ea typeface="Dotum" panose="020B0600000101010101" pitchFamily="34" charset="-127"/>
              </a:rPr>
              <a:t>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BFA0A2-A97D-7B87-7F31-45F77FADE126}"/>
              </a:ext>
            </a:extLst>
          </p:cNvPr>
          <p:cNvSpPr/>
          <p:nvPr/>
        </p:nvSpPr>
        <p:spPr>
          <a:xfrm>
            <a:off x="6475020" y="2802578"/>
            <a:ext cx="2146465" cy="368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r>
              <a:rPr lang="ko-KR" altLang="en-US" sz="1400" dirty="0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인류 달 탐사 역사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EA7C1A-6AC6-58F2-BF5C-0559EA2EFA8E}"/>
              </a:ext>
            </a:extLst>
          </p:cNvPr>
          <p:cNvSpPr/>
          <p:nvPr/>
        </p:nvSpPr>
        <p:spPr>
          <a:xfrm>
            <a:off x="988618" y="2303813"/>
            <a:ext cx="2146465" cy="3681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latin typeface="Dotum" panose="020B0600000101010101" pitchFamily="34" charset="-127"/>
                <a:ea typeface="Dotum" panose="020B0600000101010101" pitchFamily="34" charset="-127"/>
              </a:rPr>
              <a:t>달 이야기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DB14DF-9A44-3E8D-DD11-5BB87E5A15B9}"/>
              </a:ext>
            </a:extLst>
          </p:cNvPr>
          <p:cNvSpPr/>
          <p:nvPr/>
        </p:nvSpPr>
        <p:spPr>
          <a:xfrm>
            <a:off x="9123219" y="2802578"/>
            <a:ext cx="2146465" cy="368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미래의 달 탐사 계획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8DA947-61CF-F45A-D638-DE3789E6D380}"/>
              </a:ext>
            </a:extLst>
          </p:cNvPr>
          <p:cNvSpPr/>
          <p:nvPr/>
        </p:nvSpPr>
        <p:spPr>
          <a:xfrm>
            <a:off x="3826821" y="2802577"/>
            <a:ext cx="2146465" cy="368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달 정보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D62F82-F5CD-1400-C6F0-61DF23575117}"/>
              </a:ext>
            </a:extLst>
          </p:cNvPr>
          <p:cNvSpPr/>
          <p:nvPr/>
        </p:nvSpPr>
        <p:spPr>
          <a:xfrm>
            <a:off x="988618" y="2832259"/>
            <a:ext cx="2146465" cy="273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인류와 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454C84-6163-A3B7-5AE2-56B1AE32AD05}"/>
              </a:ext>
            </a:extLst>
          </p:cNvPr>
          <p:cNvSpPr/>
          <p:nvPr/>
        </p:nvSpPr>
        <p:spPr>
          <a:xfrm>
            <a:off x="6475020" y="2119745"/>
            <a:ext cx="2146465" cy="3681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latin typeface="Dotum" panose="020B0600000101010101" pitchFamily="34" charset="-127"/>
                <a:ea typeface="Dotum" panose="020B0600000101010101" pitchFamily="34" charset="-127"/>
              </a:rPr>
              <a:t>달 탐사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8AA898-B374-4F8D-9B6E-CFC4DE36980E}"/>
              </a:ext>
            </a:extLst>
          </p:cNvPr>
          <p:cNvSpPr/>
          <p:nvPr/>
        </p:nvSpPr>
        <p:spPr>
          <a:xfrm>
            <a:off x="6475020" y="3292432"/>
            <a:ext cx="2146465" cy="273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r>
              <a:rPr lang="ko-KR" altLang="en-US" sz="1400" dirty="0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최초의 관측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D89E91-8DC6-8081-8341-1B396C8B6245}"/>
              </a:ext>
            </a:extLst>
          </p:cNvPr>
          <p:cNvSpPr/>
          <p:nvPr/>
        </p:nvSpPr>
        <p:spPr>
          <a:xfrm>
            <a:off x="9123219" y="3292432"/>
            <a:ext cx="2146465" cy="273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아르테미스 계획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CB0B81-6719-5B0A-AA14-D8B16F5471FF}"/>
              </a:ext>
            </a:extLst>
          </p:cNvPr>
          <p:cNvSpPr/>
          <p:nvPr/>
        </p:nvSpPr>
        <p:spPr>
          <a:xfrm>
            <a:off x="3826821" y="3292431"/>
            <a:ext cx="2146465" cy="273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기본적인 정보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520B36-1C0C-F7A0-DA00-EDB466DD21B9}"/>
              </a:ext>
            </a:extLst>
          </p:cNvPr>
          <p:cNvSpPr/>
          <p:nvPr/>
        </p:nvSpPr>
        <p:spPr>
          <a:xfrm>
            <a:off x="6475019" y="3687287"/>
            <a:ext cx="2146465" cy="273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r>
              <a:rPr lang="ko-KR" altLang="en-US" sz="1400" dirty="0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시작되는 우주탐사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31B1A21-54BF-365B-4664-EA9BA083562B}"/>
              </a:ext>
            </a:extLst>
          </p:cNvPr>
          <p:cNvSpPr/>
          <p:nvPr/>
        </p:nvSpPr>
        <p:spPr>
          <a:xfrm>
            <a:off x="6475018" y="4082140"/>
            <a:ext cx="2146465" cy="273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r>
              <a:rPr lang="ko-KR" altLang="en-US" sz="1400" dirty="0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과열되는 우주경쟁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2A219BE-B7DD-709E-AC6B-3FE6380608DA}"/>
              </a:ext>
            </a:extLst>
          </p:cNvPr>
          <p:cNvSpPr/>
          <p:nvPr/>
        </p:nvSpPr>
        <p:spPr>
          <a:xfrm>
            <a:off x="6475018" y="4476995"/>
            <a:ext cx="2146465" cy="273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r>
              <a:rPr lang="ko-KR" altLang="en-US" sz="1400" dirty="0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우주경쟁 이후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1714F4-BFA2-D672-3CB6-4403F2133C9A}"/>
              </a:ext>
            </a:extLst>
          </p:cNvPr>
          <p:cNvSpPr/>
          <p:nvPr/>
        </p:nvSpPr>
        <p:spPr>
          <a:xfrm>
            <a:off x="6475017" y="4871848"/>
            <a:ext cx="2146465" cy="273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/>
            <a:r>
              <a:rPr lang="ko-KR" altLang="en-US" sz="1400" dirty="0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다시 시작되는 달 탐사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0BE936E-AFB7-70AB-A6DF-F663D68F0998}"/>
              </a:ext>
            </a:extLst>
          </p:cNvPr>
          <p:cNvSpPr/>
          <p:nvPr/>
        </p:nvSpPr>
        <p:spPr>
          <a:xfrm>
            <a:off x="3826821" y="3687286"/>
            <a:ext cx="2146465" cy="273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지구와 달의 거리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6189508-5346-9F20-46EC-946160A0EC33}"/>
              </a:ext>
            </a:extLst>
          </p:cNvPr>
          <p:cNvSpPr/>
          <p:nvPr/>
        </p:nvSpPr>
        <p:spPr>
          <a:xfrm>
            <a:off x="3826821" y="4082139"/>
            <a:ext cx="2146465" cy="273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달의 기원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0600A22-9750-CF2D-FA72-62B2D4D938ED}"/>
              </a:ext>
            </a:extLst>
          </p:cNvPr>
          <p:cNvSpPr/>
          <p:nvPr/>
        </p:nvSpPr>
        <p:spPr>
          <a:xfrm>
            <a:off x="9123219" y="3687285"/>
            <a:ext cx="2146465" cy="273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 err="1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창어</a:t>
            </a:r>
            <a:r>
              <a:rPr kumimoji="1" lang="ko-KR" altLang="en-US" sz="1400" dirty="0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 프로젝트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81F172E-F197-104F-4A7A-3A58FAC55426}"/>
              </a:ext>
            </a:extLst>
          </p:cNvPr>
          <p:cNvSpPr/>
          <p:nvPr/>
        </p:nvSpPr>
        <p:spPr>
          <a:xfrm>
            <a:off x="9123215" y="4082138"/>
            <a:ext cx="2146465" cy="273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한국의 달 탐사 계획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60B85A8-D4AA-A772-DB03-119D657DD08B}"/>
              </a:ext>
            </a:extLst>
          </p:cNvPr>
          <p:cNvSpPr/>
          <p:nvPr/>
        </p:nvSpPr>
        <p:spPr>
          <a:xfrm>
            <a:off x="9123218" y="4476994"/>
            <a:ext cx="2146465" cy="273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dirty="0">
                <a:solidFill>
                  <a:schemeClr val="tx1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달과 그 너머로</a:t>
            </a:r>
          </a:p>
        </p:txBody>
      </p: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19CD3901-88E5-A39E-4B6B-B9CB081B73E8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6492586" y="1064077"/>
            <a:ext cx="659081" cy="1452253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2125CB7A-3799-B095-D97D-F283E27807B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3657352" y="-134836"/>
            <a:ext cx="843149" cy="403414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F2D0C348-3C47-B243-7583-ACD1CD2967C7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rot="16200000" flipH="1">
            <a:off x="8715004" y="1321129"/>
            <a:ext cx="314697" cy="264819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5FB91A78-DFF1-E76F-6E51-B498A0326726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rot="5400000">
            <a:off x="6066806" y="1321130"/>
            <a:ext cx="314696" cy="2648199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5246330E-6CD0-A0D0-F740-5B8F82636957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 rot="5400000">
            <a:off x="7390905" y="2645229"/>
            <a:ext cx="314697" cy="12700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[R] 55">
            <a:extLst>
              <a:ext uri="{FF2B5EF4-FFF2-40B4-BE49-F238E27FC236}">
                <a16:creationId xmlns:a16="http://schemas.microsoft.com/office/drawing/2014/main" id="{534966FD-B687-FA88-48C6-07468DDBBA79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4900054" y="3170713"/>
            <a:ext cx="0" cy="1217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5EF61A93-D3FE-650C-D890-75501E0214AB}"/>
              </a:ext>
            </a:extLst>
          </p:cNvPr>
          <p:cNvCxnSpPr>
            <a:cxnSpLocks/>
            <a:stCxn id="13" idx="2"/>
            <a:endCxn id="23" idx="0"/>
          </p:cNvCxnSpPr>
          <p:nvPr/>
        </p:nvCxnSpPr>
        <p:spPr>
          <a:xfrm>
            <a:off x="4900054" y="3565566"/>
            <a:ext cx="0" cy="1217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A48033A9-40BB-5094-173A-0016E2E35BE1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4900054" y="3960421"/>
            <a:ext cx="0" cy="1217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4906B987-BF7A-4229-6411-00AD1DAC99BF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7548253" y="3170714"/>
            <a:ext cx="0" cy="1217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46BBB0EB-A95F-CA05-2023-BEE6FC0231F4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flipH="1">
            <a:off x="7548252" y="3565567"/>
            <a:ext cx="1" cy="1217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직선 연결선[R] 70">
            <a:extLst>
              <a:ext uri="{FF2B5EF4-FFF2-40B4-BE49-F238E27FC236}">
                <a16:creationId xmlns:a16="http://schemas.microsoft.com/office/drawing/2014/main" id="{BC71B788-1BC1-96CD-4787-BFF9392897FC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7548251" y="3960422"/>
            <a:ext cx="1" cy="1217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[R] 73">
            <a:extLst>
              <a:ext uri="{FF2B5EF4-FFF2-40B4-BE49-F238E27FC236}">
                <a16:creationId xmlns:a16="http://schemas.microsoft.com/office/drawing/2014/main" id="{AF2D0DDE-96F7-D3C0-8BC6-AEEA7BC3EE9D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7548251" y="4355275"/>
            <a:ext cx="0" cy="12172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9F9BFA30-47C4-652D-5B3C-1AE59A2C0C95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7548250" y="4750130"/>
            <a:ext cx="1" cy="1217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EE6C804B-1265-4E5F-47FB-25AD3115776A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10196452" y="3170714"/>
            <a:ext cx="0" cy="1217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75C1AFF1-B4D8-545A-356B-9F150E397EC1}"/>
              </a:ext>
            </a:extLst>
          </p:cNvPr>
          <p:cNvCxnSpPr>
            <a:cxnSpLocks/>
            <a:stCxn id="12" idx="2"/>
            <a:endCxn id="25" idx="0"/>
          </p:cNvCxnSpPr>
          <p:nvPr/>
        </p:nvCxnSpPr>
        <p:spPr>
          <a:xfrm>
            <a:off x="10196452" y="3565567"/>
            <a:ext cx="0" cy="1217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직선 연결선[R] 85">
            <a:extLst>
              <a:ext uri="{FF2B5EF4-FFF2-40B4-BE49-F238E27FC236}">
                <a16:creationId xmlns:a16="http://schemas.microsoft.com/office/drawing/2014/main" id="{3FB293F9-FEFD-E86C-0102-CEBB51D65457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10196448" y="3960420"/>
            <a:ext cx="4" cy="12171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[R] 88">
            <a:extLst>
              <a:ext uri="{FF2B5EF4-FFF2-40B4-BE49-F238E27FC236}">
                <a16:creationId xmlns:a16="http://schemas.microsoft.com/office/drawing/2014/main" id="{DFCC227C-64DA-EBB0-BE82-124F72958819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10196448" y="4355273"/>
            <a:ext cx="3" cy="1217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9AAC805-11A6-4890-8B00-C33479432A61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2061851" y="2671949"/>
            <a:ext cx="0" cy="16031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275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391</Words>
  <Application>Microsoft Office PowerPoint</Application>
  <PresentationFormat>와이드스크린</PresentationFormat>
  <Paragraphs>37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Gulim</vt:lpstr>
      <vt:lpstr>Dotum</vt:lpstr>
      <vt:lpstr>맑은 고딕</vt:lpstr>
      <vt:lpstr>Arial</vt:lpstr>
      <vt:lpstr>Office 테마</vt:lpstr>
      <vt:lpstr>Report</vt:lpstr>
      <vt:lpstr>PowerPoint 프레젠테이션</vt:lpstr>
      <vt:lpstr>달을 상상했을 때 우리는 무엇을 꿈꾸었는가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</dc:title>
  <dc:creator>Microsoft Office User</dc:creator>
  <cp:lastModifiedBy>user</cp:lastModifiedBy>
  <cp:revision>6</cp:revision>
  <dcterms:created xsi:type="dcterms:W3CDTF">2025-10-26T07:53:14Z</dcterms:created>
  <dcterms:modified xsi:type="dcterms:W3CDTF">2025-10-28T07:06:50Z</dcterms:modified>
</cp:coreProperties>
</file>