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552" y="-376"/>
      </p:cViewPr>
      <p:guideLst>
        <p:guide orient="horz" pos="4056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elissa:Dropbox:2025Labs%20Files:Company%20Stuff:Data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lIns="2">
            <a:spAutoFit/>
          </a:bodyPr>
          <a:lstStyle/>
          <a:p>
            <a:pPr>
              <a:defRPr sz="2000"/>
            </a:pPr>
            <a:r>
              <a:rPr lang="en-US" sz="2000" dirty="0"/>
              <a:t>AP Computer Science Test Takers</a:t>
            </a:r>
            <a:r>
              <a:rPr lang="en-US" sz="2000" baseline="0" dirty="0"/>
              <a:t> </a:t>
            </a:r>
            <a:r>
              <a:rPr lang="en-US" sz="2000" dirty="0"/>
              <a:t>(#)</a:t>
            </a:r>
          </a:p>
        </c:rich>
      </c:tx>
      <c:layout>
        <c:manualLayout>
          <c:xMode val="edge"/>
          <c:yMode val="edge"/>
          <c:x val="0.182114851188409"/>
          <c:y val="0.02660505705572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0549368019852"/>
          <c:y val="0.0919773333293431"/>
          <c:w val="0.713466074760602"/>
          <c:h val="0.859854944081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'AP Tests'!$A$4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'AP Tests'!$B$3:$D$3</c:f>
              <c:numCache>
                <c:formatCode>General</c:formatCode>
                <c:ptCount val="3"/>
                <c:pt idx="0">
                  <c:v>1997.0</c:v>
                </c:pt>
                <c:pt idx="1">
                  <c:v>2005.0</c:v>
                </c:pt>
                <c:pt idx="2">
                  <c:v>2013.0</c:v>
                </c:pt>
              </c:numCache>
            </c:numRef>
          </c:cat>
          <c:val>
            <c:numRef>
              <c:f>'AP Tests'!$B$4:$D$4</c:f>
              <c:numCache>
                <c:formatCode>General</c:formatCode>
                <c:ptCount val="3"/>
                <c:pt idx="0">
                  <c:v>5860.0</c:v>
                </c:pt>
                <c:pt idx="1">
                  <c:v>11618.0</c:v>
                </c:pt>
                <c:pt idx="2">
                  <c:v>25310.0</c:v>
                </c:pt>
              </c:numCache>
            </c:numRef>
          </c:val>
        </c:ser>
        <c:ser>
          <c:idx val="1"/>
          <c:order val="1"/>
          <c:tx>
            <c:strRef>
              <c:f>'AP Tests'!$A$5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'AP Tests'!$B$3:$D$3</c:f>
              <c:numCache>
                <c:formatCode>General</c:formatCode>
                <c:ptCount val="3"/>
                <c:pt idx="0">
                  <c:v>1997.0</c:v>
                </c:pt>
                <c:pt idx="1">
                  <c:v>2005.0</c:v>
                </c:pt>
                <c:pt idx="2">
                  <c:v>2013.0</c:v>
                </c:pt>
              </c:numCache>
            </c:numRef>
          </c:cat>
          <c:val>
            <c:numRef>
              <c:f>'AP Tests'!$B$5:$D$5</c:f>
              <c:numCache>
                <c:formatCode>General</c:formatCode>
                <c:ptCount val="3"/>
                <c:pt idx="0">
                  <c:v>1451.0</c:v>
                </c:pt>
                <c:pt idx="1">
                  <c:v>2306.0</c:v>
                </c:pt>
                <c:pt idx="2">
                  <c:v>5807.0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802904"/>
        <c:axId val="-2117601672"/>
      </c:barChart>
      <c:catAx>
        <c:axId val="-211580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17601672"/>
        <c:crosses val="autoZero"/>
        <c:auto val="1"/>
        <c:lblAlgn val="ctr"/>
        <c:lblOffset val="100"/>
        <c:noMultiLvlLbl val="0"/>
      </c:catAx>
      <c:valAx>
        <c:axId val="-2117601672"/>
        <c:scaling>
          <c:orientation val="minMax"/>
          <c:max val="26000.0"/>
          <c:min val="0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 b="1"/>
            </a:pPr>
            <a:endParaRPr lang="en-US"/>
          </a:p>
        </c:txPr>
        <c:crossAx val="-21158029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strRef>
              <c:f>IP!$C$2</c:f>
              <c:strCache>
                <c:ptCount val="1"/>
                <c:pt idx="0">
                  <c:v>Commercial Patents</c:v>
                </c:pt>
              </c:strCache>
            </c:strRef>
          </c:tx>
          <c:explosion val="25"/>
          <c:dLbls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IP!$A$3:$A$4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IP!$C$3:$C$4</c:f>
              <c:numCache>
                <c:formatCode>0.0%</c:formatCode>
                <c:ptCount val="2"/>
                <c:pt idx="0">
                  <c:v>0.945</c:v>
                </c:pt>
                <c:pt idx="1">
                  <c:v>0.055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Patents</a:t>
            </a:r>
            <a:r>
              <a:rPr lang="en-US" baseline="0"/>
              <a:t> Granted Per Year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IP!$D$8</c:f>
              <c:strCache>
                <c:ptCount val="1"/>
                <c:pt idx="0">
                  <c:v>Men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IP!$E$7:$G$7</c:f>
              <c:numCache>
                <c:formatCode>General</c:formatCode>
                <c:ptCount val="3"/>
                <c:pt idx="0">
                  <c:v>1990.0</c:v>
                </c:pt>
                <c:pt idx="1">
                  <c:v>2000.0</c:v>
                </c:pt>
                <c:pt idx="2">
                  <c:v>2010.0</c:v>
                </c:pt>
              </c:numCache>
            </c:numRef>
          </c:cat>
          <c:val>
            <c:numRef>
              <c:f>IP!$E$8:$G$8</c:f>
              <c:numCache>
                <c:formatCode>0%</c:formatCode>
                <c:ptCount val="3"/>
                <c:pt idx="0">
                  <c:v>0.91</c:v>
                </c:pt>
                <c:pt idx="1">
                  <c:v>0.86</c:v>
                </c:pt>
                <c:pt idx="2">
                  <c:v>0.82</c:v>
                </c:pt>
              </c:numCache>
            </c:numRef>
          </c:val>
        </c:ser>
        <c:ser>
          <c:idx val="1"/>
          <c:order val="1"/>
          <c:tx>
            <c:strRef>
              <c:f>IP!$D$9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IP!$E$7:$G$7</c:f>
              <c:numCache>
                <c:formatCode>General</c:formatCode>
                <c:ptCount val="3"/>
                <c:pt idx="0">
                  <c:v>1990.0</c:v>
                </c:pt>
                <c:pt idx="1">
                  <c:v>2000.0</c:v>
                </c:pt>
                <c:pt idx="2">
                  <c:v>2010.0</c:v>
                </c:pt>
              </c:numCache>
            </c:numRef>
          </c:cat>
          <c:val>
            <c:numRef>
              <c:f>IP!$E$9:$G$9</c:f>
              <c:numCache>
                <c:formatCode>0%</c:formatCode>
                <c:ptCount val="3"/>
                <c:pt idx="0">
                  <c:v>0.09</c:v>
                </c:pt>
                <c:pt idx="1">
                  <c:v>0.14</c:v>
                </c:pt>
                <c:pt idx="2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607688"/>
        <c:axId val="-2112349160"/>
      </c:barChart>
      <c:catAx>
        <c:axId val="-2115607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2349160"/>
        <c:crosses val="autoZero"/>
        <c:auto val="1"/>
        <c:lblAlgn val="ctr"/>
        <c:lblOffset val="100"/>
        <c:noMultiLvlLbl val="0"/>
      </c:catAx>
      <c:valAx>
        <c:axId val="-2112349160"/>
        <c:scaling>
          <c:orientation val="minMax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-2115607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AP Computer Science Test Takers (%)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'AP Tests'!$A$7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'AP Tests'!$B$3:$D$3</c:f>
              <c:numCache>
                <c:formatCode>General</c:formatCode>
                <c:ptCount val="3"/>
                <c:pt idx="0">
                  <c:v>1997.0</c:v>
                </c:pt>
                <c:pt idx="1">
                  <c:v>2005.0</c:v>
                </c:pt>
                <c:pt idx="2">
                  <c:v>2013.0</c:v>
                </c:pt>
              </c:numCache>
            </c:numRef>
          </c:cat>
          <c:val>
            <c:numRef>
              <c:f>'AP Tests'!$B$7:$D$7</c:f>
              <c:numCache>
                <c:formatCode>0%</c:formatCode>
                <c:ptCount val="3"/>
                <c:pt idx="0">
                  <c:v>0.801531938175352</c:v>
                </c:pt>
                <c:pt idx="1">
                  <c:v>0.834386670496984</c:v>
                </c:pt>
                <c:pt idx="2">
                  <c:v>0.81338175273966</c:v>
                </c:pt>
              </c:numCache>
            </c:numRef>
          </c:val>
        </c:ser>
        <c:ser>
          <c:idx val="4"/>
          <c:order val="1"/>
          <c:tx>
            <c:strRef>
              <c:f>'AP Tests'!$A$8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'AP Tests'!$B$3:$D$3</c:f>
              <c:numCache>
                <c:formatCode>General</c:formatCode>
                <c:ptCount val="3"/>
                <c:pt idx="0">
                  <c:v>1997.0</c:v>
                </c:pt>
                <c:pt idx="1">
                  <c:v>2005.0</c:v>
                </c:pt>
                <c:pt idx="2">
                  <c:v>2013.0</c:v>
                </c:pt>
              </c:numCache>
            </c:numRef>
          </c:cat>
          <c:val>
            <c:numRef>
              <c:f>'AP Tests'!$B$8:$D$8</c:f>
              <c:numCache>
                <c:formatCode>0%</c:formatCode>
                <c:ptCount val="3"/>
                <c:pt idx="0">
                  <c:v>0.198468061824648</c:v>
                </c:pt>
                <c:pt idx="1">
                  <c:v>0.165613329503016</c:v>
                </c:pt>
                <c:pt idx="2">
                  <c:v>0.18661824726034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114120"/>
        <c:axId val="-2117111096"/>
      </c:barChart>
      <c:catAx>
        <c:axId val="-211711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17111096"/>
        <c:crosses val="autoZero"/>
        <c:auto val="1"/>
        <c:lblAlgn val="ctr"/>
        <c:lblOffset val="100"/>
        <c:noMultiLvlLbl val="0"/>
      </c:catAx>
      <c:valAx>
        <c:axId val="-2117111096"/>
        <c:scaling>
          <c:orientation val="minMax"/>
          <c:max val="1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none"/>
        <c:minorTickMark val="none"/>
        <c:tickLblPos val="nextTo"/>
        <c:spPr>
          <a:ln>
            <a:noFill/>
          </a:ln>
        </c:spPr>
        <c:crossAx val="-211711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Bachelor's Degrees - All Engineering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College!$D$4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College!$E$3:$G$3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College!$E$4:$G$4</c:f>
              <c:numCache>
                <c:formatCode>0%</c:formatCode>
                <c:ptCount val="3"/>
                <c:pt idx="0">
                  <c:v>0.791</c:v>
                </c:pt>
                <c:pt idx="1">
                  <c:v>0.807</c:v>
                </c:pt>
                <c:pt idx="2">
                  <c:v>0.819</c:v>
                </c:pt>
              </c:numCache>
            </c:numRef>
          </c:val>
        </c:ser>
        <c:ser>
          <c:idx val="1"/>
          <c:order val="1"/>
          <c:tx>
            <c:strRef>
              <c:f>College!$D$5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College!$E$3:$G$3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College!$E$5:$G$5</c:f>
              <c:numCache>
                <c:formatCode>0%</c:formatCode>
                <c:ptCount val="3"/>
                <c:pt idx="0">
                  <c:v>0.209</c:v>
                </c:pt>
                <c:pt idx="1">
                  <c:v>0.193</c:v>
                </c:pt>
                <c:pt idx="2">
                  <c:v>0.181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092568"/>
        <c:axId val="-2120162760"/>
      </c:barChart>
      <c:catAx>
        <c:axId val="2130092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0162760"/>
        <c:crosses val="autoZero"/>
        <c:auto val="1"/>
        <c:lblAlgn val="ctr"/>
        <c:lblOffset val="100"/>
        <c:noMultiLvlLbl val="0"/>
      </c:catAx>
      <c:valAx>
        <c:axId val="-2120162760"/>
        <c:scaling>
          <c:orientation val="minMax"/>
          <c:max val="1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2130092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Master's Degrees - All Engineering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College!$D$10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College!$E$9:$G$9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College!$E$10:$G$10</c:f>
              <c:numCache>
                <c:formatCode>0%</c:formatCode>
                <c:ptCount val="3"/>
                <c:pt idx="0">
                  <c:v>0.779</c:v>
                </c:pt>
                <c:pt idx="1">
                  <c:v>0.775</c:v>
                </c:pt>
                <c:pt idx="2">
                  <c:v>0.774</c:v>
                </c:pt>
              </c:numCache>
            </c:numRef>
          </c:val>
        </c:ser>
        <c:ser>
          <c:idx val="1"/>
          <c:order val="1"/>
          <c:tx>
            <c:strRef>
              <c:f>College!$D$11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College!$E$9:$G$9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College!$E$11:$G$11</c:f>
              <c:numCache>
                <c:formatCode>0%</c:formatCode>
                <c:ptCount val="3"/>
                <c:pt idx="0">
                  <c:v>0.221</c:v>
                </c:pt>
                <c:pt idx="1">
                  <c:v>0.225</c:v>
                </c:pt>
                <c:pt idx="2">
                  <c:v>0.226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385368"/>
        <c:axId val="-2117680328"/>
      </c:barChart>
      <c:catAx>
        <c:axId val="2137385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680328"/>
        <c:crosses val="autoZero"/>
        <c:auto val="1"/>
        <c:lblAlgn val="ctr"/>
        <c:lblOffset val="100"/>
        <c:noMultiLvlLbl val="0"/>
      </c:catAx>
      <c:valAx>
        <c:axId val="-2117680328"/>
        <c:scaling>
          <c:orientation val="minMax"/>
          <c:max val="1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2137385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Doctoral Degrees - All Engineering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College!$D$15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College!$E$14:$G$14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College!$E$15:$G$15</c:f>
              <c:numCache>
                <c:formatCode>0%</c:formatCode>
                <c:ptCount val="3"/>
                <c:pt idx="0">
                  <c:v>0.826</c:v>
                </c:pt>
                <c:pt idx="1">
                  <c:v>0.798</c:v>
                </c:pt>
                <c:pt idx="2">
                  <c:v>0.771</c:v>
                </c:pt>
              </c:numCache>
            </c:numRef>
          </c:val>
        </c:ser>
        <c:ser>
          <c:idx val="1"/>
          <c:order val="1"/>
          <c:tx>
            <c:strRef>
              <c:f>College!$D$16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College!$E$14:$G$14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College!$E$16:$G$16</c:f>
              <c:numCache>
                <c:formatCode>0%</c:formatCode>
                <c:ptCount val="3"/>
                <c:pt idx="0">
                  <c:v>0.174</c:v>
                </c:pt>
                <c:pt idx="1">
                  <c:v>0.202</c:v>
                </c:pt>
                <c:pt idx="2">
                  <c:v>0.229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643720"/>
        <c:axId val="2136727320"/>
      </c:barChart>
      <c:catAx>
        <c:axId val="213664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6727320"/>
        <c:crosses val="autoZero"/>
        <c:auto val="1"/>
        <c:lblAlgn val="ctr"/>
        <c:lblOffset val="100"/>
        <c:noMultiLvlLbl val="0"/>
      </c:catAx>
      <c:valAx>
        <c:axId val="2136727320"/>
        <c:scaling>
          <c:orientation val="minMax"/>
          <c:max val="1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2136643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Tenure-track Engineering</a:t>
            </a:r>
            <a:r>
              <a:rPr lang="en-US" baseline="0"/>
              <a:t> Faculty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College!$D$20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College!$E$19:$G$19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College!$E$20:$G$20</c:f>
              <c:numCache>
                <c:formatCode>0%</c:formatCode>
                <c:ptCount val="3"/>
                <c:pt idx="0">
                  <c:v>0.908</c:v>
                </c:pt>
                <c:pt idx="1">
                  <c:v>0.887</c:v>
                </c:pt>
                <c:pt idx="2">
                  <c:v>0.868</c:v>
                </c:pt>
              </c:numCache>
            </c:numRef>
          </c:val>
        </c:ser>
        <c:ser>
          <c:idx val="1"/>
          <c:order val="1"/>
          <c:tx>
            <c:strRef>
              <c:f>College!$D$21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College!$E$19:$G$19</c:f>
              <c:numCache>
                <c:formatCode>General</c:formatCode>
                <c:ptCount val="3"/>
                <c:pt idx="0">
                  <c:v>2002.0</c:v>
                </c:pt>
                <c:pt idx="1">
                  <c:v>2006.0</c:v>
                </c:pt>
                <c:pt idx="2">
                  <c:v>2010.0</c:v>
                </c:pt>
              </c:numCache>
            </c:numRef>
          </c:cat>
          <c:val>
            <c:numRef>
              <c:f>College!$E$21:$G$21</c:f>
              <c:numCache>
                <c:formatCode>0%</c:formatCode>
                <c:ptCount val="3"/>
                <c:pt idx="0">
                  <c:v>0.092</c:v>
                </c:pt>
                <c:pt idx="1">
                  <c:v>0.113</c:v>
                </c:pt>
                <c:pt idx="2">
                  <c:v>0.132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875352"/>
        <c:axId val="-2115798664"/>
      </c:barChart>
      <c:catAx>
        <c:axId val="213387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98664"/>
        <c:crosses val="autoZero"/>
        <c:auto val="1"/>
        <c:lblAlgn val="ctr"/>
        <c:lblOffset val="100"/>
        <c:noMultiLvlLbl val="0"/>
      </c:catAx>
      <c:valAx>
        <c:axId val="-2115798664"/>
        <c:scaling>
          <c:orientation val="minMax"/>
          <c:max val="1.0"/>
        </c:scaling>
        <c:delete val="0"/>
        <c:axPos val="l"/>
        <c:majorGridlines>
          <c:spPr>
            <a:ln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2133875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lIns="2" anchor="ctr" anchorCtr="1">
            <a:spAutoFit/>
          </a:bodyPr>
          <a:lstStyle/>
          <a:p>
            <a:pPr>
              <a:defRPr sz="1600"/>
            </a:pPr>
            <a:r>
              <a:rPr lang="en-US" sz="1600"/>
              <a:t>New Ventures Seeking Angel Funding (2012)</a:t>
            </a:r>
          </a:p>
        </c:rich>
      </c:tx>
      <c:layout>
        <c:manualLayout>
          <c:xMode val="edge"/>
          <c:yMode val="edge"/>
          <c:x val="0.0760522548317824"/>
          <c:y val="0.00201914738631239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Entrep!$B$16</c:f>
              <c:strCache>
                <c:ptCount val="1"/>
                <c:pt idx="0">
                  <c:v>Total Seeking Funding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Entrep!$A$17:$A$18</c:f>
              <c:strCache>
                <c:ptCount val="2"/>
                <c:pt idx="0">
                  <c:v>Woman-owned</c:v>
                </c:pt>
                <c:pt idx="1">
                  <c:v>Non-woman-owned</c:v>
                </c:pt>
              </c:strCache>
            </c:strRef>
          </c:cat>
          <c:val>
            <c:numRef>
              <c:f>Entrep!$B$17:$B$18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</c:ser>
        <c:ser>
          <c:idx val="1"/>
          <c:order val="1"/>
          <c:tx>
            <c:strRef>
              <c:f>Entrep!$C$16</c:f>
              <c:strCache>
                <c:ptCount val="1"/>
                <c:pt idx="0">
                  <c:v>Percent Funded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Entrep!$A$17:$A$18</c:f>
              <c:strCache>
                <c:ptCount val="2"/>
                <c:pt idx="0">
                  <c:v>Woman-owned</c:v>
                </c:pt>
                <c:pt idx="1">
                  <c:v>Non-woman-owned</c:v>
                </c:pt>
              </c:strCache>
            </c:strRef>
          </c:cat>
          <c:val>
            <c:numRef>
              <c:f>Entrep!$C$17:$C$18</c:f>
              <c:numCache>
                <c:formatCode>0.0%</c:formatCode>
                <c:ptCount val="2"/>
                <c:pt idx="0" formatCode="0%">
                  <c:v>0.25</c:v>
                </c:pt>
                <c:pt idx="1">
                  <c:v>0.205952380952381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875352"/>
        <c:axId val="-2117216136"/>
      </c:barChart>
      <c:catAx>
        <c:axId val="-2117875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216136"/>
        <c:crosses val="autoZero"/>
        <c:auto val="1"/>
        <c:lblAlgn val="ctr"/>
        <c:lblOffset val="100"/>
        <c:noMultiLvlLbl val="0"/>
      </c:catAx>
      <c:valAx>
        <c:axId val="-2117216136"/>
        <c:scaling>
          <c:orientation val="minMax"/>
          <c:max val="1.0"/>
        </c:scaling>
        <c:delete val="0"/>
        <c:axPos val="l"/>
        <c:majorGridlines>
          <c:spPr>
            <a:ln w="3175" cmpd="sng">
              <a:noFill/>
              <a:prstDash val="sysDot"/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-211787535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61616161616162"/>
          <c:y val="0.26218980887301"/>
          <c:w val="0.272845780641056"/>
          <c:h val="0.176941968157064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Female Angel Investors (as</a:t>
            </a:r>
            <a:r>
              <a:rPr lang="en-US" baseline="0"/>
              <a:t> a percent of total angel investors)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Entrep!$A$13</c:f>
              <c:strCache>
                <c:ptCount val="1"/>
                <c:pt idx="0">
                  <c:v>Female Angel Investors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>
                <a:solidFill>
                  <a:schemeClr val="tx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Entrep!$B$12:$D$12</c:f>
              <c:numCache>
                <c:formatCode>General</c:formatCode>
                <c:ptCount val="3"/>
                <c:pt idx="0">
                  <c:v>2004.0</c:v>
                </c:pt>
                <c:pt idx="1">
                  <c:v>2008.0</c:v>
                </c:pt>
                <c:pt idx="2">
                  <c:v>2012.0</c:v>
                </c:pt>
              </c:numCache>
            </c:numRef>
          </c:cat>
          <c:val>
            <c:numRef>
              <c:f>Entrep!$B$13:$D$13</c:f>
              <c:numCache>
                <c:formatCode>0.0%</c:formatCode>
                <c:ptCount val="3"/>
                <c:pt idx="0">
                  <c:v>0.05</c:v>
                </c:pt>
                <c:pt idx="1">
                  <c:v>0.165</c:v>
                </c:pt>
                <c:pt idx="2">
                  <c:v>0.218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699384"/>
        <c:axId val="-2121940952"/>
      </c:barChart>
      <c:catAx>
        <c:axId val="2134699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1940952"/>
        <c:crosses val="autoZero"/>
        <c:auto val="1"/>
        <c:lblAlgn val="ctr"/>
        <c:lblOffset val="100"/>
        <c:noMultiLvlLbl val="0"/>
      </c:catAx>
      <c:valAx>
        <c:axId val="-2121940952"/>
        <c:scaling>
          <c:orientation val="minMax"/>
          <c:max val="1.0"/>
        </c:scaling>
        <c:delete val="0"/>
        <c:axPos val="l"/>
        <c:majorGridlines>
          <c:spPr>
            <a:ln w="3175" cmpd="sng">
              <a:noFill/>
              <a:prstDash val="sysDot"/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crossAx val="21346993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IP!$B$2</c:f>
              <c:strCache>
                <c:ptCount val="1"/>
                <c:pt idx="0">
                  <c:v>Regular Patents</c:v>
                </c:pt>
              </c:strCache>
            </c:strRef>
          </c:tx>
          <c:explosion val="25"/>
          <c:dLbls>
            <c:dLbl>
              <c:idx val="0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IP!$A$3:$A$4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IP!$B$3:$B$4</c:f>
              <c:numCache>
                <c:formatCode>0.0%</c:formatCode>
                <c:ptCount val="2"/>
                <c:pt idx="0">
                  <c:v>0.925</c:v>
                </c:pt>
                <c:pt idx="1">
                  <c:v>0.075</c:v>
                </c:pt>
              </c:numCache>
            </c:numRef>
          </c:val>
        </c:ser>
        <c:ser>
          <c:idx val="1"/>
          <c:order val="1"/>
          <c:tx>
            <c:strRef>
              <c:f>IP!$C$2</c:f>
              <c:strCache>
                <c:ptCount val="1"/>
                <c:pt idx="0">
                  <c:v>Commercial Patents</c:v>
                </c:pt>
              </c:strCache>
            </c:strRef>
          </c:tx>
          <c:explosion val="25"/>
          <c:cat>
            <c:strRef>
              <c:f>IP!$A$3:$A$4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IP!$C$3:$C$4</c:f>
              <c:numCache>
                <c:formatCode>0.0%</c:formatCode>
                <c:ptCount val="2"/>
                <c:pt idx="0">
                  <c:v>0.945</c:v>
                </c:pt>
                <c:pt idx="1">
                  <c:v>0.055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CFD6-0FDC-EE4B-BB6E-8855B8CF8B91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EA06-3E4A-C742-82E5-5EE006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 title="AP Computer Science A - Test Takers by Gend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955450"/>
              </p:ext>
            </p:extLst>
          </p:nvPr>
        </p:nvGraphicFramePr>
        <p:xfrm>
          <a:off x="15074" y="40483"/>
          <a:ext cx="9128926" cy="668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89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543918"/>
              </p:ext>
            </p:extLst>
          </p:nvPr>
        </p:nvGraphicFramePr>
        <p:xfrm>
          <a:off x="-1" y="8862"/>
          <a:ext cx="9100239" cy="643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7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021586"/>
              </p:ext>
            </p:extLst>
          </p:nvPr>
        </p:nvGraphicFramePr>
        <p:xfrm>
          <a:off x="0" y="19617"/>
          <a:ext cx="9189137" cy="560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9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294613"/>
              </p:ext>
            </p:extLst>
          </p:nvPr>
        </p:nvGraphicFramePr>
        <p:xfrm>
          <a:off x="-1" y="18496"/>
          <a:ext cx="9155507" cy="549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71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524240"/>
              </p:ext>
            </p:extLst>
          </p:nvPr>
        </p:nvGraphicFramePr>
        <p:xfrm>
          <a:off x="-1" y="18496"/>
          <a:ext cx="9176673" cy="550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4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669661"/>
              </p:ext>
            </p:extLst>
          </p:nvPr>
        </p:nvGraphicFramePr>
        <p:xfrm>
          <a:off x="-1" y="0"/>
          <a:ext cx="9165167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05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407841"/>
              </p:ext>
            </p:extLst>
          </p:nvPr>
        </p:nvGraphicFramePr>
        <p:xfrm>
          <a:off x="0" y="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23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702814"/>
              </p:ext>
            </p:extLst>
          </p:nvPr>
        </p:nvGraphicFramePr>
        <p:xfrm>
          <a:off x="0" y="0"/>
          <a:ext cx="9194352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78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88232"/>
              </p:ext>
            </p:extLst>
          </p:nvPr>
        </p:nvGraphicFramePr>
        <p:xfrm>
          <a:off x="0" y="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9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661660"/>
              </p:ext>
            </p:extLst>
          </p:nvPr>
        </p:nvGraphicFramePr>
        <p:xfrm>
          <a:off x="-912260" y="528638"/>
          <a:ext cx="6285832" cy="524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68603"/>
              </p:ext>
            </p:extLst>
          </p:nvPr>
        </p:nvGraphicFramePr>
        <p:xfrm>
          <a:off x="3400876" y="511176"/>
          <a:ext cx="6213023" cy="524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5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72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Hardy</dc:creator>
  <cp:lastModifiedBy>Ellen Hardy</cp:lastModifiedBy>
  <cp:revision>6</cp:revision>
  <dcterms:created xsi:type="dcterms:W3CDTF">2014-02-13T20:08:28Z</dcterms:created>
  <dcterms:modified xsi:type="dcterms:W3CDTF">2014-02-14T17:10:01Z</dcterms:modified>
</cp:coreProperties>
</file>