
<file path=[Content_Types].xml><?xml version="1.0" encoding="utf-8"?>
<Types xmlns="http://schemas.openxmlformats.org/package/2006/content-types">
  <Default Extension="fntdata" ContentType="application/x-fontdata"/>
  <Default Extension="jfif" ContentType="image/jpeg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891" r:id="rId1"/>
  </p:sldMasterIdLst>
  <p:notesMasterIdLst>
    <p:notesMasterId r:id="rId17"/>
  </p:notesMasterIdLst>
  <p:sldIdLst>
    <p:sldId id="336" r:id="rId2"/>
    <p:sldId id="337" r:id="rId3"/>
    <p:sldId id="285" r:id="rId4"/>
    <p:sldId id="343" r:id="rId5"/>
    <p:sldId id="344" r:id="rId6"/>
    <p:sldId id="351" r:id="rId7"/>
    <p:sldId id="352" r:id="rId8"/>
    <p:sldId id="350" r:id="rId9"/>
    <p:sldId id="341" r:id="rId10"/>
    <p:sldId id="345" r:id="rId11"/>
    <p:sldId id="346" r:id="rId12"/>
    <p:sldId id="347" r:id="rId13"/>
    <p:sldId id="349" r:id="rId14"/>
    <p:sldId id="348" r:id="rId15"/>
    <p:sldId id="333" r:id="rId16"/>
  </p:sldIdLst>
  <p:sldSz cx="12192000" cy="6858000"/>
  <p:notesSz cx="6858000" cy="9144000"/>
  <p:embeddedFontLst>
    <p:embeddedFont>
      <p:font typeface="나눔고딕" pitchFamily="2" charset="-127"/>
      <p:regular r:id="rId18"/>
      <p:bold r:id="rId19"/>
    </p:embeddedFont>
    <p:embeddedFont>
      <p:font typeface="맑은 고딕" panose="020B0503020000020004" pitchFamily="50" charset="-127"/>
      <p:regular r:id="rId20"/>
      <p:bold r:id="rId21"/>
    </p:embeddedFont>
    <p:embeddedFont>
      <p:font typeface="한컴 고딕" panose="02000500000000000000" pitchFamily="2" charset="-127"/>
      <p:regular r:id="rId22"/>
      <p:bold r:id="rId23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9E8DC4"/>
    <a:srgbClr val="FAB896"/>
    <a:srgbClr val="3B3838"/>
    <a:srgbClr val="0D7FD8"/>
    <a:srgbClr val="EF9EA5"/>
    <a:srgbClr val="2D75D9"/>
    <a:srgbClr val="01E5D6"/>
    <a:srgbClr val="AFABAB"/>
    <a:srgbClr val="C8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8A107856-5554-42FB-B03E-39F5DBC370BA}" styleName="보통 스타일 4 - 강조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보통 스타일 4 - 강조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534" autoAdjust="0"/>
    <p:restoredTop sz="96391" autoAdjust="0"/>
  </p:normalViewPr>
  <p:slideViewPr>
    <p:cSldViewPr>
      <p:cViewPr varScale="1">
        <p:scale>
          <a:sx n="83" d="100"/>
          <a:sy n="83" d="100"/>
        </p:scale>
        <p:origin x="802" y="77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488B58-4673-4114-9C3F-BE99BE7E4F5C}" type="datetimeFigureOut">
              <a:rPr lang="ko-KR" altLang="en-US" smtClean="0"/>
              <a:t>2024-11-28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C151C4-ACAC-4426-9207-6C545FEF7DB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0659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E146D-B677-498D-B822-D24C378DD8CE}" type="datetimeFigureOut">
              <a:rPr lang="en-MY" smtClean="0"/>
              <a:pPr/>
              <a:t>28/11/2024</a:t>
            </a:fld>
            <a:endParaRPr lang="en-MY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CF8F-535C-428A-942D-0A599A09A7D3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49844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E146D-B677-498D-B822-D24C378DD8CE}" type="datetimeFigureOut">
              <a:rPr lang="en-MY" smtClean="0"/>
              <a:pPr/>
              <a:t>28/11/2024</a:t>
            </a:fld>
            <a:endParaRPr lang="en-MY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CF8F-535C-428A-942D-0A599A09A7D3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04223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E146D-B677-498D-B822-D24C378DD8CE}" type="datetimeFigureOut">
              <a:rPr lang="en-MY" smtClean="0"/>
              <a:pPr/>
              <a:t>28/11/2024</a:t>
            </a:fld>
            <a:endParaRPr lang="en-MY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CF8F-535C-428A-942D-0A599A09A7D3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618388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E146D-B677-498D-B822-D24C378DD8CE}" type="datetimeFigureOut">
              <a:rPr lang="en-MY" smtClean="0"/>
              <a:pPr/>
              <a:t>28/11/2024</a:t>
            </a:fld>
            <a:endParaRPr lang="en-MY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CF8F-535C-428A-942D-0A599A09A7D3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34924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E146D-B677-498D-B822-D24C378DD8CE}" type="datetimeFigureOut">
              <a:rPr lang="en-MY" smtClean="0"/>
              <a:pPr/>
              <a:t>28/11/2024</a:t>
            </a:fld>
            <a:endParaRPr lang="en-MY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CF8F-535C-428A-942D-0A599A09A7D3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39178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E146D-B677-498D-B822-D24C378DD8CE}" type="datetimeFigureOut">
              <a:rPr lang="en-MY" smtClean="0"/>
              <a:pPr/>
              <a:t>28/11/2024</a:t>
            </a:fld>
            <a:endParaRPr lang="en-MY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CF8F-535C-428A-942D-0A599A09A7D3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896450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E146D-B677-498D-B822-D24C378DD8CE}" type="datetimeFigureOut">
              <a:rPr lang="en-MY" smtClean="0"/>
              <a:pPr/>
              <a:t>28/11/2024</a:t>
            </a:fld>
            <a:endParaRPr lang="en-MY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CF8F-535C-428A-942D-0A599A09A7D3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78529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E146D-B677-498D-B822-D24C378DD8CE}" type="datetimeFigureOut">
              <a:rPr lang="en-MY" smtClean="0"/>
              <a:pPr/>
              <a:t>28/11/2024</a:t>
            </a:fld>
            <a:endParaRPr lang="en-MY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CF8F-535C-428A-942D-0A599A09A7D3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221985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E146D-B677-498D-B822-D24C378DD8CE}" type="datetimeFigureOut">
              <a:rPr lang="en-MY" smtClean="0"/>
              <a:pPr/>
              <a:t>28/11/2024</a:t>
            </a:fld>
            <a:endParaRPr lang="en-MY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CF8F-535C-428A-942D-0A599A09A7D3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738721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E146D-B677-498D-B822-D24C378DD8CE}" type="datetimeFigureOut">
              <a:rPr lang="en-MY" smtClean="0"/>
              <a:pPr/>
              <a:t>28/11/2024</a:t>
            </a:fld>
            <a:endParaRPr lang="en-MY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CF8F-535C-428A-942D-0A599A09A7D3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89721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E146D-B677-498D-B822-D24C378DD8CE}" type="datetimeFigureOut">
              <a:rPr lang="en-MY" smtClean="0"/>
              <a:pPr/>
              <a:t>28/11/2024</a:t>
            </a:fld>
            <a:endParaRPr lang="en-MY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7DCF8F-535C-428A-942D-0A599A09A7D3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41212383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5E146D-B677-498D-B822-D24C378DD8CE}" type="datetimeFigureOut">
              <a:rPr lang="en-MY" smtClean="0"/>
              <a:pPr/>
              <a:t>28/11/2024</a:t>
            </a:fld>
            <a:endParaRPr lang="en-MY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7DCF8F-535C-428A-942D-0A599A09A7D3}" type="slidenum">
              <a:rPr lang="en-MY" smtClean="0"/>
              <a:pPr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4539935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92" r:id="rId1"/>
    <p:sldLayoutId id="2147483893" r:id="rId2"/>
    <p:sldLayoutId id="2147483894" r:id="rId3"/>
    <p:sldLayoutId id="2147483895" r:id="rId4"/>
    <p:sldLayoutId id="2147483896" r:id="rId5"/>
    <p:sldLayoutId id="2147483897" r:id="rId6"/>
    <p:sldLayoutId id="2147483898" r:id="rId7"/>
    <p:sldLayoutId id="2147483899" r:id="rId8"/>
    <p:sldLayoutId id="2147483900" r:id="rId9"/>
    <p:sldLayoutId id="2147483901" r:id="rId10"/>
    <p:sldLayoutId id="2147483902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asistiy/ConnectivitySwiftUI" TargetMode="Externa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hyperlink" Target="https://bbiguduk.gitbook.io/swift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fi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jfif"/><Relationship Id="rId5" Type="http://schemas.openxmlformats.org/officeDocument/2006/relationships/image" Target="../media/image5.jfif"/><Relationship Id="rId4" Type="http://schemas.openxmlformats.org/officeDocument/2006/relationships/image" Target="../media/image4.jfif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01E5D6"/>
            </a:gs>
            <a:gs pos="50000">
              <a:srgbClr val="9E8DC4"/>
            </a:gs>
            <a:gs pos="23000">
              <a:srgbClr val="0D7FD8"/>
            </a:gs>
            <a:gs pos="75000">
              <a:srgbClr val="EF9EA5"/>
            </a:gs>
            <a:gs pos="100000">
              <a:srgbClr val="FAB896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/>
          <p:cNvSpPr/>
          <p:nvPr/>
        </p:nvSpPr>
        <p:spPr>
          <a:xfrm>
            <a:off x="0" y="0"/>
            <a:ext cx="12192000" cy="6872514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3905250" y="4443658"/>
            <a:ext cx="0" cy="4684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8210550" y="4460346"/>
            <a:ext cx="0" cy="4684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158607" y="4488055"/>
            <a:ext cx="3874779" cy="369332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pc="300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스마트 </a:t>
            </a:r>
            <a:r>
              <a:rPr lang="ko-KR" altLang="en-US" spc="300" dirty="0" err="1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워치를</a:t>
            </a:r>
            <a:r>
              <a:rPr lang="ko-KR" altLang="en-US" spc="300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이용한 게임 어플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3619497" y="5867400"/>
            <a:ext cx="4953000" cy="276999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 err="1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ㅣ</a:t>
            </a:r>
            <a:r>
              <a:rPr lang="en-US" altLang="ko-KR" sz="1200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2019152007 </a:t>
            </a:r>
            <a:r>
              <a:rPr lang="ko-KR" altLang="en-US" sz="1200" dirty="0" err="1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김도연ㅣ</a:t>
            </a:r>
            <a:r>
              <a:rPr lang="en-US" altLang="ko-KR" sz="1200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2020152005 </a:t>
            </a:r>
            <a:r>
              <a:rPr lang="ko-KR" altLang="en-US" sz="1200" dirty="0" err="1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김민창ㅣ</a:t>
            </a:r>
            <a:r>
              <a:rPr lang="en-US" altLang="ko-KR" sz="1200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2020152010 </a:t>
            </a:r>
            <a:r>
              <a:rPr lang="ko-KR" altLang="en-US" sz="1200" dirty="0" err="1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김현수ㅣ</a:t>
            </a:r>
            <a:endParaRPr lang="ko-KR" altLang="en-US" sz="1200" dirty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grpSp>
        <p:nvGrpSpPr>
          <p:cNvPr id="4" name="그룹 3"/>
          <p:cNvGrpSpPr/>
          <p:nvPr/>
        </p:nvGrpSpPr>
        <p:grpSpPr>
          <a:xfrm>
            <a:off x="4725987" y="1231301"/>
            <a:ext cx="2740025" cy="2725732"/>
            <a:chOff x="4725987" y="1231301"/>
            <a:chExt cx="2740025" cy="2725732"/>
          </a:xfrm>
        </p:grpSpPr>
        <p:pic>
          <p:nvPicPr>
            <p:cNvPr id="13" name="Picture 2" descr="pastel gradation에 대한 이미지 검색결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5987" y="1231301"/>
              <a:ext cx="2740025" cy="27257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TextBox 13"/>
            <p:cNvSpPr txBox="1"/>
            <p:nvPr/>
          </p:nvSpPr>
          <p:spPr>
            <a:xfrm>
              <a:off x="5010605" y="1624671"/>
              <a:ext cx="2238113" cy="1938992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6000" spc="300" dirty="0">
                  <a:solidFill>
                    <a:schemeClr val="bg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Play</a:t>
              </a:r>
            </a:p>
            <a:p>
              <a:r>
                <a:rPr lang="en-US" altLang="ko-KR" sz="6000" spc="300" dirty="0">
                  <a:solidFill>
                    <a:schemeClr val="bg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Wrist</a:t>
              </a:r>
              <a:endParaRPr lang="ko-KR" altLang="en-US" sz="6000" spc="300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11865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FEA0BC-CCA8-161F-97EA-9C41D3534F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7AF875A-1B2F-3D1B-8330-30859489E2A3}"/>
              </a:ext>
            </a:extLst>
          </p:cNvPr>
          <p:cNvSpPr/>
          <p:nvPr/>
        </p:nvSpPr>
        <p:spPr>
          <a:xfrm>
            <a:off x="304800" y="266700"/>
            <a:ext cx="11582400" cy="632460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CF0BC6B-C660-5581-FE51-F0174C19C8E2}"/>
              </a:ext>
            </a:extLst>
          </p:cNvPr>
          <p:cNvSpPr txBox="1"/>
          <p:nvPr/>
        </p:nvSpPr>
        <p:spPr>
          <a:xfrm>
            <a:off x="9296400" y="566445"/>
            <a:ext cx="2574576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000" spc="300"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개발 환경 및 방법</a:t>
            </a:r>
            <a:endParaRPr lang="ko-KR" altLang="en-US" sz="2000" spc="300" dirty="0">
              <a:solidFill>
                <a:srgbClr val="FF0000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ABB9A53-632F-970F-4009-E3D21FB55E95}"/>
              </a:ext>
            </a:extLst>
          </p:cNvPr>
          <p:cNvSpPr/>
          <p:nvPr/>
        </p:nvSpPr>
        <p:spPr>
          <a:xfrm>
            <a:off x="304800" y="5513644"/>
            <a:ext cx="11582400" cy="5746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C7D73A92-E30D-87C5-09E7-B3B721254091}"/>
              </a:ext>
            </a:extLst>
          </p:cNvPr>
          <p:cNvGrpSpPr/>
          <p:nvPr/>
        </p:nvGrpSpPr>
        <p:grpSpPr>
          <a:xfrm>
            <a:off x="11557000" y="5040649"/>
            <a:ext cx="256249" cy="394896"/>
            <a:chOff x="8915400" y="1982400"/>
            <a:chExt cx="1194950" cy="1841496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D86E07A-982A-3F3F-564D-A61C32066E2E}"/>
                </a:ext>
              </a:extLst>
            </p:cNvPr>
            <p:cNvSpPr/>
            <p:nvPr/>
          </p:nvSpPr>
          <p:spPr>
            <a:xfrm>
              <a:off x="8915400" y="2634604"/>
              <a:ext cx="537088" cy="53708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F24E2686-4799-C1FF-F562-3AE1A33FE11C}"/>
                </a:ext>
              </a:extLst>
            </p:cNvPr>
            <p:cNvSpPr/>
            <p:nvPr/>
          </p:nvSpPr>
          <p:spPr>
            <a:xfrm>
              <a:off x="9573262" y="1982400"/>
              <a:ext cx="537088" cy="53708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A7E3316-477E-F47A-81C2-7BFB1C5372DF}"/>
                </a:ext>
              </a:extLst>
            </p:cNvPr>
            <p:cNvSpPr/>
            <p:nvPr/>
          </p:nvSpPr>
          <p:spPr>
            <a:xfrm>
              <a:off x="9573262" y="2634604"/>
              <a:ext cx="537088" cy="53708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8A93A77-1032-EC61-7F01-BEA7F317DF5F}"/>
                </a:ext>
              </a:extLst>
            </p:cNvPr>
            <p:cNvSpPr/>
            <p:nvPr/>
          </p:nvSpPr>
          <p:spPr>
            <a:xfrm>
              <a:off x="8915400" y="3286808"/>
              <a:ext cx="537088" cy="53708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A83B7CF-D475-890E-EFEC-58DB6513EA5A}"/>
              </a:ext>
            </a:extLst>
          </p:cNvPr>
          <p:cNvGrpSpPr/>
          <p:nvPr/>
        </p:nvGrpSpPr>
        <p:grpSpPr>
          <a:xfrm>
            <a:off x="401445" y="5059818"/>
            <a:ext cx="379605" cy="375727"/>
            <a:chOff x="401445" y="5059818"/>
            <a:chExt cx="379605" cy="37572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CA3874DF-D206-7378-327C-BAEDB8BD47B0}"/>
                </a:ext>
              </a:extLst>
            </p:cNvPr>
            <p:cNvSpPr/>
            <p:nvPr/>
          </p:nvSpPr>
          <p:spPr>
            <a:xfrm>
              <a:off x="401445" y="5324854"/>
              <a:ext cx="110691" cy="11069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93736C5B-1EC5-C38E-841B-FCA3218BEEDA}"/>
                </a:ext>
              </a:extLst>
            </p:cNvPr>
            <p:cNvSpPr/>
            <p:nvPr/>
          </p:nvSpPr>
          <p:spPr>
            <a:xfrm>
              <a:off x="401445" y="5193263"/>
              <a:ext cx="110691" cy="11069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D4EC1152-480B-B24B-915C-06E48CB98319}"/>
                </a:ext>
              </a:extLst>
            </p:cNvPr>
            <p:cNvSpPr/>
            <p:nvPr/>
          </p:nvSpPr>
          <p:spPr>
            <a:xfrm>
              <a:off x="537027" y="5324854"/>
              <a:ext cx="110691" cy="11069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96DFFE95-042E-7B6D-227A-AC13E52D5C17}"/>
                </a:ext>
              </a:extLst>
            </p:cNvPr>
            <p:cNvSpPr/>
            <p:nvPr/>
          </p:nvSpPr>
          <p:spPr>
            <a:xfrm>
              <a:off x="670359" y="5324765"/>
              <a:ext cx="110691" cy="11069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9825172-8F31-F30F-EA18-BF4A4A4F3ACE}"/>
                </a:ext>
              </a:extLst>
            </p:cNvPr>
            <p:cNvSpPr/>
            <p:nvPr/>
          </p:nvSpPr>
          <p:spPr>
            <a:xfrm>
              <a:off x="401445" y="5059818"/>
              <a:ext cx="110691" cy="11069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ADCCFAA4-0207-860A-824D-587B84A5F4EB}"/>
                </a:ext>
              </a:extLst>
            </p:cNvPr>
            <p:cNvSpPr/>
            <p:nvPr/>
          </p:nvSpPr>
          <p:spPr>
            <a:xfrm>
              <a:off x="537027" y="5191409"/>
              <a:ext cx="110691" cy="11069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C7EFBF08-F5B5-0537-C41F-F5D7A985D09B}"/>
              </a:ext>
            </a:extLst>
          </p:cNvPr>
          <p:cNvGrpSpPr/>
          <p:nvPr/>
        </p:nvGrpSpPr>
        <p:grpSpPr>
          <a:xfrm>
            <a:off x="512136" y="470908"/>
            <a:ext cx="687500" cy="591185"/>
            <a:chOff x="4725987" y="1231301"/>
            <a:chExt cx="2740025" cy="2725732"/>
          </a:xfrm>
        </p:grpSpPr>
        <p:pic>
          <p:nvPicPr>
            <p:cNvPr id="27" name="Picture 2" descr="pastel gradation에 대한 이미지 검색결과">
              <a:extLst>
                <a:ext uri="{FF2B5EF4-FFF2-40B4-BE49-F238E27FC236}">
                  <a16:creationId xmlns:a16="http://schemas.microsoft.com/office/drawing/2014/main" id="{BB758042-ADC4-D8A1-D512-261287ADE23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5987" y="1231301"/>
              <a:ext cx="2740025" cy="27257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DF9C6D4-58D3-4EE4-E67E-CACBDDFC6790}"/>
                </a:ext>
              </a:extLst>
            </p:cNvPr>
            <p:cNvSpPr txBox="1"/>
            <p:nvPr/>
          </p:nvSpPr>
          <p:spPr>
            <a:xfrm>
              <a:off x="4725987" y="1536598"/>
              <a:ext cx="952688" cy="62171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1200" spc="300" dirty="0">
                  <a:solidFill>
                    <a:schemeClr val="bg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Play</a:t>
              </a:r>
            </a:p>
            <a:p>
              <a:r>
                <a:rPr lang="en-US" altLang="ko-KR" sz="1200" spc="300" dirty="0">
                  <a:solidFill>
                    <a:schemeClr val="bg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Wrist</a:t>
              </a:r>
              <a:endParaRPr lang="ko-KR" altLang="en-US" sz="1200" spc="300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0F0F65D-2512-2FE8-F621-5E5857FBC05E}"/>
              </a:ext>
            </a:extLst>
          </p:cNvPr>
          <p:cNvSpPr txBox="1"/>
          <p:nvPr/>
        </p:nvSpPr>
        <p:spPr>
          <a:xfrm>
            <a:off x="797214" y="1944978"/>
            <a:ext cx="10729154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en-US" altLang="ko-KR" dirty="0"/>
              <a:t>OS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IOS</a:t>
            </a:r>
          </a:p>
          <a:p>
            <a:pPr marL="342900" indent="-342900">
              <a:buAutoNum type="arabicPeriod"/>
            </a:pPr>
            <a:r>
              <a:rPr kumimoji="1" lang="en-US" altLang="ko-KR" dirty="0"/>
              <a:t>IDE : Xcode</a:t>
            </a:r>
          </a:p>
          <a:p>
            <a:pPr marL="342900" indent="-342900">
              <a:buAutoNum type="arabicPeriod"/>
            </a:pPr>
            <a:r>
              <a:rPr kumimoji="1" lang="en-US" altLang="ko-KR" dirty="0"/>
              <a:t>Language : Swift</a:t>
            </a:r>
          </a:p>
          <a:p>
            <a:pPr marL="342900" indent="-342900">
              <a:buAutoNum type="arabicPeriod"/>
            </a:pPr>
            <a:r>
              <a:rPr kumimoji="1" lang="ko-KR" altLang="en-US" dirty="0"/>
              <a:t>도구 및 </a:t>
            </a:r>
            <a:r>
              <a:rPr kumimoji="1" lang="en-US" altLang="ko-KR" dirty="0"/>
              <a:t>SDK : </a:t>
            </a:r>
            <a:r>
              <a:rPr kumimoji="1" lang="en" altLang="ko-KR" dirty="0"/>
              <a:t>W</a:t>
            </a:r>
            <a:r>
              <a:rPr lang="en" altLang="ko-KR" dirty="0"/>
              <a:t>atchOS SDK</a:t>
            </a:r>
            <a:r>
              <a:rPr lang="en" altLang="ko-KR" b="1" dirty="0"/>
              <a:t>( </a:t>
            </a:r>
            <a:r>
              <a:rPr lang="en" altLang="ko-KR" dirty="0"/>
              <a:t>Xcode</a:t>
            </a:r>
            <a:r>
              <a:rPr lang="ko-KR" altLang="en-US" dirty="0" err="1"/>
              <a:t>에</a:t>
            </a:r>
            <a:r>
              <a:rPr lang="ko-KR" altLang="en-US" dirty="0"/>
              <a:t> 포함된 </a:t>
            </a:r>
            <a:r>
              <a:rPr lang="en" altLang="ko-KR" dirty="0" err="1"/>
              <a:t>watchOS</a:t>
            </a:r>
            <a:r>
              <a:rPr lang="en" altLang="ko-KR" dirty="0"/>
              <a:t> SDK</a:t>
            </a:r>
            <a:r>
              <a:rPr lang="ko-KR" altLang="en-US" dirty="0"/>
              <a:t>를 사용해 개발할 수 있음</a:t>
            </a:r>
            <a:r>
              <a:rPr lang="en-US" altLang="ko-KR" dirty="0"/>
              <a:t>)			</a:t>
            </a:r>
            <a:r>
              <a:rPr lang="en" altLang="ko-KR" dirty="0" err="1"/>
              <a:t>WatchKit</a:t>
            </a:r>
            <a:r>
              <a:rPr lang="en" altLang="ko-KR" dirty="0"/>
              <a:t> Framework</a:t>
            </a:r>
            <a:r>
              <a:rPr lang="en-US" altLang="ko-KR" b="1" dirty="0"/>
              <a:t>(</a:t>
            </a:r>
            <a:r>
              <a:rPr lang="en" altLang="ko-KR" dirty="0"/>
              <a:t>Apple Watch </a:t>
            </a:r>
            <a:r>
              <a:rPr lang="ko-KR" altLang="en-US" dirty="0"/>
              <a:t>앱의 </a:t>
            </a:r>
            <a:r>
              <a:rPr lang="en" altLang="ko-KR" dirty="0"/>
              <a:t>UI</a:t>
            </a:r>
            <a:r>
              <a:rPr lang="ko-KR" altLang="en-US" dirty="0"/>
              <a:t>와 동작을 관리하기 위한 주요 프레임워크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                      Firebase </a:t>
            </a:r>
            <a:r>
              <a:rPr lang="en-US" altLang="ko-KR" dirty="0" err="1"/>
              <a:t>sdk</a:t>
            </a: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테스트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Xcode</a:t>
            </a:r>
            <a:r>
              <a:rPr lang="ko-KR" altLang="en-US" dirty="0"/>
              <a:t>에는 시뮬레이터가 포함되어 있어 별도의 </a:t>
            </a:r>
            <a:r>
              <a:rPr lang="en-US" altLang="ko-KR" dirty="0"/>
              <a:t>Apple watch</a:t>
            </a:r>
            <a:r>
              <a:rPr lang="ko-KR" altLang="en-US" dirty="0"/>
              <a:t> 없이 테스트 가능</a:t>
            </a:r>
            <a:endParaRPr lang="en-US" altLang="ko-KR" dirty="0"/>
          </a:p>
          <a:p>
            <a:pPr marL="342900" indent="-342900">
              <a:buFontTx/>
              <a:buAutoNum type="arabicPeriod"/>
            </a:pPr>
            <a:r>
              <a:rPr kumimoji="1" lang="en-US" altLang="ko-KR" dirty="0"/>
              <a:t>DB</a:t>
            </a:r>
            <a:r>
              <a:rPr kumimoji="1" lang="ko-KR" altLang="en-US" dirty="0"/>
              <a:t> </a:t>
            </a:r>
            <a:r>
              <a:rPr kumimoji="1" lang="en-US" altLang="ko-KR" dirty="0"/>
              <a:t>:</a:t>
            </a:r>
            <a:r>
              <a:rPr kumimoji="1" lang="ko-KR" altLang="en-US" dirty="0"/>
              <a:t> </a:t>
            </a:r>
            <a:r>
              <a:rPr kumimoji="1" lang="en-US" altLang="ko-KR" dirty="0"/>
              <a:t>firebase real time database </a:t>
            </a:r>
          </a:p>
          <a:p>
            <a:r>
              <a:rPr kumimoji="1" lang="en-US" altLang="ko-KR" dirty="0"/>
              <a:t>7.</a:t>
            </a:r>
            <a:r>
              <a:rPr kumimoji="1" lang="ko-KR" altLang="en-US" dirty="0"/>
              <a:t>  </a:t>
            </a:r>
            <a:r>
              <a:rPr kumimoji="1" lang="en-US" altLang="ko-KR" dirty="0"/>
              <a:t>iPhone</a:t>
            </a:r>
            <a:r>
              <a:rPr kumimoji="1" lang="ko-KR" altLang="en-US" dirty="0"/>
              <a:t>과 </a:t>
            </a:r>
            <a:r>
              <a:rPr kumimoji="1" lang="en-US" altLang="ko-KR" dirty="0"/>
              <a:t>Apple watch </a:t>
            </a:r>
            <a:r>
              <a:rPr kumimoji="1" lang="ko-KR" altLang="en-US" dirty="0"/>
              <a:t>연동</a:t>
            </a:r>
            <a:r>
              <a:rPr kumimoji="1" lang="en-US" altLang="ko-KR" dirty="0"/>
              <a:t>(</a:t>
            </a:r>
            <a:r>
              <a:rPr lang="en" altLang="ko-KR" dirty="0"/>
              <a:t>iPhone</a:t>
            </a:r>
            <a:r>
              <a:rPr lang="ko-KR" altLang="en-US" dirty="0"/>
              <a:t>에서 서버와 통신한 후</a:t>
            </a:r>
            <a:r>
              <a:rPr lang="en-US" altLang="ko-KR" dirty="0"/>
              <a:t>, </a:t>
            </a:r>
            <a:r>
              <a:rPr lang="en" altLang="ko-KR" dirty="0"/>
              <a:t>Apple Watch</a:t>
            </a:r>
            <a:r>
              <a:rPr lang="ko-KR" altLang="en-US" dirty="0"/>
              <a:t>와 데이터를 동기화</a:t>
            </a:r>
            <a:r>
              <a:rPr lang="en-US" altLang="ko-KR" dirty="0"/>
              <a:t>. </a:t>
            </a:r>
            <a:r>
              <a:rPr lang="en" altLang="ko-KR" dirty="0"/>
              <a:t>iOS </a:t>
            </a:r>
            <a:r>
              <a:rPr lang="ko-KR" altLang="en-US" dirty="0"/>
              <a:t>앱이 중간 브로커 역할 수행</a:t>
            </a:r>
            <a:r>
              <a:rPr lang="en-US" altLang="ko-KR" dirty="0"/>
              <a:t>)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52083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DBEB5A-9E6D-87CD-D806-4113D6403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E89C018-BF2E-3BAF-D6D6-F8A365D2FE26}"/>
              </a:ext>
            </a:extLst>
          </p:cNvPr>
          <p:cNvSpPr/>
          <p:nvPr/>
        </p:nvSpPr>
        <p:spPr>
          <a:xfrm>
            <a:off x="304800" y="266700"/>
            <a:ext cx="11582400" cy="632460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905B0A-9556-892F-D234-E2CB68851B88}"/>
              </a:ext>
            </a:extLst>
          </p:cNvPr>
          <p:cNvSpPr txBox="1"/>
          <p:nvPr/>
        </p:nvSpPr>
        <p:spPr>
          <a:xfrm>
            <a:off x="9753460" y="566445"/>
            <a:ext cx="2117516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000" spc="300" dirty="0"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 업무 분담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00EC5D4-6E10-F0FF-7901-4972FEAE64D5}"/>
              </a:ext>
            </a:extLst>
          </p:cNvPr>
          <p:cNvSpPr/>
          <p:nvPr/>
        </p:nvSpPr>
        <p:spPr>
          <a:xfrm>
            <a:off x="304800" y="5513644"/>
            <a:ext cx="11582400" cy="5746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3BBE1B98-8F9B-FAA7-EC9C-111FF9C4BD44}"/>
              </a:ext>
            </a:extLst>
          </p:cNvPr>
          <p:cNvGrpSpPr/>
          <p:nvPr/>
        </p:nvGrpSpPr>
        <p:grpSpPr>
          <a:xfrm>
            <a:off x="11557000" y="5040649"/>
            <a:ext cx="256249" cy="394896"/>
            <a:chOff x="8915400" y="1982400"/>
            <a:chExt cx="1194950" cy="1841496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0BF4BDF2-4DC0-5632-E58D-A0D240B5FDF9}"/>
                </a:ext>
              </a:extLst>
            </p:cNvPr>
            <p:cNvSpPr/>
            <p:nvPr/>
          </p:nvSpPr>
          <p:spPr>
            <a:xfrm>
              <a:off x="8915400" y="2634604"/>
              <a:ext cx="537088" cy="53708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C1D77AA3-F810-78B5-707D-F515177C486D}"/>
                </a:ext>
              </a:extLst>
            </p:cNvPr>
            <p:cNvSpPr/>
            <p:nvPr/>
          </p:nvSpPr>
          <p:spPr>
            <a:xfrm>
              <a:off x="9573262" y="1982400"/>
              <a:ext cx="537088" cy="53708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7574CF9-C24A-CF22-D56D-21BF2366405B}"/>
                </a:ext>
              </a:extLst>
            </p:cNvPr>
            <p:cNvSpPr/>
            <p:nvPr/>
          </p:nvSpPr>
          <p:spPr>
            <a:xfrm>
              <a:off x="9573262" y="2634604"/>
              <a:ext cx="537088" cy="53708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7B919E5E-31F7-0184-CF98-A28391846C33}"/>
                </a:ext>
              </a:extLst>
            </p:cNvPr>
            <p:cNvSpPr/>
            <p:nvPr/>
          </p:nvSpPr>
          <p:spPr>
            <a:xfrm>
              <a:off x="8915400" y="3286808"/>
              <a:ext cx="537088" cy="53708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7FEF9DFD-A45F-65B7-F3E7-2D7FAB2A0660}"/>
              </a:ext>
            </a:extLst>
          </p:cNvPr>
          <p:cNvGrpSpPr/>
          <p:nvPr/>
        </p:nvGrpSpPr>
        <p:grpSpPr>
          <a:xfrm>
            <a:off x="401445" y="5059818"/>
            <a:ext cx="379605" cy="375727"/>
            <a:chOff x="401445" y="5059818"/>
            <a:chExt cx="379605" cy="37572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7F4605E7-DB34-A159-A912-D57EF51BEAA6}"/>
                </a:ext>
              </a:extLst>
            </p:cNvPr>
            <p:cNvSpPr/>
            <p:nvPr/>
          </p:nvSpPr>
          <p:spPr>
            <a:xfrm>
              <a:off x="401445" y="5324854"/>
              <a:ext cx="110691" cy="11069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1900DFD4-E0CC-74C6-DBAC-1EBD9BD27619}"/>
                </a:ext>
              </a:extLst>
            </p:cNvPr>
            <p:cNvSpPr/>
            <p:nvPr/>
          </p:nvSpPr>
          <p:spPr>
            <a:xfrm>
              <a:off x="401445" y="5193263"/>
              <a:ext cx="110691" cy="11069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2423C552-C4CB-FA7D-FDA5-73569BCFAA57}"/>
                </a:ext>
              </a:extLst>
            </p:cNvPr>
            <p:cNvSpPr/>
            <p:nvPr/>
          </p:nvSpPr>
          <p:spPr>
            <a:xfrm>
              <a:off x="537027" y="5324854"/>
              <a:ext cx="110691" cy="11069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D5842DFC-58D7-4A8D-565B-AE24663306EF}"/>
                </a:ext>
              </a:extLst>
            </p:cNvPr>
            <p:cNvSpPr/>
            <p:nvPr/>
          </p:nvSpPr>
          <p:spPr>
            <a:xfrm>
              <a:off x="670359" y="5324765"/>
              <a:ext cx="110691" cy="11069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B29C43D3-B5E8-18D3-173A-3319C7C51ABC}"/>
                </a:ext>
              </a:extLst>
            </p:cNvPr>
            <p:cNvSpPr/>
            <p:nvPr/>
          </p:nvSpPr>
          <p:spPr>
            <a:xfrm>
              <a:off x="401445" y="5059818"/>
              <a:ext cx="110691" cy="11069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F0ADDF0-EB5E-4EF8-A7A4-701FC2142BFA}"/>
                </a:ext>
              </a:extLst>
            </p:cNvPr>
            <p:cNvSpPr/>
            <p:nvPr/>
          </p:nvSpPr>
          <p:spPr>
            <a:xfrm>
              <a:off x="537027" y="5191409"/>
              <a:ext cx="110691" cy="11069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F011E58-F595-0C13-498A-5A064C077974}"/>
              </a:ext>
            </a:extLst>
          </p:cNvPr>
          <p:cNvGrpSpPr/>
          <p:nvPr/>
        </p:nvGrpSpPr>
        <p:grpSpPr>
          <a:xfrm>
            <a:off x="512136" y="470908"/>
            <a:ext cx="687500" cy="591185"/>
            <a:chOff x="4725987" y="1231301"/>
            <a:chExt cx="2740025" cy="2725732"/>
          </a:xfrm>
        </p:grpSpPr>
        <p:pic>
          <p:nvPicPr>
            <p:cNvPr id="27" name="Picture 2" descr="pastel gradation에 대한 이미지 검색결과">
              <a:extLst>
                <a:ext uri="{FF2B5EF4-FFF2-40B4-BE49-F238E27FC236}">
                  <a16:creationId xmlns:a16="http://schemas.microsoft.com/office/drawing/2014/main" id="{68AC09FF-39A5-E8F8-09C9-69E8B40B324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5987" y="1231301"/>
              <a:ext cx="2740025" cy="27257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E7F65D8F-F574-CC23-972D-888F63FC7BE4}"/>
                </a:ext>
              </a:extLst>
            </p:cNvPr>
            <p:cNvSpPr txBox="1"/>
            <p:nvPr/>
          </p:nvSpPr>
          <p:spPr>
            <a:xfrm>
              <a:off x="4725987" y="1536598"/>
              <a:ext cx="952688" cy="62171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1200" spc="300" dirty="0">
                  <a:solidFill>
                    <a:schemeClr val="bg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Play</a:t>
              </a:r>
            </a:p>
            <a:p>
              <a:r>
                <a:rPr lang="en-US" altLang="ko-KR" sz="1200" spc="300" dirty="0">
                  <a:solidFill>
                    <a:schemeClr val="bg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Wrist</a:t>
              </a:r>
              <a:endParaRPr lang="ko-KR" altLang="en-US" sz="1200" spc="300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</p:grp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DD5A11C-3EB1-F61E-3A95-5FC8C6D2E5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6264479"/>
              </p:ext>
            </p:extLst>
          </p:nvPr>
        </p:nvGraphicFramePr>
        <p:xfrm>
          <a:off x="1199634" y="1419913"/>
          <a:ext cx="9773164" cy="368916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43291">
                  <a:extLst>
                    <a:ext uri="{9D8B030D-6E8A-4147-A177-3AD203B41FA5}">
                      <a16:colId xmlns:a16="http://schemas.microsoft.com/office/drawing/2014/main" val="277214034"/>
                    </a:ext>
                  </a:extLst>
                </a:gridCol>
                <a:gridCol w="2443291">
                  <a:extLst>
                    <a:ext uri="{9D8B030D-6E8A-4147-A177-3AD203B41FA5}">
                      <a16:colId xmlns:a16="http://schemas.microsoft.com/office/drawing/2014/main" val="3254595529"/>
                    </a:ext>
                  </a:extLst>
                </a:gridCol>
                <a:gridCol w="2443291">
                  <a:extLst>
                    <a:ext uri="{9D8B030D-6E8A-4147-A177-3AD203B41FA5}">
                      <a16:colId xmlns:a16="http://schemas.microsoft.com/office/drawing/2014/main" val="1758187553"/>
                    </a:ext>
                  </a:extLst>
                </a:gridCol>
                <a:gridCol w="2443291">
                  <a:extLst>
                    <a:ext uri="{9D8B030D-6E8A-4147-A177-3AD203B41FA5}">
                      <a16:colId xmlns:a16="http://schemas.microsoft.com/office/drawing/2014/main" val="4056771099"/>
                    </a:ext>
                  </a:extLst>
                </a:gridCol>
              </a:tblGrid>
              <a:tr h="727981">
                <a:tc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김도연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 err="1"/>
                        <a:t>김민창</a:t>
                      </a:r>
                      <a:endParaRPr lang="ko-KR" altLang="en-US" sz="17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김현수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41413877"/>
                  </a:ext>
                </a:extLst>
              </a:tr>
              <a:tr h="727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자료 수집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- Firebase </a:t>
                      </a:r>
                      <a:r>
                        <a:rPr lang="ko-KR" altLang="en-US" sz="1500" dirty="0"/>
                        <a:t>서버 기술   </a:t>
                      </a:r>
                      <a:r>
                        <a:rPr lang="en-US" altLang="ko-KR" sz="1500" dirty="0"/>
                        <a:t>- Swift API </a:t>
                      </a:r>
                      <a:r>
                        <a:rPr lang="ko-KR" altLang="en-US" sz="1500" dirty="0"/>
                        <a:t>조사 및 연구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- </a:t>
                      </a:r>
                      <a:r>
                        <a:rPr lang="ko-KR" altLang="en-US" sz="1500" dirty="0"/>
                        <a:t>참고할 게임 시나리오 조사</a:t>
                      </a:r>
                      <a:r>
                        <a:rPr lang="en-US" altLang="ko-KR" sz="1500" dirty="0"/>
                        <a:t> </a:t>
                      </a:r>
                      <a:endParaRPr lang="ko-KR" altLang="en-US" sz="15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31672618"/>
                  </a:ext>
                </a:extLst>
              </a:tr>
              <a:tr h="727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설계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- Firebase </a:t>
                      </a:r>
                      <a:r>
                        <a:rPr lang="ko-KR" altLang="en-US" sz="1500" dirty="0"/>
                        <a:t>서버 구축 및 연동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en-US" altLang="ko-KR" sz="1500" dirty="0"/>
                        <a:t>- </a:t>
                      </a:r>
                      <a:r>
                        <a:rPr lang="ko-KR" altLang="en-US" sz="1500" dirty="0"/>
                        <a:t>게임 시나리오 설계 </a:t>
                      </a:r>
                      <a:r>
                        <a:rPr lang="en-US" altLang="ko-KR" sz="1500" dirty="0"/>
                        <a:t>– </a:t>
                      </a:r>
                      <a:r>
                        <a:rPr lang="ko-KR" altLang="en-US" sz="1500"/>
                        <a:t>어플 디자인 설계</a:t>
                      </a:r>
                      <a:endParaRPr lang="ko-KR" altLang="en-US" sz="15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7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89337026"/>
                  </a:ext>
                </a:extLst>
              </a:tr>
              <a:tr h="727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- </a:t>
                      </a:r>
                      <a:r>
                        <a:rPr lang="ko-KR" altLang="en-US" sz="1500" dirty="0"/>
                        <a:t>어플 </a:t>
                      </a:r>
                      <a:r>
                        <a:rPr lang="en-US" altLang="ko-KR" sz="1500" dirty="0" err="1"/>
                        <a:t>ui</a:t>
                      </a:r>
                      <a:r>
                        <a:rPr lang="en-US" altLang="ko-KR" sz="1500" dirty="0"/>
                        <a:t>/</a:t>
                      </a:r>
                      <a:r>
                        <a:rPr lang="en-US" altLang="ko-KR" sz="1500" dirty="0" err="1"/>
                        <a:t>ux</a:t>
                      </a:r>
                      <a:r>
                        <a:rPr lang="en-US" altLang="ko-KR" sz="1500" dirty="0"/>
                        <a:t> </a:t>
                      </a:r>
                      <a:r>
                        <a:rPr lang="ko-KR" altLang="en-US" sz="1500" dirty="0"/>
                        <a:t>디자인 구현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- Xcode </a:t>
                      </a:r>
                      <a:r>
                        <a:rPr lang="ko-KR" altLang="en-US" sz="1500" dirty="0"/>
                        <a:t>내 </a:t>
                      </a:r>
                      <a:r>
                        <a:rPr lang="en-US" altLang="ko-KR" sz="1500" dirty="0"/>
                        <a:t>swift </a:t>
                      </a:r>
                      <a:r>
                        <a:rPr lang="ko-KR" altLang="en-US" sz="1500" dirty="0"/>
                        <a:t>이용하여 전체적인 어플 개발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500" dirty="0"/>
                        <a:t>- Firebase </a:t>
                      </a:r>
                      <a:r>
                        <a:rPr lang="ko-KR" altLang="en-US" sz="1500" dirty="0"/>
                        <a:t>기반 </a:t>
                      </a:r>
                      <a:r>
                        <a:rPr lang="ko-KR" altLang="en-US" sz="1500" dirty="0" err="1"/>
                        <a:t>백엔드</a:t>
                      </a:r>
                      <a:r>
                        <a:rPr lang="ko-KR" altLang="en-US" sz="1500" dirty="0"/>
                        <a:t> 서버 구축 </a:t>
                      </a:r>
                      <a:r>
                        <a:rPr lang="en-US" altLang="ko-KR" sz="1500" dirty="0"/>
                        <a:t>( firebase cloud functions </a:t>
                      </a:r>
                      <a:r>
                        <a:rPr lang="ko-KR" altLang="en-US" sz="1500" dirty="0"/>
                        <a:t>이용</a:t>
                      </a:r>
                      <a:r>
                        <a:rPr lang="en-US" altLang="ko-KR" sz="1500" dirty="0"/>
                        <a:t>)</a:t>
                      </a:r>
                      <a:endParaRPr lang="ko-KR" altLang="en-US" sz="15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7319431"/>
                  </a:ext>
                </a:extLst>
              </a:tr>
              <a:tr h="7279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700" dirty="0"/>
                        <a:t>테스트</a:t>
                      </a:r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 latinLnBrk="1"/>
                      <a:r>
                        <a:rPr lang="ko-KR" altLang="en-US" sz="1500" dirty="0" err="1"/>
                        <a:t>Ｏ어플리케이션</a:t>
                      </a:r>
                      <a:r>
                        <a:rPr lang="ko-KR" altLang="en-US" sz="1500" dirty="0"/>
                        <a:t> 작동 </a:t>
                      </a:r>
                      <a:r>
                        <a:rPr lang="en-US" altLang="ko-KR" sz="1500" dirty="0"/>
                        <a:t>/ </a:t>
                      </a:r>
                      <a:r>
                        <a:rPr lang="ko-KR" altLang="en-US" sz="1500" dirty="0"/>
                        <a:t>제어 테스트</a:t>
                      </a:r>
                      <a:endParaRPr lang="en-US" altLang="ko-KR" sz="1500" dirty="0"/>
                    </a:p>
                    <a:p>
                      <a:pPr algn="ctr" latinLnBrk="1"/>
                      <a:r>
                        <a:rPr lang="ko-KR" altLang="en-US" sz="1500" dirty="0" err="1"/>
                        <a:t>Ｏ통합테스트</a:t>
                      </a:r>
                      <a:r>
                        <a:rPr lang="ko-KR" altLang="en-US" sz="1500" dirty="0"/>
                        <a:t> </a:t>
                      </a:r>
                      <a:r>
                        <a:rPr lang="en-US" altLang="ko-KR" sz="1500" dirty="0"/>
                        <a:t>/ </a:t>
                      </a:r>
                      <a:r>
                        <a:rPr lang="ko-KR" altLang="en-US" sz="1500" dirty="0"/>
                        <a:t>유지보수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29483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8058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391E0-E7C4-F248-A2C2-135A7DF58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EE8FA11-E5EF-8122-5F8E-B7AFD2BFD4E3}"/>
              </a:ext>
            </a:extLst>
          </p:cNvPr>
          <p:cNvSpPr/>
          <p:nvPr/>
        </p:nvSpPr>
        <p:spPr>
          <a:xfrm>
            <a:off x="304800" y="266700"/>
            <a:ext cx="11582400" cy="632460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953923-51AA-90FE-D1D9-937555A62720}"/>
              </a:ext>
            </a:extLst>
          </p:cNvPr>
          <p:cNvSpPr txBox="1"/>
          <p:nvPr/>
        </p:nvSpPr>
        <p:spPr>
          <a:xfrm>
            <a:off x="9753460" y="566445"/>
            <a:ext cx="2117516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000" spc="300" dirty="0"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 수행 일정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CF83A69-9C25-B630-23B7-67C22D19931A}"/>
              </a:ext>
            </a:extLst>
          </p:cNvPr>
          <p:cNvSpPr/>
          <p:nvPr/>
        </p:nvSpPr>
        <p:spPr>
          <a:xfrm>
            <a:off x="304800" y="5513644"/>
            <a:ext cx="11582400" cy="5746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E9E0C29A-A1F0-514A-882B-77552BC19AEC}"/>
              </a:ext>
            </a:extLst>
          </p:cNvPr>
          <p:cNvGrpSpPr/>
          <p:nvPr/>
        </p:nvGrpSpPr>
        <p:grpSpPr>
          <a:xfrm>
            <a:off x="11557000" y="5040649"/>
            <a:ext cx="256249" cy="394896"/>
            <a:chOff x="8915400" y="1982400"/>
            <a:chExt cx="1194950" cy="1841496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E25550E9-A139-BD09-BC20-FDEAFD533647}"/>
                </a:ext>
              </a:extLst>
            </p:cNvPr>
            <p:cNvSpPr/>
            <p:nvPr/>
          </p:nvSpPr>
          <p:spPr>
            <a:xfrm>
              <a:off x="8915400" y="2634604"/>
              <a:ext cx="537088" cy="53708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60E631D2-C69D-0621-B0BC-D0657044C65B}"/>
                </a:ext>
              </a:extLst>
            </p:cNvPr>
            <p:cNvSpPr/>
            <p:nvPr/>
          </p:nvSpPr>
          <p:spPr>
            <a:xfrm>
              <a:off x="9573262" y="1982400"/>
              <a:ext cx="537088" cy="53708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C4FC2A0-EABB-642A-FB41-B79503861704}"/>
                </a:ext>
              </a:extLst>
            </p:cNvPr>
            <p:cNvSpPr/>
            <p:nvPr/>
          </p:nvSpPr>
          <p:spPr>
            <a:xfrm>
              <a:off x="9573262" y="2634604"/>
              <a:ext cx="537088" cy="53708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896512F2-F016-40DF-004E-F1AD096D723B}"/>
                </a:ext>
              </a:extLst>
            </p:cNvPr>
            <p:cNvSpPr/>
            <p:nvPr/>
          </p:nvSpPr>
          <p:spPr>
            <a:xfrm>
              <a:off x="8915400" y="3286808"/>
              <a:ext cx="537088" cy="53708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B4D852D-2FD4-91A4-6A8B-276BBFD4877E}"/>
              </a:ext>
            </a:extLst>
          </p:cNvPr>
          <p:cNvGrpSpPr/>
          <p:nvPr/>
        </p:nvGrpSpPr>
        <p:grpSpPr>
          <a:xfrm>
            <a:off x="401445" y="5059818"/>
            <a:ext cx="379605" cy="375727"/>
            <a:chOff x="401445" y="5059818"/>
            <a:chExt cx="379605" cy="37572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F562DEB4-F615-E7BA-E83B-0C8FE60E749A}"/>
                </a:ext>
              </a:extLst>
            </p:cNvPr>
            <p:cNvSpPr/>
            <p:nvPr/>
          </p:nvSpPr>
          <p:spPr>
            <a:xfrm>
              <a:off x="401445" y="5324854"/>
              <a:ext cx="110691" cy="11069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70222A64-4D0E-8B2D-FF7F-CB5D274FBDD6}"/>
                </a:ext>
              </a:extLst>
            </p:cNvPr>
            <p:cNvSpPr/>
            <p:nvPr/>
          </p:nvSpPr>
          <p:spPr>
            <a:xfrm>
              <a:off x="401445" y="5193263"/>
              <a:ext cx="110691" cy="11069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86A8A756-8A06-3228-94C5-5E00DDC6D85D}"/>
                </a:ext>
              </a:extLst>
            </p:cNvPr>
            <p:cNvSpPr/>
            <p:nvPr/>
          </p:nvSpPr>
          <p:spPr>
            <a:xfrm>
              <a:off x="537027" y="5324854"/>
              <a:ext cx="110691" cy="11069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B4146C37-66F8-36DE-4BC9-8134A46D0580}"/>
                </a:ext>
              </a:extLst>
            </p:cNvPr>
            <p:cNvSpPr/>
            <p:nvPr/>
          </p:nvSpPr>
          <p:spPr>
            <a:xfrm>
              <a:off x="670359" y="5324765"/>
              <a:ext cx="110691" cy="11069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35D5A7C-A9D8-0042-73AE-12C35533FB30}"/>
                </a:ext>
              </a:extLst>
            </p:cNvPr>
            <p:cNvSpPr/>
            <p:nvPr/>
          </p:nvSpPr>
          <p:spPr>
            <a:xfrm>
              <a:off x="401445" y="5059818"/>
              <a:ext cx="110691" cy="11069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E24E7BE8-7F64-87E1-A044-6737B439EE7A}"/>
                </a:ext>
              </a:extLst>
            </p:cNvPr>
            <p:cNvSpPr/>
            <p:nvPr/>
          </p:nvSpPr>
          <p:spPr>
            <a:xfrm>
              <a:off x="537027" y="5191409"/>
              <a:ext cx="110691" cy="11069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4F9159C-E040-6C70-7D40-CDC5542ED50B}"/>
              </a:ext>
            </a:extLst>
          </p:cNvPr>
          <p:cNvGrpSpPr/>
          <p:nvPr/>
        </p:nvGrpSpPr>
        <p:grpSpPr>
          <a:xfrm>
            <a:off x="512136" y="470908"/>
            <a:ext cx="687500" cy="591185"/>
            <a:chOff x="4725987" y="1231301"/>
            <a:chExt cx="2740025" cy="2725732"/>
          </a:xfrm>
        </p:grpSpPr>
        <p:pic>
          <p:nvPicPr>
            <p:cNvPr id="27" name="Picture 2" descr="pastel gradation에 대한 이미지 검색결과">
              <a:extLst>
                <a:ext uri="{FF2B5EF4-FFF2-40B4-BE49-F238E27FC236}">
                  <a16:creationId xmlns:a16="http://schemas.microsoft.com/office/drawing/2014/main" id="{95032E5C-421A-7C8F-A642-45C4AD0781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5987" y="1231301"/>
              <a:ext cx="2740025" cy="27257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19913A7-3F85-C6B2-E3EF-FC25831FF5E1}"/>
                </a:ext>
              </a:extLst>
            </p:cNvPr>
            <p:cNvSpPr txBox="1"/>
            <p:nvPr/>
          </p:nvSpPr>
          <p:spPr>
            <a:xfrm>
              <a:off x="4725987" y="1536598"/>
              <a:ext cx="952688" cy="62171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1200" spc="300" dirty="0">
                  <a:solidFill>
                    <a:schemeClr val="bg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Play</a:t>
              </a:r>
            </a:p>
            <a:p>
              <a:r>
                <a:rPr lang="en-US" altLang="ko-KR" sz="1200" spc="300" dirty="0">
                  <a:solidFill>
                    <a:schemeClr val="bg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Wrist</a:t>
              </a:r>
              <a:endParaRPr lang="ko-KR" altLang="en-US" sz="1200" spc="300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</p:grp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BE5FA655-4264-446F-F6B9-6BAD76CDD83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072652"/>
              </p:ext>
            </p:extLst>
          </p:nvPr>
        </p:nvGraphicFramePr>
        <p:xfrm>
          <a:off x="1199636" y="1062093"/>
          <a:ext cx="9939497" cy="434319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67364">
                  <a:extLst>
                    <a:ext uri="{9D8B030D-6E8A-4147-A177-3AD203B41FA5}">
                      <a16:colId xmlns:a16="http://schemas.microsoft.com/office/drawing/2014/main" val="1125203069"/>
                    </a:ext>
                  </a:extLst>
                </a:gridCol>
                <a:gridCol w="2209800">
                  <a:extLst>
                    <a:ext uri="{9D8B030D-6E8A-4147-A177-3AD203B41FA5}">
                      <a16:colId xmlns:a16="http://schemas.microsoft.com/office/drawing/2014/main" val="1928266776"/>
                    </a:ext>
                  </a:extLst>
                </a:gridCol>
                <a:gridCol w="569303">
                  <a:extLst>
                    <a:ext uri="{9D8B030D-6E8A-4147-A177-3AD203B41FA5}">
                      <a16:colId xmlns:a16="http://schemas.microsoft.com/office/drawing/2014/main" val="1792755513"/>
                    </a:ext>
                  </a:extLst>
                </a:gridCol>
                <a:gridCol w="569303">
                  <a:extLst>
                    <a:ext uri="{9D8B030D-6E8A-4147-A177-3AD203B41FA5}">
                      <a16:colId xmlns:a16="http://schemas.microsoft.com/office/drawing/2014/main" val="372240674"/>
                    </a:ext>
                  </a:extLst>
                </a:gridCol>
                <a:gridCol w="569303">
                  <a:extLst>
                    <a:ext uri="{9D8B030D-6E8A-4147-A177-3AD203B41FA5}">
                      <a16:colId xmlns:a16="http://schemas.microsoft.com/office/drawing/2014/main" val="2366280458"/>
                    </a:ext>
                  </a:extLst>
                </a:gridCol>
                <a:gridCol w="569303">
                  <a:extLst>
                    <a:ext uri="{9D8B030D-6E8A-4147-A177-3AD203B41FA5}">
                      <a16:colId xmlns:a16="http://schemas.microsoft.com/office/drawing/2014/main" val="1545748630"/>
                    </a:ext>
                  </a:extLst>
                </a:gridCol>
                <a:gridCol w="569303">
                  <a:extLst>
                    <a:ext uri="{9D8B030D-6E8A-4147-A177-3AD203B41FA5}">
                      <a16:colId xmlns:a16="http://schemas.microsoft.com/office/drawing/2014/main" val="183214364"/>
                    </a:ext>
                  </a:extLst>
                </a:gridCol>
                <a:gridCol w="569303">
                  <a:extLst>
                    <a:ext uri="{9D8B030D-6E8A-4147-A177-3AD203B41FA5}">
                      <a16:colId xmlns:a16="http://schemas.microsoft.com/office/drawing/2014/main" val="255029307"/>
                    </a:ext>
                  </a:extLst>
                </a:gridCol>
                <a:gridCol w="569303">
                  <a:extLst>
                    <a:ext uri="{9D8B030D-6E8A-4147-A177-3AD203B41FA5}">
                      <a16:colId xmlns:a16="http://schemas.microsoft.com/office/drawing/2014/main" val="3114219464"/>
                    </a:ext>
                  </a:extLst>
                </a:gridCol>
                <a:gridCol w="569303">
                  <a:extLst>
                    <a:ext uri="{9D8B030D-6E8A-4147-A177-3AD203B41FA5}">
                      <a16:colId xmlns:a16="http://schemas.microsoft.com/office/drawing/2014/main" val="2159326029"/>
                    </a:ext>
                  </a:extLst>
                </a:gridCol>
                <a:gridCol w="569303">
                  <a:extLst>
                    <a:ext uri="{9D8B030D-6E8A-4147-A177-3AD203B41FA5}">
                      <a16:colId xmlns:a16="http://schemas.microsoft.com/office/drawing/2014/main" val="3689487077"/>
                    </a:ext>
                  </a:extLst>
                </a:gridCol>
                <a:gridCol w="569303">
                  <a:extLst>
                    <a:ext uri="{9D8B030D-6E8A-4147-A177-3AD203B41FA5}">
                      <a16:colId xmlns:a16="http://schemas.microsoft.com/office/drawing/2014/main" val="3439085268"/>
                    </a:ext>
                  </a:extLst>
                </a:gridCol>
                <a:gridCol w="569303">
                  <a:extLst>
                    <a:ext uri="{9D8B030D-6E8A-4147-A177-3AD203B41FA5}">
                      <a16:colId xmlns:a16="http://schemas.microsoft.com/office/drawing/2014/main" val="1614939553"/>
                    </a:ext>
                  </a:extLst>
                </a:gridCol>
              </a:tblGrid>
              <a:tr h="498595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항목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추진사항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12</a:t>
                      </a:r>
                      <a:r>
                        <a:rPr lang="ko-KR" altLang="en-US" sz="1400" dirty="0"/>
                        <a:t>월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01</a:t>
                      </a:r>
                      <a:r>
                        <a:rPr lang="ko-KR" altLang="en-US" sz="1400" dirty="0"/>
                        <a:t>월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02</a:t>
                      </a:r>
                      <a:r>
                        <a:rPr lang="ko-KR" altLang="en-US" sz="1400" dirty="0"/>
                        <a:t>월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03</a:t>
                      </a:r>
                      <a:r>
                        <a:rPr lang="ko-KR" altLang="en-US" sz="1400" dirty="0"/>
                        <a:t>월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04</a:t>
                      </a:r>
                      <a:r>
                        <a:rPr lang="ko-KR" altLang="en-US" sz="1400" dirty="0"/>
                        <a:t>월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05</a:t>
                      </a:r>
                      <a:r>
                        <a:rPr lang="ko-KR" altLang="en-US" sz="1400" dirty="0"/>
                        <a:t>월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06</a:t>
                      </a:r>
                      <a:r>
                        <a:rPr lang="ko-KR" altLang="en-US" sz="1400" dirty="0"/>
                        <a:t>월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07</a:t>
                      </a:r>
                      <a:r>
                        <a:rPr lang="ko-KR" altLang="en-US" sz="1400" dirty="0"/>
                        <a:t>월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08</a:t>
                      </a:r>
                      <a:r>
                        <a:rPr lang="ko-KR" altLang="en-US" sz="1400" dirty="0"/>
                        <a:t>월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09</a:t>
                      </a:r>
                      <a:r>
                        <a:rPr lang="ko-KR" altLang="en-US" sz="1400" dirty="0"/>
                        <a:t>월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10</a:t>
                      </a:r>
                      <a:r>
                        <a:rPr lang="ko-KR" altLang="en-US" sz="1400" dirty="0"/>
                        <a:t>월</a:t>
                      </a:r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493376057"/>
                  </a:ext>
                </a:extLst>
              </a:tr>
              <a:tr h="5188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요구사항 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정의 및 분석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요구사항 정의 및 분석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요구사항 명세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 anchorCtr="1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794505516"/>
                  </a:ext>
                </a:extLst>
              </a:tr>
              <a:tr h="5188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시스템 설계 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ko-KR" altLang="en-US" sz="1400" dirty="0"/>
                        <a:t>및 상세 설계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시스템 설계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- UI/UX </a:t>
                      </a:r>
                      <a:r>
                        <a:rPr lang="ko-KR" altLang="en-US" sz="1400" dirty="0"/>
                        <a:t>설계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게임 시나리오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 anchorCtr="1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 anchorCtr="1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947501067"/>
                  </a:ext>
                </a:extLst>
              </a:tr>
              <a:tr h="5188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구현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앱 디자인</a:t>
                      </a:r>
                      <a:endParaRPr lang="en-US" altLang="ko-KR" sz="14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코딩</a:t>
                      </a:r>
                      <a:endParaRPr lang="en-US" altLang="ko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 anchorCtr="1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 anchorCtr="1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 anchorCtr="1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 anchorCtr="1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388575040"/>
                  </a:ext>
                </a:extLst>
              </a:tr>
              <a:tr h="5188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시험 및 데모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통합 테스트 및 시연</a:t>
                      </a:r>
                      <a:endParaRPr lang="en-US" altLang="ko-KR" sz="1400" dirty="0"/>
                    </a:p>
                    <a:p>
                      <a:pPr latinLnBrk="1"/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안정화 작업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 anchorCtr="1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 anchorCtr="1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 anchorCtr="1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129669042"/>
                  </a:ext>
                </a:extLst>
              </a:tr>
              <a:tr h="5188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문서화 및 발표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졸업작품 보고서 작성</a:t>
                      </a:r>
                      <a:endParaRPr lang="en-US" altLang="ko-KR" sz="1400" dirty="0"/>
                    </a:p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1400" dirty="0"/>
                        <a:t>- </a:t>
                      </a:r>
                      <a:r>
                        <a:rPr lang="ko-KR" altLang="en-US" sz="1400" dirty="0"/>
                        <a:t>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 anchorCtr="1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 anchorCtr="1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981819440"/>
                  </a:ext>
                </a:extLst>
              </a:tr>
              <a:tr h="5188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산업기술대전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 anchorCtr="1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 anchorCtr="1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 anchorCtr="1"/>
                </a:tc>
                <a:extLst>
                  <a:ext uri="{0D108BD9-81ED-4DB2-BD59-A6C34878D82A}">
                    <a16:rowId xmlns:a16="http://schemas.microsoft.com/office/drawing/2014/main" val="2694751640"/>
                  </a:ext>
                </a:extLst>
              </a:tr>
              <a:tr h="518846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400" dirty="0"/>
                        <a:t>졸업작품 최종 보고서 작성 </a:t>
                      </a:r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 anchorCtr="1"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 anchorCtr="1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400" dirty="0"/>
                    </a:p>
                  </a:txBody>
                  <a:tcPr anchor="ctr" anchorCtr="1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32833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663921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598939-36B5-7CFA-EA34-A6E2A067B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F264C8-33F6-6686-DE44-9935B7FF0494}"/>
              </a:ext>
            </a:extLst>
          </p:cNvPr>
          <p:cNvSpPr/>
          <p:nvPr/>
        </p:nvSpPr>
        <p:spPr>
          <a:xfrm>
            <a:off x="304800" y="266700"/>
            <a:ext cx="11582400" cy="632460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77BD4C-F44D-587D-867C-CC7EE9B28130}"/>
              </a:ext>
            </a:extLst>
          </p:cNvPr>
          <p:cNvSpPr txBox="1"/>
          <p:nvPr/>
        </p:nvSpPr>
        <p:spPr>
          <a:xfrm>
            <a:off x="9753460" y="566445"/>
            <a:ext cx="2117516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000" spc="300" dirty="0"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     </a:t>
            </a:r>
            <a:r>
              <a:rPr lang="en-US" altLang="ko-KR" sz="2000" spc="300" dirty="0"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GitHub</a:t>
            </a:r>
            <a:endParaRPr lang="ko-KR" altLang="en-US" sz="2000" spc="300" dirty="0">
              <a:solidFill>
                <a:srgbClr val="FF0000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3311674-E65D-5662-0649-A0110301CE6C}"/>
              </a:ext>
            </a:extLst>
          </p:cNvPr>
          <p:cNvSpPr/>
          <p:nvPr/>
        </p:nvSpPr>
        <p:spPr>
          <a:xfrm>
            <a:off x="304800" y="5513644"/>
            <a:ext cx="11582400" cy="5746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85D51FEE-81B6-CC08-706F-E43975BB0692}"/>
              </a:ext>
            </a:extLst>
          </p:cNvPr>
          <p:cNvGrpSpPr/>
          <p:nvPr/>
        </p:nvGrpSpPr>
        <p:grpSpPr>
          <a:xfrm>
            <a:off x="11557000" y="5040649"/>
            <a:ext cx="256249" cy="394896"/>
            <a:chOff x="8915400" y="1982400"/>
            <a:chExt cx="1194950" cy="1841496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76AC94EA-2AC6-E83A-1636-84311BC7FF16}"/>
                </a:ext>
              </a:extLst>
            </p:cNvPr>
            <p:cNvSpPr/>
            <p:nvPr/>
          </p:nvSpPr>
          <p:spPr>
            <a:xfrm>
              <a:off x="8915400" y="2634604"/>
              <a:ext cx="537088" cy="53708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0699CC3E-4B97-7438-AC66-8BBFB59DFC9C}"/>
                </a:ext>
              </a:extLst>
            </p:cNvPr>
            <p:cNvSpPr/>
            <p:nvPr/>
          </p:nvSpPr>
          <p:spPr>
            <a:xfrm>
              <a:off x="9573262" y="1982400"/>
              <a:ext cx="537088" cy="53708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C1D9028F-E58D-91C6-5594-C0A65BF074EF}"/>
                </a:ext>
              </a:extLst>
            </p:cNvPr>
            <p:cNvSpPr/>
            <p:nvPr/>
          </p:nvSpPr>
          <p:spPr>
            <a:xfrm>
              <a:off x="9573262" y="2634604"/>
              <a:ext cx="537088" cy="53708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2BDF1372-6BA0-ABF3-471C-CD5F8A3DE038}"/>
                </a:ext>
              </a:extLst>
            </p:cNvPr>
            <p:cNvSpPr/>
            <p:nvPr/>
          </p:nvSpPr>
          <p:spPr>
            <a:xfrm>
              <a:off x="8915400" y="3286808"/>
              <a:ext cx="537088" cy="53708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924F1041-7CDC-C1B5-BBFF-B2B410A2DE92}"/>
              </a:ext>
            </a:extLst>
          </p:cNvPr>
          <p:cNvGrpSpPr/>
          <p:nvPr/>
        </p:nvGrpSpPr>
        <p:grpSpPr>
          <a:xfrm>
            <a:off x="401445" y="5059818"/>
            <a:ext cx="379605" cy="375727"/>
            <a:chOff x="401445" y="5059818"/>
            <a:chExt cx="379605" cy="37572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D326169-F70B-06BE-DAD2-DA25AFDCE528}"/>
                </a:ext>
              </a:extLst>
            </p:cNvPr>
            <p:cNvSpPr/>
            <p:nvPr/>
          </p:nvSpPr>
          <p:spPr>
            <a:xfrm>
              <a:off x="401445" y="5324854"/>
              <a:ext cx="110691" cy="11069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F1A63080-FBF0-AE06-A8BD-13FC91C1442E}"/>
                </a:ext>
              </a:extLst>
            </p:cNvPr>
            <p:cNvSpPr/>
            <p:nvPr/>
          </p:nvSpPr>
          <p:spPr>
            <a:xfrm>
              <a:off x="401445" y="5193263"/>
              <a:ext cx="110691" cy="11069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09E5B99-82AF-E335-B9F4-C227C0066146}"/>
                </a:ext>
              </a:extLst>
            </p:cNvPr>
            <p:cNvSpPr/>
            <p:nvPr/>
          </p:nvSpPr>
          <p:spPr>
            <a:xfrm>
              <a:off x="537027" y="5324854"/>
              <a:ext cx="110691" cy="11069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F68655F-7062-A74C-085A-27EAB4801902}"/>
                </a:ext>
              </a:extLst>
            </p:cNvPr>
            <p:cNvSpPr/>
            <p:nvPr/>
          </p:nvSpPr>
          <p:spPr>
            <a:xfrm>
              <a:off x="670359" y="5324765"/>
              <a:ext cx="110691" cy="11069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C03BFD78-29C2-F9D6-B0C5-21C378EE29ED}"/>
                </a:ext>
              </a:extLst>
            </p:cNvPr>
            <p:cNvSpPr/>
            <p:nvPr/>
          </p:nvSpPr>
          <p:spPr>
            <a:xfrm>
              <a:off x="401445" y="5059818"/>
              <a:ext cx="110691" cy="11069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9EC0E6F4-EBD7-BBC3-95B4-CFC1C08531C2}"/>
                </a:ext>
              </a:extLst>
            </p:cNvPr>
            <p:cNvSpPr/>
            <p:nvPr/>
          </p:nvSpPr>
          <p:spPr>
            <a:xfrm>
              <a:off x="537027" y="5191409"/>
              <a:ext cx="110691" cy="11069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3DE01BB-1B38-38B7-F9F2-525D0B5958AE}"/>
              </a:ext>
            </a:extLst>
          </p:cNvPr>
          <p:cNvGrpSpPr/>
          <p:nvPr/>
        </p:nvGrpSpPr>
        <p:grpSpPr>
          <a:xfrm>
            <a:off x="512136" y="470908"/>
            <a:ext cx="687500" cy="591185"/>
            <a:chOff x="4725987" y="1231301"/>
            <a:chExt cx="2740025" cy="2725732"/>
          </a:xfrm>
        </p:grpSpPr>
        <p:pic>
          <p:nvPicPr>
            <p:cNvPr id="27" name="Picture 2" descr="pastel gradation에 대한 이미지 검색결과">
              <a:extLst>
                <a:ext uri="{FF2B5EF4-FFF2-40B4-BE49-F238E27FC236}">
                  <a16:creationId xmlns:a16="http://schemas.microsoft.com/office/drawing/2014/main" id="{A8C6390A-CFA9-2277-C940-104E5A8873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5987" y="1231301"/>
              <a:ext cx="2740025" cy="27257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99D77D9-1D59-7FF7-206B-1F5BAF843E4F}"/>
                </a:ext>
              </a:extLst>
            </p:cNvPr>
            <p:cNvSpPr txBox="1"/>
            <p:nvPr/>
          </p:nvSpPr>
          <p:spPr>
            <a:xfrm>
              <a:off x="4725987" y="1536598"/>
              <a:ext cx="952688" cy="62171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1200" spc="300" dirty="0">
                  <a:solidFill>
                    <a:schemeClr val="bg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Play</a:t>
              </a:r>
            </a:p>
            <a:p>
              <a:r>
                <a:rPr lang="en-US" altLang="ko-KR" sz="1200" spc="300" dirty="0">
                  <a:solidFill>
                    <a:schemeClr val="bg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Wrist</a:t>
              </a:r>
              <a:endParaRPr lang="ko-KR" altLang="en-US" sz="1200" spc="300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0D9F73F-D8AE-A21B-2E6D-B1273EFFC255}"/>
              </a:ext>
            </a:extLst>
          </p:cNvPr>
          <p:cNvSpPr txBox="1"/>
          <p:nvPr/>
        </p:nvSpPr>
        <p:spPr>
          <a:xfrm>
            <a:off x="3581400" y="1295400"/>
            <a:ext cx="487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ㆍ</a:t>
            </a:r>
            <a:r>
              <a:rPr lang="en-US" altLang="ko-KR" dirty="0"/>
              <a:t>https://github.com/2025TUKCOMCD/npng</a:t>
            </a:r>
            <a:endParaRPr lang="ko-KR" altLang="en-US" dirty="0"/>
          </a:p>
        </p:txBody>
      </p:sp>
      <p:pic>
        <p:nvPicPr>
          <p:cNvPr id="6" name="그림 5" descr="텍스트, 번호, 소프트웨어, 폰트이(가) 표시된 사진&#10;&#10;자동 생성된 설명">
            <a:extLst>
              <a:ext uri="{FF2B5EF4-FFF2-40B4-BE49-F238E27FC236}">
                <a16:creationId xmlns:a16="http://schemas.microsoft.com/office/drawing/2014/main" id="{1D27039B-FF0B-5801-3360-4D0CCC5545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624" y="1739028"/>
            <a:ext cx="9256851" cy="3633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4690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E82B29-D88C-4FCA-102D-E3F12FCFF1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13899BE2-1602-BA3A-A88C-B77B9C24FA7A}"/>
              </a:ext>
            </a:extLst>
          </p:cNvPr>
          <p:cNvSpPr/>
          <p:nvPr/>
        </p:nvSpPr>
        <p:spPr>
          <a:xfrm>
            <a:off x="304800" y="266700"/>
            <a:ext cx="11582400" cy="632460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8E5AC2-0126-172F-5F88-71E02834C32B}"/>
              </a:ext>
            </a:extLst>
          </p:cNvPr>
          <p:cNvSpPr txBox="1"/>
          <p:nvPr/>
        </p:nvSpPr>
        <p:spPr>
          <a:xfrm>
            <a:off x="8534400" y="566445"/>
            <a:ext cx="3336576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000" spc="300" dirty="0"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필요 기술 및 참고 문헌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37A67F8-A3FF-C0E8-5850-4B5E5E45964C}"/>
              </a:ext>
            </a:extLst>
          </p:cNvPr>
          <p:cNvSpPr/>
          <p:nvPr/>
        </p:nvSpPr>
        <p:spPr>
          <a:xfrm>
            <a:off x="304800" y="5513644"/>
            <a:ext cx="11582400" cy="5746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378406E-50CC-2961-7C12-C29FB24649BC}"/>
              </a:ext>
            </a:extLst>
          </p:cNvPr>
          <p:cNvGrpSpPr/>
          <p:nvPr/>
        </p:nvGrpSpPr>
        <p:grpSpPr>
          <a:xfrm>
            <a:off x="11557000" y="5040649"/>
            <a:ext cx="256249" cy="394896"/>
            <a:chOff x="8915400" y="1982400"/>
            <a:chExt cx="1194950" cy="1841496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31241230-D2E3-EC99-271C-29FDADB994C7}"/>
                </a:ext>
              </a:extLst>
            </p:cNvPr>
            <p:cNvSpPr/>
            <p:nvPr/>
          </p:nvSpPr>
          <p:spPr>
            <a:xfrm>
              <a:off x="8915400" y="2634604"/>
              <a:ext cx="537088" cy="53708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1C5132C8-3889-36B7-83FD-BD0F9AD57EF1}"/>
                </a:ext>
              </a:extLst>
            </p:cNvPr>
            <p:cNvSpPr/>
            <p:nvPr/>
          </p:nvSpPr>
          <p:spPr>
            <a:xfrm>
              <a:off x="9573262" y="1982400"/>
              <a:ext cx="537088" cy="53708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7D86608-7976-89F4-B8D6-588E24D49363}"/>
                </a:ext>
              </a:extLst>
            </p:cNvPr>
            <p:cNvSpPr/>
            <p:nvPr/>
          </p:nvSpPr>
          <p:spPr>
            <a:xfrm>
              <a:off x="9573262" y="2634604"/>
              <a:ext cx="537088" cy="53708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70F8AB72-7D3F-562C-735B-1D67B01C9F10}"/>
                </a:ext>
              </a:extLst>
            </p:cNvPr>
            <p:cNvSpPr/>
            <p:nvPr/>
          </p:nvSpPr>
          <p:spPr>
            <a:xfrm>
              <a:off x="8915400" y="3286808"/>
              <a:ext cx="537088" cy="53708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ACD294AB-A42B-5A22-BDF7-8453CAB5472B}"/>
              </a:ext>
            </a:extLst>
          </p:cNvPr>
          <p:cNvGrpSpPr/>
          <p:nvPr/>
        </p:nvGrpSpPr>
        <p:grpSpPr>
          <a:xfrm>
            <a:off x="401445" y="5059818"/>
            <a:ext cx="379605" cy="375727"/>
            <a:chOff x="401445" y="5059818"/>
            <a:chExt cx="379605" cy="37572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E5EEF3BA-91C7-4057-2E1C-37F82F0AE03A}"/>
                </a:ext>
              </a:extLst>
            </p:cNvPr>
            <p:cNvSpPr/>
            <p:nvPr/>
          </p:nvSpPr>
          <p:spPr>
            <a:xfrm>
              <a:off x="401445" y="5324854"/>
              <a:ext cx="110691" cy="11069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7358688B-956B-8E48-CE03-79C95D19D1EF}"/>
                </a:ext>
              </a:extLst>
            </p:cNvPr>
            <p:cNvSpPr/>
            <p:nvPr/>
          </p:nvSpPr>
          <p:spPr>
            <a:xfrm>
              <a:off x="401445" y="5193263"/>
              <a:ext cx="110691" cy="11069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49BACB47-EF6D-168C-492A-68E299C8238F}"/>
                </a:ext>
              </a:extLst>
            </p:cNvPr>
            <p:cNvSpPr/>
            <p:nvPr/>
          </p:nvSpPr>
          <p:spPr>
            <a:xfrm>
              <a:off x="537027" y="5324854"/>
              <a:ext cx="110691" cy="11069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5A4322B0-E6A5-C495-3BE1-2EC5DCA675C7}"/>
                </a:ext>
              </a:extLst>
            </p:cNvPr>
            <p:cNvSpPr/>
            <p:nvPr/>
          </p:nvSpPr>
          <p:spPr>
            <a:xfrm>
              <a:off x="670359" y="5324765"/>
              <a:ext cx="110691" cy="11069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559983AF-64D4-0246-4C37-9394EAC2BDEB}"/>
                </a:ext>
              </a:extLst>
            </p:cNvPr>
            <p:cNvSpPr/>
            <p:nvPr/>
          </p:nvSpPr>
          <p:spPr>
            <a:xfrm>
              <a:off x="401445" y="5059818"/>
              <a:ext cx="110691" cy="11069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55D5DC05-0259-D47D-D1C1-83349030EAD1}"/>
                </a:ext>
              </a:extLst>
            </p:cNvPr>
            <p:cNvSpPr/>
            <p:nvPr/>
          </p:nvSpPr>
          <p:spPr>
            <a:xfrm>
              <a:off x="537027" y="5191409"/>
              <a:ext cx="110691" cy="11069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52B5816-63A6-0565-780D-DBE9B0546204}"/>
              </a:ext>
            </a:extLst>
          </p:cNvPr>
          <p:cNvGrpSpPr/>
          <p:nvPr/>
        </p:nvGrpSpPr>
        <p:grpSpPr>
          <a:xfrm>
            <a:off x="512136" y="470908"/>
            <a:ext cx="687500" cy="591185"/>
            <a:chOff x="4725987" y="1231301"/>
            <a:chExt cx="2740025" cy="2725732"/>
          </a:xfrm>
        </p:grpSpPr>
        <p:pic>
          <p:nvPicPr>
            <p:cNvPr id="27" name="Picture 2" descr="pastel gradation에 대한 이미지 검색결과">
              <a:extLst>
                <a:ext uri="{FF2B5EF4-FFF2-40B4-BE49-F238E27FC236}">
                  <a16:creationId xmlns:a16="http://schemas.microsoft.com/office/drawing/2014/main" id="{4627EEF7-2D7F-F594-5D1C-F176A3BEA72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5987" y="1231301"/>
              <a:ext cx="2740025" cy="27257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7E41E87-F779-5546-62C1-613C7B6FEDA8}"/>
                </a:ext>
              </a:extLst>
            </p:cNvPr>
            <p:cNvSpPr txBox="1"/>
            <p:nvPr/>
          </p:nvSpPr>
          <p:spPr>
            <a:xfrm>
              <a:off x="4725987" y="1536598"/>
              <a:ext cx="952688" cy="62171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1200" spc="300" dirty="0">
                  <a:solidFill>
                    <a:schemeClr val="bg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Play</a:t>
              </a:r>
            </a:p>
            <a:p>
              <a:r>
                <a:rPr lang="en-US" altLang="ko-KR" sz="1200" spc="300" dirty="0">
                  <a:solidFill>
                    <a:schemeClr val="bg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Wrist</a:t>
              </a:r>
              <a:endParaRPr lang="ko-KR" altLang="en-US" sz="1200" spc="300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72A9DB8-3EDF-B0C4-7DF2-CF9D527FA99B}"/>
              </a:ext>
            </a:extLst>
          </p:cNvPr>
          <p:cNvSpPr txBox="1"/>
          <p:nvPr/>
        </p:nvSpPr>
        <p:spPr>
          <a:xfrm>
            <a:off x="1295400" y="1156483"/>
            <a:ext cx="975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ㆍ</a:t>
            </a:r>
            <a:r>
              <a:rPr lang="ko-KR" altLang="en-US" dirty="0"/>
              <a:t> </a:t>
            </a:r>
            <a:r>
              <a:rPr lang="en-US" altLang="ko-KR" dirty="0" err="1"/>
              <a:t>Basistiy</a:t>
            </a:r>
            <a:r>
              <a:rPr lang="en-US" altLang="ko-KR" dirty="0"/>
              <a:t>, </a:t>
            </a:r>
            <a:r>
              <a:rPr lang="en-US" altLang="ko-KR" dirty="0" err="1"/>
              <a:t>ConnectivitySwiftUI</a:t>
            </a:r>
            <a:r>
              <a:rPr lang="en-US" altLang="ko-KR" dirty="0"/>
              <a:t>, GitHub, </a:t>
            </a:r>
            <a:r>
              <a:rPr lang="en-US" altLang="ko-KR" dirty="0">
                <a:hlinkClick r:id="rId3"/>
              </a:rPr>
              <a:t>https://github.com/Basistiy/ConnectivitySwiftUI</a:t>
            </a:r>
            <a:endParaRPr lang="en-US" altLang="ko-KR" dirty="0"/>
          </a:p>
          <a:p>
            <a:r>
              <a:rPr lang="ko-KR" altLang="en-US" dirty="0" err="1"/>
              <a:t>ㆍ</a:t>
            </a:r>
            <a:r>
              <a:rPr lang="ko-KR" altLang="en-US" dirty="0"/>
              <a:t> </a:t>
            </a:r>
            <a:r>
              <a:rPr lang="en-US" altLang="ko-KR" dirty="0"/>
              <a:t>Swift, (2024.09.19), The Swift Programming Language (</a:t>
            </a:r>
            <a:r>
              <a:rPr lang="ko-KR" altLang="en-US" dirty="0"/>
              <a:t>한국어</a:t>
            </a:r>
            <a:r>
              <a:rPr lang="en-US" altLang="ko-KR" dirty="0"/>
              <a:t>),       </a:t>
            </a:r>
          </a:p>
          <a:p>
            <a:r>
              <a:rPr lang="en-US" altLang="ko-KR" dirty="0"/>
              <a:t>    </a:t>
            </a:r>
            <a:r>
              <a:rPr lang="en-US" altLang="ko-KR" dirty="0">
                <a:hlinkClick r:id="rId4"/>
              </a:rPr>
              <a:t>https://bbiguduk.gitbook.io/swift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6" name="그림 5" descr="텍스트, 소프트웨어, 번호, 컴퓨터 아이콘이(가) 표시된 사진&#10;&#10;자동 생성된 설명">
            <a:extLst>
              <a:ext uri="{FF2B5EF4-FFF2-40B4-BE49-F238E27FC236}">
                <a16:creationId xmlns:a16="http://schemas.microsoft.com/office/drawing/2014/main" id="{FC990F35-5D67-905E-AB58-AE02FC3311E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957" y="2235792"/>
            <a:ext cx="5180088" cy="2700987"/>
          </a:xfrm>
          <a:prstGeom prst="rect">
            <a:avLst/>
          </a:prstGeom>
        </p:spPr>
      </p:pic>
      <p:pic>
        <p:nvPicPr>
          <p:cNvPr id="9" name="그림 8" descr="텍스트, 스크린샷, 소프트웨어, 멀티미디어 소프트웨어이(가) 표시된 사진&#10;&#10;자동 생성된 설명">
            <a:extLst>
              <a:ext uri="{FF2B5EF4-FFF2-40B4-BE49-F238E27FC236}">
                <a16:creationId xmlns:a16="http://schemas.microsoft.com/office/drawing/2014/main" id="{253F6C97-7A8B-4918-8881-4267AA9C084C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3732" y="2237930"/>
            <a:ext cx="5180088" cy="26967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7743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E5D6"/>
            </a:gs>
            <a:gs pos="50000">
              <a:srgbClr val="9E8DC4"/>
            </a:gs>
            <a:gs pos="23000">
              <a:srgbClr val="0D7FD8"/>
            </a:gs>
            <a:gs pos="75000">
              <a:srgbClr val="EF9EA5"/>
            </a:gs>
            <a:gs pos="100000">
              <a:srgbClr val="FAB896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6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6" name="직선 연결선 5"/>
          <p:cNvCxnSpPr/>
          <p:nvPr/>
        </p:nvCxnSpPr>
        <p:spPr>
          <a:xfrm>
            <a:off x="3810000" y="4848901"/>
            <a:ext cx="0" cy="4684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8305800" y="4865589"/>
            <a:ext cx="0" cy="468411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4234481" y="4901043"/>
            <a:ext cx="3842719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none" rtlCol="0">
            <a:spAutoFit/>
          </a:bodyPr>
          <a:lstStyle/>
          <a:p>
            <a:r>
              <a:rPr lang="ko-KR" altLang="en-US" sz="2000" spc="300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발표 들어주셔서 감사합니다</a:t>
            </a:r>
            <a:r>
              <a:rPr lang="en-US" altLang="ko-KR" sz="2000" spc="300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!</a:t>
            </a:r>
            <a:endParaRPr lang="ko-KR" altLang="en-US" sz="2000" spc="300" dirty="0">
              <a:solidFill>
                <a:schemeClr val="bg1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grpSp>
        <p:nvGrpSpPr>
          <p:cNvPr id="3" name="그룹 2"/>
          <p:cNvGrpSpPr/>
          <p:nvPr/>
        </p:nvGrpSpPr>
        <p:grpSpPr>
          <a:xfrm>
            <a:off x="4725987" y="1231301"/>
            <a:ext cx="2740025" cy="2725732"/>
            <a:chOff x="4725987" y="1231301"/>
            <a:chExt cx="2740025" cy="2725732"/>
          </a:xfrm>
        </p:grpSpPr>
        <p:pic>
          <p:nvPicPr>
            <p:cNvPr id="10" name="Picture 2" descr="pastel gradation에 대한 이미지 검색결과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5987" y="1231301"/>
              <a:ext cx="2740025" cy="27257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2" name="TextBox 11"/>
            <p:cNvSpPr txBox="1"/>
            <p:nvPr/>
          </p:nvSpPr>
          <p:spPr>
            <a:xfrm>
              <a:off x="4904807" y="1717004"/>
              <a:ext cx="2382383" cy="1754326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5400" spc="300" dirty="0">
                  <a:solidFill>
                    <a:schemeClr val="bg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Thank</a:t>
              </a:r>
            </a:p>
            <a:p>
              <a:pPr algn="ctr"/>
              <a:r>
                <a:rPr lang="en-US" altLang="ko-KR" sz="5400" spc="300" dirty="0">
                  <a:solidFill>
                    <a:schemeClr val="bg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You</a:t>
              </a:r>
              <a:endParaRPr lang="ko-KR" altLang="en-US" sz="5400" spc="300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19294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01E5D6"/>
            </a:gs>
            <a:gs pos="50000">
              <a:srgbClr val="9E8DC4"/>
            </a:gs>
            <a:gs pos="23000">
              <a:srgbClr val="0D7FD8"/>
            </a:gs>
            <a:gs pos="75000">
              <a:srgbClr val="EF9EA5"/>
            </a:gs>
            <a:gs pos="100000">
              <a:srgbClr val="FAB896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직사각형 73"/>
          <p:cNvSpPr/>
          <p:nvPr/>
        </p:nvSpPr>
        <p:spPr>
          <a:xfrm>
            <a:off x="0" y="0"/>
            <a:ext cx="12192000" cy="6872514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5" name="그룹 4"/>
          <p:cNvGrpSpPr/>
          <p:nvPr/>
        </p:nvGrpSpPr>
        <p:grpSpPr>
          <a:xfrm>
            <a:off x="482600" y="2133600"/>
            <a:ext cx="2303122" cy="1098218"/>
            <a:chOff x="725398" y="2789325"/>
            <a:chExt cx="2303122" cy="1098218"/>
          </a:xfrm>
        </p:grpSpPr>
        <p:sp>
          <p:nvSpPr>
            <p:cNvPr id="4" name="TextBox 3"/>
            <p:cNvSpPr txBox="1"/>
            <p:nvPr/>
          </p:nvSpPr>
          <p:spPr>
            <a:xfrm>
              <a:off x="1298468" y="3153768"/>
              <a:ext cx="1534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종합설계 개요</a:t>
              </a: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725398" y="2929579"/>
              <a:ext cx="5437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dirty="0">
                  <a:solidFill>
                    <a:schemeClr val="bg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1</a:t>
              </a:r>
              <a:endParaRPr lang="ko-KR" altLang="en-US" sz="4800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  <p:grpSp>
          <p:nvGrpSpPr>
            <p:cNvPr id="18" name="그룹 17"/>
            <p:cNvGrpSpPr/>
            <p:nvPr/>
          </p:nvGrpSpPr>
          <p:grpSpPr>
            <a:xfrm>
              <a:off x="990599" y="2789325"/>
              <a:ext cx="2037921" cy="1098218"/>
              <a:chOff x="4362879" y="2355216"/>
              <a:chExt cx="3790521" cy="2223768"/>
            </a:xfrm>
          </p:grpSpPr>
          <p:cxnSp>
            <p:nvCxnSpPr>
              <p:cNvPr id="10" name="직선 연결선 9"/>
              <p:cNvCxnSpPr/>
              <p:nvPr/>
            </p:nvCxnSpPr>
            <p:spPr>
              <a:xfrm flipV="1">
                <a:off x="8145463" y="2355216"/>
                <a:ext cx="0" cy="2223768"/>
              </a:xfrm>
              <a:prstGeom prst="lin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" name="직선 연결선 11"/>
              <p:cNvCxnSpPr/>
              <p:nvPr/>
            </p:nvCxnSpPr>
            <p:spPr>
              <a:xfrm>
                <a:off x="4362879" y="2355216"/>
                <a:ext cx="3790521" cy="0"/>
              </a:xfrm>
              <a:prstGeom prst="lin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4" name="직선 연결선 13"/>
              <p:cNvCxnSpPr/>
              <p:nvPr/>
            </p:nvCxnSpPr>
            <p:spPr>
              <a:xfrm>
                <a:off x="4362879" y="4578984"/>
                <a:ext cx="3790521" cy="0"/>
              </a:xfrm>
              <a:prstGeom prst="lin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5" name="직선 연결선 14"/>
              <p:cNvCxnSpPr/>
              <p:nvPr/>
            </p:nvCxnSpPr>
            <p:spPr>
              <a:xfrm flipV="1">
                <a:off x="4366054" y="4038600"/>
                <a:ext cx="0" cy="538163"/>
              </a:xfrm>
              <a:prstGeom prst="lin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" name="직선 연결선 16"/>
              <p:cNvCxnSpPr/>
              <p:nvPr/>
            </p:nvCxnSpPr>
            <p:spPr>
              <a:xfrm flipV="1">
                <a:off x="4369229" y="2355216"/>
                <a:ext cx="0" cy="538163"/>
              </a:xfrm>
              <a:prstGeom prst="lin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7" name="그룹 46"/>
          <p:cNvGrpSpPr/>
          <p:nvPr/>
        </p:nvGrpSpPr>
        <p:grpSpPr>
          <a:xfrm>
            <a:off x="3402748" y="2132503"/>
            <a:ext cx="2303122" cy="1098218"/>
            <a:chOff x="725398" y="2789325"/>
            <a:chExt cx="2303122" cy="1098218"/>
          </a:xfrm>
        </p:grpSpPr>
        <p:sp>
          <p:nvSpPr>
            <p:cNvPr id="48" name="TextBox 47"/>
            <p:cNvSpPr txBox="1"/>
            <p:nvPr/>
          </p:nvSpPr>
          <p:spPr>
            <a:xfrm>
              <a:off x="1301016" y="3058990"/>
              <a:ext cx="13805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시스템 수행 </a:t>
              </a:r>
              <a:endParaRPr lang="en-US" altLang="ko-KR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dirty="0">
                  <a:solidFill>
                    <a:schemeClr val="bg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시나리오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725398" y="2929579"/>
              <a:ext cx="5437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dirty="0">
                  <a:solidFill>
                    <a:schemeClr val="bg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2</a:t>
              </a:r>
              <a:endParaRPr lang="ko-KR" altLang="en-US" sz="4800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  <p:grpSp>
          <p:nvGrpSpPr>
            <p:cNvPr id="50" name="그룹 49"/>
            <p:cNvGrpSpPr/>
            <p:nvPr/>
          </p:nvGrpSpPr>
          <p:grpSpPr>
            <a:xfrm>
              <a:off x="990599" y="2789325"/>
              <a:ext cx="2037921" cy="1098218"/>
              <a:chOff x="4362879" y="2355216"/>
              <a:chExt cx="3790521" cy="2223768"/>
            </a:xfrm>
          </p:grpSpPr>
          <p:cxnSp>
            <p:nvCxnSpPr>
              <p:cNvPr id="51" name="직선 연결선 50"/>
              <p:cNvCxnSpPr/>
              <p:nvPr/>
            </p:nvCxnSpPr>
            <p:spPr>
              <a:xfrm flipV="1">
                <a:off x="8145463" y="2355216"/>
                <a:ext cx="0" cy="2223768"/>
              </a:xfrm>
              <a:prstGeom prst="lin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2" name="직선 연결선 51"/>
              <p:cNvCxnSpPr/>
              <p:nvPr/>
            </p:nvCxnSpPr>
            <p:spPr>
              <a:xfrm>
                <a:off x="4362879" y="2355216"/>
                <a:ext cx="3790521" cy="0"/>
              </a:xfrm>
              <a:prstGeom prst="lin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3" name="직선 연결선 52"/>
              <p:cNvCxnSpPr/>
              <p:nvPr/>
            </p:nvCxnSpPr>
            <p:spPr>
              <a:xfrm>
                <a:off x="4362879" y="4578984"/>
                <a:ext cx="3790521" cy="0"/>
              </a:xfrm>
              <a:prstGeom prst="lin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4" name="직선 연결선 53"/>
              <p:cNvCxnSpPr/>
              <p:nvPr/>
            </p:nvCxnSpPr>
            <p:spPr>
              <a:xfrm flipV="1">
                <a:off x="4366054" y="4038600"/>
                <a:ext cx="0" cy="538163"/>
              </a:xfrm>
              <a:prstGeom prst="lin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5" name="직선 연결선 54"/>
              <p:cNvCxnSpPr/>
              <p:nvPr/>
            </p:nvCxnSpPr>
            <p:spPr>
              <a:xfrm flipV="1">
                <a:off x="4369229" y="2355216"/>
                <a:ext cx="0" cy="538163"/>
              </a:xfrm>
              <a:prstGeom prst="lin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56" name="그룹 55"/>
          <p:cNvGrpSpPr/>
          <p:nvPr/>
        </p:nvGrpSpPr>
        <p:grpSpPr>
          <a:xfrm>
            <a:off x="6324600" y="2133600"/>
            <a:ext cx="2303122" cy="1098218"/>
            <a:chOff x="725398" y="2789325"/>
            <a:chExt cx="2303122" cy="1098218"/>
          </a:xfrm>
        </p:grpSpPr>
        <p:sp>
          <p:nvSpPr>
            <p:cNvPr id="57" name="TextBox 56"/>
            <p:cNvSpPr txBox="1"/>
            <p:nvPr/>
          </p:nvSpPr>
          <p:spPr>
            <a:xfrm>
              <a:off x="1298468" y="3153768"/>
              <a:ext cx="1534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게임 시나리오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725398" y="2929579"/>
              <a:ext cx="5437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dirty="0">
                  <a:solidFill>
                    <a:schemeClr val="bg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3</a:t>
              </a:r>
              <a:endParaRPr lang="ko-KR" altLang="en-US" sz="4800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  <p:grpSp>
          <p:nvGrpSpPr>
            <p:cNvPr id="59" name="그룹 58"/>
            <p:cNvGrpSpPr/>
            <p:nvPr/>
          </p:nvGrpSpPr>
          <p:grpSpPr>
            <a:xfrm>
              <a:off x="990599" y="2789325"/>
              <a:ext cx="2037921" cy="1098218"/>
              <a:chOff x="4362879" y="2355216"/>
              <a:chExt cx="3790521" cy="2223768"/>
            </a:xfrm>
          </p:grpSpPr>
          <p:cxnSp>
            <p:nvCxnSpPr>
              <p:cNvPr id="60" name="직선 연결선 59"/>
              <p:cNvCxnSpPr/>
              <p:nvPr/>
            </p:nvCxnSpPr>
            <p:spPr>
              <a:xfrm flipV="1">
                <a:off x="8145463" y="2355216"/>
                <a:ext cx="0" cy="2223768"/>
              </a:xfrm>
              <a:prstGeom prst="lin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1" name="직선 연결선 60"/>
              <p:cNvCxnSpPr/>
              <p:nvPr/>
            </p:nvCxnSpPr>
            <p:spPr>
              <a:xfrm>
                <a:off x="4362879" y="2355216"/>
                <a:ext cx="3790521" cy="0"/>
              </a:xfrm>
              <a:prstGeom prst="lin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2" name="직선 연결선 61"/>
              <p:cNvCxnSpPr/>
              <p:nvPr/>
            </p:nvCxnSpPr>
            <p:spPr>
              <a:xfrm>
                <a:off x="4362879" y="4578984"/>
                <a:ext cx="3790521" cy="0"/>
              </a:xfrm>
              <a:prstGeom prst="lin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3" name="직선 연결선 62"/>
              <p:cNvCxnSpPr/>
              <p:nvPr/>
            </p:nvCxnSpPr>
            <p:spPr>
              <a:xfrm flipV="1">
                <a:off x="4366054" y="4038600"/>
                <a:ext cx="0" cy="538163"/>
              </a:xfrm>
              <a:prstGeom prst="lin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64" name="직선 연결선 63"/>
              <p:cNvCxnSpPr/>
              <p:nvPr/>
            </p:nvCxnSpPr>
            <p:spPr>
              <a:xfrm flipV="1">
                <a:off x="4369229" y="2355216"/>
                <a:ext cx="0" cy="538163"/>
              </a:xfrm>
              <a:prstGeom prst="lin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65" name="그룹 64"/>
          <p:cNvGrpSpPr/>
          <p:nvPr/>
        </p:nvGrpSpPr>
        <p:grpSpPr>
          <a:xfrm>
            <a:off x="9168372" y="2132503"/>
            <a:ext cx="2303122" cy="1098218"/>
            <a:chOff x="725398" y="2789325"/>
            <a:chExt cx="2303122" cy="1098218"/>
          </a:xfrm>
        </p:grpSpPr>
        <p:sp>
          <p:nvSpPr>
            <p:cNvPr id="66" name="TextBox 65"/>
            <p:cNvSpPr txBox="1"/>
            <p:nvPr/>
          </p:nvSpPr>
          <p:spPr>
            <a:xfrm>
              <a:off x="1298468" y="3153768"/>
              <a:ext cx="15343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시스템 구성도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25398" y="2929579"/>
              <a:ext cx="5437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dirty="0">
                  <a:solidFill>
                    <a:schemeClr val="bg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4</a:t>
              </a:r>
              <a:endParaRPr lang="ko-KR" altLang="en-US" sz="4800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  <p:grpSp>
          <p:nvGrpSpPr>
            <p:cNvPr id="68" name="그룹 67"/>
            <p:cNvGrpSpPr/>
            <p:nvPr/>
          </p:nvGrpSpPr>
          <p:grpSpPr>
            <a:xfrm>
              <a:off x="990599" y="2789325"/>
              <a:ext cx="2037921" cy="1098218"/>
              <a:chOff x="4362879" y="2355216"/>
              <a:chExt cx="3790521" cy="2223768"/>
            </a:xfrm>
          </p:grpSpPr>
          <p:cxnSp>
            <p:nvCxnSpPr>
              <p:cNvPr id="69" name="직선 연결선 68"/>
              <p:cNvCxnSpPr/>
              <p:nvPr/>
            </p:nvCxnSpPr>
            <p:spPr>
              <a:xfrm flipV="1">
                <a:off x="8145463" y="2355216"/>
                <a:ext cx="0" cy="2223768"/>
              </a:xfrm>
              <a:prstGeom prst="lin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0" name="직선 연결선 69"/>
              <p:cNvCxnSpPr/>
              <p:nvPr/>
            </p:nvCxnSpPr>
            <p:spPr>
              <a:xfrm>
                <a:off x="4362879" y="2355216"/>
                <a:ext cx="3790521" cy="0"/>
              </a:xfrm>
              <a:prstGeom prst="lin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1" name="직선 연결선 70"/>
              <p:cNvCxnSpPr/>
              <p:nvPr/>
            </p:nvCxnSpPr>
            <p:spPr>
              <a:xfrm>
                <a:off x="4362879" y="4578984"/>
                <a:ext cx="3790521" cy="0"/>
              </a:xfrm>
              <a:prstGeom prst="lin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2" name="직선 연결선 71"/>
              <p:cNvCxnSpPr/>
              <p:nvPr/>
            </p:nvCxnSpPr>
            <p:spPr>
              <a:xfrm flipV="1">
                <a:off x="4366054" y="4038600"/>
                <a:ext cx="0" cy="538163"/>
              </a:xfrm>
              <a:prstGeom prst="lin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3" name="직선 연결선 72"/>
              <p:cNvCxnSpPr/>
              <p:nvPr/>
            </p:nvCxnSpPr>
            <p:spPr>
              <a:xfrm flipV="1">
                <a:off x="4369229" y="2355216"/>
                <a:ext cx="0" cy="538163"/>
              </a:xfrm>
              <a:prstGeom prst="lin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5A2E2E55-042E-D2AD-624C-A8B94FE8855A}"/>
              </a:ext>
            </a:extLst>
          </p:cNvPr>
          <p:cNvGrpSpPr/>
          <p:nvPr/>
        </p:nvGrpSpPr>
        <p:grpSpPr>
          <a:xfrm>
            <a:off x="3398481" y="3747563"/>
            <a:ext cx="2303122" cy="1098218"/>
            <a:chOff x="725398" y="2789325"/>
            <a:chExt cx="2303122" cy="1098218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7FCC99F-D7FB-91F2-3ADB-D468141F4194}"/>
                </a:ext>
              </a:extLst>
            </p:cNvPr>
            <p:cNvSpPr txBox="1"/>
            <p:nvPr/>
          </p:nvSpPr>
          <p:spPr>
            <a:xfrm>
              <a:off x="1298468" y="3153768"/>
              <a:ext cx="1104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업무 분담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66E1B5F-5AEF-A801-47D2-7AB4B7F9FCDE}"/>
                </a:ext>
              </a:extLst>
            </p:cNvPr>
            <p:cNvSpPr txBox="1"/>
            <p:nvPr/>
          </p:nvSpPr>
          <p:spPr>
            <a:xfrm>
              <a:off x="725398" y="2929579"/>
              <a:ext cx="5437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dirty="0">
                  <a:solidFill>
                    <a:schemeClr val="bg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6</a:t>
              </a:r>
              <a:endParaRPr lang="ko-KR" altLang="en-US" sz="4800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F253AA0F-D990-3B0F-486C-D4C87CBCD073}"/>
                </a:ext>
              </a:extLst>
            </p:cNvPr>
            <p:cNvGrpSpPr/>
            <p:nvPr/>
          </p:nvGrpSpPr>
          <p:grpSpPr>
            <a:xfrm>
              <a:off x="990599" y="2789325"/>
              <a:ext cx="2037921" cy="1098218"/>
              <a:chOff x="4362879" y="2355216"/>
              <a:chExt cx="3790521" cy="2223768"/>
            </a:xfrm>
          </p:grpSpPr>
          <p:cxnSp>
            <p:nvCxnSpPr>
              <p:cNvPr id="26" name="직선 연결선 25">
                <a:extLst>
                  <a:ext uri="{FF2B5EF4-FFF2-40B4-BE49-F238E27FC236}">
                    <a16:creationId xmlns:a16="http://schemas.microsoft.com/office/drawing/2014/main" id="{440F88C1-1CC6-3698-8DFD-AE28FE0D7EA3}"/>
                  </a:ext>
                </a:extLst>
              </p:cNvPr>
              <p:cNvCxnSpPr/>
              <p:nvPr/>
            </p:nvCxnSpPr>
            <p:spPr>
              <a:xfrm flipV="1">
                <a:off x="8145463" y="2355216"/>
                <a:ext cx="0" cy="2223768"/>
              </a:xfrm>
              <a:prstGeom prst="lin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7" name="직선 연결선 26">
                <a:extLst>
                  <a:ext uri="{FF2B5EF4-FFF2-40B4-BE49-F238E27FC236}">
                    <a16:creationId xmlns:a16="http://schemas.microsoft.com/office/drawing/2014/main" id="{6B2EC652-3EF6-FFC1-7293-3CFAF2868291}"/>
                  </a:ext>
                </a:extLst>
              </p:cNvPr>
              <p:cNvCxnSpPr/>
              <p:nvPr/>
            </p:nvCxnSpPr>
            <p:spPr>
              <a:xfrm>
                <a:off x="4362879" y="2355216"/>
                <a:ext cx="3790521" cy="0"/>
              </a:xfrm>
              <a:prstGeom prst="lin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8" name="직선 연결선 27">
                <a:extLst>
                  <a:ext uri="{FF2B5EF4-FFF2-40B4-BE49-F238E27FC236}">
                    <a16:creationId xmlns:a16="http://schemas.microsoft.com/office/drawing/2014/main" id="{505E2EE5-5D54-F2E4-5952-0EA0E11AF125}"/>
                  </a:ext>
                </a:extLst>
              </p:cNvPr>
              <p:cNvCxnSpPr/>
              <p:nvPr/>
            </p:nvCxnSpPr>
            <p:spPr>
              <a:xfrm>
                <a:off x="4362879" y="4578984"/>
                <a:ext cx="3790521" cy="0"/>
              </a:xfrm>
              <a:prstGeom prst="lin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29" name="직선 연결선 28">
                <a:extLst>
                  <a:ext uri="{FF2B5EF4-FFF2-40B4-BE49-F238E27FC236}">
                    <a16:creationId xmlns:a16="http://schemas.microsoft.com/office/drawing/2014/main" id="{EED916E8-E356-2CFB-CB28-AE3D859EC68B}"/>
                  </a:ext>
                </a:extLst>
              </p:cNvPr>
              <p:cNvCxnSpPr/>
              <p:nvPr/>
            </p:nvCxnSpPr>
            <p:spPr>
              <a:xfrm flipV="1">
                <a:off x="4366054" y="4038600"/>
                <a:ext cx="0" cy="538163"/>
              </a:xfrm>
              <a:prstGeom prst="lin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0" name="직선 연결선 29">
                <a:extLst>
                  <a:ext uri="{FF2B5EF4-FFF2-40B4-BE49-F238E27FC236}">
                    <a16:creationId xmlns:a16="http://schemas.microsoft.com/office/drawing/2014/main" id="{DE479A85-D6A6-5DB4-5E03-D47F8F1482F9}"/>
                  </a:ext>
                </a:extLst>
              </p:cNvPr>
              <p:cNvCxnSpPr/>
              <p:nvPr/>
            </p:nvCxnSpPr>
            <p:spPr>
              <a:xfrm flipV="1">
                <a:off x="4369229" y="2355216"/>
                <a:ext cx="0" cy="538163"/>
              </a:xfrm>
              <a:prstGeom prst="lin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1BB13B71-9CB6-48A6-9F3C-52440DFFF199}"/>
              </a:ext>
            </a:extLst>
          </p:cNvPr>
          <p:cNvGrpSpPr/>
          <p:nvPr/>
        </p:nvGrpSpPr>
        <p:grpSpPr>
          <a:xfrm>
            <a:off x="6318708" y="3746466"/>
            <a:ext cx="2303122" cy="1098218"/>
            <a:chOff x="725398" y="2789325"/>
            <a:chExt cx="2303122" cy="1098218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EC60519F-E2AF-AD30-A239-419131147E97}"/>
                </a:ext>
              </a:extLst>
            </p:cNvPr>
            <p:cNvSpPr txBox="1"/>
            <p:nvPr/>
          </p:nvSpPr>
          <p:spPr>
            <a:xfrm>
              <a:off x="1298468" y="3153768"/>
              <a:ext cx="11047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수행 일정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0F0D623E-DB75-4F93-9A1D-3C5B13134822}"/>
                </a:ext>
              </a:extLst>
            </p:cNvPr>
            <p:cNvSpPr txBox="1"/>
            <p:nvPr/>
          </p:nvSpPr>
          <p:spPr>
            <a:xfrm>
              <a:off x="725398" y="2929579"/>
              <a:ext cx="5437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dirty="0">
                  <a:solidFill>
                    <a:schemeClr val="bg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7</a:t>
              </a:r>
              <a:endParaRPr lang="ko-KR" altLang="en-US" sz="4800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8425A158-CEBE-3D12-7112-3720556DBF5A}"/>
                </a:ext>
              </a:extLst>
            </p:cNvPr>
            <p:cNvGrpSpPr/>
            <p:nvPr/>
          </p:nvGrpSpPr>
          <p:grpSpPr>
            <a:xfrm>
              <a:off x="990599" y="2789325"/>
              <a:ext cx="2037921" cy="1098218"/>
              <a:chOff x="4362879" y="2355216"/>
              <a:chExt cx="3790521" cy="2223768"/>
            </a:xfrm>
          </p:grpSpPr>
          <p:cxnSp>
            <p:nvCxnSpPr>
              <p:cNvPr id="35" name="직선 연결선 34">
                <a:extLst>
                  <a:ext uri="{FF2B5EF4-FFF2-40B4-BE49-F238E27FC236}">
                    <a16:creationId xmlns:a16="http://schemas.microsoft.com/office/drawing/2014/main" id="{A6833C20-5024-CD4B-DB3D-01AD0257EC2A}"/>
                  </a:ext>
                </a:extLst>
              </p:cNvPr>
              <p:cNvCxnSpPr/>
              <p:nvPr/>
            </p:nvCxnSpPr>
            <p:spPr>
              <a:xfrm flipV="1">
                <a:off x="8145463" y="2355216"/>
                <a:ext cx="0" cy="2223768"/>
              </a:xfrm>
              <a:prstGeom prst="lin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6" name="직선 연결선 35">
                <a:extLst>
                  <a:ext uri="{FF2B5EF4-FFF2-40B4-BE49-F238E27FC236}">
                    <a16:creationId xmlns:a16="http://schemas.microsoft.com/office/drawing/2014/main" id="{6FD81506-783C-A96B-8F2A-415C9DB6609A}"/>
                  </a:ext>
                </a:extLst>
              </p:cNvPr>
              <p:cNvCxnSpPr/>
              <p:nvPr/>
            </p:nvCxnSpPr>
            <p:spPr>
              <a:xfrm>
                <a:off x="4362879" y="2355216"/>
                <a:ext cx="3790521" cy="0"/>
              </a:xfrm>
              <a:prstGeom prst="lin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7" name="직선 연결선 36">
                <a:extLst>
                  <a:ext uri="{FF2B5EF4-FFF2-40B4-BE49-F238E27FC236}">
                    <a16:creationId xmlns:a16="http://schemas.microsoft.com/office/drawing/2014/main" id="{32C7709F-C5A8-7BFC-ACED-5AABB08906EC}"/>
                  </a:ext>
                </a:extLst>
              </p:cNvPr>
              <p:cNvCxnSpPr/>
              <p:nvPr/>
            </p:nvCxnSpPr>
            <p:spPr>
              <a:xfrm>
                <a:off x="4362879" y="4578984"/>
                <a:ext cx="3790521" cy="0"/>
              </a:xfrm>
              <a:prstGeom prst="lin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8" name="직선 연결선 37">
                <a:extLst>
                  <a:ext uri="{FF2B5EF4-FFF2-40B4-BE49-F238E27FC236}">
                    <a16:creationId xmlns:a16="http://schemas.microsoft.com/office/drawing/2014/main" id="{1D2AC663-7152-5C23-3D18-351BA7E5BE92}"/>
                  </a:ext>
                </a:extLst>
              </p:cNvPr>
              <p:cNvCxnSpPr/>
              <p:nvPr/>
            </p:nvCxnSpPr>
            <p:spPr>
              <a:xfrm flipV="1">
                <a:off x="4366054" y="4038600"/>
                <a:ext cx="0" cy="538163"/>
              </a:xfrm>
              <a:prstGeom prst="lin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29805A8A-DAE7-1980-2E1B-AC63C4B6BDEF}"/>
                  </a:ext>
                </a:extLst>
              </p:cNvPr>
              <p:cNvCxnSpPr/>
              <p:nvPr/>
            </p:nvCxnSpPr>
            <p:spPr>
              <a:xfrm flipV="1">
                <a:off x="4369229" y="2355216"/>
                <a:ext cx="0" cy="538163"/>
              </a:xfrm>
              <a:prstGeom prst="lin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0" name="그룹 39">
            <a:extLst>
              <a:ext uri="{FF2B5EF4-FFF2-40B4-BE49-F238E27FC236}">
                <a16:creationId xmlns:a16="http://schemas.microsoft.com/office/drawing/2014/main" id="{EF7C7974-98D0-94C2-F179-D37BCABBD21B}"/>
              </a:ext>
            </a:extLst>
          </p:cNvPr>
          <p:cNvGrpSpPr/>
          <p:nvPr/>
        </p:nvGrpSpPr>
        <p:grpSpPr>
          <a:xfrm>
            <a:off x="9164105" y="3753109"/>
            <a:ext cx="2303122" cy="1098218"/>
            <a:chOff x="725398" y="2789325"/>
            <a:chExt cx="2303122" cy="1098218"/>
          </a:xfrm>
        </p:grpSpPr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4BFD3278-5B0B-FD08-9D3F-5D2F2DAC8E4A}"/>
                </a:ext>
              </a:extLst>
            </p:cNvPr>
            <p:cNvSpPr txBox="1"/>
            <p:nvPr/>
          </p:nvSpPr>
          <p:spPr>
            <a:xfrm>
              <a:off x="1302735" y="3055098"/>
              <a:ext cx="138050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필요 기술 및</a:t>
              </a:r>
              <a:endParaRPr lang="en-US" altLang="ko-KR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dirty="0">
                  <a:solidFill>
                    <a:schemeClr val="bg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참고 문헌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4D21E56-7BE3-9C1B-BC42-BFED7DDF2069}"/>
                </a:ext>
              </a:extLst>
            </p:cNvPr>
            <p:cNvSpPr txBox="1"/>
            <p:nvPr/>
          </p:nvSpPr>
          <p:spPr>
            <a:xfrm>
              <a:off x="725398" y="2929579"/>
              <a:ext cx="5437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dirty="0">
                  <a:solidFill>
                    <a:schemeClr val="bg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8</a:t>
              </a:r>
              <a:endParaRPr lang="ko-KR" altLang="en-US" sz="4800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1C928293-28C4-D1E6-5028-27C180D4D97B}"/>
                </a:ext>
              </a:extLst>
            </p:cNvPr>
            <p:cNvGrpSpPr/>
            <p:nvPr/>
          </p:nvGrpSpPr>
          <p:grpSpPr>
            <a:xfrm>
              <a:off x="990599" y="2789325"/>
              <a:ext cx="2037921" cy="1098218"/>
              <a:chOff x="4362879" y="2355216"/>
              <a:chExt cx="3790521" cy="2223768"/>
            </a:xfrm>
          </p:grpSpPr>
          <p:cxnSp>
            <p:nvCxnSpPr>
              <p:cNvPr id="44" name="직선 연결선 43">
                <a:extLst>
                  <a:ext uri="{FF2B5EF4-FFF2-40B4-BE49-F238E27FC236}">
                    <a16:creationId xmlns:a16="http://schemas.microsoft.com/office/drawing/2014/main" id="{55DDFDC2-0B15-68E3-3734-B9C0683CD13A}"/>
                  </a:ext>
                </a:extLst>
              </p:cNvPr>
              <p:cNvCxnSpPr/>
              <p:nvPr/>
            </p:nvCxnSpPr>
            <p:spPr>
              <a:xfrm flipV="1">
                <a:off x="8145463" y="2355216"/>
                <a:ext cx="0" cy="2223768"/>
              </a:xfrm>
              <a:prstGeom prst="lin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5" name="직선 연결선 44">
                <a:extLst>
                  <a:ext uri="{FF2B5EF4-FFF2-40B4-BE49-F238E27FC236}">
                    <a16:creationId xmlns:a16="http://schemas.microsoft.com/office/drawing/2014/main" id="{221CA359-B7E2-CE49-729D-2265E6828179}"/>
                  </a:ext>
                </a:extLst>
              </p:cNvPr>
              <p:cNvCxnSpPr/>
              <p:nvPr/>
            </p:nvCxnSpPr>
            <p:spPr>
              <a:xfrm>
                <a:off x="4362879" y="2355216"/>
                <a:ext cx="3790521" cy="0"/>
              </a:xfrm>
              <a:prstGeom prst="lin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6" name="직선 연결선 45">
                <a:extLst>
                  <a:ext uri="{FF2B5EF4-FFF2-40B4-BE49-F238E27FC236}">
                    <a16:creationId xmlns:a16="http://schemas.microsoft.com/office/drawing/2014/main" id="{BED46B37-1197-1DD0-0985-E22F66716E08}"/>
                  </a:ext>
                </a:extLst>
              </p:cNvPr>
              <p:cNvCxnSpPr/>
              <p:nvPr/>
            </p:nvCxnSpPr>
            <p:spPr>
              <a:xfrm>
                <a:off x="4362879" y="4578984"/>
                <a:ext cx="3790521" cy="0"/>
              </a:xfrm>
              <a:prstGeom prst="lin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5" name="직선 연결선 74">
                <a:extLst>
                  <a:ext uri="{FF2B5EF4-FFF2-40B4-BE49-F238E27FC236}">
                    <a16:creationId xmlns:a16="http://schemas.microsoft.com/office/drawing/2014/main" id="{68E13787-A2B0-D995-E828-8671CE3CB348}"/>
                  </a:ext>
                </a:extLst>
              </p:cNvPr>
              <p:cNvCxnSpPr/>
              <p:nvPr/>
            </p:nvCxnSpPr>
            <p:spPr>
              <a:xfrm flipV="1">
                <a:off x="4366054" y="4038600"/>
                <a:ext cx="0" cy="538163"/>
              </a:xfrm>
              <a:prstGeom prst="lin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76" name="직선 연결선 75">
                <a:extLst>
                  <a:ext uri="{FF2B5EF4-FFF2-40B4-BE49-F238E27FC236}">
                    <a16:creationId xmlns:a16="http://schemas.microsoft.com/office/drawing/2014/main" id="{EC8C557C-1E07-00F6-73BF-61CC61608957}"/>
                  </a:ext>
                </a:extLst>
              </p:cNvPr>
              <p:cNvCxnSpPr/>
              <p:nvPr/>
            </p:nvCxnSpPr>
            <p:spPr>
              <a:xfrm flipV="1">
                <a:off x="4369229" y="2355216"/>
                <a:ext cx="0" cy="538163"/>
              </a:xfrm>
              <a:prstGeom prst="lin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77" name="그룹 76">
            <a:extLst>
              <a:ext uri="{FF2B5EF4-FFF2-40B4-BE49-F238E27FC236}">
                <a16:creationId xmlns:a16="http://schemas.microsoft.com/office/drawing/2014/main" id="{1A1A8A25-0745-E438-5E6C-AF805C3114C0}"/>
              </a:ext>
            </a:extLst>
          </p:cNvPr>
          <p:cNvGrpSpPr/>
          <p:nvPr/>
        </p:nvGrpSpPr>
        <p:grpSpPr>
          <a:xfrm>
            <a:off x="478255" y="3753109"/>
            <a:ext cx="2303122" cy="1098218"/>
            <a:chOff x="725398" y="2789325"/>
            <a:chExt cx="2303122" cy="1098218"/>
          </a:xfrm>
        </p:grpSpPr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58E000A9-E899-92AD-14B5-19B03F439BAB}"/>
                </a:ext>
              </a:extLst>
            </p:cNvPr>
            <p:cNvSpPr txBox="1"/>
            <p:nvPr/>
          </p:nvSpPr>
          <p:spPr>
            <a:xfrm>
              <a:off x="1309563" y="3055099"/>
              <a:ext cx="144142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>
                  <a:solidFill>
                    <a:schemeClr val="bg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개발 환경 및 </a:t>
              </a:r>
              <a:endParaRPr lang="en-US" altLang="ko-KR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  <a:p>
              <a:r>
                <a:rPr lang="ko-KR" altLang="en-US" dirty="0">
                  <a:solidFill>
                    <a:schemeClr val="bg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방법</a:t>
              </a: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90806825-EDD7-CAA3-A53C-4AC9781483A0}"/>
                </a:ext>
              </a:extLst>
            </p:cNvPr>
            <p:cNvSpPr txBox="1"/>
            <p:nvPr/>
          </p:nvSpPr>
          <p:spPr>
            <a:xfrm>
              <a:off x="725398" y="2929579"/>
              <a:ext cx="5437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4800" dirty="0">
                  <a:solidFill>
                    <a:schemeClr val="bg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5</a:t>
              </a:r>
              <a:endParaRPr lang="ko-KR" altLang="en-US" sz="4800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  <p:grpSp>
          <p:nvGrpSpPr>
            <p:cNvPr id="80" name="그룹 79">
              <a:extLst>
                <a:ext uri="{FF2B5EF4-FFF2-40B4-BE49-F238E27FC236}">
                  <a16:creationId xmlns:a16="http://schemas.microsoft.com/office/drawing/2014/main" id="{E1349C1B-DEAA-53D3-C6BB-0AFE0FBB11F0}"/>
                </a:ext>
              </a:extLst>
            </p:cNvPr>
            <p:cNvGrpSpPr/>
            <p:nvPr/>
          </p:nvGrpSpPr>
          <p:grpSpPr>
            <a:xfrm>
              <a:off x="990599" y="2789325"/>
              <a:ext cx="2037921" cy="1098218"/>
              <a:chOff x="4362879" y="2355216"/>
              <a:chExt cx="3790521" cy="2223768"/>
            </a:xfrm>
          </p:grpSpPr>
          <p:cxnSp>
            <p:nvCxnSpPr>
              <p:cNvPr id="81" name="직선 연결선 80">
                <a:extLst>
                  <a:ext uri="{FF2B5EF4-FFF2-40B4-BE49-F238E27FC236}">
                    <a16:creationId xmlns:a16="http://schemas.microsoft.com/office/drawing/2014/main" id="{D640DB46-6F6D-EACD-4E66-FE2E5F2D60B6}"/>
                  </a:ext>
                </a:extLst>
              </p:cNvPr>
              <p:cNvCxnSpPr/>
              <p:nvPr/>
            </p:nvCxnSpPr>
            <p:spPr>
              <a:xfrm flipV="1">
                <a:off x="8145463" y="2355216"/>
                <a:ext cx="0" cy="2223768"/>
              </a:xfrm>
              <a:prstGeom prst="lin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id="{CBD5E825-B8AB-69C7-305A-647A418DC0B1}"/>
                  </a:ext>
                </a:extLst>
              </p:cNvPr>
              <p:cNvCxnSpPr/>
              <p:nvPr/>
            </p:nvCxnSpPr>
            <p:spPr>
              <a:xfrm>
                <a:off x="4362879" y="2355216"/>
                <a:ext cx="3790521" cy="0"/>
              </a:xfrm>
              <a:prstGeom prst="lin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3" name="직선 연결선 82">
                <a:extLst>
                  <a:ext uri="{FF2B5EF4-FFF2-40B4-BE49-F238E27FC236}">
                    <a16:creationId xmlns:a16="http://schemas.microsoft.com/office/drawing/2014/main" id="{A3191F6A-376A-1569-183E-C881002D7146}"/>
                  </a:ext>
                </a:extLst>
              </p:cNvPr>
              <p:cNvCxnSpPr/>
              <p:nvPr/>
            </p:nvCxnSpPr>
            <p:spPr>
              <a:xfrm>
                <a:off x="4362879" y="4578984"/>
                <a:ext cx="3790521" cy="0"/>
              </a:xfrm>
              <a:prstGeom prst="lin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4" name="직선 연결선 83">
                <a:extLst>
                  <a:ext uri="{FF2B5EF4-FFF2-40B4-BE49-F238E27FC236}">
                    <a16:creationId xmlns:a16="http://schemas.microsoft.com/office/drawing/2014/main" id="{B588729E-2422-6550-37E7-12FD9FBC3196}"/>
                  </a:ext>
                </a:extLst>
              </p:cNvPr>
              <p:cNvCxnSpPr/>
              <p:nvPr/>
            </p:nvCxnSpPr>
            <p:spPr>
              <a:xfrm flipV="1">
                <a:off x="4366054" y="4038600"/>
                <a:ext cx="0" cy="538163"/>
              </a:xfrm>
              <a:prstGeom prst="lin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85" name="직선 연결선 84">
                <a:extLst>
                  <a:ext uri="{FF2B5EF4-FFF2-40B4-BE49-F238E27FC236}">
                    <a16:creationId xmlns:a16="http://schemas.microsoft.com/office/drawing/2014/main" id="{DEBF3F87-4A2E-8DE4-824C-B97FB609BAE8}"/>
                  </a:ext>
                </a:extLst>
              </p:cNvPr>
              <p:cNvCxnSpPr/>
              <p:nvPr/>
            </p:nvCxnSpPr>
            <p:spPr>
              <a:xfrm flipV="1">
                <a:off x="4369229" y="2355216"/>
                <a:ext cx="0" cy="538163"/>
              </a:xfrm>
              <a:prstGeom prst="line">
                <a:avLst/>
              </a:prstGeom>
              <a:no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333630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304800" y="266700"/>
            <a:ext cx="11582400" cy="632460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9753460" y="566445"/>
            <a:ext cx="2117516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000" spc="300"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종합설계 개요</a:t>
            </a:r>
            <a:endParaRPr lang="ko-KR" altLang="en-US" sz="2000" spc="300" dirty="0">
              <a:solidFill>
                <a:srgbClr val="FF0000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3" name="직사각형 22"/>
          <p:cNvSpPr/>
          <p:nvPr/>
        </p:nvSpPr>
        <p:spPr>
          <a:xfrm>
            <a:off x="304800" y="5513644"/>
            <a:ext cx="11582400" cy="5746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grpSp>
        <p:nvGrpSpPr>
          <p:cNvPr id="29" name="그룹 28"/>
          <p:cNvGrpSpPr/>
          <p:nvPr/>
        </p:nvGrpSpPr>
        <p:grpSpPr>
          <a:xfrm>
            <a:off x="11557000" y="5040649"/>
            <a:ext cx="256249" cy="394896"/>
            <a:chOff x="8915400" y="1982400"/>
            <a:chExt cx="1194950" cy="1841496"/>
          </a:xfrm>
        </p:grpSpPr>
        <p:sp>
          <p:nvSpPr>
            <p:cNvPr id="25" name="직사각형 24"/>
            <p:cNvSpPr/>
            <p:nvPr/>
          </p:nvSpPr>
          <p:spPr>
            <a:xfrm>
              <a:off x="8915400" y="2634604"/>
              <a:ext cx="537088" cy="53708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9573262" y="1982400"/>
              <a:ext cx="537088" cy="53708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9573262" y="2634604"/>
              <a:ext cx="537088" cy="53708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/>
            <p:cNvSpPr/>
            <p:nvPr/>
          </p:nvSpPr>
          <p:spPr>
            <a:xfrm>
              <a:off x="8915400" y="3286808"/>
              <a:ext cx="537088" cy="53708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/>
          <p:cNvGrpSpPr/>
          <p:nvPr/>
        </p:nvGrpSpPr>
        <p:grpSpPr>
          <a:xfrm>
            <a:off x="401445" y="5059818"/>
            <a:ext cx="379605" cy="375727"/>
            <a:chOff x="401445" y="5059818"/>
            <a:chExt cx="379605" cy="375727"/>
          </a:xfrm>
        </p:grpSpPr>
        <p:sp>
          <p:nvSpPr>
            <p:cNvPr id="41" name="직사각형 40"/>
            <p:cNvSpPr/>
            <p:nvPr/>
          </p:nvSpPr>
          <p:spPr>
            <a:xfrm>
              <a:off x="401445" y="5324854"/>
              <a:ext cx="110691" cy="11069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/>
            <p:cNvSpPr/>
            <p:nvPr/>
          </p:nvSpPr>
          <p:spPr>
            <a:xfrm>
              <a:off x="401445" y="5193263"/>
              <a:ext cx="110691" cy="11069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/>
            <p:cNvSpPr/>
            <p:nvPr/>
          </p:nvSpPr>
          <p:spPr>
            <a:xfrm>
              <a:off x="537027" y="5324854"/>
              <a:ext cx="110691" cy="11069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/>
            <p:cNvSpPr/>
            <p:nvPr/>
          </p:nvSpPr>
          <p:spPr>
            <a:xfrm>
              <a:off x="670359" y="5324765"/>
              <a:ext cx="110691" cy="11069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/>
            <p:cNvSpPr/>
            <p:nvPr/>
          </p:nvSpPr>
          <p:spPr>
            <a:xfrm>
              <a:off x="401445" y="5059818"/>
              <a:ext cx="110691" cy="11069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/>
            <p:cNvSpPr/>
            <p:nvPr/>
          </p:nvSpPr>
          <p:spPr>
            <a:xfrm>
              <a:off x="537027" y="5191409"/>
              <a:ext cx="110691" cy="11069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56D9113-3BE0-0CD2-5077-69C78B2AC05D}"/>
              </a:ext>
            </a:extLst>
          </p:cNvPr>
          <p:cNvGrpSpPr/>
          <p:nvPr/>
        </p:nvGrpSpPr>
        <p:grpSpPr>
          <a:xfrm>
            <a:off x="512136" y="470908"/>
            <a:ext cx="687500" cy="591185"/>
            <a:chOff x="4725987" y="1231301"/>
            <a:chExt cx="2740025" cy="2725732"/>
          </a:xfrm>
        </p:grpSpPr>
        <p:pic>
          <p:nvPicPr>
            <p:cNvPr id="27" name="Picture 2" descr="pastel gradation에 대한 이미지 검색결과">
              <a:extLst>
                <a:ext uri="{FF2B5EF4-FFF2-40B4-BE49-F238E27FC236}">
                  <a16:creationId xmlns:a16="http://schemas.microsoft.com/office/drawing/2014/main" id="{3A89C149-71B1-719D-F509-16E4FD0FC2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5987" y="1231301"/>
              <a:ext cx="2740025" cy="27257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68A0115-96F9-DB0D-282F-3F0AC3162820}"/>
                </a:ext>
              </a:extLst>
            </p:cNvPr>
            <p:cNvSpPr txBox="1"/>
            <p:nvPr/>
          </p:nvSpPr>
          <p:spPr>
            <a:xfrm>
              <a:off x="4725987" y="1536598"/>
              <a:ext cx="952688" cy="62171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1200" spc="300" dirty="0">
                  <a:solidFill>
                    <a:schemeClr val="bg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Play</a:t>
              </a:r>
            </a:p>
            <a:p>
              <a:r>
                <a:rPr lang="en-US" altLang="ko-KR" sz="1200" spc="300" dirty="0">
                  <a:solidFill>
                    <a:schemeClr val="bg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Wrist</a:t>
              </a:r>
              <a:endParaRPr lang="ko-KR" altLang="en-US" sz="1200" spc="300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</p:grpSp>
      <p:sp>
        <p:nvSpPr>
          <p:cNvPr id="3" name="오각형 3">
            <a:extLst>
              <a:ext uri="{FF2B5EF4-FFF2-40B4-BE49-F238E27FC236}">
                <a16:creationId xmlns:a16="http://schemas.microsoft.com/office/drawing/2014/main" id="{C0847850-D033-79A3-18F0-D4B97F9F56F0}"/>
              </a:ext>
            </a:extLst>
          </p:cNvPr>
          <p:cNvSpPr/>
          <p:nvPr/>
        </p:nvSpPr>
        <p:spPr>
          <a:xfrm>
            <a:off x="5874047" y="966555"/>
            <a:ext cx="3501201" cy="396915"/>
          </a:xfrm>
          <a:prstGeom prst="homePlate">
            <a:avLst>
              <a:gd name="adj" fmla="val 736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연구 개발 배경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6EA44CA-EE5F-7016-D074-1E06C33719D0}"/>
              </a:ext>
            </a:extLst>
          </p:cNvPr>
          <p:cNvSpPr/>
          <p:nvPr/>
        </p:nvSpPr>
        <p:spPr>
          <a:xfrm>
            <a:off x="5878848" y="1343245"/>
            <a:ext cx="5786400" cy="34265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A6FFC95-76C9-DD7F-08B1-518A0FCC61BA}"/>
              </a:ext>
            </a:extLst>
          </p:cNvPr>
          <p:cNvSpPr txBox="1"/>
          <p:nvPr/>
        </p:nvSpPr>
        <p:spPr>
          <a:xfrm>
            <a:off x="6066948" y="2293554"/>
            <a:ext cx="5410200" cy="14003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 err="1"/>
              <a:t>ㆍ스마트</a:t>
            </a:r>
            <a:r>
              <a:rPr lang="ko-KR" altLang="en-US" sz="1700" dirty="0"/>
              <a:t> </a:t>
            </a:r>
            <a:r>
              <a:rPr lang="ko-KR" altLang="en-US" sz="1700" dirty="0" err="1"/>
              <a:t>워치는</a:t>
            </a:r>
            <a:r>
              <a:rPr lang="ko-KR" altLang="en-US" sz="1700" dirty="0"/>
              <a:t> 운동</a:t>
            </a:r>
            <a:r>
              <a:rPr lang="en-US" altLang="ko-KR" sz="1700" dirty="0"/>
              <a:t>, </a:t>
            </a:r>
            <a:r>
              <a:rPr lang="ko-KR" altLang="en-US" sz="1700" dirty="0"/>
              <a:t>건강</a:t>
            </a:r>
            <a:r>
              <a:rPr lang="en-US" altLang="ko-KR" sz="1700" dirty="0"/>
              <a:t>, </a:t>
            </a:r>
            <a:r>
              <a:rPr lang="ko-KR" altLang="en-US" sz="1700" dirty="0"/>
              <a:t>연락 등 다소 제한적인 분야에서만 활용되고 있음</a:t>
            </a:r>
            <a:endParaRPr lang="en-US" altLang="ko-KR" sz="1700" dirty="0"/>
          </a:p>
          <a:p>
            <a:endParaRPr lang="en-US" altLang="ko-KR" sz="1700" dirty="0"/>
          </a:p>
          <a:p>
            <a:r>
              <a:rPr lang="ko-KR" altLang="ko-KR" sz="1700" dirty="0" err="1"/>
              <a:t>ㆍ</a:t>
            </a:r>
            <a:r>
              <a:rPr lang="ko-KR" altLang="en-US" sz="1700" dirty="0" err="1"/>
              <a:t>스마트</a:t>
            </a:r>
            <a:r>
              <a:rPr lang="ko-KR" altLang="en-US" sz="1700" dirty="0"/>
              <a:t> </a:t>
            </a:r>
            <a:r>
              <a:rPr lang="ko-KR" altLang="en-US" sz="1700" dirty="0" err="1"/>
              <a:t>워치를</a:t>
            </a:r>
            <a:r>
              <a:rPr lang="ko-KR" altLang="en-US" sz="1700" dirty="0"/>
              <a:t> 이용한 게임은 거의 대부분이 싱글 플레이 게임이며</a:t>
            </a:r>
            <a:r>
              <a:rPr lang="en-US" altLang="ko-KR" sz="1700" dirty="0"/>
              <a:t>, </a:t>
            </a:r>
            <a:r>
              <a:rPr lang="ko-KR" altLang="en-US" sz="1700" dirty="0"/>
              <a:t>단순한 시뮬레이션 장르가 많음</a:t>
            </a:r>
          </a:p>
        </p:txBody>
      </p:sp>
      <p:pic>
        <p:nvPicPr>
          <p:cNvPr id="6" name="그림 5" descr="텍스트, 손목시계, 스크린샷이(가) 표시된 사진&#10;&#10;자동 생성된 설명">
            <a:extLst>
              <a:ext uri="{FF2B5EF4-FFF2-40B4-BE49-F238E27FC236}">
                <a16:creationId xmlns:a16="http://schemas.microsoft.com/office/drawing/2014/main" id="{846DC721-A65C-BF2B-4FD5-CDA257C5B38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36" y="1062093"/>
            <a:ext cx="2514600" cy="2212519"/>
          </a:xfrm>
          <a:prstGeom prst="rect">
            <a:avLst/>
          </a:prstGeom>
        </p:spPr>
      </p:pic>
      <p:pic>
        <p:nvPicPr>
          <p:cNvPr id="9" name="그림 8" descr="텍스트, 손목시계, 스크린샷이(가) 표시된 사진&#10;&#10;자동 생성된 설명">
            <a:extLst>
              <a:ext uri="{FF2B5EF4-FFF2-40B4-BE49-F238E27FC236}">
                <a16:creationId xmlns:a16="http://schemas.microsoft.com/office/drawing/2014/main" id="{AB988645-C9CA-4E4F-1869-84F3B72B1C2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5412" y="1062093"/>
            <a:ext cx="2514600" cy="2212519"/>
          </a:xfrm>
          <a:prstGeom prst="rect">
            <a:avLst/>
          </a:prstGeom>
        </p:spPr>
      </p:pic>
      <p:pic>
        <p:nvPicPr>
          <p:cNvPr id="11" name="그림 10" descr="텍스트, 스크린샷, 손목시계이(가) 표시된 사진&#10;&#10;자동 생성된 설명">
            <a:extLst>
              <a:ext uri="{FF2B5EF4-FFF2-40B4-BE49-F238E27FC236}">
                <a16:creationId xmlns:a16="http://schemas.microsoft.com/office/drawing/2014/main" id="{8EADED57-5A57-8015-D30E-E2445B2200E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027" y="3272303"/>
            <a:ext cx="2513276" cy="1883521"/>
          </a:xfrm>
          <a:prstGeom prst="rect">
            <a:avLst/>
          </a:prstGeom>
        </p:spPr>
      </p:pic>
      <p:pic>
        <p:nvPicPr>
          <p:cNvPr id="13" name="그림 12" descr="텍스트, 손목시계, 스크린샷이(가) 표시된 사진&#10;&#10;자동 생성된 설명">
            <a:extLst>
              <a:ext uri="{FF2B5EF4-FFF2-40B4-BE49-F238E27FC236}">
                <a16:creationId xmlns:a16="http://schemas.microsoft.com/office/drawing/2014/main" id="{8C47A6D8-28F1-319B-98C3-10096824458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6311" y="3273707"/>
            <a:ext cx="2492377" cy="1882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2859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7FB135-577A-AC1F-AA00-DC107CA4C1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BDED9DC-3E43-6066-63AE-11A6BCDA1F10}"/>
              </a:ext>
            </a:extLst>
          </p:cNvPr>
          <p:cNvSpPr/>
          <p:nvPr/>
        </p:nvSpPr>
        <p:spPr>
          <a:xfrm>
            <a:off x="304800" y="266700"/>
            <a:ext cx="11582400" cy="632460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C9CE15E-E445-8113-3292-B7E50C515068}"/>
              </a:ext>
            </a:extLst>
          </p:cNvPr>
          <p:cNvSpPr txBox="1"/>
          <p:nvPr/>
        </p:nvSpPr>
        <p:spPr>
          <a:xfrm>
            <a:off x="9753460" y="566445"/>
            <a:ext cx="2117516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000" spc="300"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종합설계 개요</a:t>
            </a:r>
            <a:endParaRPr lang="ko-KR" altLang="en-US" sz="2000" spc="300" dirty="0">
              <a:solidFill>
                <a:srgbClr val="FF0000"/>
              </a:solidFill>
              <a:latin typeface="한컴 고딕" panose="02000500000000000000" pitchFamily="2" charset="-127"/>
              <a:ea typeface="한컴 고딕" panose="02000500000000000000" pitchFamily="2" charset="-127"/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2D27190-CADF-0AA3-3ABA-2655E59F6CC2}"/>
              </a:ext>
            </a:extLst>
          </p:cNvPr>
          <p:cNvSpPr/>
          <p:nvPr/>
        </p:nvSpPr>
        <p:spPr>
          <a:xfrm>
            <a:off x="304800" y="5513644"/>
            <a:ext cx="11582400" cy="5746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5EFEED38-E003-DF30-1518-04A94C413E32}"/>
              </a:ext>
            </a:extLst>
          </p:cNvPr>
          <p:cNvGrpSpPr/>
          <p:nvPr/>
        </p:nvGrpSpPr>
        <p:grpSpPr>
          <a:xfrm>
            <a:off x="11557000" y="5040649"/>
            <a:ext cx="256249" cy="394896"/>
            <a:chOff x="8915400" y="1982400"/>
            <a:chExt cx="1194950" cy="1841496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BD90CBCE-84C6-00F1-0DA6-185C147AEBE2}"/>
                </a:ext>
              </a:extLst>
            </p:cNvPr>
            <p:cNvSpPr/>
            <p:nvPr/>
          </p:nvSpPr>
          <p:spPr>
            <a:xfrm>
              <a:off x="8915400" y="2634604"/>
              <a:ext cx="537088" cy="53708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D271E939-8893-CB8F-D143-B42625C6AECA}"/>
                </a:ext>
              </a:extLst>
            </p:cNvPr>
            <p:cNvSpPr/>
            <p:nvPr/>
          </p:nvSpPr>
          <p:spPr>
            <a:xfrm>
              <a:off x="9573262" y="1982400"/>
              <a:ext cx="537088" cy="53708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7D23C3EA-1DFA-584C-DAAF-03D7350346E8}"/>
                </a:ext>
              </a:extLst>
            </p:cNvPr>
            <p:cNvSpPr/>
            <p:nvPr/>
          </p:nvSpPr>
          <p:spPr>
            <a:xfrm>
              <a:off x="9573262" y="2634604"/>
              <a:ext cx="537088" cy="53708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1A4F6AD-F2F2-283C-4986-F7BADD48FA6F}"/>
                </a:ext>
              </a:extLst>
            </p:cNvPr>
            <p:cNvSpPr/>
            <p:nvPr/>
          </p:nvSpPr>
          <p:spPr>
            <a:xfrm>
              <a:off x="8915400" y="3286808"/>
              <a:ext cx="537088" cy="53708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BC85FE6E-0749-33F8-7050-1557BCB9CEB0}"/>
              </a:ext>
            </a:extLst>
          </p:cNvPr>
          <p:cNvGrpSpPr/>
          <p:nvPr/>
        </p:nvGrpSpPr>
        <p:grpSpPr>
          <a:xfrm>
            <a:off x="401445" y="5059818"/>
            <a:ext cx="379605" cy="375727"/>
            <a:chOff x="401445" y="5059818"/>
            <a:chExt cx="379605" cy="37572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4292B215-C880-5F48-C542-E359E4E67EF0}"/>
                </a:ext>
              </a:extLst>
            </p:cNvPr>
            <p:cNvSpPr/>
            <p:nvPr/>
          </p:nvSpPr>
          <p:spPr>
            <a:xfrm>
              <a:off x="401445" y="5324854"/>
              <a:ext cx="110691" cy="11069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5746EB1E-B4C3-445E-3107-7DECF9E4C485}"/>
                </a:ext>
              </a:extLst>
            </p:cNvPr>
            <p:cNvSpPr/>
            <p:nvPr/>
          </p:nvSpPr>
          <p:spPr>
            <a:xfrm>
              <a:off x="401445" y="5193263"/>
              <a:ext cx="110691" cy="11069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292DE01C-5FCB-9BE4-633B-C63ED95F53D7}"/>
                </a:ext>
              </a:extLst>
            </p:cNvPr>
            <p:cNvSpPr/>
            <p:nvPr/>
          </p:nvSpPr>
          <p:spPr>
            <a:xfrm>
              <a:off x="537027" y="5324854"/>
              <a:ext cx="110691" cy="11069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0B4D0276-BB7D-475E-9152-B13A8D3E6180}"/>
                </a:ext>
              </a:extLst>
            </p:cNvPr>
            <p:cNvSpPr/>
            <p:nvPr/>
          </p:nvSpPr>
          <p:spPr>
            <a:xfrm>
              <a:off x="670359" y="5324765"/>
              <a:ext cx="110691" cy="11069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45D0589A-5A6B-B282-8A29-CBC90526492C}"/>
                </a:ext>
              </a:extLst>
            </p:cNvPr>
            <p:cNvSpPr/>
            <p:nvPr/>
          </p:nvSpPr>
          <p:spPr>
            <a:xfrm>
              <a:off x="401445" y="5059818"/>
              <a:ext cx="110691" cy="11069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2B2122FF-4C7E-A962-05F9-72BA8BBDF179}"/>
                </a:ext>
              </a:extLst>
            </p:cNvPr>
            <p:cNvSpPr/>
            <p:nvPr/>
          </p:nvSpPr>
          <p:spPr>
            <a:xfrm>
              <a:off x="537027" y="5191409"/>
              <a:ext cx="110691" cy="11069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23BE6776-8EDC-E06E-0076-7CC6BDBF54EA}"/>
              </a:ext>
            </a:extLst>
          </p:cNvPr>
          <p:cNvGrpSpPr/>
          <p:nvPr/>
        </p:nvGrpSpPr>
        <p:grpSpPr>
          <a:xfrm>
            <a:off x="512136" y="470908"/>
            <a:ext cx="687500" cy="591185"/>
            <a:chOff x="4725987" y="1231301"/>
            <a:chExt cx="2740025" cy="2725732"/>
          </a:xfrm>
        </p:grpSpPr>
        <p:pic>
          <p:nvPicPr>
            <p:cNvPr id="27" name="Picture 2" descr="pastel gradation에 대한 이미지 검색결과">
              <a:extLst>
                <a:ext uri="{FF2B5EF4-FFF2-40B4-BE49-F238E27FC236}">
                  <a16:creationId xmlns:a16="http://schemas.microsoft.com/office/drawing/2014/main" id="{F6FCCA39-34F0-3A13-E9F9-440674EBCD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5987" y="1231301"/>
              <a:ext cx="2740025" cy="27257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9EC412C-0CD0-DBC9-0F7C-461CA0E4DE0D}"/>
                </a:ext>
              </a:extLst>
            </p:cNvPr>
            <p:cNvSpPr txBox="1"/>
            <p:nvPr/>
          </p:nvSpPr>
          <p:spPr>
            <a:xfrm>
              <a:off x="4725987" y="1536598"/>
              <a:ext cx="952688" cy="62171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1200" spc="300" dirty="0">
                  <a:solidFill>
                    <a:schemeClr val="bg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Play</a:t>
              </a:r>
            </a:p>
            <a:p>
              <a:r>
                <a:rPr lang="en-US" altLang="ko-KR" sz="1200" spc="300" dirty="0">
                  <a:solidFill>
                    <a:schemeClr val="bg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Wrist</a:t>
              </a:r>
              <a:endParaRPr lang="ko-KR" altLang="en-US" sz="1200" spc="300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</p:grpSp>
      <p:sp>
        <p:nvSpPr>
          <p:cNvPr id="3" name="오각형 3">
            <a:extLst>
              <a:ext uri="{FF2B5EF4-FFF2-40B4-BE49-F238E27FC236}">
                <a16:creationId xmlns:a16="http://schemas.microsoft.com/office/drawing/2014/main" id="{3556F009-9A6C-D11F-4D54-EF9655AA2C25}"/>
              </a:ext>
            </a:extLst>
          </p:cNvPr>
          <p:cNvSpPr/>
          <p:nvPr/>
        </p:nvSpPr>
        <p:spPr>
          <a:xfrm>
            <a:off x="3197999" y="1103368"/>
            <a:ext cx="3501201" cy="396915"/>
          </a:xfrm>
          <a:prstGeom prst="homePlate">
            <a:avLst>
              <a:gd name="adj" fmla="val 736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연구 개발 목표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5D86170-EAC6-CBDF-01BD-22F99A5E810E}"/>
              </a:ext>
            </a:extLst>
          </p:cNvPr>
          <p:cNvSpPr/>
          <p:nvPr/>
        </p:nvSpPr>
        <p:spPr>
          <a:xfrm>
            <a:off x="3202800" y="1480058"/>
            <a:ext cx="5786400" cy="34265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5D26EB-4876-679A-6C3B-ED15AAA528DA}"/>
              </a:ext>
            </a:extLst>
          </p:cNvPr>
          <p:cNvSpPr txBox="1"/>
          <p:nvPr/>
        </p:nvSpPr>
        <p:spPr>
          <a:xfrm>
            <a:off x="3390900" y="1733572"/>
            <a:ext cx="5410200" cy="32470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 err="1"/>
              <a:t>ㆍ싱글</a:t>
            </a:r>
            <a:r>
              <a:rPr lang="ko-KR" altLang="en-US" sz="1700" dirty="0"/>
              <a:t> 게임 위주인 현 상황과 달리</a:t>
            </a:r>
            <a:r>
              <a:rPr lang="en-US" altLang="ko-KR" sz="1700" dirty="0"/>
              <a:t>, </a:t>
            </a:r>
            <a:r>
              <a:rPr lang="ko-KR" altLang="en-US" sz="1700" dirty="0"/>
              <a:t>여러 명이 참여 가능한 멀티 게임을 개발 </a:t>
            </a:r>
            <a:endParaRPr lang="en-US" altLang="ko-KR" sz="1700" dirty="0"/>
          </a:p>
          <a:p>
            <a:endParaRPr lang="en-US" altLang="ko-KR" sz="1700" dirty="0"/>
          </a:p>
          <a:p>
            <a:r>
              <a:rPr lang="ko-KR" altLang="ko-KR" sz="1700" dirty="0" err="1"/>
              <a:t>ㆍ</a:t>
            </a:r>
            <a:r>
              <a:rPr lang="ko-KR" altLang="en-US" sz="1700" dirty="0" err="1"/>
              <a:t>심박수</a:t>
            </a:r>
            <a:r>
              <a:rPr lang="ko-KR" altLang="en-US" sz="1700" dirty="0"/>
              <a:t> 센서 등 스마트 </a:t>
            </a:r>
            <a:r>
              <a:rPr lang="ko-KR" altLang="en-US" sz="1700" dirty="0" err="1"/>
              <a:t>워치의</a:t>
            </a:r>
            <a:r>
              <a:rPr lang="ko-KR" altLang="en-US" sz="1700" dirty="0"/>
              <a:t> 다양한 센서를 최대한 활용하여 게임 개발</a:t>
            </a:r>
            <a:endParaRPr lang="en-US" altLang="ko-KR" sz="1700" dirty="0"/>
          </a:p>
          <a:p>
            <a:endParaRPr lang="en-US" altLang="ko-KR" sz="1700" dirty="0"/>
          </a:p>
          <a:p>
            <a:r>
              <a:rPr lang="ko-KR" altLang="en-US" sz="1700" dirty="0" err="1"/>
              <a:t>ㆍ시공간의</a:t>
            </a:r>
            <a:r>
              <a:rPr lang="ko-KR" altLang="en-US" sz="1700" dirty="0"/>
              <a:t> 제약 없이</a:t>
            </a:r>
            <a:r>
              <a:rPr lang="en-US" altLang="ko-KR" sz="1700" dirty="0"/>
              <a:t>, </a:t>
            </a:r>
            <a:r>
              <a:rPr lang="ko-KR" altLang="en-US" sz="1700" dirty="0"/>
              <a:t>언제 어디서나 즐길 수 있는 간단하고 재미있는 게임 개발</a:t>
            </a:r>
            <a:endParaRPr lang="en-US" altLang="ko-KR" sz="1700" dirty="0"/>
          </a:p>
          <a:p>
            <a:endParaRPr lang="en-US" altLang="ko-KR" sz="1700" dirty="0"/>
          </a:p>
          <a:p>
            <a:r>
              <a:rPr lang="ko-KR" altLang="en-US" sz="1700" dirty="0" err="1"/>
              <a:t>ㆍ따로</a:t>
            </a:r>
            <a:r>
              <a:rPr lang="ko-KR" altLang="en-US" sz="1700" dirty="0"/>
              <a:t> 추가적인 장비 없이도 스마트 </a:t>
            </a:r>
            <a:r>
              <a:rPr lang="ko-KR" altLang="en-US" sz="1700" dirty="0" err="1"/>
              <a:t>워치</a:t>
            </a:r>
            <a:r>
              <a:rPr lang="ko-KR" altLang="en-US" sz="1700" dirty="0"/>
              <a:t> 혹은 스마트폰만 있으면 다양하게 즐길 수 있는 게임 어플</a:t>
            </a:r>
            <a:endParaRPr lang="en-US" altLang="ko-KR" sz="1700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070203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BA063E-F77E-7355-A8BA-B3002E364E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2BFC8AC-7E31-AC7F-AD14-3F542F9C5572}"/>
              </a:ext>
            </a:extLst>
          </p:cNvPr>
          <p:cNvSpPr/>
          <p:nvPr/>
        </p:nvSpPr>
        <p:spPr>
          <a:xfrm>
            <a:off x="304800" y="266700"/>
            <a:ext cx="11582400" cy="632460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F3F4E0-6D4B-222D-EB9F-F3571DFEA8DF}"/>
              </a:ext>
            </a:extLst>
          </p:cNvPr>
          <p:cNvSpPr txBox="1"/>
          <p:nvPr/>
        </p:nvSpPr>
        <p:spPr>
          <a:xfrm>
            <a:off x="9753460" y="566445"/>
            <a:ext cx="2117516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000" spc="300" dirty="0"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종합설계 개요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6D2DC30-C12E-4084-6EC7-ACAF8BD2E5F8}"/>
              </a:ext>
            </a:extLst>
          </p:cNvPr>
          <p:cNvSpPr/>
          <p:nvPr/>
        </p:nvSpPr>
        <p:spPr>
          <a:xfrm>
            <a:off x="304800" y="5513644"/>
            <a:ext cx="11582400" cy="5746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922FE14A-365D-2A93-0C92-9A86C1A0D816}"/>
              </a:ext>
            </a:extLst>
          </p:cNvPr>
          <p:cNvGrpSpPr/>
          <p:nvPr/>
        </p:nvGrpSpPr>
        <p:grpSpPr>
          <a:xfrm>
            <a:off x="11557000" y="5040649"/>
            <a:ext cx="256249" cy="394896"/>
            <a:chOff x="8915400" y="1982400"/>
            <a:chExt cx="1194950" cy="1841496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FE30BF71-C13C-B859-546B-B81754C23FBB}"/>
                </a:ext>
              </a:extLst>
            </p:cNvPr>
            <p:cNvSpPr/>
            <p:nvPr/>
          </p:nvSpPr>
          <p:spPr>
            <a:xfrm>
              <a:off x="8915400" y="2634604"/>
              <a:ext cx="537088" cy="53708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7CF58B7-0B61-2520-2A36-D5941443F281}"/>
                </a:ext>
              </a:extLst>
            </p:cNvPr>
            <p:cNvSpPr/>
            <p:nvPr/>
          </p:nvSpPr>
          <p:spPr>
            <a:xfrm>
              <a:off x="9573262" y="1982400"/>
              <a:ext cx="537088" cy="53708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91408A8B-F703-E38E-E21A-208A81C7CA2F}"/>
                </a:ext>
              </a:extLst>
            </p:cNvPr>
            <p:cNvSpPr/>
            <p:nvPr/>
          </p:nvSpPr>
          <p:spPr>
            <a:xfrm>
              <a:off x="9573262" y="2634604"/>
              <a:ext cx="537088" cy="53708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1068E79-F78C-C945-B644-5105819689F5}"/>
                </a:ext>
              </a:extLst>
            </p:cNvPr>
            <p:cNvSpPr/>
            <p:nvPr/>
          </p:nvSpPr>
          <p:spPr>
            <a:xfrm>
              <a:off x="8915400" y="3286808"/>
              <a:ext cx="537088" cy="53708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64BF370B-4D18-C9F8-8422-C8499949C748}"/>
              </a:ext>
            </a:extLst>
          </p:cNvPr>
          <p:cNvGrpSpPr/>
          <p:nvPr/>
        </p:nvGrpSpPr>
        <p:grpSpPr>
          <a:xfrm>
            <a:off x="401445" y="5059818"/>
            <a:ext cx="379605" cy="375727"/>
            <a:chOff x="401445" y="5059818"/>
            <a:chExt cx="379605" cy="37572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1700F228-067F-625B-CA98-747189D3B710}"/>
                </a:ext>
              </a:extLst>
            </p:cNvPr>
            <p:cNvSpPr/>
            <p:nvPr/>
          </p:nvSpPr>
          <p:spPr>
            <a:xfrm>
              <a:off x="401445" y="5324854"/>
              <a:ext cx="110691" cy="11069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28DF5ECE-03B3-56F1-958A-7F6B94F3CBDD}"/>
                </a:ext>
              </a:extLst>
            </p:cNvPr>
            <p:cNvSpPr/>
            <p:nvPr/>
          </p:nvSpPr>
          <p:spPr>
            <a:xfrm>
              <a:off x="401445" y="5193263"/>
              <a:ext cx="110691" cy="11069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E5DC2B1B-E32C-6798-4C94-5585A89AD0F7}"/>
                </a:ext>
              </a:extLst>
            </p:cNvPr>
            <p:cNvSpPr/>
            <p:nvPr/>
          </p:nvSpPr>
          <p:spPr>
            <a:xfrm>
              <a:off x="537027" y="5324854"/>
              <a:ext cx="110691" cy="11069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9D7D3609-5BDD-AAD5-938D-F67034679E4E}"/>
                </a:ext>
              </a:extLst>
            </p:cNvPr>
            <p:cNvSpPr/>
            <p:nvPr/>
          </p:nvSpPr>
          <p:spPr>
            <a:xfrm>
              <a:off x="670359" y="5324765"/>
              <a:ext cx="110691" cy="11069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81847724-B118-2F67-8DE0-D1799FB3AE04}"/>
                </a:ext>
              </a:extLst>
            </p:cNvPr>
            <p:cNvSpPr/>
            <p:nvPr/>
          </p:nvSpPr>
          <p:spPr>
            <a:xfrm>
              <a:off x="401445" y="5059818"/>
              <a:ext cx="110691" cy="11069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F2D7134A-B2DC-DA8C-8469-868CDDE5CAFC}"/>
                </a:ext>
              </a:extLst>
            </p:cNvPr>
            <p:cNvSpPr/>
            <p:nvPr/>
          </p:nvSpPr>
          <p:spPr>
            <a:xfrm>
              <a:off x="537027" y="5191409"/>
              <a:ext cx="110691" cy="11069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BFFBC7D8-86EA-A7AE-6175-22F66C1CDE6C}"/>
              </a:ext>
            </a:extLst>
          </p:cNvPr>
          <p:cNvGrpSpPr/>
          <p:nvPr/>
        </p:nvGrpSpPr>
        <p:grpSpPr>
          <a:xfrm>
            <a:off x="512136" y="470908"/>
            <a:ext cx="687500" cy="591185"/>
            <a:chOff x="4725987" y="1231301"/>
            <a:chExt cx="2740025" cy="2725732"/>
          </a:xfrm>
        </p:grpSpPr>
        <p:pic>
          <p:nvPicPr>
            <p:cNvPr id="27" name="Picture 2" descr="pastel gradation에 대한 이미지 검색결과">
              <a:extLst>
                <a:ext uri="{FF2B5EF4-FFF2-40B4-BE49-F238E27FC236}">
                  <a16:creationId xmlns:a16="http://schemas.microsoft.com/office/drawing/2014/main" id="{C37E4634-E3A2-0214-0632-F127A8A873D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5987" y="1231301"/>
              <a:ext cx="2740025" cy="27257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60D325A-1CC9-18A7-812B-6B4C19589215}"/>
                </a:ext>
              </a:extLst>
            </p:cNvPr>
            <p:cNvSpPr txBox="1"/>
            <p:nvPr/>
          </p:nvSpPr>
          <p:spPr>
            <a:xfrm>
              <a:off x="4725987" y="1536598"/>
              <a:ext cx="952688" cy="62171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1200" spc="300" dirty="0">
                  <a:solidFill>
                    <a:schemeClr val="bg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Play</a:t>
              </a:r>
            </a:p>
            <a:p>
              <a:r>
                <a:rPr lang="en-US" altLang="ko-KR" sz="1200" spc="300" dirty="0">
                  <a:solidFill>
                    <a:schemeClr val="bg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Wrist</a:t>
              </a:r>
              <a:endParaRPr lang="ko-KR" altLang="en-US" sz="1200" spc="300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</p:grpSp>
      <p:sp>
        <p:nvSpPr>
          <p:cNvPr id="3" name="오각형 3">
            <a:extLst>
              <a:ext uri="{FF2B5EF4-FFF2-40B4-BE49-F238E27FC236}">
                <a16:creationId xmlns:a16="http://schemas.microsoft.com/office/drawing/2014/main" id="{A748ABA2-B4BD-841C-0030-17A6DD3EEEF3}"/>
              </a:ext>
            </a:extLst>
          </p:cNvPr>
          <p:cNvSpPr/>
          <p:nvPr/>
        </p:nvSpPr>
        <p:spPr>
          <a:xfrm>
            <a:off x="3197999" y="1103368"/>
            <a:ext cx="3501201" cy="396915"/>
          </a:xfrm>
          <a:prstGeom prst="homePlate">
            <a:avLst>
              <a:gd name="adj" fmla="val 73600"/>
            </a:avLst>
          </a:prstGeom>
          <a:solidFill>
            <a:schemeClr val="bg2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연구 개발 효과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3A7E5172-8D2D-47F6-1AB2-6FE06A7FABA3}"/>
              </a:ext>
            </a:extLst>
          </p:cNvPr>
          <p:cNvSpPr/>
          <p:nvPr/>
        </p:nvSpPr>
        <p:spPr>
          <a:xfrm>
            <a:off x="3202800" y="1480058"/>
            <a:ext cx="5786400" cy="34265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49024FE-23C9-882A-922C-814ACD337741}"/>
              </a:ext>
            </a:extLst>
          </p:cNvPr>
          <p:cNvSpPr txBox="1"/>
          <p:nvPr/>
        </p:nvSpPr>
        <p:spPr>
          <a:xfrm>
            <a:off x="3505200" y="2298554"/>
            <a:ext cx="541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D8FB98-8CEB-F535-D23D-96F3D9DF67BB}"/>
              </a:ext>
            </a:extLst>
          </p:cNvPr>
          <p:cNvSpPr txBox="1"/>
          <p:nvPr/>
        </p:nvSpPr>
        <p:spPr>
          <a:xfrm>
            <a:off x="3505200" y="1969901"/>
            <a:ext cx="4953000" cy="2446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00" dirty="0" err="1"/>
              <a:t>ㆍ고가</a:t>
            </a:r>
            <a:r>
              <a:rPr lang="ko-KR" altLang="en-US" sz="1700" dirty="0"/>
              <a:t> 장비인 스마트 </a:t>
            </a:r>
            <a:r>
              <a:rPr lang="ko-KR" altLang="en-US" sz="1700" dirty="0" err="1"/>
              <a:t>워치의</a:t>
            </a:r>
            <a:r>
              <a:rPr lang="ko-KR" altLang="en-US" sz="1700" dirty="0"/>
              <a:t> 활용성과 범용성 증대 </a:t>
            </a:r>
            <a:endParaRPr lang="en-US" altLang="ko-KR" sz="1700" dirty="0"/>
          </a:p>
          <a:p>
            <a:endParaRPr lang="en-US" altLang="ko-KR" sz="1700" dirty="0"/>
          </a:p>
          <a:p>
            <a:r>
              <a:rPr lang="ko-KR" altLang="ko-KR" sz="1700" dirty="0" err="1"/>
              <a:t>ㆍ</a:t>
            </a:r>
            <a:r>
              <a:rPr lang="en-US" altLang="ko-KR" sz="1700" dirty="0" err="1"/>
              <a:t>WatchOS</a:t>
            </a:r>
            <a:r>
              <a:rPr lang="ko-KR" altLang="en-US" sz="1700" dirty="0"/>
              <a:t>용 </a:t>
            </a:r>
            <a:r>
              <a:rPr lang="en-US" altLang="ko-KR" sz="1700" dirty="0" err="1"/>
              <a:t>api</a:t>
            </a:r>
            <a:r>
              <a:rPr lang="ko-KR" altLang="en-US" sz="1700" dirty="0"/>
              <a:t>인 </a:t>
            </a:r>
            <a:r>
              <a:rPr lang="en-US" altLang="ko-KR" sz="1700" dirty="0" err="1"/>
              <a:t>Watchkit</a:t>
            </a:r>
            <a:r>
              <a:rPr lang="ko-KR" altLang="en-US" sz="1700" dirty="0"/>
              <a:t>과 </a:t>
            </a:r>
            <a:r>
              <a:rPr lang="en-US" altLang="ko-KR" sz="1700" dirty="0"/>
              <a:t>Swift</a:t>
            </a:r>
            <a:r>
              <a:rPr lang="ko-KR" altLang="en-US" sz="1700" dirty="0"/>
              <a:t>를 이용해 개발하며</a:t>
            </a:r>
            <a:r>
              <a:rPr lang="en-US" altLang="ko-KR" sz="1700" dirty="0"/>
              <a:t>, IOS </a:t>
            </a:r>
            <a:r>
              <a:rPr lang="ko-KR" altLang="en-US" sz="1700" dirty="0"/>
              <a:t>개발 환경에 친숙해지는 효과 기대</a:t>
            </a:r>
            <a:endParaRPr lang="en-US" altLang="ko-KR" sz="1700" dirty="0"/>
          </a:p>
          <a:p>
            <a:endParaRPr lang="en-US" altLang="ko-KR" sz="1700" dirty="0"/>
          </a:p>
          <a:p>
            <a:r>
              <a:rPr lang="ko-KR" altLang="ko-KR" sz="1700" dirty="0" err="1"/>
              <a:t>ㆍ</a:t>
            </a:r>
            <a:r>
              <a:rPr lang="ko-KR" altLang="en-US" sz="1700" dirty="0" err="1"/>
              <a:t>스마트</a:t>
            </a:r>
            <a:r>
              <a:rPr lang="ko-KR" altLang="en-US" sz="1700" dirty="0"/>
              <a:t> </a:t>
            </a:r>
            <a:r>
              <a:rPr lang="ko-KR" altLang="en-US" sz="1700" dirty="0" err="1"/>
              <a:t>워치를</a:t>
            </a:r>
            <a:r>
              <a:rPr lang="ko-KR" altLang="en-US" sz="1700" dirty="0"/>
              <a:t> 이용함으로써 스마트 링</a:t>
            </a:r>
            <a:r>
              <a:rPr lang="en-US" altLang="ko-KR" sz="1700" dirty="0"/>
              <a:t>, </a:t>
            </a:r>
            <a:r>
              <a:rPr lang="ko-KR" altLang="en-US" sz="1700" dirty="0"/>
              <a:t>스마트 </a:t>
            </a:r>
            <a:r>
              <a:rPr lang="ko-KR" altLang="en-US" sz="1700" dirty="0" err="1"/>
              <a:t>글래스</a:t>
            </a:r>
            <a:r>
              <a:rPr lang="en-US" altLang="ko-KR" sz="1700" dirty="0"/>
              <a:t> </a:t>
            </a:r>
            <a:r>
              <a:rPr lang="ko-KR" altLang="en-US" sz="1700" dirty="0"/>
              <a:t>등 다양한 웨어러블 디바이스도 향후 개발할 수 있는 역량을 키움 </a:t>
            </a:r>
          </a:p>
        </p:txBody>
      </p:sp>
    </p:spTree>
    <p:extLst>
      <p:ext uri="{BB962C8B-B14F-4D97-AF65-F5344CB8AC3E}">
        <p14:creationId xmlns:p14="http://schemas.microsoft.com/office/powerpoint/2010/main" val="1653556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458123-C785-1E37-4CFC-819B39A1FC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2FC5F5B-F1A2-FEA9-1C82-62F8A1CF342C}"/>
              </a:ext>
            </a:extLst>
          </p:cNvPr>
          <p:cNvSpPr/>
          <p:nvPr/>
        </p:nvSpPr>
        <p:spPr>
          <a:xfrm>
            <a:off x="304800" y="266700"/>
            <a:ext cx="11582400" cy="632460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1C32771-4672-7E34-6BD0-C6B87935BB40}"/>
              </a:ext>
            </a:extLst>
          </p:cNvPr>
          <p:cNvSpPr txBox="1"/>
          <p:nvPr/>
        </p:nvSpPr>
        <p:spPr>
          <a:xfrm>
            <a:off x="8763000" y="566445"/>
            <a:ext cx="3107976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000" spc="300" dirty="0"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 시스템 수행 시나리오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AEAC800-E02B-DB14-29A0-BF8E868A1545}"/>
              </a:ext>
            </a:extLst>
          </p:cNvPr>
          <p:cNvSpPr/>
          <p:nvPr/>
        </p:nvSpPr>
        <p:spPr>
          <a:xfrm>
            <a:off x="304800" y="5513644"/>
            <a:ext cx="11582400" cy="5746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A40423B9-26DB-A696-894E-0C8947042467}"/>
              </a:ext>
            </a:extLst>
          </p:cNvPr>
          <p:cNvGrpSpPr/>
          <p:nvPr/>
        </p:nvGrpSpPr>
        <p:grpSpPr>
          <a:xfrm>
            <a:off x="11557000" y="5040649"/>
            <a:ext cx="256249" cy="394896"/>
            <a:chOff x="8915400" y="1982400"/>
            <a:chExt cx="1194950" cy="1841496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1EC5D20-76E7-C7EF-AB1D-D84E12EE87E3}"/>
                </a:ext>
              </a:extLst>
            </p:cNvPr>
            <p:cNvSpPr/>
            <p:nvPr/>
          </p:nvSpPr>
          <p:spPr>
            <a:xfrm>
              <a:off x="8915400" y="2634604"/>
              <a:ext cx="537088" cy="53708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3979EAEB-6306-42D4-8D0D-E6BC0CB9233C}"/>
                </a:ext>
              </a:extLst>
            </p:cNvPr>
            <p:cNvSpPr/>
            <p:nvPr/>
          </p:nvSpPr>
          <p:spPr>
            <a:xfrm>
              <a:off x="9573262" y="1982400"/>
              <a:ext cx="537088" cy="53708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57A0340-D455-E711-63E1-D877B6E6180B}"/>
                </a:ext>
              </a:extLst>
            </p:cNvPr>
            <p:cNvSpPr/>
            <p:nvPr/>
          </p:nvSpPr>
          <p:spPr>
            <a:xfrm>
              <a:off x="9573262" y="2634604"/>
              <a:ext cx="537088" cy="53708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1A68BC26-8590-4079-45CC-826526A2E37C}"/>
                </a:ext>
              </a:extLst>
            </p:cNvPr>
            <p:cNvSpPr/>
            <p:nvPr/>
          </p:nvSpPr>
          <p:spPr>
            <a:xfrm>
              <a:off x="8915400" y="3286808"/>
              <a:ext cx="537088" cy="53708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5661847-2D3D-C092-532F-47938643DCB2}"/>
              </a:ext>
            </a:extLst>
          </p:cNvPr>
          <p:cNvGrpSpPr/>
          <p:nvPr/>
        </p:nvGrpSpPr>
        <p:grpSpPr>
          <a:xfrm>
            <a:off x="401445" y="5059818"/>
            <a:ext cx="379605" cy="375727"/>
            <a:chOff x="401445" y="5059818"/>
            <a:chExt cx="379605" cy="37572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50AB75D0-506F-1295-6DD0-99BBCF593805}"/>
                </a:ext>
              </a:extLst>
            </p:cNvPr>
            <p:cNvSpPr/>
            <p:nvPr/>
          </p:nvSpPr>
          <p:spPr>
            <a:xfrm>
              <a:off x="401445" y="5324854"/>
              <a:ext cx="110691" cy="11069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7B539827-7080-F005-5687-DDB315995DF1}"/>
                </a:ext>
              </a:extLst>
            </p:cNvPr>
            <p:cNvSpPr/>
            <p:nvPr/>
          </p:nvSpPr>
          <p:spPr>
            <a:xfrm>
              <a:off x="401445" y="5193263"/>
              <a:ext cx="110691" cy="11069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46E32559-318B-D1A9-9EE8-0A2EC42611EF}"/>
                </a:ext>
              </a:extLst>
            </p:cNvPr>
            <p:cNvSpPr/>
            <p:nvPr/>
          </p:nvSpPr>
          <p:spPr>
            <a:xfrm>
              <a:off x="537027" y="5324854"/>
              <a:ext cx="110691" cy="11069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E820216E-128D-2688-6C38-2C2A12724670}"/>
                </a:ext>
              </a:extLst>
            </p:cNvPr>
            <p:cNvSpPr/>
            <p:nvPr/>
          </p:nvSpPr>
          <p:spPr>
            <a:xfrm>
              <a:off x="670359" y="5324765"/>
              <a:ext cx="110691" cy="11069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4EDB2AF3-0C61-82E4-1015-4466870C9131}"/>
                </a:ext>
              </a:extLst>
            </p:cNvPr>
            <p:cNvSpPr/>
            <p:nvPr/>
          </p:nvSpPr>
          <p:spPr>
            <a:xfrm>
              <a:off x="401445" y="5059818"/>
              <a:ext cx="110691" cy="11069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BAC6AC3F-4077-C994-AA7B-4CB9925EBCEA}"/>
                </a:ext>
              </a:extLst>
            </p:cNvPr>
            <p:cNvSpPr/>
            <p:nvPr/>
          </p:nvSpPr>
          <p:spPr>
            <a:xfrm>
              <a:off x="537027" y="5191409"/>
              <a:ext cx="110691" cy="11069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3B871029-8C09-23ED-894B-1897783A8D44}"/>
              </a:ext>
            </a:extLst>
          </p:cNvPr>
          <p:cNvGrpSpPr/>
          <p:nvPr/>
        </p:nvGrpSpPr>
        <p:grpSpPr>
          <a:xfrm>
            <a:off x="512136" y="470908"/>
            <a:ext cx="687500" cy="591185"/>
            <a:chOff x="4725987" y="1231301"/>
            <a:chExt cx="2740025" cy="2725732"/>
          </a:xfrm>
        </p:grpSpPr>
        <p:pic>
          <p:nvPicPr>
            <p:cNvPr id="27" name="Picture 2" descr="pastel gradation에 대한 이미지 검색결과">
              <a:extLst>
                <a:ext uri="{FF2B5EF4-FFF2-40B4-BE49-F238E27FC236}">
                  <a16:creationId xmlns:a16="http://schemas.microsoft.com/office/drawing/2014/main" id="{611051A7-C2F2-A1B8-16A5-4D20621698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5987" y="1231301"/>
              <a:ext cx="2740025" cy="27257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BB92070-7B09-C150-7EA0-2FE594E205BC}"/>
                </a:ext>
              </a:extLst>
            </p:cNvPr>
            <p:cNvSpPr txBox="1"/>
            <p:nvPr/>
          </p:nvSpPr>
          <p:spPr>
            <a:xfrm>
              <a:off x="4725987" y="1536598"/>
              <a:ext cx="952688" cy="62171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1200" spc="300" dirty="0">
                  <a:solidFill>
                    <a:schemeClr val="bg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Play</a:t>
              </a:r>
            </a:p>
            <a:p>
              <a:r>
                <a:rPr lang="en-US" altLang="ko-KR" sz="1200" spc="300" dirty="0">
                  <a:solidFill>
                    <a:schemeClr val="bg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Wrist</a:t>
              </a:r>
              <a:endParaRPr lang="ko-KR" altLang="en-US" sz="1200" spc="300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</p:grpSp>
      <p:pic>
        <p:nvPicPr>
          <p:cNvPr id="53" name="그림 52" descr="프레임, 디자인, 스마트폰이(가) 표시된 사진&#10;&#10;낮은 신뢰도로 자동 생성된 설명">
            <a:extLst>
              <a:ext uri="{FF2B5EF4-FFF2-40B4-BE49-F238E27FC236}">
                <a16:creationId xmlns:a16="http://schemas.microsoft.com/office/drawing/2014/main" id="{5EEB4CA5-D747-EC7E-8A6A-1C631119BA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7574" y="343860"/>
            <a:ext cx="1308321" cy="2790121"/>
          </a:xfrm>
          <a:prstGeom prst="rect">
            <a:avLst/>
          </a:prstGeom>
        </p:spPr>
      </p:pic>
      <p:sp>
        <p:nvSpPr>
          <p:cNvPr id="55" name="직사각형 54">
            <a:extLst>
              <a:ext uri="{FF2B5EF4-FFF2-40B4-BE49-F238E27FC236}">
                <a16:creationId xmlns:a16="http://schemas.microsoft.com/office/drawing/2014/main" id="{03FEB9F1-ADE8-BC84-4971-85A234ECEF42}"/>
              </a:ext>
            </a:extLst>
          </p:cNvPr>
          <p:cNvSpPr/>
          <p:nvPr/>
        </p:nvSpPr>
        <p:spPr>
          <a:xfrm>
            <a:off x="4933959" y="1009085"/>
            <a:ext cx="1162041" cy="1565955"/>
          </a:xfrm>
          <a:prstGeom prst="rect">
            <a:avLst/>
          </a:prstGeom>
          <a:solidFill>
            <a:srgbClr val="9E8DC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500" dirty="0"/>
          </a:p>
          <a:p>
            <a:pPr algn="ctr"/>
            <a:endParaRPr lang="en-US" altLang="ko-KR" sz="1500" dirty="0"/>
          </a:p>
          <a:p>
            <a:pPr algn="ctr"/>
            <a:endParaRPr lang="en-US" altLang="ko-KR" sz="1500" dirty="0"/>
          </a:p>
          <a:p>
            <a:pPr algn="ctr"/>
            <a:endParaRPr lang="en-US" altLang="ko-KR" sz="1500" dirty="0"/>
          </a:p>
        </p:txBody>
      </p:sp>
      <p:pic>
        <p:nvPicPr>
          <p:cNvPr id="1026" name="Picture 2" descr="구매시 로그인">
            <a:extLst>
              <a:ext uri="{FF2B5EF4-FFF2-40B4-BE49-F238E27FC236}">
                <a16:creationId xmlns:a16="http://schemas.microsoft.com/office/drawing/2014/main" id="{39FA1585-E486-315A-833C-EBA7C6ECA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20209" y="2090567"/>
            <a:ext cx="1223050" cy="227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ee Firebase Study Jams at Developer Student Clubs Management ...">
            <a:extLst>
              <a:ext uri="{FF2B5EF4-FFF2-40B4-BE49-F238E27FC236}">
                <a16:creationId xmlns:a16="http://schemas.microsoft.com/office/drawing/2014/main" id="{43F14D88-6574-0826-C135-85D8655091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0115" y="2196870"/>
            <a:ext cx="1386604" cy="13866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그림 23" descr="손목시계, 시계이(가) 표시된 사진">
            <a:extLst>
              <a:ext uri="{FF2B5EF4-FFF2-40B4-BE49-F238E27FC236}">
                <a16:creationId xmlns:a16="http://schemas.microsoft.com/office/drawing/2014/main" id="{460841E4-ED84-D59E-027C-F2B02678486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5559" y="3659854"/>
            <a:ext cx="1350336" cy="1788283"/>
          </a:xfrm>
          <a:prstGeom prst="rect">
            <a:avLst/>
          </a:prstGeom>
        </p:spPr>
      </p:pic>
      <p:cxnSp>
        <p:nvCxnSpPr>
          <p:cNvPr id="54" name="직선 화살표 연결선 53">
            <a:extLst>
              <a:ext uri="{FF2B5EF4-FFF2-40B4-BE49-F238E27FC236}">
                <a16:creationId xmlns:a16="http://schemas.microsoft.com/office/drawing/2014/main" id="{0E0F8481-791E-05A6-969E-4A3279B6949B}"/>
              </a:ext>
            </a:extLst>
          </p:cNvPr>
          <p:cNvCxnSpPr>
            <a:cxnSpLocks/>
          </p:cNvCxnSpPr>
          <p:nvPr/>
        </p:nvCxnSpPr>
        <p:spPr>
          <a:xfrm>
            <a:off x="2984513" y="3582054"/>
            <a:ext cx="990718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42A8CA05-F0E0-28E8-41BE-64569029211A}"/>
              </a:ext>
            </a:extLst>
          </p:cNvPr>
          <p:cNvSpPr txBox="1"/>
          <p:nvPr/>
        </p:nvSpPr>
        <p:spPr>
          <a:xfrm>
            <a:off x="2731917" y="3908751"/>
            <a:ext cx="156019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고딕" pitchFamily="2" charset="-127"/>
                <a:ea typeface="나눔고딕" pitchFamily="2" charset="-127"/>
              </a:rPr>
              <a:t>로그인 정보 전송</a:t>
            </a:r>
            <a:endParaRPr lang="en-US" altLang="ko-KR" sz="1400" dirty="0">
              <a:latin typeface="나눔고딕" pitchFamily="2" charset="-127"/>
              <a:ea typeface="나눔고딕" pitchFamily="2" charset="-127"/>
            </a:endParaRPr>
          </a:p>
          <a:p>
            <a:endParaRPr lang="en-US" altLang="ko-KR" sz="1400" dirty="0">
              <a:latin typeface="나눔고딕" pitchFamily="2" charset="-127"/>
              <a:ea typeface="나눔고딕" pitchFamily="2" charset="-127"/>
            </a:endParaRPr>
          </a:p>
          <a:p>
            <a:r>
              <a:rPr lang="ko-KR" altLang="en-US" sz="1400" dirty="0">
                <a:latin typeface="나눔고딕" pitchFamily="2" charset="-127"/>
                <a:ea typeface="나눔고딕" pitchFamily="2" charset="-127"/>
              </a:rPr>
              <a:t>게임 정보 업로드</a:t>
            </a:r>
            <a:endParaRPr lang="en-US" altLang="ko-KR" sz="1400" dirty="0">
              <a:latin typeface="나눔고딕" pitchFamily="2" charset="-127"/>
              <a:ea typeface="나눔고딕" pitchFamily="2" charset="-127"/>
            </a:endParaRPr>
          </a:p>
          <a:p>
            <a:endParaRPr lang="en-US" altLang="ko-KR" sz="1400" dirty="0">
              <a:latin typeface="나눔고딕" pitchFamily="2" charset="-127"/>
              <a:ea typeface="나눔고딕" pitchFamily="2" charset="-127"/>
            </a:endParaRPr>
          </a:p>
          <a:p>
            <a:r>
              <a:rPr lang="ko-KR" altLang="en-US" sz="1400" dirty="0" err="1">
                <a:latin typeface="나눔고딕" pitchFamily="2" charset="-127"/>
                <a:ea typeface="나눔고딕" pitchFamily="2" charset="-127"/>
              </a:rPr>
              <a:t>워치</a:t>
            </a:r>
            <a:r>
              <a:rPr lang="ko-KR" altLang="en-US" sz="1400" dirty="0">
                <a:latin typeface="나눔고딕" pitchFamily="2" charset="-127"/>
                <a:ea typeface="나눔고딕" pitchFamily="2" charset="-127"/>
              </a:rPr>
              <a:t> 입력 동기화 </a:t>
            </a:r>
          </a:p>
        </p:txBody>
      </p: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8B69A2BD-30F4-C3E5-52DD-053A82A7C4C0}"/>
              </a:ext>
            </a:extLst>
          </p:cNvPr>
          <p:cNvCxnSpPr>
            <a:cxnSpLocks/>
          </p:cNvCxnSpPr>
          <p:nvPr/>
        </p:nvCxnSpPr>
        <p:spPr>
          <a:xfrm flipH="1">
            <a:off x="2952799" y="2907271"/>
            <a:ext cx="990718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996E4AAF-EC1E-E79B-F6EF-D8906B4FA562}"/>
              </a:ext>
            </a:extLst>
          </p:cNvPr>
          <p:cNvSpPr txBox="1"/>
          <p:nvPr/>
        </p:nvSpPr>
        <p:spPr>
          <a:xfrm>
            <a:off x="2461177" y="1948777"/>
            <a:ext cx="22259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고딕" pitchFamily="2" charset="-127"/>
                <a:ea typeface="나눔고딕" pitchFamily="2" charset="-127"/>
              </a:rPr>
              <a:t>실시간 방 정보 동기화</a:t>
            </a:r>
            <a:endParaRPr lang="en-US" altLang="ko-KR" sz="1400" dirty="0">
              <a:latin typeface="나눔고딕" pitchFamily="2" charset="-127"/>
              <a:ea typeface="나눔고딕" pitchFamily="2" charset="-127"/>
            </a:endParaRPr>
          </a:p>
          <a:p>
            <a:endParaRPr lang="en-US" altLang="ko-KR" sz="1400" dirty="0">
              <a:latin typeface="나눔고딕" pitchFamily="2" charset="-127"/>
              <a:ea typeface="나눔고딕" pitchFamily="2" charset="-127"/>
            </a:endParaRPr>
          </a:p>
          <a:p>
            <a:r>
              <a:rPr lang="ko-KR" altLang="en-US" sz="1400" dirty="0">
                <a:latin typeface="나눔고딕" pitchFamily="2" charset="-127"/>
                <a:ea typeface="나눔고딕" pitchFamily="2" charset="-127"/>
              </a:rPr>
              <a:t>게임 상태 실시간 업데이트</a:t>
            </a:r>
          </a:p>
        </p:txBody>
      </p:sp>
      <p:cxnSp>
        <p:nvCxnSpPr>
          <p:cNvPr id="1032" name="직선 화살표 연결선 1031">
            <a:extLst>
              <a:ext uri="{FF2B5EF4-FFF2-40B4-BE49-F238E27FC236}">
                <a16:creationId xmlns:a16="http://schemas.microsoft.com/office/drawing/2014/main" id="{0913BC68-7C9B-8A83-6FB0-F7E4D753C0C0}"/>
              </a:ext>
            </a:extLst>
          </p:cNvPr>
          <p:cNvCxnSpPr>
            <a:cxnSpLocks/>
          </p:cNvCxnSpPr>
          <p:nvPr/>
        </p:nvCxnSpPr>
        <p:spPr>
          <a:xfrm flipH="1">
            <a:off x="5504420" y="3094169"/>
            <a:ext cx="6307" cy="610844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33" name="TextBox 1032">
            <a:extLst>
              <a:ext uri="{FF2B5EF4-FFF2-40B4-BE49-F238E27FC236}">
                <a16:creationId xmlns:a16="http://schemas.microsoft.com/office/drawing/2014/main" id="{C8787176-EAF0-2897-0CFE-8BF50A1F5B06}"/>
              </a:ext>
            </a:extLst>
          </p:cNvPr>
          <p:cNvSpPr txBox="1"/>
          <p:nvPr/>
        </p:nvSpPr>
        <p:spPr>
          <a:xfrm>
            <a:off x="5651551" y="3151435"/>
            <a:ext cx="19019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나눔고딕" pitchFamily="2" charset="-127"/>
                <a:ea typeface="나눔고딕" pitchFamily="2" charset="-127"/>
              </a:rPr>
              <a:t>게임 동작 전달 등 </a:t>
            </a:r>
            <a:endParaRPr lang="en-US" altLang="ko-KR" sz="1400" dirty="0">
              <a:latin typeface="나눔고딕" pitchFamily="2" charset="-127"/>
              <a:ea typeface="나눔고딕" pitchFamily="2" charset="-127"/>
            </a:endParaRPr>
          </a:p>
          <a:p>
            <a:r>
              <a:rPr lang="ko-KR" altLang="en-US" sz="1400" dirty="0">
                <a:latin typeface="나눔고딕" pitchFamily="2" charset="-127"/>
                <a:ea typeface="나눔고딕" pitchFamily="2" charset="-127"/>
              </a:rPr>
              <a:t>앱 상호작용</a:t>
            </a:r>
          </a:p>
        </p:txBody>
      </p:sp>
      <p:cxnSp>
        <p:nvCxnSpPr>
          <p:cNvPr id="1034" name="직선 화살표 연결선 1033">
            <a:extLst>
              <a:ext uri="{FF2B5EF4-FFF2-40B4-BE49-F238E27FC236}">
                <a16:creationId xmlns:a16="http://schemas.microsoft.com/office/drawing/2014/main" id="{1DA09A14-16DF-5DEE-9065-00EDD3EDB1DE}"/>
              </a:ext>
            </a:extLst>
          </p:cNvPr>
          <p:cNvCxnSpPr>
            <a:cxnSpLocks/>
          </p:cNvCxnSpPr>
          <p:nvPr/>
        </p:nvCxnSpPr>
        <p:spPr>
          <a:xfrm>
            <a:off x="6781800" y="3088252"/>
            <a:ext cx="990718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035" name="그림 1034" descr="프레임, 디자인, 스마트폰이(가) 표시된 사진&#10;&#10;낮은 신뢰도로 자동 생성된 설명">
            <a:extLst>
              <a:ext uri="{FF2B5EF4-FFF2-40B4-BE49-F238E27FC236}">
                <a16:creationId xmlns:a16="http://schemas.microsoft.com/office/drawing/2014/main" id="{3D0E29F9-E41F-2582-8E46-87936EF46A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9866" y="1736739"/>
            <a:ext cx="1308321" cy="2790121"/>
          </a:xfrm>
          <a:prstGeom prst="rect">
            <a:avLst/>
          </a:prstGeom>
        </p:spPr>
      </p:pic>
      <p:sp>
        <p:nvSpPr>
          <p:cNvPr id="1036" name="TextBox 1035">
            <a:extLst>
              <a:ext uri="{FF2B5EF4-FFF2-40B4-BE49-F238E27FC236}">
                <a16:creationId xmlns:a16="http://schemas.microsoft.com/office/drawing/2014/main" id="{6C867302-9B30-D521-2DB5-4981F0EA6758}"/>
              </a:ext>
            </a:extLst>
          </p:cNvPr>
          <p:cNvSpPr txBox="1"/>
          <p:nvPr/>
        </p:nvSpPr>
        <p:spPr>
          <a:xfrm>
            <a:off x="8094724" y="2687441"/>
            <a:ext cx="918604" cy="246221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나눔고딕" pitchFamily="2" charset="-127"/>
                <a:ea typeface="나눔고딕" pitchFamily="2" charset="-127"/>
              </a:rPr>
              <a:t>게임 룸 생성</a:t>
            </a:r>
          </a:p>
        </p:txBody>
      </p:sp>
      <p:pic>
        <p:nvPicPr>
          <p:cNvPr id="1037" name="그림 1036" descr="프레임, 디자인, 스마트폰이(가) 표시된 사진&#10;&#10;낮은 신뢰도로 자동 생성된 설명">
            <a:extLst>
              <a:ext uri="{FF2B5EF4-FFF2-40B4-BE49-F238E27FC236}">
                <a16:creationId xmlns:a16="http://schemas.microsoft.com/office/drawing/2014/main" id="{D5BA406F-16EB-226F-0F9C-BDA5217A93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04508" y="1775991"/>
            <a:ext cx="1308321" cy="2790121"/>
          </a:xfrm>
          <a:prstGeom prst="rect">
            <a:avLst/>
          </a:prstGeom>
        </p:spPr>
      </p:pic>
      <p:cxnSp>
        <p:nvCxnSpPr>
          <p:cNvPr id="1038" name="직선 화살표 연결선 1037">
            <a:extLst>
              <a:ext uri="{FF2B5EF4-FFF2-40B4-BE49-F238E27FC236}">
                <a16:creationId xmlns:a16="http://schemas.microsoft.com/office/drawing/2014/main" id="{7D6B3747-44C9-BBA0-E881-F86606B5F613}"/>
              </a:ext>
            </a:extLst>
          </p:cNvPr>
          <p:cNvCxnSpPr>
            <a:cxnSpLocks/>
          </p:cNvCxnSpPr>
          <p:nvPr/>
        </p:nvCxnSpPr>
        <p:spPr>
          <a:xfrm>
            <a:off x="9372600" y="3108918"/>
            <a:ext cx="585758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40" name="TextBox 1039">
            <a:extLst>
              <a:ext uri="{FF2B5EF4-FFF2-40B4-BE49-F238E27FC236}">
                <a16:creationId xmlns:a16="http://schemas.microsoft.com/office/drawing/2014/main" id="{939DA53F-E86F-4626-4D48-F962F1E4DFB4}"/>
              </a:ext>
            </a:extLst>
          </p:cNvPr>
          <p:cNvSpPr txBox="1"/>
          <p:nvPr/>
        </p:nvSpPr>
        <p:spPr>
          <a:xfrm>
            <a:off x="10386204" y="2622518"/>
            <a:ext cx="744927" cy="246221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폭탄 게임</a:t>
            </a:r>
          </a:p>
        </p:txBody>
      </p:sp>
      <p:sp>
        <p:nvSpPr>
          <p:cNvPr id="1042" name="TextBox 1041">
            <a:extLst>
              <a:ext uri="{FF2B5EF4-FFF2-40B4-BE49-F238E27FC236}">
                <a16:creationId xmlns:a16="http://schemas.microsoft.com/office/drawing/2014/main" id="{7E8E7FC3-F790-1E39-A0FA-8FA76D9C126D}"/>
              </a:ext>
            </a:extLst>
          </p:cNvPr>
          <p:cNvSpPr txBox="1"/>
          <p:nvPr/>
        </p:nvSpPr>
        <p:spPr>
          <a:xfrm>
            <a:off x="10446632" y="2949296"/>
            <a:ext cx="624069" cy="40011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/>
              <a:t>마피아 게임</a:t>
            </a:r>
          </a:p>
        </p:txBody>
      </p:sp>
      <p:sp>
        <p:nvSpPr>
          <p:cNvPr id="1043" name="TextBox 1042">
            <a:extLst>
              <a:ext uri="{FF2B5EF4-FFF2-40B4-BE49-F238E27FC236}">
                <a16:creationId xmlns:a16="http://schemas.microsoft.com/office/drawing/2014/main" id="{6A209093-D7C1-0F04-DD0F-D02A1DFD42D2}"/>
              </a:ext>
            </a:extLst>
          </p:cNvPr>
          <p:cNvSpPr txBox="1"/>
          <p:nvPr/>
        </p:nvSpPr>
        <p:spPr>
          <a:xfrm>
            <a:off x="8097947" y="3357058"/>
            <a:ext cx="918604" cy="400110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나눔고딕" pitchFamily="2" charset="-127"/>
                <a:ea typeface="나눔고딕" pitchFamily="2" charset="-127"/>
              </a:rPr>
              <a:t>코드를 통해 입장</a:t>
            </a:r>
          </a:p>
        </p:txBody>
      </p:sp>
      <p:sp>
        <p:nvSpPr>
          <p:cNvPr id="1044" name="TextBox 1043">
            <a:extLst>
              <a:ext uri="{FF2B5EF4-FFF2-40B4-BE49-F238E27FC236}">
                <a16:creationId xmlns:a16="http://schemas.microsoft.com/office/drawing/2014/main" id="{55BC576E-7FFC-3BCF-AC6C-06B9F0E789A0}"/>
              </a:ext>
            </a:extLst>
          </p:cNvPr>
          <p:cNvSpPr txBox="1"/>
          <p:nvPr/>
        </p:nvSpPr>
        <p:spPr>
          <a:xfrm>
            <a:off x="10386204" y="2204338"/>
            <a:ext cx="75371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dirty="0">
                <a:latin typeface="나눔고딕" pitchFamily="2" charset="-127"/>
                <a:ea typeface="나눔고딕" pitchFamily="2" charset="-127"/>
              </a:rPr>
              <a:t>게임 선택</a:t>
            </a:r>
          </a:p>
        </p:txBody>
      </p:sp>
      <p:sp>
        <p:nvSpPr>
          <p:cNvPr id="1045" name="TextBox 1044">
            <a:extLst>
              <a:ext uri="{FF2B5EF4-FFF2-40B4-BE49-F238E27FC236}">
                <a16:creationId xmlns:a16="http://schemas.microsoft.com/office/drawing/2014/main" id="{75DF9EA9-D169-47DC-21A6-65B82CA7B619}"/>
              </a:ext>
            </a:extLst>
          </p:cNvPr>
          <p:cNvSpPr txBox="1"/>
          <p:nvPr/>
        </p:nvSpPr>
        <p:spPr>
          <a:xfrm>
            <a:off x="10195368" y="3989262"/>
            <a:ext cx="12859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고딕" pitchFamily="2" charset="-127"/>
                <a:ea typeface="나눔고딕" pitchFamily="2" charset="-127"/>
              </a:rPr>
              <a:t>게임 시작</a:t>
            </a:r>
          </a:p>
        </p:txBody>
      </p:sp>
    </p:spTree>
    <p:extLst>
      <p:ext uri="{BB962C8B-B14F-4D97-AF65-F5344CB8AC3E}">
        <p14:creationId xmlns:p14="http://schemas.microsoft.com/office/powerpoint/2010/main" val="1651342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9BB42D-E52B-B8A5-B0C0-B819D6C5FB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49C9D0A-B4CA-CD74-F813-2ED5BA1C9498}"/>
              </a:ext>
            </a:extLst>
          </p:cNvPr>
          <p:cNvSpPr/>
          <p:nvPr/>
        </p:nvSpPr>
        <p:spPr>
          <a:xfrm>
            <a:off x="304800" y="266700"/>
            <a:ext cx="11582400" cy="632460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17A7314-7B1C-83F7-241D-2966D50A1CD2}"/>
              </a:ext>
            </a:extLst>
          </p:cNvPr>
          <p:cNvSpPr txBox="1"/>
          <p:nvPr/>
        </p:nvSpPr>
        <p:spPr>
          <a:xfrm>
            <a:off x="9753460" y="566445"/>
            <a:ext cx="2117516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000" spc="300" dirty="0"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게임 시나리오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A9CD286-7607-FC38-F342-C21364AB9F8F}"/>
              </a:ext>
            </a:extLst>
          </p:cNvPr>
          <p:cNvSpPr/>
          <p:nvPr/>
        </p:nvSpPr>
        <p:spPr>
          <a:xfrm>
            <a:off x="304800" y="5513644"/>
            <a:ext cx="11582400" cy="5746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B600591C-F152-5286-F260-77D5E30EB16E}"/>
              </a:ext>
            </a:extLst>
          </p:cNvPr>
          <p:cNvGrpSpPr/>
          <p:nvPr/>
        </p:nvGrpSpPr>
        <p:grpSpPr>
          <a:xfrm>
            <a:off x="11557000" y="5040649"/>
            <a:ext cx="256249" cy="394896"/>
            <a:chOff x="8915400" y="1982400"/>
            <a:chExt cx="1194950" cy="1841496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2C1FE23A-8038-BF60-4B61-792282CE1BF8}"/>
                </a:ext>
              </a:extLst>
            </p:cNvPr>
            <p:cNvSpPr/>
            <p:nvPr/>
          </p:nvSpPr>
          <p:spPr>
            <a:xfrm>
              <a:off x="8915400" y="2634604"/>
              <a:ext cx="537088" cy="53708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3BF6D0A6-5AAC-7D34-D97D-45AC2A9ADC15}"/>
                </a:ext>
              </a:extLst>
            </p:cNvPr>
            <p:cNvSpPr/>
            <p:nvPr/>
          </p:nvSpPr>
          <p:spPr>
            <a:xfrm>
              <a:off x="9573262" y="1982400"/>
              <a:ext cx="537088" cy="53708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DA45D804-02ED-5FF1-2A4E-AEBF6E74B051}"/>
                </a:ext>
              </a:extLst>
            </p:cNvPr>
            <p:cNvSpPr/>
            <p:nvPr/>
          </p:nvSpPr>
          <p:spPr>
            <a:xfrm>
              <a:off x="9573262" y="2634604"/>
              <a:ext cx="537088" cy="53708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A6C108A5-7DC9-E1B0-5462-570B7B9D05C9}"/>
                </a:ext>
              </a:extLst>
            </p:cNvPr>
            <p:cNvSpPr/>
            <p:nvPr/>
          </p:nvSpPr>
          <p:spPr>
            <a:xfrm>
              <a:off x="8915400" y="3286808"/>
              <a:ext cx="537088" cy="53708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C03EA864-2138-BC6F-EADA-8F284DCA9BB9}"/>
              </a:ext>
            </a:extLst>
          </p:cNvPr>
          <p:cNvGrpSpPr/>
          <p:nvPr/>
        </p:nvGrpSpPr>
        <p:grpSpPr>
          <a:xfrm>
            <a:off x="401445" y="5059818"/>
            <a:ext cx="379605" cy="375727"/>
            <a:chOff x="401445" y="5059818"/>
            <a:chExt cx="379605" cy="37572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889BFC29-3D48-63CC-8793-441C848E8CFA}"/>
                </a:ext>
              </a:extLst>
            </p:cNvPr>
            <p:cNvSpPr/>
            <p:nvPr/>
          </p:nvSpPr>
          <p:spPr>
            <a:xfrm>
              <a:off x="401445" y="5324854"/>
              <a:ext cx="110691" cy="11069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D67D7F9E-1A56-16B5-AC42-EBBCA3767E0E}"/>
                </a:ext>
              </a:extLst>
            </p:cNvPr>
            <p:cNvSpPr/>
            <p:nvPr/>
          </p:nvSpPr>
          <p:spPr>
            <a:xfrm>
              <a:off x="401445" y="5193263"/>
              <a:ext cx="110691" cy="11069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268B41FF-62EA-A68F-4035-F3FE441C8CC7}"/>
                </a:ext>
              </a:extLst>
            </p:cNvPr>
            <p:cNvSpPr/>
            <p:nvPr/>
          </p:nvSpPr>
          <p:spPr>
            <a:xfrm>
              <a:off x="537027" y="5324854"/>
              <a:ext cx="110691" cy="11069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B8D78600-2E2B-41D0-BE3C-1575D7963B4B}"/>
                </a:ext>
              </a:extLst>
            </p:cNvPr>
            <p:cNvSpPr/>
            <p:nvPr/>
          </p:nvSpPr>
          <p:spPr>
            <a:xfrm>
              <a:off x="670359" y="5324765"/>
              <a:ext cx="110691" cy="11069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56B4580-32E9-641D-9B6C-20B4FB8E61CD}"/>
                </a:ext>
              </a:extLst>
            </p:cNvPr>
            <p:cNvSpPr/>
            <p:nvPr/>
          </p:nvSpPr>
          <p:spPr>
            <a:xfrm>
              <a:off x="401445" y="5059818"/>
              <a:ext cx="110691" cy="11069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DAADE1E7-0F13-4DC2-49BF-AD20D5B7EA1C}"/>
                </a:ext>
              </a:extLst>
            </p:cNvPr>
            <p:cNvSpPr/>
            <p:nvPr/>
          </p:nvSpPr>
          <p:spPr>
            <a:xfrm>
              <a:off x="537027" y="5191409"/>
              <a:ext cx="110691" cy="11069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26F94A9-C6D5-53A7-80E7-835A66FCCC92}"/>
              </a:ext>
            </a:extLst>
          </p:cNvPr>
          <p:cNvGrpSpPr/>
          <p:nvPr/>
        </p:nvGrpSpPr>
        <p:grpSpPr>
          <a:xfrm>
            <a:off x="512136" y="470908"/>
            <a:ext cx="687500" cy="591185"/>
            <a:chOff x="4725987" y="1231301"/>
            <a:chExt cx="2740025" cy="2725732"/>
          </a:xfrm>
        </p:grpSpPr>
        <p:pic>
          <p:nvPicPr>
            <p:cNvPr id="27" name="Picture 2" descr="pastel gradation에 대한 이미지 검색결과">
              <a:extLst>
                <a:ext uri="{FF2B5EF4-FFF2-40B4-BE49-F238E27FC236}">
                  <a16:creationId xmlns:a16="http://schemas.microsoft.com/office/drawing/2014/main" id="{7904CEA1-26AC-3A15-39D3-E7C341E532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5987" y="1231301"/>
              <a:ext cx="2740025" cy="27257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6B33DC81-4512-05DB-1305-2E89AA240258}"/>
                </a:ext>
              </a:extLst>
            </p:cNvPr>
            <p:cNvSpPr txBox="1"/>
            <p:nvPr/>
          </p:nvSpPr>
          <p:spPr>
            <a:xfrm>
              <a:off x="4725987" y="1536598"/>
              <a:ext cx="952688" cy="62171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1200" spc="300" dirty="0">
                  <a:solidFill>
                    <a:schemeClr val="bg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Play</a:t>
              </a:r>
            </a:p>
            <a:p>
              <a:r>
                <a:rPr lang="en-US" altLang="ko-KR" sz="1200" spc="300" dirty="0">
                  <a:solidFill>
                    <a:schemeClr val="bg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Wrist</a:t>
              </a:r>
              <a:endParaRPr lang="ko-KR" altLang="en-US" sz="1200" spc="300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E10E209-A071-6175-8CAA-BCE91E69B9C8}"/>
              </a:ext>
            </a:extLst>
          </p:cNvPr>
          <p:cNvSpPr txBox="1"/>
          <p:nvPr/>
        </p:nvSpPr>
        <p:spPr>
          <a:xfrm>
            <a:off x="5764397" y="665127"/>
            <a:ext cx="5398375" cy="64633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kumimoji="1" lang="en-US" altLang="ko-KR" dirty="0"/>
              <a:t>Mafia In Reality</a:t>
            </a:r>
          </a:p>
          <a:p>
            <a:pPr algn="ctr"/>
            <a:r>
              <a:rPr kumimoji="1" lang="ko-KR" altLang="en-US" dirty="0"/>
              <a:t>현실에서 할 수 있는 생동감 넘치는 마피아 게임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BF22232-146F-5633-09E5-609D13306258}"/>
              </a:ext>
            </a:extLst>
          </p:cNvPr>
          <p:cNvSpPr txBox="1"/>
          <p:nvPr/>
        </p:nvSpPr>
        <p:spPr>
          <a:xfrm>
            <a:off x="4964160" y="1366056"/>
            <a:ext cx="6869871" cy="4847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sz="1400" dirty="0"/>
              <a:t>플레이어들은 스마트폰을 통해 게임 대기실에 입장</a:t>
            </a:r>
            <a:r>
              <a:rPr kumimoji="1" lang="en-US" altLang="ko-KR" sz="1400" dirty="0"/>
              <a:t>, </a:t>
            </a:r>
            <a:r>
              <a:rPr kumimoji="1" lang="ko-KR" altLang="en-US" sz="1400" dirty="0"/>
              <a:t>준비가 완료되면 각자 번호와 랜덤 역할을 부여 받음</a:t>
            </a:r>
            <a:endParaRPr kumimoji="1" lang="en-US" altLang="ko-KR" sz="1400" dirty="0"/>
          </a:p>
          <a:p>
            <a:pPr marL="342900" indent="-342900">
              <a:buFontTx/>
              <a:buAutoNum type="arabicPeriod"/>
            </a:pPr>
            <a:r>
              <a:rPr kumimoji="1" lang="ko-KR" altLang="en-US" sz="1400" dirty="0"/>
              <a:t>역할은 시민과 마피아로 나뉘며</a:t>
            </a:r>
            <a:r>
              <a:rPr kumimoji="1" lang="en-US" altLang="ko-KR" sz="1400" dirty="0"/>
              <a:t>, </a:t>
            </a:r>
            <a:r>
              <a:rPr kumimoji="1" lang="ko-KR" altLang="en-US" sz="1400" dirty="0"/>
              <a:t>시민들은 저마다의 특수한 직업</a:t>
            </a:r>
            <a:r>
              <a:rPr kumimoji="1" lang="en-US" altLang="ko-KR" sz="1400" dirty="0"/>
              <a:t>(</a:t>
            </a:r>
            <a:r>
              <a:rPr kumimoji="1" lang="ko-KR" altLang="en-US" sz="1400" dirty="0"/>
              <a:t>의사</a:t>
            </a:r>
            <a:r>
              <a:rPr kumimoji="1" lang="en-US" altLang="ko-KR" sz="1400" dirty="0"/>
              <a:t>, </a:t>
            </a:r>
            <a:r>
              <a:rPr kumimoji="1" lang="ko-KR" altLang="en-US" sz="1400" dirty="0"/>
              <a:t>경찰 등</a:t>
            </a:r>
            <a:r>
              <a:rPr kumimoji="1" lang="en-US" altLang="ko-KR" sz="1400" dirty="0"/>
              <a:t>)</a:t>
            </a:r>
            <a:r>
              <a:rPr kumimoji="1" lang="ko-KR" altLang="en-US" sz="1400" dirty="0"/>
              <a:t>을 부여 받을 수도 있음</a:t>
            </a:r>
            <a:endParaRPr kumimoji="1" lang="en-US" altLang="ko-KR" sz="1400" dirty="0"/>
          </a:p>
          <a:p>
            <a:pPr marL="342900" indent="-342900">
              <a:buFontTx/>
              <a:buAutoNum type="arabicPeriod"/>
            </a:pPr>
            <a:r>
              <a:rPr kumimoji="1" lang="ko-KR" altLang="en-US" sz="1400" dirty="0"/>
              <a:t>시민은 각자 하나의 미션을 배정 받고</a:t>
            </a:r>
            <a:r>
              <a:rPr kumimoji="1" lang="en-US" altLang="ko-KR" sz="1400" dirty="0"/>
              <a:t>, </a:t>
            </a:r>
            <a:r>
              <a:rPr kumimoji="1" lang="ko-KR" altLang="en-US" sz="1400" dirty="0"/>
              <a:t>마피아는 </a:t>
            </a:r>
            <a:r>
              <a:rPr kumimoji="1" lang="ko-KR" altLang="en-US" sz="1400" dirty="0" err="1"/>
              <a:t>워치</a:t>
            </a:r>
            <a:r>
              <a:rPr kumimoji="1" lang="ko-KR" altLang="en-US" sz="1400" dirty="0"/>
              <a:t> 화면에 시민을 죽일 수 있는 버튼이 따로 표시 됨</a:t>
            </a:r>
            <a:endParaRPr kumimoji="1" lang="en-US" altLang="ko-KR" sz="1400" dirty="0"/>
          </a:p>
          <a:p>
            <a:pPr marL="342900" indent="-342900">
              <a:buFontTx/>
              <a:buAutoNum type="arabicPeriod"/>
            </a:pPr>
            <a:r>
              <a:rPr kumimoji="1" lang="ko-KR" altLang="en-US" sz="1400" dirty="0"/>
              <a:t>미션은 스마트 </a:t>
            </a:r>
            <a:r>
              <a:rPr kumimoji="1" lang="ko-KR" altLang="en-US" sz="1400" dirty="0" err="1"/>
              <a:t>워치의</a:t>
            </a:r>
            <a:r>
              <a:rPr kumimoji="1" lang="ko-KR" altLang="en-US" sz="1400" dirty="0"/>
              <a:t> 여러 센서와 </a:t>
            </a:r>
            <a:r>
              <a:rPr kumimoji="1" lang="en-US" altLang="ko-KR" sz="1400" dirty="0" err="1"/>
              <a:t>gps</a:t>
            </a:r>
            <a:r>
              <a:rPr kumimoji="1" lang="ko-KR" altLang="en-US" sz="1400" dirty="0"/>
              <a:t>등을 이용한 다양한 미니 게임 준비</a:t>
            </a:r>
            <a:r>
              <a:rPr kumimoji="1" lang="en-US" altLang="ko-KR" sz="1400" dirty="0"/>
              <a:t>(</a:t>
            </a:r>
            <a:r>
              <a:rPr kumimoji="1" lang="ko-KR" altLang="en-US" sz="1400" dirty="0"/>
              <a:t>심박수 </a:t>
            </a:r>
            <a:r>
              <a:rPr kumimoji="1" lang="en-US" altLang="ko-KR" sz="1400" dirty="0"/>
              <a:t>120</a:t>
            </a:r>
            <a:r>
              <a:rPr kumimoji="1" lang="ko-KR" altLang="en-US" sz="1400" dirty="0"/>
              <a:t>이상 올리기</a:t>
            </a:r>
            <a:r>
              <a:rPr kumimoji="1" lang="en-US" altLang="ko-KR" sz="1400" dirty="0"/>
              <a:t>, </a:t>
            </a:r>
            <a:r>
              <a:rPr kumimoji="1" lang="ko-KR" altLang="en-US" sz="1400" dirty="0"/>
              <a:t>특정 위치에서 제한시간 안에 퀴즈 풀기</a:t>
            </a:r>
            <a:r>
              <a:rPr kumimoji="1" lang="en-US" altLang="ko-KR" sz="1400" dirty="0"/>
              <a:t>, 500</a:t>
            </a:r>
            <a:r>
              <a:rPr kumimoji="1" lang="ko-KR" altLang="en-US" sz="1400" dirty="0"/>
              <a:t>보 이상 걷기 등</a:t>
            </a:r>
            <a:r>
              <a:rPr kumimoji="1" lang="en-US" altLang="ko-KR" sz="1400" dirty="0"/>
              <a:t>)</a:t>
            </a:r>
          </a:p>
          <a:p>
            <a:pPr marL="342900" indent="-342900">
              <a:buFontTx/>
              <a:buAutoNum type="arabicPeriod"/>
            </a:pPr>
            <a:r>
              <a:rPr kumimoji="1" lang="ko-KR" altLang="en-US" sz="1400" dirty="0"/>
              <a:t>마피아와 시민이 각자의 스마트 </a:t>
            </a:r>
            <a:r>
              <a:rPr kumimoji="1" lang="ko-KR" altLang="en-US" sz="1400" dirty="0" err="1"/>
              <a:t>워치를</a:t>
            </a:r>
            <a:r>
              <a:rPr kumimoji="1" lang="ko-KR" altLang="en-US" sz="1400" dirty="0"/>
              <a:t> 기준으로 일정 거리</a:t>
            </a:r>
            <a:r>
              <a:rPr kumimoji="1" lang="en-US" altLang="ko-KR" sz="1400" dirty="0"/>
              <a:t>(</a:t>
            </a:r>
            <a:r>
              <a:rPr kumimoji="1" lang="ko-KR" altLang="en-US" sz="1400" dirty="0"/>
              <a:t>약 </a:t>
            </a:r>
            <a:r>
              <a:rPr kumimoji="1" lang="en-US" altLang="ko-KR" sz="1400" dirty="0"/>
              <a:t>1m)</a:t>
            </a:r>
            <a:r>
              <a:rPr kumimoji="1" lang="ko-KR" altLang="en-US" sz="1400" dirty="0"/>
              <a:t>내에 위치하면</a:t>
            </a:r>
            <a:r>
              <a:rPr kumimoji="1" lang="en-US" altLang="ko-KR" sz="1400" dirty="0"/>
              <a:t>, </a:t>
            </a:r>
            <a:r>
              <a:rPr kumimoji="1" lang="ko-KR" altLang="en-US" sz="1400" dirty="0"/>
              <a:t>마피아의 스마트 </a:t>
            </a:r>
            <a:r>
              <a:rPr kumimoji="1" lang="ko-KR" altLang="en-US" sz="1400" dirty="0" err="1"/>
              <a:t>워치에</a:t>
            </a:r>
            <a:r>
              <a:rPr kumimoji="1" lang="ko-KR" altLang="en-US" sz="1400" dirty="0"/>
              <a:t> 킬 버튼이 활성화 되고</a:t>
            </a:r>
            <a:r>
              <a:rPr kumimoji="1" lang="en-US" altLang="ko-KR" sz="1400" dirty="0"/>
              <a:t>, </a:t>
            </a:r>
            <a:r>
              <a:rPr kumimoji="1" lang="ko-KR" altLang="en-US" sz="1400" dirty="0"/>
              <a:t>버튼을 누른 후 일정 시간</a:t>
            </a:r>
            <a:r>
              <a:rPr kumimoji="1" lang="en-US" altLang="ko-KR" sz="1400" dirty="0"/>
              <a:t>(</a:t>
            </a:r>
            <a:r>
              <a:rPr kumimoji="1" lang="ko-KR" altLang="en-US" sz="1400" dirty="0"/>
              <a:t>약 </a:t>
            </a:r>
            <a:r>
              <a:rPr kumimoji="1" lang="en-US" altLang="ko-KR" sz="1400" dirty="0"/>
              <a:t>10</a:t>
            </a:r>
            <a:r>
              <a:rPr kumimoji="1" lang="ko-KR" altLang="en-US" sz="1400" dirty="0"/>
              <a:t>초</a:t>
            </a:r>
            <a:r>
              <a:rPr kumimoji="1" lang="en-US" altLang="ko-KR" sz="1400" dirty="0"/>
              <a:t>)</a:t>
            </a:r>
            <a:r>
              <a:rPr kumimoji="1" lang="ko-KR" altLang="en-US" sz="1400" dirty="0"/>
              <a:t>동안 거리가 유지되면 진동이 울리고 사망 판정</a:t>
            </a:r>
            <a:r>
              <a:rPr kumimoji="1" lang="en-US" altLang="ko-KR" sz="1400" dirty="0"/>
              <a:t>(</a:t>
            </a:r>
            <a:r>
              <a:rPr kumimoji="1" lang="ko-KR" altLang="en-US" sz="1400" dirty="0"/>
              <a:t>블루투스 신호세기 측정</a:t>
            </a:r>
            <a:r>
              <a:rPr kumimoji="1" lang="en-US" altLang="ko-KR" sz="1400" dirty="0"/>
              <a:t>(</a:t>
            </a:r>
            <a:r>
              <a:rPr kumimoji="1" lang="en-US" altLang="ko-KR" sz="1400" dirty="0" err="1"/>
              <a:t>rssi</a:t>
            </a:r>
            <a:r>
              <a:rPr kumimoji="1" lang="en-US" altLang="ko-KR" sz="1400" dirty="0"/>
              <a:t>) </a:t>
            </a:r>
            <a:r>
              <a:rPr kumimoji="1" lang="ko-KR" altLang="en-US" sz="1400" dirty="0"/>
              <a:t>혹은 </a:t>
            </a:r>
            <a:r>
              <a:rPr kumimoji="1" lang="en-US" altLang="ko-KR" sz="1400" dirty="0"/>
              <a:t>UWB)</a:t>
            </a:r>
          </a:p>
          <a:p>
            <a:pPr marL="342900" indent="-342900">
              <a:buFontTx/>
              <a:buAutoNum type="arabicPeriod"/>
            </a:pPr>
            <a:r>
              <a:rPr kumimoji="1" lang="ko-KR" altLang="en-US" sz="1400" dirty="0"/>
              <a:t>일정 시간이 지날 때마다 투표 창 활성화</a:t>
            </a:r>
            <a:r>
              <a:rPr kumimoji="1" lang="en-US" altLang="ko-KR" sz="1400" dirty="0"/>
              <a:t>, </a:t>
            </a:r>
            <a:r>
              <a:rPr kumimoji="1" lang="ko-KR" altLang="en-US" sz="1400" dirty="0"/>
              <a:t>과반수가 찬성 시 해당 플레이어 죽이기 가능</a:t>
            </a:r>
            <a:endParaRPr kumimoji="1" lang="en-US" altLang="ko-KR" sz="1400" dirty="0"/>
          </a:p>
          <a:p>
            <a:pPr marL="342900" indent="-342900">
              <a:buFontTx/>
              <a:buAutoNum type="arabicPeriod"/>
            </a:pPr>
            <a:r>
              <a:rPr kumimoji="1" lang="ko-KR" altLang="en-US" sz="1400" dirty="0"/>
              <a:t>시민의 승리 조건 </a:t>
            </a:r>
            <a:r>
              <a:rPr kumimoji="1" lang="en-US" altLang="ko-KR" sz="1400" dirty="0"/>
              <a:t>– </a:t>
            </a:r>
            <a:r>
              <a:rPr kumimoji="1" lang="ko-KR" altLang="en-US" sz="1400" dirty="0"/>
              <a:t>마피아와 시민 수가 같아지기 전 모든 미션 클리어</a:t>
            </a:r>
            <a:r>
              <a:rPr kumimoji="1" lang="en-US" altLang="ko-KR" sz="1400" dirty="0"/>
              <a:t> </a:t>
            </a:r>
            <a:r>
              <a:rPr kumimoji="1" lang="ko-KR" altLang="en-US" sz="1400" dirty="0"/>
              <a:t>혹은</a:t>
            </a:r>
            <a:r>
              <a:rPr kumimoji="1" lang="en-US" altLang="ko-KR" sz="1400" dirty="0"/>
              <a:t> </a:t>
            </a:r>
            <a:r>
              <a:rPr kumimoji="1" lang="ko-KR" altLang="en-US" sz="1400" dirty="0"/>
              <a:t>마피아가 투표로 모두 죽었을 때</a:t>
            </a:r>
            <a:endParaRPr kumimoji="1" lang="en-US" altLang="ko-KR" sz="1400" dirty="0"/>
          </a:p>
          <a:p>
            <a:pPr marL="342900" indent="-342900">
              <a:buFontTx/>
              <a:buAutoNum type="arabicPeriod"/>
            </a:pPr>
            <a:r>
              <a:rPr kumimoji="1" lang="ko-KR" altLang="en-US" sz="1400" dirty="0"/>
              <a:t>마피아의 승리 조건 </a:t>
            </a:r>
            <a:r>
              <a:rPr kumimoji="1" lang="en-US" altLang="ko-KR" sz="1400" dirty="0"/>
              <a:t>– </a:t>
            </a:r>
            <a:r>
              <a:rPr kumimoji="1" lang="ko-KR" altLang="en-US" sz="1400" dirty="0"/>
              <a:t>시민이 미션을 모두 클리어 하기 전에 시민과 마피아 수가 동률이 될 시</a:t>
            </a:r>
            <a:endParaRPr kumimoji="1" lang="en-US" altLang="ko-KR" sz="1400" dirty="0"/>
          </a:p>
          <a:p>
            <a:pPr marL="342900" indent="-342900">
              <a:buFontTx/>
              <a:buAutoNum type="arabicPeriod"/>
            </a:pPr>
            <a:endParaRPr kumimoji="1" lang="en-US" altLang="ko-KR" sz="1400" dirty="0"/>
          </a:p>
          <a:p>
            <a:pPr marL="342900" indent="-342900">
              <a:buFontTx/>
              <a:buAutoNum type="arabicPeriod"/>
            </a:pPr>
            <a:endParaRPr kumimoji="1" lang="en-US" altLang="ko-KR" sz="1400" dirty="0"/>
          </a:p>
          <a:p>
            <a:pPr marL="342900" indent="-342900">
              <a:buAutoNum type="arabicPeriod"/>
            </a:pPr>
            <a:endParaRPr kumimoji="1" lang="en-US" altLang="ko-KR" sz="1500" dirty="0"/>
          </a:p>
        </p:txBody>
      </p:sp>
      <p:pic>
        <p:nvPicPr>
          <p:cNvPr id="4" name="그림 3" descr="도표, 평면도, 기술 도면, 텍스트이(가) 표시된 사진&#10;&#10;자동 생성된 설명">
            <a:extLst>
              <a:ext uri="{FF2B5EF4-FFF2-40B4-BE49-F238E27FC236}">
                <a16:creationId xmlns:a16="http://schemas.microsoft.com/office/drawing/2014/main" id="{71E57EB4-E5A7-48F0-420D-D0EA73530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1" y="1062093"/>
            <a:ext cx="4735168" cy="4451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2014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070184-620F-8A3D-BE80-94896E4327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C283637-92A1-C5AE-77DA-F7777644B278}"/>
              </a:ext>
            </a:extLst>
          </p:cNvPr>
          <p:cNvSpPr/>
          <p:nvPr/>
        </p:nvSpPr>
        <p:spPr>
          <a:xfrm>
            <a:off x="304800" y="266700"/>
            <a:ext cx="11582400" cy="632460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187CBB-95E5-4D02-53A4-585389520F50}"/>
              </a:ext>
            </a:extLst>
          </p:cNvPr>
          <p:cNvSpPr txBox="1"/>
          <p:nvPr/>
        </p:nvSpPr>
        <p:spPr>
          <a:xfrm>
            <a:off x="9753460" y="566445"/>
            <a:ext cx="2117516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000" spc="300" dirty="0"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게임 시나리오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0281A00-81BE-8212-9B7F-C9639EE9FF92}"/>
              </a:ext>
            </a:extLst>
          </p:cNvPr>
          <p:cNvSpPr/>
          <p:nvPr/>
        </p:nvSpPr>
        <p:spPr>
          <a:xfrm>
            <a:off x="304800" y="5513644"/>
            <a:ext cx="11582400" cy="5746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1E0D4D87-CC09-69C7-9C9A-208B61469BD5}"/>
              </a:ext>
            </a:extLst>
          </p:cNvPr>
          <p:cNvGrpSpPr/>
          <p:nvPr/>
        </p:nvGrpSpPr>
        <p:grpSpPr>
          <a:xfrm>
            <a:off x="11557000" y="5040649"/>
            <a:ext cx="256249" cy="394896"/>
            <a:chOff x="8915400" y="1982400"/>
            <a:chExt cx="1194950" cy="1841496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4DDFD62-50F3-D033-9ABE-7091DAF3F7A6}"/>
                </a:ext>
              </a:extLst>
            </p:cNvPr>
            <p:cNvSpPr/>
            <p:nvPr/>
          </p:nvSpPr>
          <p:spPr>
            <a:xfrm>
              <a:off x="8915400" y="2634604"/>
              <a:ext cx="537088" cy="53708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228C981F-0E27-07B2-F4C5-E75E23E6D1D0}"/>
                </a:ext>
              </a:extLst>
            </p:cNvPr>
            <p:cNvSpPr/>
            <p:nvPr/>
          </p:nvSpPr>
          <p:spPr>
            <a:xfrm>
              <a:off x="9573262" y="1982400"/>
              <a:ext cx="537088" cy="53708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ACCD615-A042-33B6-3426-697FD405AFE8}"/>
                </a:ext>
              </a:extLst>
            </p:cNvPr>
            <p:cNvSpPr/>
            <p:nvPr/>
          </p:nvSpPr>
          <p:spPr>
            <a:xfrm>
              <a:off x="9573262" y="2634604"/>
              <a:ext cx="537088" cy="53708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CBB6CD84-C10A-0085-9B89-2EEA2B6643FF}"/>
                </a:ext>
              </a:extLst>
            </p:cNvPr>
            <p:cNvSpPr/>
            <p:nvPr/>
          </p:nvSpPr>
          <p:spPr>
            <a:xfrm>
              <a:off x="8915400" y="3286808"/>
              <a:ext cx="537088" cy="53708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078C8D6B-5580-8C60-61F2-98C78085FFA3}"/>
              </a:ext>
            </a:extLst>
          </p:cNvPr>
          <p:cNvGrpSpPr/>
          <p:nvPr/>
        </p:nvGrpSpPr>
        <p:grpSpPr>
          <a:xfrm>
            <a:off x="401445" y="5059818"/>
            <a:ext cx="379605" cy="375727"/>
            <a:chOff x="401445" y="5059818"/>
            <a:chExt cx="379605" cy="37572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D88F559A-DD5F-313C-599C-BAA74F965704}"/>
                </a:ext>
              </a:extLst>
            </p:cNvPr>
            <p:cNvSpPr/>
            <p:nvPr/>
          </p:nvSpPr>
          <p:spPr>
            <a:xfrm>
              <a:off x="401445" y="5324854"/>
              <a:ext cx="110691" cy="11069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E6C94977-8EFE-EC85-52AC-147053E5858F}"/>
                </a:ext>
              </a:extLst>
            </p:cNvPr>
            <p:cNvSpPr/>
            <p:nvPr/>
          </p:nvSpPr>
          <p:spPr>
            <a:xfrm>
              <a:off x="401445" y="5193263"/>
              <a:ext cx="110691" cy="11069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3AFC293E-F102-519F-AA6B-FC059AB80A3B}"/>
                </a:ext>
              </a:extLst>
            </p:cNvPr>
            <p:cNvSpPr/>
            <p:nvPr/>
          </p:nvSpPr>
          <p:spPr>
            <a:xfrm>
              <a:off x="537027" y="5324854"/>
              <a:ext cx="110691" cy="11069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69C2151C-E4B8-1DB0-6637-E5706D1BBC43}"/>
                </a:ext>
              </a:extLst>
            </p:cNvPr>
            <p:cNvSpPr/>
            <p:nvPr/>
          </p:nvSpPr>
          <p:spPr>
            <a:xfrm>
              <a:off x="670359" y="5324765"/>
              <a:ext cx="110691" cy="11069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9A933AEC-4304-4921-6375-814ADFBAF855}"/>
                </a:ext>
              </a:extLst>
            </p:cNvPr>
            <p:cNvSpPr/>
            <p:nvPr/>
          </p:nvSpPr>
          <p:spPr>
            <a:xfrm>
              <a:off x="401445" y="5059818"/>
              <a:ext cx="110691" cy="11069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F3701B5D-3110-BED0-8ACE-4D95B4A1F11D}"/>
                </a:ext>
              </a:extLst>
            </p:cNvPr>
            <p:cNvSpPr/>
            <p:nvPr/>
          </p:nvSpPr>
          <p:spPr>
            <a:xfrm>
              <a:off x="537027" y="5191409"/>
              <a:ext cx="110691" cy="11069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A59232D0-C13A-B5B6-ED24-4C752C4B99CC}"/>
              </a:ext>
            </a:extLst>
          </p:cNvPr>
          <p:cNvGrpSpPr/>
          <p:nvPr/>
        </p:nvGrpSpPr>
        <p:grpSpPr>
          <a:xfrm>
            <a:off x="512136" y="470908"/>
            <a:ext cx="687500" cy="591185"/>
            <a:chOff x="4725987" y="1231301"/>
            <a:chExt cx="2740025" cy="2725732"/>
          </a:xfrm>
        </p:grpSpPr>
        <p:pic>
          <p:nvPicPr>
            <p:cNvPr id="27" name="Picture 2" descr="pastel gradation에 대한 이미지 검색결과">
              <a:extLst>
                <a:ext uri="{FF2B5EF4-FFF2-40B4-BE49-F238E27FC236}">
                  <a16:creationId xmlns:a16="http://schemas.microsoft.com/office/drawing/2014/main" id="{AAAEEFF1-E0AE-E4BF-0D94-C24CB93217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5987" y="1231301"/>
              <a:ext cx="2740025" cy="27257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5AD6A7A-2EFF-27BB-93BC-C1DEF2826168}"/>
                </a:ext>
              </a:extLst>
            </p:cNvPr>
            <p:cNvSpPr txBox="1"/>
            <p:nvPr/>
          </p:nvSpPr>
          <p:spPr>
            <a:xfrm>
              <a:off x="4725987" y="1536598"/>
              <a:ext cx="952688" cy="62171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1200" spc="300" dirty="0">
                  <a:solidFill>
                    <a:schemeClr val="bg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Play</a:t>
              </a:r>
            </a:p>
            <a:p>
              <a:r>
                <a:rPr lang="en-US" altLang="ko-KR" sz="1200" spc="300" dirty="0">
                  <a:solidFill>
                    <a:schemeClr val="bg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Wrist</a:t>
              </a:r>
              <a:endParaRPr lang="ko-KR" altLang="en-US" sz="1200" spc="300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1FA22970-14F0-5A72-69FD-0C33EFADB4DE}"/>
              </a:ext>
            </a:extLst>
          </p:cNvPr>
          <p:cNvSpPr txBox="1"/>
          <p:nvPr/>
        </p:nvSpPr>
        <p:spPr>
          <a:xfrm>
            <a:off x="5583461" y="966555"/>
            <a:ext cx="6172200" cy="64633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pPr algn="ctr"/>
            <a:r>
              <a:rPr kumimoji="1" lang="en-US" altLang="ko-KR" dirty="0"/>
              <a:t>Bomb Party </a:t>
            </a:r>
          </a:p>
          <a:p>
            <a:pPr algn="ctr"/>
            <a:r>
              <a:rPr kumimoji="1" lang="ko-KR" altLang="en-US" dirty="0"/>
              <a:t>술자리 등 정적인 상황에서 할 수 있는 폭탄 돌리기 게임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B8C6F8-A43C-6882-14A7-1621703C569F}"/>
              </a:ext>
            </a:extLst>
          </p:cNvPr>
          <p:cNvSpPr txBox="1"/>
          <p:nvPr/>
        </p:nvSpPr>
        <p:spPr>
          <a:xfrm>
            <a:off x="5765800" y="1894266"/>
            <a:ext cx="57912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kumimoji="1" lang="ko-KR" altLang="en-US" sz="1500" dirty="0"/>
              <a:t>플레이어들은 스마트폰을 통해 게임 대기실에 입장</a:t>
            </a:r>
            <a:r>
              <a:rPr kumimoji="1" lang="en-US" altLang="ko-KR" sz="1500" dirty="0"/>
              <a:t>, </a:t>
            </a:r>
            <a:r>
              <a:rPr kumimoji="1" lang="ko-KR" altLang="en-US" sz="1500" dirty="0"/>
              <a:t>준비가 완료되면 각자 번호를 부여</a:t>
            </a:r>
            <a:r>
              <a:rPr kumimoji="1" lang="en-US" altLang="ko-KR" sz="1500" dirty="0"/>
              <a:t>, </a:t>
            </a:r>
            <a:r>
              <a:rPr kumimoji="1" lang="ko-KR" altLang="en-US" sz="1500" dirty="0"/>
              <a:t>무작위 순서 배정</a:t>
            </a:r>
            <a:endParaRPr kumimoji="1" lang="en-US" altLang="ko-KR" sz="1500" dirty="0"/>
          </a:p>
          <a:p>
            <a:pPr marL="342900" indent="-342900">
              <a:buAutoNum type="arabicPeriod"/>
            </a:pPr>
            <a:r>
              <a:rPr kumimoji="1" lang="ko-KR" altLang="en-US" sz="1500" dirty="0"/>
              <a:t>게임이 시작되면 시간이 흐르고</a:t>
            </a:r>
            <a:r>
              <a:rPr kumimoji="1" lang="en-US" altLang="ko-KR" sz="1500" dirty="0"/>
              <a:t>, </a:t>
            </a:r>
            <a:r>
              <a:rPr kumimoji="1" lang="ko-KR" altLang="en-US" sz="1500" dirty="0"/>
              <a:t>첫 번째 순서 플레이어의 스마트 </a:t>
            </a:r>
            <a:r>
              <a:rPr kumimoji="1" lang="ko-KR" altLang="en-US" sz="1500" dirty="0" err="1"/>
              <a:t>워치</a:t>
            </a:r>
            <a:r>
              <a:rPr kumimoji="1" lang="ko-KR" altLang="en-US" sz="1500" dirty="0"/>
              <a:t> 화면에 폭탄 아이콘과 </a:t>
            </a:r>
            <a:r>
              <a:rPr kumimoji="1" lang="ko-KR" altLang="en-US" sz="1500" dirty="0" err="1"/>
              <a:t>제시어</a:t>
            </a:r>
            <a:r>
              <a:rPr kumimoji="1" lang="ko-KR" altLang="en-US" sz="1500" dirty="0"/>
              <a:t> 표시</a:t>
            </a:r>
            <a:endParaRPr kumimoji="1" lang="en-US" altLang="ko-KR" sz="1500" dirty="0"/>
          </a:p>
          <a:p>
            <a:pPr marL="342900" indent="-342900">
              <a:buAutoNum type="arabicPeriod"/>
            </a:pPr>
            <a:r>
              <a:rPr kumimoji="1" lang="ko-KR" altLang="en-US" sz="1500" dirty="0" err="1"/>
              <a:t>제시어에</a:t>
            </a:r>
            <a:r>
              <a:rPr kumimoji="1" lang="ko-KR" altLang="en-US" sz="1500" dirty="0"/>
              <a:t> 해당하는 미션</a:t>
            </a:r>
            <a:r>
              <a:rPr kumimoji="1" lang="en-US" altLang="ko-KR" sz="1500" dirty="0"/>
              <a:t>(</a:t>
            </a:r>
            <a:r>
              <a:rPr kumimoji="1" lang="ko-KR" altLang="en-US" sz="1500" dirty="0"/>
              <a:t>관련 단어 말하기</a:t>
            </a:r>
            <a:r>
              <a:rPr kumimoji="1" lang="en-US" altLang="ko-KR" sz="1500" dirty="0"/>
              <a:t>, </a:t>
            </a:r>
            <a:r>
              <a:rPr kumimoji="1" lang="ko-KR" altLang="en-US" sz="1500" dirty="0"/>
              <a:t>해당 가수의 노래 부르기</a:t>
            </a:r>
            <a:r>
              <a:rPr kumimoji="1" lang="en-US" altLang="ko-KR" sz="1500" dirty="0"/>
              <a:t>, </a:t>
            </a:r>
            <a:r>
              <a:rPr kumimoji="1" lang="ko-KR" altLang="en-US" sz="1500" dirty="0"/>
              <a:t>춤추기 등</a:t>
            </a:r>
            <a:r>
              <a:rPr kumimoji="1" lang="en-US" altLang="ko-KR" sz="1500" dirty="0"/>
              <a:t>)</a:t>
            </a:r>
            <a:r>
              <a:rPr kumimoji="1" lang="ko-KR" altLang="en-US" sz="1500" dirty="0"/>
              <a:t>을 클리어 하면</a:t>
            </a:r>
            <a:r>
              <a:rPr kumimoji="1" lang="en-US" altLang="ko-KR" sz="1500" dirty="0"/>
              <a:t>, </a:t>
            </a:r>
            <a:r>
              <a:rPr kumimoji="1" lang="ko-KR" altLang="en-US" sz="1500" dirty="0"/>
              <a:t>클리어 아이콘을 누를 수 있음</a:t>
            </a:r>
            <a:endParaRPr kumimoji="1" lang="en-US" altLang="ko-KR" sz="1500" dirty="0"/>
          </a:p>
          <a:p>
            <a:pPr marL="342900" indent="-342900">
              <a:buAutoNum type="arabicPeriod"/>
            </a:pPr>
            <a:r>
              <a:rPr kumimoji="1" lang="ko-KR" altLang="en-US" sz="1500" dirty="0"/>
              <a:t>아이콘을 누르면 다음 순서의 플레이어에게 폭탄이 옮겨 짐</a:t>
            </a:r>
            <a:endParaRPr kumimoji="1" lang="en-US" altLang="ko-KR" sz="1500" dirty="0"/>
          </a:p>
          <a:p>
            <a:pPr marL="342900" indent="-342900">
              <a:buAutoNum type="arabicPeriod"/>
            </a:pPr>
            <a:r>
              <a:rPr kumimoji="1" lang="ko-KR" altLang="en-US" sz="1500" dirty="0"/>
              <a:t>제한시간이 끝날 때 폭탄을 가지고 있는 플레이어가 벌칙에 당첨</a:t>
            </a:r>
            <a:endParaRPr kumimoji="1" lang="en-US" altLang="ko-KR" sz="1500" dirty="0"/>
          </a:p>
        </p:txBody>
      </p:sp>
      <p:pic>
        <p:nvPicPr>
          <p:cNvPr id="4" name="그림 3" descr="텍스트, 스크린샷, 도표, 번호이(가) 표시된 사진&#10;&#10;자동 생성된 설명">
            <a:extLst>
              <a:ext uri="{FF2B5EF4-FFF2-40B4-BE49-F238E27FC236}">
                <a16:creationId xmlns:a16="http://schemas.microsoft.com/office/drawing/2014/main" id="{E6A78E05-83C2-0A28-28F0-BB6557E648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432" y="537124"/>
            <a:ext cx="3726503" cy="4945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463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CB2758-85DD-9D6C-3117-E3FE0DF874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B023264-09F7-2B9B-D86E-486D3F69D7C4}"/>
              </a:ext>
            </a:extLst>
          </p:cNvPr>
          <p:cNvSpPr/>
          <p:nvPr/>
        </p:nvSpPr>
        <p:spPr>
          <a:xfrm>
            <a:off x="304800" y="266700"/>
            <a:ext cx="11582400" cy="6324600"/>
          </a:xfrm>
          <a:prstGeom prst="rect">
            <a:avLst/>
          </a:prstGeom>
          <a:noFill/>
          <a:ln w="222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B60FB5-34FE-4CBC-C13D-C6B8003DF329}"/>
              </a:ext>
            </a:extLst>
          </p:cNvPr>
          <p:cNvSpPr txBox="1"/>
          <p:nvPr/>
        </p:nvSpPr>
        <p:spPr>
          <a:xfrm>
            <a:off x="9753460" y="566445"/>
            <a:ext cx="2117516" cy="400110"/>
          </a:xfrm>
          <a:prstGeom prst="rect">
            <a:avLst/>
          </a:prstGeom>
          <a:noFill/>
          <a:scene3d>
            <a:camera prst="obliqueTopLeft"/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ko-KR" altLang="en-US" sz="2000" spc="300" dirty="0">
                <a:solidFill>
                  <a:srgbClr val="FF0000"/>
                </a:solidFill>
                <a:latin typeface="한컴 고딕" panose="02000500000000000000" pitchFamily="2" charset="-127"/>
                <a:ea typeface="한컴 고딕" panose="02000500000000000000" pitchFamily="2" charset="-127"/>
              </a:rPr>
              <a:t>시스템 구성도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D6EEFD0-52C9-D9B1-665A-370295A6E601}"/>
              </a:ext>
            </a:extLst>
          </p:cNvPr>
          <p:cNvSpPr/>
          <p:nvPr/>
        </p:nvSpPr>
        <p:spPr>
          <a:xfrm>
            <a:off x="304800" y="5513644"/>
            <a:ext cx="11582400" cy="57464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FF0000"/>
              </a:solidFill>
            </a:endParaRPr>
          </a:p>
        </p:txBody>
      </p:sp>
      <p:grpSp>
        <p:nvGrpSpPr>
          <p:cNvPr id="29" name="그룹 28">
            <a:extLst>
              <a:ext uri="{FF2B5EF4-FFF2-40B4-BE49-F238E27FC236}">
                <a16:creationId xmlns:a16="http://schemas.microsoft.com/office/drawing/2014/main" id="{6FEB696F-491F-3818-D960-951557B02B10}"/>
              </a:ext>
            </a:extLst>
          </p:cNvPr>
          <p:cNvGrpSpPr/>
          <p:nvPr/>
        </p:nvGrpSpPr>
        <p:grpSpPr>
          <a:xfrm>
            <a:off x="11557000" y="5040649"/>
            <a:ext cx="256249" cy="394896"/>
            <a:chOff x="8915400" y="1982400"/>
            <a:chExt cx="1194950" cy="1841496"/>
          </a:xfrm>
        </p:grpSpPr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C808E0D9-417E-FBDC-7E8F-B2DA8D61BE93}"/>
                </a:ext>
              </a:extLst>
            </p:cNvPr>
            <p:cNvSpPr/>
            <p:nvPr/>
          </p:nvSpPr>
          <p:spPr>
            <a:xfrm>
              <a:off x="8915400" y="2634604"/>
              <a:ext cx="537088" cy="53708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6" name="직사각형 35">
              <a:extLst>
                <a:ext uri="{FF2B5EF4-FFF2-40B4-BE49-F238E27FC236}">
                  <a16:creationId xmlns:a16="http://schemas.microsoft.com/office/drawing/2014/main" id="{ED16C8C5-F34E-BC67-7343-9205CEF71D98}"/>
                </a:ext>
              </a:extLst>
            </p:cNvPr>
            <p:cNvSpPr/>
            <p:nvPr/>
          </p:nvSpPr>
          <p:spPr>
            <a:xfrm>
              <a:off x="9573262" y="1982400"/>
              <a:ext cx="537088" cy="53708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22A7EFF5-BED5-DE9D-5E2E-BF2656BD3A00}"/>
                </a:ext>
              </a:extLst>
            </p:cNvPr>
            <p:cNvSpPr/>
            <p:nvPr/>
          </p:nvSpPr>
          <p:spPr>
            <a:xfrm>
              <a:off x="9573262" y="2634604"/>
              <a:ext cx="537088" cy="53708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7AC958B6-6691-71CB-0096-8DA5B3F35A08}"/>
                </a:ext>
              </a:extLst>
            </p:cNvPr>
            <p:cNvSpPr/>
            <p:nvPr/>
          </p:nvSpPr>
          <p:spPr>
            <a:xfrm>
              <a:off x="8915400" y="3286808"/>
              <a:ext cx="537088" cy="537088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8E19BCA-57A2-5C78-44E7-340EF84220A7}"/>
              </a:ext>
            </a:extLst>
          </p:cNvPr>
          <p:cNvGrpSpPr/>
          <p:nvPr/>
        </p:nvGrpSpPr>
        <p:grpSpPr>
          <a:xfrm>
            <a:off x="401445" y="5059818"/>
            <a:ext cx="379605" cy="375727"/>
            <a:chOff x="401445" y="5059818"/>
            <a:chExt cx="379605" cy="375727"/>
          </a:xfrm>
        </p:grpSpPr>
        <p:sp>
          <p:nvSpPr>
            <p:cNvPr id="41" name="직사각형 40">
              <a:extLst>
                <a:ext uri="{FF2B5EF4-FFF2-40B4-BE49-F238E27FC236}">
                  <a16:creationId xmlns:a16="http://schemas.microsoft.com/office/drawing/2014/main" id="{257973FF-86E8-F653-6F42-888A814CF962}"/>
                </a:ext>
              </a:extLst>
            </p:cNvPr>
            <p:cNvSpPr/>
            <p:nvPr/>
          </p:nvSpPr>
          <p:spPr>
            <a:xfrm>
              <a:off x="401445" y="5324854"/>
              <a:ext cx="110691" cy="11069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A3207295-413E-8DAC-B3A5-758A7801B657}"/>
                </a:ext>
              </a:extLst>
            </p:cNvPr>
            <p:cNvSpPr/>
            <p:nvPr/>
          </p:nvSpPr>
          <p:spPr>
            <a:xfrm>
              <a:off x="401445" y="5193263"/>
              <a:ext cx="110691" cy="11069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6E21597D-540B-09F8-031E-F6F079FC6178}"/>
                </a:ext>
              </a:extLst>
            </p:cNvPr>
            <p:cNvSpPr/>
            <p:nvPr/>
          </p:nvSpPr>
          <p:spPr>
            <a:xfrm>
              <a:off x="537027" y="5324854"/>
              <a:ext cx="110691" cy="11069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F84702F2-9FA4-4A34-0734-B19CEE657E6C}"/>
                </a:ext>
              </a:extLst>
            </p:cNvPr>
            <p:cNvSpPr/>
            <p:nvPr/>
          </p:nvSpPr>
          <p:spPr>
            <a:xfrm>
              <a:off x="670359" y="5324765"/>
              <a:ext cx="110691" cy="11069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613E2C48-DCFD-D553-F2FF-745F1C681E52}"/>
                </a:ext>
              </a:extLst>
            </p:cNvPr>
            <p:cNvSpPr/>
            <p:nvPr/>
          </p:nvSpPr>
          <p:spPr>
            <a:xfrm>
              <a:off x="401445" y="5059818"/>
              <a:ext cx="110691" cy="11069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000F1668-0727-E46B-BCFD-BA1EE1CBB2AA}"/>
                </a:ext>
              </a:extLst>
            </p:cNvPr>
            <p:cNvSpPr/>
            <p:nvPr/>
          </p:nvSpPr>
          <p:spPr>
            <a:xfrm>
              <a:off x="537027" y="5191409"/>
              <a:ext cx="110691" cy="110691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F2F1739C-5489-6382-7392-561F02468336}"/>
              </a:ext>
            </a:extLst>
          </p:cNvPr>
          <p:cNvGrpSpPr/>
          <p:nvPr/>
        </p:nvGrpSpPr>
        <p:grpSpPr>
          <a:xfrm>
            <a:off x="512136" y="470908"/>
            <a:ext cx="687500" cy="591185"/>
            <a:chOff x="4725987" y="1231301"/>
            <a:chExt cx="2740025" cy="2725732"/>
          </a:xfrm>
        </p:grpSpPr>
        <p:pic>
          <p:nvPicPr>
            <p:cNvPr id="27" name="Picture 2" descr="pastel gradation에 대한 이미지 검색결과">
              <a:extLst>
                <a:ext uri="{FF2B5EF4-FFF2-40B4-BE49-F238E27FC236}">
                  <a16:creationId xmlns:a16="http://schemas.microsoft.com/office/drawing/2014/main" id="{A21BF011-A226-8D84-5993-9D49C9B8D5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725987" y="1231301"/>
              <a:ext cx="2740025" cy="272573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904148D1-A939-2002-04DC-C68C236B9873}"/>
                </a:ext>
              </a:extLst>
            </p:cNvPr>
            <p:cNvSpPr txBox="1"/>
            <p:nvPr/>
          </p:nvSpPr>
          <p:spPr>
            <a:xfrm>
              <a:off x="4725987" y="1536598"/>
              <a:ext cx="952688" cy="621710"/>
            </a:xfrm>
            <a:prstGeom prst="rect">
              <a:avLst/>
            </a:prstGeom>
            <a:noFill/>
            <a:scene3d>
              <a:camera prst="obliqueTopLeft"/>
              <a:lightRig rig="threePt" dir="t"/>
            </a:scene3d>
          </p:spPr>
          <p:txBody>
            <a:bodyPr wrap="none" rtlCol="0">
              <a:spAutoFit/>
            </a:bodyPr>
            <a:lstStyle/>
            <a:p>
              <a:r>
                <a:rPr lang="en-US" altLang="ko-KR" sz="1200" spc="300" dirty="0">
                  <a:solidFill>
                    <a:schemeClr val="bg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Play</a:t>
              </a:r>
            </a:p>
            <a:p>
              <a:r>
                <a:rPr lang="en-US" altLang="ko-KR" sz="1200" spc="300" dirty="0">
                  <a:solidFill>
                    <a:schemeClr val="bg1"/>
                  </a:solidFill>
                  <a:latin typeface="한컴 고딕" panose="02000500000000000000" pitchFamily="2" charset="-127"/>
                  <a:ea typeface="한컴 고딕" panose="02000500000000000000" pitchFamily="2" charset="-127"/>
                </a:rPr>
                <a:t>Wrist</a:t>
              </a:r>
              <a:endParaRPr lang="ko-KR" altLang="en-US" sz="1200" spc="300" dirty="0">
                <a:solidFill>
                  <a:schemeClr val="bg1"/>
                </a:solidFill>
                <a:latin typeface="한컴 고딕" panose="02000500000000000000" pitchFamily="2" charset="-127"/>
                <a:ea typeface="한컴 고딕" panose="02000500000000000000" pitchFamily="2" charset="-127"/>
              </a:endParaRPr>
            </a:p>
          </p:txBody>
        </p:sp>
      </p:grpSp>
      <p:pic>
        <p:nvPicPr>
          <p:cNvPr id="6" name="그림 5" descr="텍스트, 도표, 라인, 스크린샷이(가) 표시된 사진&#10;&#10;자동 생성된 설명">
            <a:extLst>
              <a:ext uri="{FF2B5EF4-FFF2-40B4-BE49-F238E27FC236}">
                <a16:creationId xmlns:a16="http://schemas.microsoft.com/office/drawing/2014/main" id="{DABB889D-CA2B-40A2-FD81-DFA6564CE0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3408" y="566445"/>
            <a:ext cx="8154107" cy="493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703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2124</TotalTime>
  <Words>853</Words>
  <Application>Microsoft Office PowerPoint</Application>
  <PresentationFormat>와이드스크린</PresentationFormat>
  <Paragraphs>177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0" baseType="lpstr">
      <vt:lpstr>Arial</vt:lpstr>
      <vt:lpstr>나눔고딕</vt:lpstr>
      <vt:lpstr>맑은 고딕</vt:lpstr>
      <vt:lpstr>한컴 고딕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User</dc:creator>
  <cp:lastModifiedBy>김도연(2019152007)</cp:lastModifiedBy>
  <cp:revision>132</cp:revision>
  <dcterms:created xsi:type="dcterms:W3CDTF">2016-11-13T15:23:52Z</dcterms:created>
  <dcterms:modified xsi:type="dcterms:W3CDTF">2024-11-28T07:51:02Z</dcterms:modified>
</cp:coreProperties>
</file>