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ink/ink1.xml" ContentType="application/inkml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6" r:id="rId9"/>
    <p:sldId id="265" r:id="rId10"/>
    <p:sldId id="267" r:id="rId11"/>
    <p:sldId id="269" r:id="rId12"/>
    <p:sldId id="276" r:id="rId13"/>
    <p:sldId id="270" r:id="rId14"/>
    <p:sldId id="275" r:id="rId15"/>
    <p:sldId id="271" r:id="rId16"/>
    <p:sldId id="274" r:id="rId17"/>
    <p:sldId id="268" r:id="rId18"/>
    <p:sldId id="290" r:id="rId19"/>
    <p:sldId id="291" r:id="rId20"/>
    <p:sldId id="273" r:id="rId21"/>
    <p:sldId id="278" r:id="rId22"/>
    <p:sldId id="282" r:id="rId23"/>
    <p:sldId id="287" r:id="rId24"/>
    <p:sldId id="289" r:id="rId25"/>
    <p:sldId id="288" r:id="rId26"/>
    <p:sldId id="280" r:id="rId27"/>
    <p:sldId id="279" r:id="rId28"/>
    <p:sldId id="286" r:id="rId29"/>
    <p:sldId id="281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021" autoAdjust="0"/>
    <p:restoredTop sz="95060"/>
  </p:normalViewPr>
  <p:slideViewPr>
    <p:cSldViewPr snapToGrid="0">
      <p:cViewPr>
        <p:scale>
          <a:sx n="90" d="100"/>
          <a:sy n="90" d="100"/>
        </p:scale>
        <p:origin x="96" y="1116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slide" Target="slides/slide13.xml"  /><Relationship Id="rId15" Type="http://schemas.openxmlformats.org/officeDocument/2006/relationships/slide" Target="slides/slide14.xml"  /><Relationship Id="rId16" Type="http://schemas.openxmlformats.org/officeDocument/2006/relationships/slide" Target="slides/slide15.xml"  /><Relationship Id="rId17" Type="http://schemas.openxmlformats.org/officeDocument/2006/relationships/slide" Target="slides/slide16.xml"  /><Relationship Id="rId18" Type="http://schemas.openxmlformats.org/officeDocument/2006/relationships/slide" Target="slides/slide17.xml"  /><Relationship Id="rId19" Type="http://schemas.openxmlformats.org/officeDocument/2006/relationships/slide" Target="slides/slide18.xml"  /><Relationship Id="rId2" Type="http://schemas.openxmlformats.org/officeDocument/2006/relationships/slide" Target="slides/slide1.xml"  /><Relationship Id="rId20" Type="http://schemas.openxmlformats.org/officeDocument/2006/relationships/slide" Target="slides/slide19.xml"  /><Relationship Id="rId21" Type="http://schemas.openxmlformats.org/officeDocument/2006/relationships/slide" Target="slides/slide20.xml"  /><Relationship Id="rId22" Type="http://schemas.openxmlformats.org/officeDocument/2006/relationships/slide" Target="slides/slide21.xml"  /><Relationship Id="rId23" Type="http://schemas.openxmlformats.org/officeDocument/2006/relationships/slide" Target="slides/slide22.xml"  /><Relationship Id="rId24" Type="http://schemas.openxmlformats.org/officeDocument/2006/relationships/slide" Target="slides/slide23.xml"  /><Relationship Id="rId25" Type="http://schemas.openxmlformats.org/officeDocument/2006/relationships/slide" Target="slides/slide24.xml"  /><Relationship Id="rId26" Type="http://schemas.openxmlformats.org/officeDocument/2006/relationships/slide" Target="slides/slide25.xml"  /><Relationship Id="rId27" Type="http://schemas.openxmlformats.org/officeDocument/2006/relationships/slide" Target="slides/slide26.xml"  /><Relationship Id="rId28" Type="http://schemas.openxmlformats.org/officeDocument/2006/relationships/slide" Target="slides/slide27.xml"  /><Relationship Id="rId29" Type="http://schemas.openxmlformats.org/officeDocument/2006/relationships/slide" Target="slides/slide28.xml"  /><Relationship Id="rId3" Type="http://schemas.openxmlformats.org/officeDocument/2006/relationships/slide" Target="slides/slide2.xml"  /><Relationship Id="rId30" Type="http://schemas.openxmlformats.org/officeDocument/2006/relationships/slide" Target="slides/slide29.xml"  /><Relationship Id="rId31" Type="http://schemas.openxmlformats.org/officeDocument/2006/relationships/slide" Target="slides/slide30.xml"  /><Relationship Id="rId32" Type="http://schemas.openxmlformats.org/officeDocument/2006/relationships/presProps" Target="presProps.xml"  /><Relationship Id="rId33" Type="http://schemas.openxmlformats.org/officeDocument/2006/relationships/viewProps" Target="viewProps.xml"  /><Relationship Id="rId34" Type="http://schemas.openxmlformats.org/officeDocument/2006/relationships/theme" Target="theme/theme1.xml"  /><Relationship Id="rId35" Type="http://schemas.openxmlformats.org/officeDocument/2006/relationships/tableStyles" Target="tableStyles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5-12T11:40:57.202"/>
    </inkml:context>
    <inkml:brush xml:id="br0">
      <inkml:brushProperty name="width" value="0.035" units="cm"/>
      <inkml:brushProperty name="height" value="0.035" units="cm"/>
      <inkml:brushProperty name="color" value="#E71224"/>
      <inkml:brushProperty name="ignorePressure" value="1"/>
    </inkml:brush>
  </inkml:definitions>
  <inkml:trace contextRef="#ctx0" brushRef="#br0">1 1,'7621'0,"-7600"0</inkml:trace>
</inkml:ink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3D0D4-1680-D1C9-FC5D-C22E59B985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8B7CC66-56E3-4193-E52E-1E231330AE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3A5315-E356-2800-D233-6C55EFAE44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38B18D-9FF0-BA0E-1249-B0B221DE0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AC9E71-2D06-CC57-CE82-6D8A4B23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6293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15AB9-4DC1-2449-1B88-41DDD1430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7D502A5-F0B5-88BD-E7BE-980969A29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E5B8FD-7B6A-63CF-AEBA-C4AC530E9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442B8E-FB5F-93C1-7E6F-41B57D4B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9F5ACA-5223-7095-7D2A-39B41F5E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813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1A3D25-8398-AFD3-2551-E82B5EE1A1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9890225-8051-24D7-6507-F72971CEA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562216-DEED-8122-1B39-E30DA9E58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B96C9-C512-45BE-656A-62773CB7A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02E4D-9102-DCF3-52CA-28FA39B3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8564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3E3249-B316-D847-C812-9F72A7CF1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1C238B-1D6B-8A94-115D-7F6AE0703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33E43C-22AF-4948-E4E8-5A22FD69E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E260E2-0407-8AE8-5DED-7C45103CA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65D7B2F-DD0D-9F80-E3E9-48817CAC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5561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5BD0C7-A89B-88B9-119F-6C33DFEDB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F53C85-7F94-4026-8F56-C621B5D725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0BF391-ECFF-EF18-368C-E330FF1BB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95914-EC8C-2F39-D335-FB21CDE66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D72F68-119B-F7DD-72EF-35E3F230A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63431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EBEBCE-49E8-E3F2-B785-E9A3B524D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E933B5-AA7F-5679-D8BA-7DBCA0758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3BBF7CC-DD55-DB7A-9D6F-3C8C1F461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A382C1-2665-033F-04FD-536C8A270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4F607A-929D-B4C3-DC97-12E75BBE1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29F43C-5F7E-2A4B-DE58-571E4206EF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3638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C6906D-CEB3-5DBE-2970-D2F808CC7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317784-6EE9-AEF0-742F-FFA469D0F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E52DC-54C1-5BA5-F87F-0C61993F08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BB763C-0B82-68BD-1BAA-4B89D235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BE26E04-095B-E820-A689-F05C7257C5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B713ECE-342C-080C-0CB2-E473B1674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DF92C06-6089-6C1C-9F98-4385A0085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CAEC4E-6930-8C2B-1F81-30F1E653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9458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43A0B5-3EC9-8D6E-733E-259027645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81A5C4E-878C-BD5D-04E9-9A170198F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E074D5-7DAD-D79B-D72C-04AF3D8F0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801D48-7F0D-E383-C532-59EFB303D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4313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1531623-720D-A45E-824E-606B46942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9D63AA-E51E-3661-7E37-4C6FDE3B4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6F233C-2CC9-A849-D802-2C0C0B10D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4492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F099F1-1E17-118D-DA55-A02B49042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D15969-6680-B521-264C-2CB45E1EB8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67A803-688C-096E-5BEF-BB8A80403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BD4E26-15C4-0256-D351-012E327A1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77941-5C28-BED3-3334-1B679774A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CBC9B1-CD42-6F1D-F998-690AF3F44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102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350AAE-06F3-4576-E551-7229856F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A0C6836-E644-D72A-DC0C-8B418EC029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9BEA4D6-C7E7-012C-2DD4-CFB3E97A77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D9CF0D-D087-2238-9694-60111B13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0FC8165-E2AC-10DC-565C-7A0FC4765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F5608-D1F2-6CF3-1271-F97A37E7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097351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62EC3F-40B0-A6E8-3663-1B3F6B05C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772FB4-EAA0-B88E-E721-BE2FDF918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21387-7F5A-8B60-15F2-F6A5A1F747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1C5D7-93D5-4DB8-98CB-C77A20F2AEE3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8A8EBC-7E4E-0F49-1024-64B665790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1E0E1C-77F2-1C99-641E-C39F46CAF0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FA00D-E2BD-4BC9-A81A-9FAD5912538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4004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3.png"  /><Relationship Id="rId3" Type="http://schemas.openxmlformats.org/officeDocument/2006/relationships/hyperlink" Target="https://lucide.dev/" TargetMode="External" /><Relationship Id="rId4" Type="http://schemas.openxmlformats.org/officeDocument/2006/relationships/image" Target="../media/image14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6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7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8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0.png"  /><Relationship Id="rId3" Type="http://schemas.openxmlformats.org/officeDocument/2006/relationships/image" Target="../media/image21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2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3.png"  /><Relationship Id="rId3" Type="http://schemas.openxmlformats.org/officeDocument/2006/relationships/image" Target="../media/image24.png"  /><Relationship Id="rId4" Type="http://schemas.openxmlformats.org/officeDocument/2006/relationships/image" Target="../media/image25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8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9.png"  /><Relationship Id="rId3" Type="http://schemas.openxmlformats.org/officeDocument/2006/relationships/image" Target="../media/image30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1.png"  /><Relationship Id="rId3" Type="http://schemas.openxmlformats.org/officeDocument/2006/relationships/image" Target="../media/image32.png"  /><Relationship Id="rId4" Type="http://schemas.openxmlformats.org/officeDocument/2006/relationships/image" Target="../media/image24.png"  /><Relationship Id="rId5" Type="http://schemas.openxmlformats.org/officeDocument/2006/relationships/image" Target="../media/image33.png"  /><Relationship Id="rId6" Type="http://schemas.openxmlformats.org/officeDocument/2006/relationships/image" Target="../media/image34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5.png"  /><Relationship Id="rId3" Type="http://schemas.openxmlformats.org/officeDocument/2006/relationships/image" Target="../media/image36.png"  /><Relationship Id="rId4" Type="http://schemas.openxmlformats.org/officeDocument/2006/relationships/image" Target="../media/image37.png"  /><Relationship Id="rId5" Type="http://schemas.openxmlformats.org/officeDocument/2006/relationships/image" Target="../media/image38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9.png"  /><Relationship Id="rId3" Type="http://schemas.openxmlformats.org/officeDocument/2006/relationships/image" Target="../media/image40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1.png"  /><Relationship Id="rId3" Type="http://schemas.openxmlformats.org/officeDocument/2006/relationships/image" Target="../media/image42.png"  /><Relationship Id="rId4" Type="http://schemas.openxmlformats.org/officeDocument/2006/relationships/image" Target="../media/image35.png"  /><Relationship Id="rId5" Type="http://schemas.openxmlformats.org/officeDocument/2006/relationships/image" Target="../media/image36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Relationship Id="rId4" Type="http://schemas.openxmlformats.org/officeDocument/2006/relationships/image" Target="../media/image45.png"  /><Relationship Id="rId5" Type="http://schemas.openxmlformats.org/officeDocument/2006/relationships/image" Target="../media/image46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image" Target="../media/image4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5.png"  /><Relationship Id="rId3" Type="http://schemas.openxmlformats.org/officeDocument/2006/relationships/image" Target="../media/image6.png"  /><Relationship Id="rId4" Type="http://schemas.openxmlformats.org/officeDocument/2006/relationships/image" Target="../media/image7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8.png"  /><Relationship Id="rId3" Type="http://schemas.openxmlformats.org/officeDocument/2006/relationships/image" Target="../media/image9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0.png"  /><Relationship Id="rId3" Type="http://schemas.openxmlformats.org/officeDocument/2006/relationships/customXml" Target="../ink/ink1.xml"  /><Relationship Id="rId4" Type="http://schemas.openxmlformats.org/officeDocument/2006/relationships/image" Target="../media/image11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2.png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0C68D-9E21-1C30-4BCD-D7BB2DAA0E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PostBoard_Front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42B13C3-C048-52EF-022B-524EC0609E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나</a:t>
            </a:r>
          </a:p>
        </p:txBody>
      </p:sp>
    </p:spTree>
    <p:extLst>
      <p:ext uri="{BB962C8B-B14F-4D97-AF65-F5344CB8AC3E}">
        <p14:creationId xmlns:p14="http://schemas.microsoft.com/office/powerpoint/2010/main" val="2782908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09A9C5-8356-B563-B613-956C007BD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아이콘 사용을 위한 </a:t>
            </a:r>
            <a:r>
              <a:rPr lang="en-US" altLang="ko-KR" dirty="0"/>
              <a:t>Lucide React </a:t>
            </a:r>
            <a:r>
              <a:rPr lang="ko-KR" altLang="en-US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21A760-537F-DD2E-C291-54616A7BB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1902" y="1073502"/>
            <a:ext cx="7028194" cy="76904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FA3E65-B893-BB6D-2102-5A1060374987}"/>
              </a:ext>
            </a:extLst>
          </p:cNvPr>
          <p:cNvSpPr txBox="1"/>
          <p:nvPr/>
        </p:nvSpPr>
        <p:spPr>
          <a:xfrm>
            <a:off x="1613646" y="2146607"/>
            <a:ext cx="396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hlinkClick r:id="rId3"/>
              </a:rPr>
              <a:t>Lucide React</a:t>
            </a:r>
            <a:r>
              <a:rPr lang="ko-KR" altLang="en-US" sz="3200" dirty="0"/>
              <a:t>란</a:t>
            </a:r>
            <a:r>
              <a:rPr lang="en-US" altLang="ko-KR" sz="3200" dirty="0"/>
              <a:t>?</a:t>
            </a:r>
            <a:endParaRPr lang="ko-KR" altLang="en-US" sz="32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8215FE5-0352-3F2B-4AED-2019EC92D1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5999" y="2146607"/>
            <a:ext cx="5136777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Lucide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는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아이콘 라이브러리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입니다.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환경에서 사용할 수 있도록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컴포넌트 형태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제공됩니다.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Feather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Icons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오픈 소스 포크(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fork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)이며, 커뮤니티 중심으로 개선되고 있습니다.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SVG 기반으로 가볍고 커스터마이징이 쉽습니다.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Next.js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프로젝트 등 어디서나 쉽게 사용 가능합니다.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425501A-54FE-A1E6-08C7-1DE9E50D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740" y="3429000"/>
            <a:ext cx="4934639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32343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개발 환경 설정 </a:t>
            </a:r>
            <a:r>
              <a:rPr lang="en-US" altLang="ko-KR"/>
              <a:t>– API </a:t>
            </a:r>
            <a:r>
              <a:rPr lang="ko-KR" altLang="en-US"/>
              <a:t>연동이란</a:t>
            </a:r>
            <a:r>
              <a:rPr lang="en-US" altLang="ko-KR"/>
              <a:t>?</a:t>
            </a:r>
            <a:endParaRPr lang="ko-KR" altLang="en-US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>
          <a:xfrm>
            <a:off x="1062490" y="2065569"/>
            <a:ext cx="10291310" cy="403187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ctr" anchorCtr="0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API (Application Programming Interface)</a:t>
            </a:r>
            <a:endParaRPr kumimoji="0" lang="ko-KR" altLang="ko-KR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457200" lvl="1" indent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서버와 클라이언트가 데이터를 주고받는 통신 방법</a:t>
            </a:r>
            <a:endParaRPr kumimoji="0" lang="ko-KR" altLang="ko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REST API</a:t>
            </a:r>
            <a:endParaRPr kumimoji="0" lang="ko-KR" altLang="ko-KR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457200" lvl="1" indent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HTTP 프로토콜 기반으로 클라이언트가 서버에 요청(Request) → 서버가 응답(Response)</a:t>
            </a:r>
            <a:endParaRPr kumimoji="0" lang="ko-KR" altLang="ko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  <a:defRPr/>
            </a:pPr>
            <a:r>
              <a:rPr kumimoji="0" lang="ko-KR" altLang="ko-KR" b="1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프론트엔드에서 API 연동 이유</a:t>
            </a:r>
            <a:endParaRPr kumimoji="0" lang="ko-KR" altLang="ko-KR" b="1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457200" lvl="1" indent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백엔드 데이터 활용</a:t>
            </a:r>
            <a:endParaRPr kumimoji="0" lang="ko-KR" altLang="ko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457200" lvl="1" indent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동적 UI 구성 (게시판, 로그인, 상품 목록 등)</a:t>
            </a:r>
            <a:endParaRPr kumimoji="0" lang="ko-KR" altLang="ko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457200" lvl="1" indent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  <a:defRPr/>
            </a:pPr>
            <a:r>
              <a:rPr kumimoji="0" lang="ko-KR" altLang="ko-KR" b="0" i="0" u="none" strike="noStrike" cap="none" normalizeH="0" baseline="0">
                <a:solidFill>
                  <a:schemeClr val="tx1"/>
                </a:solidFill>
                <a:effectLst/>
                <a:latin typeface="Arial"/>
              </a:rPr>
              <a:t>실시간 상호작용 가능 (CRUD)</a:t>
            </a:r>
            <a:endParaRPr kumimoji="0" lang="ko-KR" altLang="ko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  <a:p>
            <a:pPr marL="0" marR="0" lvl="0" indent="0" algn="l" defTabSz="914400" rtl="0" eaLnBrk="0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  <a:defRPr/>
            </a:pPr>
            <a:endParaRPr kumimoji="0" lang="ko-KR" altLang="ko-KR" b="0" i="0" u="none" strike="noStrike" cap="none" normalizeH="0" baseline="0">
              <a:solidFill>
                <a:schemeClr val="tx1"/>
              </a:solidFill>
              <a:effectLst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>
            <a:extLst>
              <a:ext uri="{FF2B5EF4-FFF2-40B4-BE49-F238E27FC236}">
                <a16:creationId xmlns:a16="http://schemas.microsoft.com/office/drawing/2014/main" id="{A83D6D85-603C-ED93-7864-7BDEE3B874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42"/>
            <a:ext cx="12159916" cy="6817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754D9863-7C73-3C2F-1C41-1476A9C8829D}"/>
              </a:ext>
            </a:extLst>
          </p:cNvPr>
          <p:cNvSpPr/>
          <p:nvPr/>
        </p:nvSpPr>
        <p:spPr>
          <a:xfrm>
            <a:off x="10416540" y="6377940"/>
            <a:ext cx="1508760" cy="18288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687355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Fetch vs Axios </a:t>
            </a:r>
            <a:r>
              <a:rPr lang="ko-KR" altLang="en-US"/>
              <a:t>비교</a:t>
            </a:r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1534026" y="1986994"/>
          <a:ext cx="9123948" cy="4505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16"/>
                <a:gridCol w="3041316"/>
                <a:gridCol w="3041316"/>
              </a:tblGrid>
              <a:tr h="490939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구분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en-US"/>
                        <a:t>Fetch</a:t>
                      </a:r>
                      <a:endParaRPr 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en-US"/>
                        <a:t>Axios</a:t>
                      </a:r>
                      <a:endParaRPr lang="en-US"/>
                    </a:p>
                  </a:txBody>
                  <a:tcPr marL="91440" marR="91440" anchor="ctr"/>
                </a:tc>
              </a:tr>
              <a:tr h="490939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지원환경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브라우저 내장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브라우저 </a:t>
                      </a:r>
                      <a:r>
                        <a:rPr lang="en-US" altLang="ko-KR"/>
                        <a:t>+ </a:t>
                      </a:r>
                      <a:r>
                        <a:rPr lang="en-US"/>
                        <a:t>Node.js</a:t>
                      </a:r>
                      <a:endParaRPr lang="en-US"/>
                    </a:p>
                  </a:txBody>
                  <a:tcPr marL="91440" marR="91440" anchor="ctr"/>
                </a:tc>
              </a:tr>
              <a:tr h="847375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기본 반환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en-US" altLang="ko-KR"/>
                        <a:t>Response </a:t>
                      </a:r>
                      <a:r>
                        <a:rPr lang="ko-KR" altLang="en-US"/>
                        <a:t>객체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직접 처리 필요</a:t>
                      </a:r>
                      <a:r>
                        <a:rPr lang="en-US" altLang="ko-KR"/>
                        <a:t>)</a:t>
                      </a:r>
                      <a:endParaRPr lang="en-US" altLang="ko-KR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en-US"/>
                        <a:t>JSON </a:t>
                      </a:r>
                      <a:r>
                        <a:rPr lang="ko-KR" altLang="en-US"/>
                        <a:t>자동 변환 </a:t>
                      </a:r>
                      <a:r>
                        <a:rPr lang="en-US" altLang="ko-KR"/>
                        <a:t>(</a:t>
                      </a:r>
                      <a:r>
                        <a:rPr lang="en-US"/>
                        <a:t>response.data)</a:t>
                      </a:r>
                      <a:endParaRPr lang="en-US"/>
                    </a:p>
                  </a:txBody>
                  <a:tcPr marL="91440" marR="91440" anchor="ctr"/>
                </a:tc>
              </a:tr>
              <a:tr h="490939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요청 방식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기본 제공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추가 기능 제공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47375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에러 처리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en-US" altLang="ko-KR"/>
                        <a:t>HTTP </a:t>
                      </a:r>
                      <a:r>
                        <a:rPr lang="ko-KR" altLang="en-US"/>
                        <a:t>에러는 정상 처리됨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en-US" altLang="ko-KR"/>
                        <a:t>HTTP </a:t>
                      </a:r>
                      <a:r>
                        <a:rPr lang="ko-KR" altLang="en-US"/>
                        <a:t>에러 상태도 </a:t>
                      </a:r>
                      <a:r>
                        <a:rPr lang="en-US" altLang="ko-KR"/>
                        <a:t>catch </a:t>
                      </a:r>
                      <a:r>
                        <a:rPr lang="ko-KR" altLang="en-US"/>
                        <a:t>가능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490939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편의성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추가 작업 필요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코드가 간결함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  <a:tr h="847375"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기능 확장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별도 처리 필요</a:t>
                      </a:r>
                      <a:endParaRPr lang="ko-KR" altLang="en-US"/>
                    </a:p>
                  </a:txBody>
                  <a:tcPr marL="91440" marR="91440" anchor="ctr"/>
                </a:tc>
                <a:tc>
                  <a:txBody>
                    <a:bodyPr vert="horz" lIns="91440" tIns="45720" rIns="91440" bIns="45720" anchor="ctr" anchorCtr="0"/>
                    <a:p>
                      <a:pPr lvl="0">
                        <a:defRPr/>
                      </a:pPr>
                      <a:r>
                        <a:rPr lang="ko-KR" altLang="en-US"/>
                        <a:t>인터셉터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취소 토큰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타임아웃 등 내장</a:t>
                      </a:r>
                      <a:endParaRPr lang="ko-KR" altLang="en-US"/>
                    </a:p>
                  </a:txBody>
                  <a:tcPr marL="91440" marR="91440" anchor="ctr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>
            <a:extLst>
              <a:ext uri="{FF2B5EF4-FFF2-40B4-BE49-F238E27FC236}">
                <a16:creationId xmlns:a16="http://schemas.microsoft.com/office/drawing/2014/main" id="{B9954E2E-4E5F-773B-25B7-8C0C632AB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2288" y="-533651"/>
            <a:ext cx="7707424" cy="7925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D7519574-BD04-EAE4-CBBC-A12AD5E4C876}"/>
              </a:ext>
            </a:extLst>
          </p:cNvPr>
          <p:cNvSpPr/>
          <p:nvPr/>
        </p:nvSpPr>
        <p:spPr>
          <a:xfrm>
            <a:off x="8053137" y="6705600"/>
            <a:ext cx="1896575" cy="51334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6595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4FC5B4-1CCA-C81D-6214-1CC590759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왜 </a:t>
            </a:r>
            <a:r>
              <a:rPr lang="en-US" altLang="ko-KR" dirty="0"/>
              <a:t>Axios</a:t>
            </a:r>
            <a:r>
              <a:rPr lang="ko-KR" altLang="en-US" dirty="0"/>
              <a:t>를 쓰는가</a:t>
            </a:r>
            <a:r>
              <a:rPr lang="en-US" altLang="ko-KR" dirty="0"/>
              <a:t>? (Axios </a:t>
            </a:r>
            <a:r>
              <a:rPr lang="ko-KR" altLang="en-US" dirty="0"/>
              <a:t>장점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C9DF2AF-752E-BFDC-8DD1-7A32EC4EE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0783"/>
            <a:ext cx="9341019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응답 자동 변환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JSON → 바로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response.data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 가능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더 나은 에러 처리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 에러 코드도 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catch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로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처리 가능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인터셉터</a:t>
            </a: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지원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요청/응답 가로채기 → 인증 토큰, 로깅 등 적용 용이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타임아웃, 취소 토큰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네트워크 상황 대응, 요청 취소 간편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코드가 짧고 직관적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71550" lvl="1" indent="-514350" eaLnBrk="0" fontAlgn="base" latinLnBrk="0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fetch</a:t>
            </a:r>
            <a:r>
              <a:rPr kumimoji="0" lang="ko-KR" altLang="ko-KR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보다</a:t>
            </a:r>
            <a:r>
              <a:rPr kumimoji="0" lang="ko-KR" altLang="ko-KR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더 깔끔하게 사용 가능</a:t>
            </a: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6109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3E7F7B97-21A6-0189-2CE7-8BBCB19BE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238125"/>
            <a:ext cx="7772400" cy="6381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2D0C5115-0EFC-8DBC-6DEF-0EB0F3C08244}"/>
              </a:ext>
            </a:extLst>
          </p:cNvPr>
          <p:cNvSpPr/>
          <p:nvPr/>
        </p:nvSpPr>
        <p:spPr>
          <a:xfrm>
            <a:off x="8709660" y="6156960"/>
            <a:ext cx="1127760" cy="46291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0043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F6AB-3453-871E-68AD-BC5357C43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46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o-KR" altLang="en-US" sz="3600" dirty="0"/>
              <a:t>개발 환경 설정 </a:t>
            </a:r>
            <a:r>
              <a:rPr lang="en-US" altLang="ko-KR" sz="3600" dirty="0"/>
              <a:t>- </a:t>
            </a:r>
            <a:r>
              <a:rPr lang="ko-KR" altLang="en-US" sz="3600" dirty="0"/>
              <a:t>서버와 통신을 위한 </a:t>
            </a:r>
            <a:r>
              <a:rPr lang="en-US" altLang="ko-KR" sz="3600" dirty="0"/>
              <a:t>Axios </a:t>
            </a:r>
            <a:r>
              <a:rPr lang="ko-KR" altLang="en-US" sz="3600" dirty="0"/>
              <a:t>설치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F2B109-D31B-143F-8784-DC9871509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653" y="3059644"/>
            <a:ext cx="6200692" cy="73871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EEF9987-3B34-2409-AAD3-70B83ACE0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022" y="4831640"/>
            <a:ext cx="1112195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React에서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백엔드와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데이터를 주고받기 위한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라이브러리로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axios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설치합니다. 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8075381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4823" y="816096"/>
            <a:ext cx="6458851" cy="583964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6916208" y="1486957"/>
            <a:ext cx="5005914" cy="3740363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>
              <a:buNone/>
              <a:defRPr/>
            </a:pPr>
            <a:r>
              <a:rPr lang="ko-KR" altLang="en-US" sz="1400"/>
              <a:t>이 파일은 axios의 공통 인스턴스를 정의한 파일입니다.</a:t>
            </a:r>
            <a:endParaRPr lang="ko-KR" altLang="en-US" sz="1400"/>
          </a:p>
          <a:p>
            <a:pPr marL="0" lvl="0" indent="0" algn="ctr">
              <a:buNone/>
              <a:defRPr/>
            </a:pPr>
            <a:endParaRPr lang="ko-KR" altLang="en-US" sz="1400"/>
          </a:p>
          <a:p>
            <a:pPr marL="0" lvl="0" indent="0" algn="ctr">
              <a:buNone/>
              <a:defRPr/>
            </a:pPr>
            <a:endParaRPr lang="ko-KR" altLang="en-US" sz="1400"/>
          </a:p>
          <a:p>
            <a:pPr marL="333000" lvl="0" indent="-333000">
              <a:buAutoNum type="arabicPeriod"/>
              <a:defRPr/>
            </a:pPr>
            <a:r>
              <a:rPr lang="ko-KR" altLang="en-US"/>
              <a:t>baseURL, headers, withCredentials 설정을 통해 요청 기본값을 구성해두었습니다.</a:t>
            </a:r>
            <a:endParaRPr lang="ko-KR" altLang="en-US"/>
          </a:p>
          <a:p>
            <a:pPr marL="333000" lvl="0" indent="-333000">
              <a:buAutoNum type="arabicPeriod"/>
              <a:defRPr/>
            </a:pPr>
            <a:endParaRPr lang="ko-KR" altLang="en-US"/>
          </a:p>
          <a:p>
            <a:pPr marL="333000" lvl="0" indent="-333000">
              <a:buAutoNum type="arabicPeriod"/>
              <a:defRPr/>
            </a:pPr>
            <a:r>
              <a:rPr lang="ko-KR" altLang="en-US"/>
              <a:t>요청을 보낼 때, 로컬스토리지에 저장된 JWT 토큰이 있다면 자동으로 Authorization 헤더에 추가되도록 설정했습니다.</a:t>
            </a:r>
            <a:endParaRPr lang="ko-KR" altLang="en-US"/>
          </a:p>
          <a:p>
            <a:pPr marL="333000" lvl="0" indent="-333000">
              <a:buAutoNum type="arabicPeriod"/>
              <a:defRPr/>
            </a:pPr>
            <a:endParaRPr lang="ko-KR" altLang="en-US"/>
          </a:p>
          <a:p>
            <a:pPr marL="333000" lvl="0" indent="-333000">
              <a:buAutoNum type="arabicPeriod"/>
              <a:defRPr/>
            </a:pPr>
            <a:r>
              <a:rPr lang="ko-KR" altLang="en-US"/>
              <a:t>응답에서 401 에러(인증 실패)가 발생하면 사용자에게 ‘로그인이 필요합니다’ 경고를 보여주고 로그인 페이지로 리다이렉션합니다.</a:t>
            </a:r>
            <a:endParaRPr lang="ko-KR" altLang="en-US"/>
          </a:p>
        </p:txBody>
      </p:sp>
      <p:sp>
        <p:nvSpPr>
          <p:cNvPr id="6" name="가로 글상자 5"/>
          <p:cNvSpPr txBox="1"/>
          <p:nvPr/>
        </p:nvSpPr>
        <p:spPr>
          <a:xfrm>
            <a:off x="343958" y="153458"/>
            <a:ext cx="6466416" cy="63521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3600"/>
              <a:t>API</a:t>
            </a:r>
            <a:endParaRPr lang="en-US" altLang="ko-KR" sz="3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95722" y="972905"/>
            <a:ext cx="5442811" cy="202294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365124" y="229022"/>
            <a:ext cx="8678332" cy="64325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PostService.jsx에서는 이 axios 인스턴스를 사용해 실제 API 요청을 보냅니다.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로그인, 회원가입, 게시글 작성, 댓글 처리 등 모든 통신이 이 파일에서 담당됩니다.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6462" y="3211957"/>
            <a:ext cx="5153744" cy="1238422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6096000" y="968369"/>
            <a:ext cx="5842002" cy="31064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export const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이 함수를 다른 파일에서 쓸 수 있게 내보냄 (모듈화)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async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비동기 처리 (await 사용 가능)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await axios.get/post/put/delete(...)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서버에 요청 전송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response.data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서버가 보낸 응답 데이터만 반환 (보통 JSON)</a:t>
            </a:r>
            <a:endParaRPr lang="ko-KR" altLang="en-US"/>
          </a:p>
        </p:txBody>
      </p:sp>
      <p:graphicFrame>
        <p:nvGraphicFramePr>
          <p:cNvPr id="10" name="표 9"/>
          <p:cNvGraphicFramePr>
            <a:graphicFrameLocks noGrp="1"/>
          </p:cNvGraphicFramePr>
          <p:nvPr/>
        </p:nvGraphicFramePr>
        <p:xfrm>
          <a:off x="2028402" y="4569883"/>
          <a:ext cx="8132868" cy="23120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2716530"/>
                <a:gridCol w="2709333"/>
                <a:gridCol w="2707005"/>
              </a:tblGrid>
              <a:tr h="423965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메서드	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설명	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예시 문법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23965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GET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서버에서 데이터 가져올 때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axios.get("/api/posts")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08111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POST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새 데이터를 서버에 보낼 때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axios.post("/login", {username, password})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508111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PUT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기존 데이터를 수정할 때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axios.put("/api/posts/1", {title, content})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423965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DELETE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데이터 삭제할 때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4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axios.delete("/api/posts/1")</a:t>
                      </a:r>
                      <a:endParaRPr xmlns:mc="http://schemas.openxmlformats.org/markup-compatibility/2006" xmlns:hp="http://schemas.haansoft.com/office/presentation/8.0" sz="14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>순서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8000" lvl="0" indent="-518000">
              <a:buAutoNum type="arabicPeriod"/>
              <a:defRPr/>
            </a:pPr>
            <a:r>
              <a:rPr lang="ko-KR" altLang="en-US"/>
              <a:t>개발환경 설정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Axios 구조 설명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API 함수 구조 설명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기능별 흐름 (로그인 등)	</a:t>
            </a:r>
            <a:endParaRPr lang="ko-KR" altLang="en-US"/>
          </a:p>
          <a:p>
            <a:pPr marL="518000" lvl="0" indent="-518000">
              <a:buAutoNum type="arabicPeriod"/>
              <a:defRPr/>
            </a:pPr>
            <a:r>
              <a:rPr lang="ko-KR" altLang="en-US"/>
              <a:t>댓글 권한 조건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 rot="0">
            <a:off x="5286375" y="2879934"/>
            <a:ext cx="1600200" cy="1428750"/>
            <a:chOff x="2171700" y="2114550"/>
            <a:chExt cx="1600200" cy="1428750"/>
          </a:xfrm>
        </p:grpSpPr>
        <p:sp>
          <p:nvSpPr>
            <p:cNvPr id="50" name="Rounded Rectangle 1"/>
            <p:cNvSpPr/>
            <p:nvPr/>
          </p:nvSpPr>
          <p:spPr>
            <a:xfrm>
              <a:off x="2171700" y="2114550"/>
              <a:ext cx="1600200" cy="1428750"/>
            </a:xfrm>
            <a:custGeom>
              <a:avLst/>
              <a:gdLst/>
              <a:rect l="0" t="0" r="0" b="0"/>
              <a:pathLst>
                <a:path w="1600200" h="1428750">
                  <a:moveTo>
                    <a:pt x="228600" y="0"/>
                  </a:moveTo>
                  <a:lnTo>
                    <a:pt x="1371600" y="0"/>
                  </a:lnTo>
                  <a:cubicBezTo>
                    <a:pt x="1371600" y="0"/>
                    <a:pt x="1600200" y="0"/>
                    <a:pt x="1600200" y="228600"/>
                  </a:cubicBezTo>
                  <a:lnTo>
                    <a:pt x="1600200" y="1200150"/>
                  </a:lnTo>
                  <a:cubicBezTo>
                    <a:pt x="1600200" y="1200150"/>
                    <a:pt x="1600200" y="1428750"/>
                    <a:pt x="1371600" y="1428750"/>
                  </a:cubicBezTo>
                  <a:lnTo>
                    <a:pt x="228600" y="1428750"/>
                  </a:lnTo>
                  <a:cubicBezTo>
                    <a:pt x="228600" y="1428750"/>
                    <a:pt x="0" y="1428750"/>
                    <a:pt x="0" y="1200150"/>
                  </a:cubicBezTo>
                  <a:lnTo>
                    <a:pt x="0" y="228600"/>
                  </a:lnTo>
                  <a:cubicBezTo>
                    <a:pt x="0" y="228600"/>
                    <a:pt x="0" y="0"/>
                    <a:pt x="228600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51" name="Rounded Rectangle 2"/>
            <p:cNvSpPr/>
            <p:nvPr/>
          </p:nvSpPr>
          <p:spPr>
            <a:xfrm>
              <a:off x="2171700" y="2114550"/>
              <a:ext cx="1600200" cy="1428750"/>
            </a:xfrm>
            <a:custGeom>
              <a:avLst/>
              <a:gdLst/>
              <a:rect l="0" t="0" r="0" b="0"/>
              <a:pathLst>
                <a:path w="1600200" h="1428750">
                  <a:moveTo>
                    <a:pt x="228600" y="0"/>
                  </a:moveTo>
                  <a:lnTo>
                    <a:pt x="1371600" y="0"/>
                  </a:lnTo>
                  <a:cubicBezTo>
                    <a:pt x="1371600" y="0"/>
                    <a:pt x="1600200" y="0"/>
                    <a:pt x="1600200" y="228600"/>
                  </a:cubicBezTo>
                  <a:lnTo>
                    <a:pt x="1600200" y="1200150"/>
                  </a:lnTo>
                  <a:cubicBezTo>
                    <a:pt x="1600200" y="1200150"/>
                    <a:pt x="1600200" y="1428750"/>
                    <a:pt x="1371600" y="1428750"/>
                  </a:cubicBezTo>
                  <a:lnTo>
                    <a:pt x="228600" y="1428750"/>
                  </a:lnTo>
                  <a:cubicBezTo>
                    <a:pt x="228600" y="1428750"/>
                    <a:pt x="0" y="1428750"/>
                    <a:pt x="0" y="1200150"/>
                  </a:cubicBezTo>
                  <a:lnTo>
                    <a:pt x="0" y="228600"/>
                  </a:lnTo>
                  <a:cubicBezTo>
                    <a:pt x="0" y="228600"/>
                    <a:pt x="0" y="0"/>
                    <a:pt x="2286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grpSp>
        <p:nvGrpSpPr>
          <p:cNvPr id="5" name="Group 6"/>
          <p:cNvGrpSpPr/>
          <p:nvPr/>
        </p:nvGrpSpPr>
        <p:grpSpPr>
          <a:xfrm rot="0">
            <a:off x="7310267" y="2726418"/>
            <a:ext cx="1828800" cy="514350"/>
            <a:chOff x="647700" y="1257300"/>
            <a:chExt cx="1828800" cy="514350"/>
          </a:xfrm>
        </p:grpSpPr>
        <p:sp>
          <p:nvSpPr>
            <p:cNvPr id="48" name="Rounded Rectangle 4"/>
            <p:cNvSpPr/>
            <p:nvPr/>
          </p:nvSpPr>
          <p:spPr>
            <a:xfrm>
              <a:off x="647700" y="1257300"/>
              <a:ext cx="1828800" cy="514350"/>
            </a:xfrm>
            <a:custGeom>
              <a:avLst/>
              <a:gdLst/>
              <a:rect l="0" t="0" r="0" b="0"/>
              <a:pathLst>
                <a:path w="1828800" h="514350">
                  <a:moveTo>
                    <a:pt x="114300" y="0"/>
                  </a:moveTo>
                  <a:lnTo>
                    <a:pt x="1714500" y="0"/>
                  </a:lnTo>
                  <a:cubicBezTo>
                    <a:pt x="1714500" y="0"/>
                    <a:pt x="1828800" y="0"/>
                    <a:pt x="1828800" y="114300"/>
                  </a:cubicBezTo>
                  <a:lnTo>
                    <a:pt x="1828800" y="400050"/>
                  </a:lnTo>
                  <a:cubicBezTo>
                    <a:pt x="1828800" y="400050"/>
                    <a:pt x="1828800" y="514350"/>
                    <a:pt x="17145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49" name="Rounded Rectangle 5"/>
            <p:cNvSpPr/>
            <p:nvPr/>
          </p:nvSpPr>
          <p:spPr>
            <a:xfrm>
              <a:off x="647700" y="1257300"/>
              <a:ext cx="1828800" cy="514350"/>
            </a:xfrm>
            <a:custGeom>
              <a:avLst/>
              <a:gdLst/>
              <a:rect l="0" t="0" r="0" b="0"/>
              <a:pathLst>
                <a:path w="1828800" h="514350">
                  <a:moveTo>
                    <a:pt x="114300" y="0"/>
                  </a:moveTo>
                  <a:lnTo>
                    <a:pt x="1714500" y="0"/>
                  </a:lnTo>
                  <a:cubicBezTo>
                    <a:pt x="1714500" y="0"/>
                    <a:pt x="1828800" y="0"/>
                    <a:pt x="1828800" y="114300"/>
                  </a:cubicBezTo>
                  <a:lnTo>
                    <a:pt x="1828800" y="400050"/>
                  </a:lnTo>
                  <a:cubicBezTo>
                    <a:pt x="1828800" y="400050"/>
                    <a:pt x="1828800" y="514350"/>
                    <a:pt x="17145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grpSp>
        <p:nvGrpSpPr>
          <p:cNvPr id="6" name="Group 9"/>
          <p:cNvGrpSpPr/>
          <p:nvPr/>
        </p:nvGrpSpPr>
        <p:grpSpPr>
          <a:xfrm rot="0">
            <a:off x="6581775" y="2022684"/>
            <a:ext cx="1714500" cy="514350"/>
            <a:chOff x="3467100" y="1257300"/>
            <a:chExt cx="1714500" cy="514350"/>
          </a:xfrm>
        </p:grpSpPr>
        <p:sp>
          <p:nvSpPr>
            <p:cNvPr id="46" name="Rounded Rectangle 7"/>
            <p:cNvSpPr/>
            <p:nvPr/>
          </p:nvSpPr>
          <p:spPr>
            <a:xfrm>
              <a:off x="3467100" y="1257300"/>
              <a:ext cx="1714500" cy="514350"/>
            </a:xfrm>
            <a:custGeom>
              <a:avLst/>
              <a:gdLst/>
              <a:rect l="0" t="0" r="0" b="0"/>
              <a:pathLst>
                <a:path w="1714500" h="514350">
                  <a:moveTo>
                    <a:pt x="114300" y="0"/>
                  </a:moveTo>
                  <a:lnTo>
                    <a:pt x="1600200" y="0"/>
                  </a:lnTo>
                  <a:cubicBezTo>
                    <a:pt x="1600200" y="0"/>
                    <a:pt x="1714500" y="0"/>
                    <a:pt x="1714500" y="114300"/>
                  </a:cubicBezTo>
                  <a:lnTo>
                    <a:pt x="1714500" y="400050"/>
                  </a:lnTo>
                  <a:cubicBezTo>
                    <a:pt x="1714500" y="400050"/>
                    <a:pt x="1714500" y="514350"/>
                    <a:pt x="16002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47" name="Rounded Rectangle 8"/>
            <p:cNvSpPr/>
            <p:nvPr/>
          </p:nvSpPr>
          <p:spPr>
            <a:xfrm>
              <a:off x="3467100" y="1257300"/>
              <a:ext cx="1714500" cy="514350"/>
            </a:xfrm>
            <a:custGeom>
              <a:avLst/>
              <a:gdLst/>
              <a:rect l="0" t="0" r="0" b="0"/>
              <a:pathLst>
                <a:path w="1714500" h="514350">
                  <a:moveTo>
                    <a:pt x="114300" y="0"/>
                  </a:moveTo>
                  <a:lnTo>
                    <a:pt x="1600200" y="0"/>
                  </a:lnTo>
                  <a:cubicBezTo>
                    <a:pt x="1600200" y="0"/>
                    <a:pt x="1714500" y="0"/>
                    <a:pt x="1714500" y="114300"/>
                  </a:cubicBezTo>
                  <a:lnTo>
                    <a:pt x="1714500" y="400050"/>
                  </a:lnTo>
                  <a:cubicBezTo>
                    <a:pt x="1714500" y="400050"/>
                    <a:pt x="1714500" y="514350"/>
                    <a:pt x="16002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grpSp>
        <p:nvGrpSpPr>
          <p:cNvPr id="7" name="Group 12"/>
          <p:cNvGrpSpPr/>
          <p:nvPr/>
        </p:nvGrpSpPr>
        <p:grpSpPr>
          <a:xfrm rot="0">
            <a:off x="7320743" y="3896876"/>
            <a:ext cx="1600200" cy="514350"/>
            <a:chOff x="2171700" y="3886200"/>
            <a:chExt cx="1600200" cy="514350"/>
          </a:xfrm>
        </p:grpSpPr>
        <p:sp>
          <p:nvSpPr>
            <p:cNvPr id="44" name="Rounded Rectangle 10"/>
            <p:cNvSpPr/>
            <p:nvPr/>
          </p:nvSpPr>
          <p:spPr>
            <a:xfrm>
              <a:off x="2171700" y="3886200"/>
              <a:ext cx="1600200" cy="514350"/>
            </a:xfrm>
            <a:custGeom>
              <a:avLst/>
              <a:gdLst/>
              <a:rect l="0" t="0" r="0" b="0"/>
              <a:pathLst>
                <a:path w="1600200" h="514350">
                  <a:moveTo>
                    <a:pt x="114300" y="0"/>
                  </a:moveTo>
                  <a:lnTo>
                    <a:pt x="1485900" y="0"/>
                  </a:lnTo>
                  <a:cubicBezTo>
                    <a:pt x="1485900" y="0"/>
                    <a:pt x="1600200" y="0"/>
                    <a:pt x="1600200" y="114300"/>
                  </a:cubicBezTo>
                  <a:lnTo>
                    <a:pt x="1600200" y="400050"/>
                  </a:lnTo>
                  <a:cubicBezTo>
                    <a:pt x="1600200" y="400050"/>
                    <a:pt x="1600200" y="514350"/>
                    <a:pt x="14859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45" name="Rounded Rectangle 11"/>
            <p:cNvSpPr/>
            <p:nvPr/>
          </p:nvSpPr>
          <p:spPr>
            <a:xfrm>
              <a:off x="2171700" y="3886200"/>
              <a:ext cx="1600200" cy="514350"/>
            </a:xfrm>
            <a:custGeom>
              <a:avLst/>
              <a:gdLst/>
              <a:rect l="0" t="0" r="0" b="0"/>
              <a:pathLst>
                <a:path w="1600200" h="514350">
                  <a:moveTo>
                    <a:pt x="114300" y="0"/>
                  </a:moveTo>
                  <a:lnTo>
                    <a:pt x="1485900" y="0"/>
                  </a:lnTo>
                  <a:cubicBezTo>
                    <a:pt x="1485900" y="0"/>
                    <a:pt x="1600200" y="0"/>
                    <a:pt x="1600200" y="114300"/>
                  </a:cubicBezTo>
                  <a:lnTo>
                    <a:pt x="1600200" y="400050"/>
                  </a:lnTo>
                  <a:cubicBezTo>
                    <a:pt x="1600200" y="400050"/>
                    <a:pt x="1600200" y="514350"/>
                    <a:pt x="14859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grpSp>
        <p:nvGrpSpPr>
          <p:cNvPr id="8" name="Group 15"/>
          <p:cNvGrpSpPr/>
          <p:nvPr/>
        </p:nvGrpSpPr>
        <p:grpSpPr>
          <a:xfrm rot="0">
            <a:off x="5286375" y="4644714"/>
            <a:ext cx="1600200" cy="514350"/>
            <a:chOff x="4229100" y="2000250"/>
            <a:chExt cx="1600200" cy="514350"/>
          </a:xfrm>
        </p:grpSpPr>
        <p:sp>
          <p:nvSpPr>
            <p:cNvPr id="42" name="Rounded Rectangle 13"/>
            <p:cNvSpPr/>
            <p:nvPr/>
          </p:nvSpPr>
          <p:spPr>
            <a:xfrm>
              <a:off x="4229100" y="2000250"/>
              <a:ext cx="1600200" cy="514350"/>
            </a:xfrm>
            <a:custGeom>
              <a:avLst/>
              <a:gdLst/>
              <a:rect l="0" t="0" r="0" b="0"/>
              <a:pathLst>
                <a:path w="1600200" h="514350">
                  <a:moveTo>
                    <a:pt x="114300" y="0"/>
                  </a:moveTo>
                  <a:lnTo>
                    <a:pt x="1485900" y="0"/>
                  </a:lnTo>
                  <a:cubicBezTo>
                    <a:pt x="1485900" y="0"/>
                    <a:pt x="1600200" y="0"/>
                    <a:pt x="1600200" y="114300"/>
                  </a:cubicBezTo>
                  <a:lnTo>
                    <a:pt x="1600200" y="400050"/>
                  </a:lnTo>
                  <a:cubicBezTo>
                    <a:pt x="1600200" y="400050"/>
                    <a:pt x="1600200" y="514350"/>
                    <a:pt x="14859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43" name="Rounded Rectangle 14"/>
            <p:cNvSpPr/>
            <p:nvPr/>
          </p:nvSpPr>
          <p:spPr>
            <a:xfrm>
              <a:off x="4229100" y="2000250"/>
              <a:ext cx="1600200" cy="514350"/>
            </a:xfrm>
            <a:custGeom>
              <a:avLst/>
              <a:gdLst/>
              <a:rect l="0" t="0" r="0" b="0"/>
              <a:pathLst>
                <a:path w="1600200" h="514350">
                  <a:moveTo>
                    <a:pt x="114300" y="0"/>
                  </a:moveTo>
                  <a:lnTo>
                    <a:pt x="1485900" y="0"/>
                  </a:lnTo>
                  <a:cubicBezTo>
                    <a:pt x="1485900" y="0"/>
                    <a:pt x="1600200" y="0"/>
                    <a:pt x="1600200" y="114300"/>
                  </a:cubicBezTo>
                  <a:lnTo>
                    <a:pt x="1600200" y="400050"/>
                  </a:lnTo>
                  <a:cubicBezTo>
                    <a:pt x="1600200" y="400050"/>
                    <a:pt x="1600200" y="514350"/>
                    <a:pt x="14859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grpSp>
        <p:nvGrpSpPr>
          <p:cNvPr id="9" name="Group 18"/>
          <p:cNvGrpSpPr/>
          <p:nvPr/>
        </p:nvGrpSpPr>
        <p:grpSpPr>
          <a:xfrm rot="0">
            <a:off x="4124325" y="1994109"/>
            <a:ext cx="1485900" cy="514350"/>
            <a:chOff x="4229100" y="3143250"/>
            <a:chExt cx="1485900" cy="514350"/>
          </a:xfrm>
        </p:grpSpPr>
        <p:sp>
          <p:nvSpPr>
            <p:cNvPr id="40" name="Rounded Rectangle 16"/>
            <p:cNvSpPr/>
            <p:nvPr/>
          </p:nvSpPr>
          <p:spPr>
            <a:xfrm>
              <a:off x="4229100" y="3143250"/>
              <a:ext cx="1485900" cy="514350"/>
            </a:xfrm>
            <a:custGeom>
              <a:avLst/>
              <a:gdLst/>
              <a:rect l="0" t="0" r="0" b="0"/>
              <a:pathLst>
                <a:path w="1485900" h="514350">
                  <a:moveTo>
                    <a:pt x="114300" y="0"/>
                  </a:moveTo>
                  <a:lnTo>
                    <a:pt x="1371600" y="0"/>
                  </a:lnTo>
                  <a:cubicBezTo>
                    <a:pt x="1371600" y="0"/>
                    <a:pt x="1485900" y="0"/>
                    <a:pt x="1485900" y="114300"/>
                  </a:cubicBezTo>
                  <a:lnTo>
                    <a:pt x="1485900" y="400050"/>
                  </a:lnTo>
                  <a:cubicBezTo>
                    <a:pt x="1485900" y="400050"/>
                    <a:pt x="1485900" y="514350"/>
                    <a:pt x="13716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41" name="Rounded Rectangle 17"/>
            <p:cNvSpPr/>
            <p:nvPr/>
          </p:nvSpPr>
          <p:spPr>
            <a:xfrm>
              <a:off x="4229100" y="3143250"/>
              <a:ext cx="1485900" cy="514350"/>
            </a:xfrm>
            <a:custGeom>
              <a:avLst/>
              <a:gdLst/>
              <a:rect l="0" t="0" r="0" b="0"/>
              <a:pathLst>
                <a:path w="1485900" h="514350">
                  <a:moveTo>
                    <a:pt x="114300" y="0"/>
                  </a:moveTo>
                  <a:lnTo>
                    <a:pt x="1371600" y="0"/>
                  </a:lnTo>
                  <a:cubicBezTo>
                    <a:pt x="1371600" y="0"/>
                    <a:pt x="1485900" y="0"/>
                    <a:pt x="1485900" y="114300"/>
                  </a:cubicBezTo>
                  <a:lnTo>
                    <a:pt x="1485900" y="400050"/>
                  </a:lnTo>
                  <a:cubicBezTo>
                    <a:pt x="1485900" y="400050"/>
                    <a:pt x="1485900" y="514350"/>
                    <a:pt x="13716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grpSp>
        <p:nvGrpSpPr>
          <p:cNvPr id="10" name="Group 21"/>
          <p:cNvGrpSpPr/>
          <p:nvPr/>
        </p:nvGrpSpPr>
        <p:grpSpPr>
          <a:xfrm rot="0">
            <a:off x="3343275" y="2765634"/>
            <a:ext cx="1485900" cy="514350"/>
            <a:chOff x="228600" y="2000250"/>
            <a:chExt cx="1485900" cy="514350"/>
          </a:xfrm>
        </p:grpSpPr>
        <p:sp>
          <p:nvSpPr>
            <p:cNvPr id="38" name="Rounded Rectangle 19"/>
            <p:cNvSpPr/>
            <p:nvPr/>
          </p:nvSpPr>
          <p:spPr>
            <a:xfrm>
              <a:off x="228600" y="2000250"/>
              <a:ext cx="1485900" cy="514350"/>
            </a:xfrm>
            <a:custGeom>
              <a:avLst/>
              <a:gdLst/>
              <a:rect l="0" t="0" r="0" b="0"/>
              <a:pathLst>
                <a:path w="1485900" h="514350">
                  <a:moveTo>
                    <a:pt x="114300" y="0"/>
                  </a:moveTo>
                  <a:lnTo>
                    <a:pt x="1371600" y="0"/>
                  </a:lnTo>
                  <a:cubicBezTo>
                    <a:pt x="1371600" y="0"/>
                    <a:pt x="1485900" y="0"/>
                    <a:pt x="1485900" y="114300"/>
                  </a:cubicBezTo>
                  <a:lnTo>
                    <a:pt x="1485900" y="400050"/>
                  </a:lnTo>
                  <a:cubicBezTo>
                    <a:pt x="1485900" y="400050"/>
                    <a:pt x="1485900" y="514350"/>
                    <a:pt x="13716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39" name="Rounded Rectangle 20"/>
            <p:cNvSpPr/>
            <p:nvPr/>
          </p:nvSpPr>
          <p:spPr>
            <a:xfrm>
              <a:off x="228600" y="2000250"/>
              <a:ext cx="1485900" cy="514350"/>
            </a:xfrm>
            <a:custGeom>
              <a:avLst/>
              <a:gdLst/>
              <a:rect l="0" t="0" r="0" b="0"/>
              <a:pathLst>
                <a:path w="1485900" h="514350">
                  <a:moveTo>
                    <a:pt x="114300" y="0"/>
                  </a:moveTo>
                  <a:lnTo>
                    <a:pt x="1371600" y="0"/>
                  </a:lnTo>
                  <a:cubicBezTo>
                    <a:pt x="1371600" y="0"/>
                    <a:pt x="1485900" y="0"/>
                    <a:pt x="1485900" y="114300"/>
                  </a:cubicBezTo>
                  <a:lnTo>
                    <a:pt x="1485900" y="400050"/>
                  </a:lnTo>
                  <a:cubicBezTo>
                    <a:pt x="1485900" y="400050"/>
                    <a:pt x="1485900" y="514350"/>
                    <a:pt x="13716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grpSp>
        <p:nvGrpSpPr>
          <p:cNvPr id="11" name="Group 24"/>
          <p:cNvGrpSpPr/>
          <p:nvPr/>
        </p:nvGrpSpPr>
        <p:grpSpPr>
          <a:xfrm rot="0">
            <a:off x="3457575" y="3908634"/>
            <a:ext cx="1371600" cy="514350"/>
            <a:chOff x="342900" y="3143250"/>
            <a:chExt cx="1371600" cy="514350"/>
          </a:xfrm>
        </p:grpSpPr>
        <p:sp>
          <p:nvSpPr>
            <p:cNvPr id="36" name="Rounded Rectangle 22"/>
            <p:cNvSpPr/>
            <p:nvPr/>
          </p:nvSpPr>
          <p:spPr>
            <a:xfrm>
              <a:off x="342900" y="3143250"/>
              <a:ext cx="1371600" cy="514350"/>
            </a:xfrm>
            <a:custGeom>
              <a:avLst/>
              <a:gdLst/>
              <a:rect l="0" t="0" r="0" b="0"/>
              <a:pathLst>
                <a:path w="1371600" h="514350">
                  <a:moveTo>
                    <a:pt x="114300" y="0"/>
                  </a:moveTo>
                  <a:lnTo>
                    <a:pt x="1257300" y="0"/>
                  </a:lnTo>
                  <a:cubicBezTo>
                    <a:pt x="1257300" y="0"/>
                    <a:pt x="1371600" y="0"/>
                    <a:pt x="1371600" y="114300"/>
                  </a:cubicBezTo>
                  <a:lnTo>
                    <a:pt x="1371600" y="400050"/>
                  </a:lnTo>
                  <a:cubicBezTo>
                    <a:pt x="1371600" y="400050"/>
                    <a:pt x="1371600" y="514350"/>
                    <a:pt x="12573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  <p:sp>
          <p:nvSpPr>
            <p:cNvPr id="37" name="Rounded Rectangle 23"/>
            <p:cNvSpPr/>
            <p:nvPr/>
          </p:nvSpPr>
          <p:spPr>
            <a:xfrm>
              <a:off x="342900" y="3143250"/>
              <a:ext cx="1371600" cy="514350"/>
            </a:xfrm>
            <a:custGeom>
              <a:avLst/>
              <a:gdLst/>
              <a:rect l="0" t="0" r="0" b="0"/>
              <a:pathLst>
                <a:path w="1371600" h="514350">
                  <a:moveTo>
                    <a:pt x="114300" y="0"/>
                  </a:moveTo>
                  <a:lnTo>
                    <a:pt x="1257300" y="0"/>
                  </a:lnTo>
                  <a:cubicBezTo>
                    <a:pt x="1257300" y="0"/>
                    <a:pt x="1371600" y="0"/>
                    <a:pt x="1371600" y="114300"/>
                  </a:cubicBezTo>
                  <a:lnTo>
                    <a:pt x="1371600" y="400050"/>
                  </a:lnTo>
                  <a:cubicBezTo>
                    <a:pt x="1371600" y="400050"/>
                    <a:pt x="1371600" y="514350"/>
                    <a:pt x="1257300" y="514350"/>
                  </a:cubicBezTo>
                  <a:lnTo>
                    <a:pt x="114300" y="514350"/>
                  </a:lnTo>
                  <a:cubicBezTo>
                    <a:pt x="114300" y="514350"/>
                    <a:pt x="0" y="514350"/>
                    <a:pt x="0" y="400050"/>
                  </a:cubicBezTo>
                  <a:lnTo>
                    <a:pt x="0" y="114300"/>
                  </a:lnTo>
                  <a:cubicBezTo>
                    <a:pt x="0" y="114300"/>
                    <a:pt x="0" y="0"/>
                    <a:pt x="114300" y="0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/>
            </a:p>
          </p:txBody>
        </p:sp>
      </p:grpSp>
      <p:sp>
        <p:nvSpPr>
          <p:cNvPr id="12" name="TextBox 25"/>
          <p:cNvSpPr txBox="1"/>
          <p:nvPr/>
        </p:nvSpPr>
        <p:spPr>
          <a:xfrm>
            <a:off x="4911471" y="1274972"/>
            <a:ext cx="23690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800" b="0">
                <a:solidFill>
                  <a:srgbClr val="484848"/>
                </a:solidFill>
                <a:latin typeface="Roboto"/>
              </a:rPr>
              <a:t>React 컴포넌트 구조</a:t>
            </a:r>
            <a:endParaRPr sz="1800" b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13" name="Rounded Rectangle 26"/>
          <p:cNvSpPr/>
          <p:nvPr/>
        </p:nvSpPr>
        <p:spPr>
          <a:xfrm>
            <a:off x="6353175" y="2279858"/>
            <a:ext cx="228600" cy="600075"/>
          </a:xfrm>
          <a:custGeom>
            <a:avLst/>
            <a:gdLst/>
            <a:rect l="0" t="0" r="0" b="0"/>
            <a:pathLst>
              <a:path w="228600" h="600075">
                <a:moveTo>
                  <a:pt x="0" y="600075"/>
                </a:moveTo>
                <a:lnTo>
                  <a:pt x="0" y="524827"/>
                </a:lnTo>
                <a:lnTo>
                  <a:pt x="0" y="199072"/>
                </a:lnTo>
                <a:cubicBezTo>
                  <a:pt x="0" y="89127"/>
                  <a:pt x="89127" y="0"/>
                  <a:pt x="199072" y="0"/>
                </a:cubicBezTo>
                <a:lnTo>
                  <a:pt x="200025" y="0"/>
                </a:lnTo>
                <a:lnTo>
                  <a:pt x="228600" y="0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14" name="Rounded Rectangle 27"/>
          <p:cNvSpPr/>
          <p:nvPr/>
        </p:nvSpPr>
        <p:spPr>
          <a:xfrm>
            <a:off x="6886574" y="3832434"/>
            <a:ext cx="457200" cy="333375"/>
          </a:xfrm>
          <a:custGeom>
            <a:avLst/>
            <a:gdLst/>
            <a:rect l="0" t="0" r="0" b="0"/>
            <a:pathLst>
              <a:path w="457200" h="333375">
                <a:moveTo>
                  <a:pt x="457200" y="333375"/>
                </a:moveTo>
                <a:lnTo>
                  <a:pt x="428625" y="333375"/>
                </a:lnTo>
                <a:lnTo>
                  <a:pt x="427672" y="333375"/>
                </a:lnTo>
                <a:cubicBezTo>
                  <a:pt x="385020" y="333113"/>
                  <a:pt x="339468" y="316366"/>
                  <a:pt x="298132" y="285750"/>
                </a:cubicBezTo>
                <a:cubicBezTo>
                  <a:pt x="273175" y="267829"/>
                  <a:pt x="247826" y="224423"/>
                  <a:pt x="228600" y="166687"/>
                </a:cubicBezTo>
                <a:cubicBezTo>
                  <a:pt x="209373" y="108951"/>
                  <a:pt x="184024" y="65545"/>
                  <a:pt x="159067" y="47625"/>
                </a:cubicBezTo>
                <a:cubicBezTo>
                  <a:pt x="117731" y="17008"/>
                  <a:pt x="72179" y="261"/>
                  <a:pt x="29527" y="0"/>
                </a:cubicBezTo>
                <a:lnTo>
                  <a:pt x="28575" y="0"/>
                </a:lnTo>
                <a:lnTo>
                  <a:pt x="0" y="0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15" name="Rounded Rectangle 28"/>
          <p:cNvSpPr/>
          <p:nvPr/>
        </p:nvSpPr>
        <p:spPr>
          <a:xfrm>
            <a:off x="5591175" y="2279859"/>
            <a:ext cx="228600" cy="600075"/>
          </a:xfrm>
          <a:custGeom>
            <a:avLst/>
            <a:gdLst/>
            <a:rect l="0" t="0" r="0" b="0"/>
            <a:pathLst>
              <a:path w="228600" h="600075">
                <a:moveTo>
                  <a:pt x="0" y="0"/>
                </a:moveTo>
                <a:lnTo>
                  <a:pt x="28575" y="0"/>
                </a:lnTo>
                <a:lnTo>
                  <a:pt x="29527" y="0"/>
                </a:lnTo>
                <a:cubicBezTo>
                  <a:pt x="139472" y="0"/>
                  <a:pt x="228600" y="89127"/>
                  <a:pt x="228600" y="199072"/>
                </a:cubicBezTo>
                <a:lnTo>
                  <a:pt x="228600" y="524827"/>
                </a:lnTo>
                <a:lnTo>
                  <a:pt x="228600" y="600075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16" name="Rounded Rectangle 29"/>
          <p:cNvSpPr/>
          <p:nvPr/>
        </p:nvSpPr>
        <p:spPr>
          <a:xfrm>
            <a:off x="6086475" y="4308684"/>
            <a:ext cx="9525" cy="342900"/>
          </a:xfrm>
          <a:custGeom>
            <a:avLst/>
            <a:gdLst/>
            <a:rect l="0" t="0" r="0" b="0"/>
            <a:pathLst>
              <a:path w="9525" h="342900">
                <a:moveTo>
                  <a:pt x="0" y="0"/>
                </a:moveTo>
                <a:lnTo>
                  <a:pt x="0" y="171450"/>
                </a:lnTo>
                <a:lnTo>
                  <a:pt x="0" y="342900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17" name="Rounded Rectangle 30"/>
          <p:cNvSpPr/>
          <p:nvPr/>
        </p:nvSpPr>
        <p:spPr>
          <a:xfrm>
            <a:off x="4829175" y="3022809"/>
            <a:ext cx="457200" cy="333375"/>
          </a:xfrm>
          <a:custGeom>
            <a:avLst/>
            <a:gdLst/>
            <a:rect l="0" t="0" r="0" b="0"/>
            <a:pathLst>
              <a:path w="457200" h="333375">
                <a:moveTo>
                  <a:pt x="457200" y="333375"/>
                </a:moveTo>
                <a:lnTo>
                  <a:pt x="428625" y="333375"/>
                </a:lnTo>
                <a:lnTo>
                  <a:pt x="427672" y="333375"/>
                </a:lnTo>
                <a:cubicBezTo>
                  <a:pt x="385020" y="333113"/>
                  <a:pt x="339468" y="316366"/>
                  <a:pt x="298132" y="285750"/>
                </a:cubicBezTo>
                <a:cubicBezTo>
                  <a:pt x="273175" y="267829"/>
                  <a:pt x="247826" y="224423"/>
                  <a:pt x="228600" y="166687"/>
                </a:cubicBezTo>
                <a:cubicBezTo>
                  <a:pt x="209373" y="108951"/>
                  <a:pt x="184024" y="65545"/>
                  <a:pt x="159067" y="47625"/>
                </a:cubicBezTo>
                <a:cubicBezTo>
                  <a:pt x="117731" y="17008"/>
                  <a:pt x="72179" y="261"/>
                  <a:pt x="29527" y="0"/>
                </a:cubicBezTo>
                <a:lnTo>
                  <a:pt x="28575" y="0"/>
                </a:lnTo>
                <a:lnTo>
                  <a:pt x="0" y="0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18" name="Rounded Rectangle 31"/>
          <p:cNvSpPr/>
          <p:nvPr/>
        </p:nvSpPr>
        <p:spPr>
          <a:xfrm>
            <a:off x="6886575" y="3022809"/>
            <a:ext cx="457200" cy="333375"/>
          </a:xfrm>
          <a:custGeom>
            <a:avLst/>
            <a:gdLst/>
            <a:rect l="0" t="0" r="0" b="0"/>
            <a:pathLst>
              <a:path w="457200" h="333375">
                <a:moveTo>
                  <a:pt x="0" y="333375"/>
                </a:moveTo>
                <a:lnTo>
                  <a:pt x="28575" y="333375"/>
                </a:lnTo>
                <a:lnTo>
                  <a:pt x="29527" y="333375"/>
                </a:lnTo>
                <a:cubicBezTo>
                  <a:pt x="72179" y="333113"/>
                  <a:pt x="117731" y="316366"/>
                  <a:pt x="159067" y="285750"/>
                </a:cubicBezTo>
                <a:cubicBezTo>
                  <a:pt x="184024" y="267829"/>
                  <a:pt x="209373" y="224423"/>
                  <a:pt x="228600" y="166687"/>
                </a:cubicBezTo>
                <a:cubicBezTo>
                  <a:pt x="247826" y="108951"/>
                  <a:pt x="273175" y="65545"/>
                  <a:pt x="298132" y="47625"/>
                </a:cubicBezTo>
                <a:cubicBezTo>
                  <a:pt x="339468" y="17008"/>
                  <a:pt x="385020" y="261"/>
                  <a:pt x="427672" y="0"/>
                </a:cubicBezTo>
                <a:lnTo>
                  <a:pt x="428625" y="0"/>
                </a:lnTo>
                <a:lnTo>
                  <a:pt x="457200" y="0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19" name="Rounded Rectangle 32"/>
          <p:cNvSpPr/>
          <p:nvPr/>
        </p:nvSpPr>
        <p:spPr>
          <a:xfrm>
            <a:off x="4829175" y="3832434"/>
            <a:ext cx="457200" cy="333375"/>
          </a:xfrm>
          <a:custGeom>
            <a:avLst/>
            <a:gdLst/>
            <a:rect l="0" t="0" r="0" b="0"/>
            <a:pathLst>
              <a:path w="457200" h="333375">
                <a:moveTo>
                  <a:pt x="0" y="333375"/>
                </a:moveTo>
                <a:lnTo>
                  <a:pt x="28575" y="333375"/>
                </a:lnTo>
                <a:lnTo>
                  <a:pt x="29527" y="333375"/>
                </a:lnTo>
                <a:cubicBezTo>
                  <a:pt x="72179" y="333113"/>
                  <a:pt x="117731" y="316366"/>
                  <a:pt x="159067" y="285750"/>
                </a:cubicBezTo>
                <a:cubicBezTo>
                  <a:pt x="184024" y="267829"/>
                  <a:pt x="209373" y="224423"/>
                  <a:pt x="228600" y="166687"/>
                </a:cubicBezTo>
                <a:cubicBezTo>
                  <a:pt x="247826" y="108951"/>
                  <a:pt x="273175" y="65545"/>
                  <a:pt x="298132" y="47625"/>
                </a:cubicBezTo>
                <a:cubicBezTo>
                  <a:pt x="339468" y="17008"/>
                  <a:pt x="385020" y="261"/>
                  <a:pt x="427672" y="0"/>
                </a:cubicBezTo>
                <a:lnTo>
                  <a:pt x="428625" y="0"/>
                </a:lnTo>
                <a:lnTo>
                  <a:pt x="457200" y="0"/>
                </a:lnTo>
              </a:path>
            </a:pathLst>
          </a:custGeom>
          <a:noFill/>
          <a:ln w="14287">
            <a:solidFill>
              <a:srgbClr val="484848"/>
            </a:solidFill>
            <a:prstDash val="dash"/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20" name="TextBox 33"/>
          <p:cNvSpPr txBox="1"/>
          <p:nvPr/>
        </p:nvSpPr>
        <p:spPr>
          <a:xfrm>
            <a:off x="7109364" y="2184609"/>
            <a:ext cx="1157287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LoginModal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1" name="TextBox 34"/>
          <p:cNvSpPr txBox="1"/>
          <p:nvPr/>
        </p:nvSpPr>
        <p:spPr>
          <a:xfrm>
            <a:off x="3478339" y="2927559"/>
            <a:ext cx="100012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PostDetail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2" name="TextBox 35"/>
          <p:cNvSpPr txBox="1"/>
          <p:nvPr/>
        </p:nvSpPr>
        <p:spPr>
          <a:xfrm>
            <a:off x="5813107" y="4806639"/>
            <a:ext cx="1028700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PostBoard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" name="TextBox 36"/>
          <p:cNvSpPr txBox="1"/>
          <p:nvPr/>
        </p:nvSpPr>
        <p:spPr>
          <a:xfrm>
            <a:off x="7828330" y="4058801"/>
            <a:ext cx="105727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AuthModal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" name="TextBox 37"/>
          <p:cNvSpPr txBox="1"/>
          <p:nvPr/>
        </p:nvSpPr>
        <p:spPr>
          <a:xfrm>
            <a:off x="4480167" y="3754001"/>
            <a:ext cx="3241548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React</a:t>
            </a:r>
            <a:endParaRPr sz="1500" b="0">
              <a:solidFill>
                <a:srgbClr val="ffffff"/>
              </a:solidFill>
              <a:latin typeface="Roboto"/>
            </a:endParaRPr>
          </a:p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 컴포넌트 구조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" name="TextBox 38"/>
          <p:cNvSpPr txBox="1"/>
          <p:nvPr/>
        </p:nvSpPr>
        <p:spPr>
          <a:xfrm>
            <a:off x="7495147" y="2888343"/>
            <a:ext cx="1285875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SignupModal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" name="TextBox 39"/>
          <p:cNvSpPr txBox="1"/>
          <p:nvPr/>
        </p:nvSpPr>
        <p:spPr>
          <a:xfrm>
            <a:off x="3623024" y="4070559"/>
            <a:ext cx="785812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PostList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7" name="TextBox 40"/>
          <p:cNvSpPr txBox="1"/>
          <p:nvPr/>
        </p:nvSpPr>
        <p:spPr>
          <a:xfrm>
            <a:off x="4622768" y="2156034"/>
            <a:ext cx="957262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sz="1500" b="0">
                <a:solidFill>
                  <a:srgbClr val="ffffff"/>
                </a:solidFill>
                <a:latin typeface="Roboto"/>
              </a:rPr>
              <a:t>PostForm</a:t>
            </a:r>
            <a:endParaRPr sz="1500" b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8" name="Rounded Rectangle 41"/>
          <p:cNvSpPr/>
          <p:nvPr/>
        </p:nvSpPr>
        <p:spPr>
          <a:xfrm>
            <a:off x="4438650" y="2888863"/>
            <a:ext cx="266700" cy="267890"/>
          </a:xfrm>
          <a:custGeom>
            <a:avLst/>
            <a:gdLst/>
            <a:rect l="0" t="0" r="0" b="0"/>
            <a:pathLst>
              <a:path w="266700" h="267890">
                <a:moveTo>
                  <a:pt x="83343" y="267890"/>
                </a:moveTo>
                <a:lnTo>
                  <a:pt x="0" y="267890"/>
                </a:lnTo>
                <a:lnTo>
                  <a:pt x="0" y="0"/>
                </a:lnTo>
                <a:lnTo>
                  <a:pt x="83343" y="0"/>
                </a:lnTo>
                <a:close/>
                <a:moveTo>
                  <a:pt x="83343" y="89296"/>
                </a:moveTo>
                <a:lnTo>
                  <a:pt x="0" y="89296"/>
                </a:lnTo>
                <a:moveTo>
                  <a:pt x="83343" y="178593"/>
                </a:moveTo>
                <a:lnTo>
                  <a:pt x="0" y="178593"/>
                </a:lnTo>
                <a:moveTo>
                  <a:pt x="160138" y="133945"/>
                </a:moveTo>
                <a:lnTo>
                  <a:pt x="113704" y="133945"/>
                </a:lnTo>
                <a:moveTo>
                  <a:pt x="132754" y="106560"/>
                </a:moveTo>
                <a:lnTo>
                  <a:pt x="160138" y="133945"/>
                </a:lnTo>
                <a:lnTo>
                  <a:pt x="132754" y="161329"/>
                </a:lnTo>
                <a:moveTo>
                  <a:pt x="266700" y="258960"/>
                </a:moveTo>
                <a:lnTo>
                  <a:pt x="189310" y="258960"/>
                </a:lnTo>
                <a:lnTo>
                  <a:pt x="189310" y="8929"/>
                </a:lnTo>
                <a:lnTo>
                  <a:pt x="266700" y="8929"/>
                </a:lnTo>
                <a:moveTo>
                  <a:pt x="266700" y="62507"/>
                </a:moveTo>
                <a:lnTo>
                  <a:pt x="195263" y="62507"/>
                </a:lnTo>
                <a:moveTo>
                  <a:pt x="266700" y="163710"/>
                </a:moveTo>
                <a:lnTo>
                  <a:pt x="248841" y="163710"/>
                </a:lnTo>
                <a:moveTo>
                  <a:pt x="266700" y="211335"/>
                </a:moveTo>
                <a:lnTo>
                  <a:pt x="230981" y="211335"/>
                </a:lnTo>
                <a:moveTo>
                  <a:pt x="266700" y="116085"/>
                </a:moveTo>
                <a:lnTo>
                  <a:pt x="230981" y="116085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29" name="Rounded Rectangle 42"/>
          <p:cNvSpPr/>
          <p:nvPr/>
        </p:nvSpPr>
        <p:spPr>
          <a:xfrm>
            <a:off x="5436393" y="4764967"/>
            <a:ext cx="214312" cy="273843"/>
          </a:xfrm>
          <a:custGeom>
            <a:avLst/>
            <a:gdLst/>
            <a:rect l="0" t="0" r="0" b="0"/>
            <a:pathLst>
              <a:path w="214312" h="273843">
                <a:moveTo>
                  <a:pt x="154781" y="172640"/>
                </a:moveTo>
                <a:lnTo>
                  <a:pt x="71437" y="136921"/>
                </a:lnTo>
                <a:lnTo>
                  <a:pt x="89296" y="172640"/>
                </a:lnTo>
                <a:lnTo>
                  <a:pt x="71437" y="208359"/>
                </a:lnTo>
                <a:close/>
                <a:moveTo>
                  <a:pt x="47625" y="0"/>
                </a:moveTo>
                <a:lnTo>
                  <a:pt x="166687" y="0"/>
                </a:lnTo>
                <a:cubicBezTo>
                  <a:pt x="192990" y="0"/>
                  <a:pt x="214312" y="21322"/>
                  <a:pt x="214312" y="47625"/>
                </a:cubicBezTo>
                <a:lnTo>
                  <a:pt x="214312" y="238125"/>
                </a:lnTo>
                <a:lnTo>
                  <a:pt x="214312" y="238125"/>
                </a:lnTo>
                <a:lnTo>
                  <a:pt x="0" y="238125"/>
                </a:lnTo>
                <a:lnTo>
                  <a:pt x="0" y="238125"/>
                </a:lnTo>
                <a:lnTo>
                  <a:pt x="0" y="47625"/>
                </a:lnTo>
                <a:cubicBezTo>
                  <a:pt x="0" y="21322"/>
                  <a:pt x="21322" y="0"/>
                  <a:pt x="47625" y="0"/>
                </a:cubicBezTo>
                <a:close/>
                <a:moveTo>
                  <a:pt x="0" y="273843"/>
                </a:moveTo>
                <a:lnTo>
                  <a:pt x="0" y="226218"/>
                </a:lnTo>
                <a:moveTo>
                  <a:pt x="214312" y="226218"/>
                </a:moveTo>
                <a:lnTo>
                  <a:pt x="214312" y="273843"/>
                </a:lnTo>
                <a:moveTo>
                  <a:pt x="35718" y="1500"/>
                </a:moveTo>
                <a:lnTo>
                  <a:pt x="35718" y="71437"/>
                </a:lnTo>
                <a:lnTo>
                  <a:pt x="178593" y="71437"/>
                </a:lnTo>
                <a:lnTo>
                  <a:pt x="178593" y="1500"/>
                </a:lnTo>
                <a:moveTo>
                  <a:pt x="154781" y="107156"/>
                </a:moveTo>
                <a:lnTo>
                  <a:pt x="59531" y="107156"/>
                </a:lnTo>
                <a:moveTo>
                  <a:pt x="35718" y="238125"/>
                </a:moveTo>
                <a:lnTo>
                  <a:pt x="35718" y="71437"/>
                </a:lnTo>
                <a:moveTo>
                  <a:pt x="178593" y="238125"/>
                </a:moveTo>
                <a:lnTo>
                  <a:pt x="178593" y="71437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30" name="Rounded Rectangle 43"/>
          <p:cNvSpPr/>
          <p:nvPr/>
        </p:nvSpPr>
        <p:spPr>
          <a:xfrm>
            <a:off x="5867400" y="3118059"/>
            <a:ext cx="438150" cy="438150"/>
          </a:xfrm>
          <a:custGeom>
            <a:avLst/>
            <a:gdLst/>
            <a:rect l="0" t="0" r="0" b="0"/>
            <a:pathLst>
              <a:path w="438150" h="438150">
                <a:moveTo>
                  <a:pt x="205073" y="313905"/>
                </a:moveTo>
                <a:cubicBezTo>
                  <a:pt x="202136" y="312070"/>
                  <a:pt x="198436" y="311973"/>
                  <a:pt x="195407" y="313652"/>
                </a:cubicBezTo>
                <a:cubicBezTo>
                  <a:pt x="192379" y="315330"/>
                  <a:pt x="190500" y="318520"/>
                  <a:pt x="190500" y="321983"/>
                </a:cubicBezTo>
                <a:lnTo>
                  <a:pt x="190500" y="382943"/>
                </a:lnTo>
                <a:cubicBezTo>
                  <a:pt x="190500" y="386405"/>
                  <a:pt x="192379" y="389595"/>
                  <a:pt x="195407" y="391274"/>
                </a:cubicBezTo>
                <a:cubicBezTo>
                  <a:pt x="198436" y="392952"/>
                  <a:pt x="202136" y="392855"/>
                  <a:pt x="205073" y="391020"/>
                </a:cubicBezTo>
                <a:lnTo>
                  <a:pt x="253784" y="360540"/>
                </a:lnTo>
                <a:cubicBezTo>
                  <a:pt x="256569" y="358799"/>
                  <a:pt x="258260" y="355747"/>
                  <a:pt x="258260" y="352463"/>
                </a:cubicBezTo>
                <a:cubicBezTo>
                  <a:pt x="258260" y="349178"/>
                  <a:pt x="256569" y="346126"/>
                  <a:pt x="253784" y="344385"/>
                </a:cubicBezTo>
                <a:close/>
                <a:moveTo>
                  <a:pt x="19050" y="0"/>
                </a:moveTo>
                <a:lnTo>
                  <a:pt x="419100" y="0"/>
                </a:lnTo>
                <a:cubicBezTo>
                  <a:pt x="419100" y="0"/>
                  <a:pt x="438150" y="0"/>
                  <a:pt x="438150" y="19050"/>
                </a:cubicBezTo>
                <a:lnTo>
                  <a:pt x="438150" y="419100"/>
                </a:lnTo>
                <a:cubicBezTo>
                  <a:pt x="438150" y="419100"/>
                  <a:pt x="438150" y="438150"/>
                  <a:pt x="419100" y="438150"/>
                </a:cubicBezTo>
                <a:lnTo>
                  <a:pt x="19050" y="438150"/>
                </a:lnTo>
                <a:cubicBezTo>
                  <a:pt x="19050" y="438150"/>
                  <a:pt x="0" y="438150"/>
                  <a:pt x="0" y="419100"/>
                </a:cubicBezTo>
                <a:lnTo>
                  <a:pt x="0" y="19050"/>
                </a:lnTo>
                <a:cubicBezTo>
                  <a:pt x="0" y="19050"/>
                  <a:pt x="0" y="0"/>
                  <a:pt x="19050" y="0"/>
                </a:cubicBezTo>
                <a:moveTo>
                  <a:pt x="352425" y="390525"/>
                </a:moveTo>
                <a:lnTo>
                  <a:pt x="381000" y="361950"/>
                </a:lnTo>
                <a:lnTo>
                  <a:pt x="352425" y="333375"/>
                </a:lnTo>
                <a:moveTo>
                  <a:pt x="304800" y="390525"/>
                </a:moveTo>
                <a:lnTo>
                  <a:pt x="333375" y="361950"/>
                </a:lnTo>
                <a:lnTo>
                  <a:pt x="304800" y="333375"/>
                </a:lnTo>
                <a:moveTo>
                  <a:pt x="85725" y="333375"/>
                </a:moveTo>
                <a:lnTo>
                  <a:pt x="57150" y="361950"/>
                </a:lnTo>
                <a:lnTo>
                  <a:pt x="85725" y="390525"/>
                </a:lnTo>
                <a:moveTo>
                  <a:pt x="133350" y="333375"/>
                </a:moveTo>
                <a:lnTo>
                  <a:pt x="104775" y="361950"/>
                </a:lnTo>
                <a:lnTo>
                  <a:pt x="133350" y="390525"/>
                </a:lnTo>
                <a:moveTo>
                  <a:pt x="381000" y="266700"/>
                </a:moveTo>
                <a:lnTo>
                  <a:pt x="381000" y="57150"/>
                </a:lnTo>
                <a:lnTo>
                  <a:pt x="57150" y="57150"/>
                </a:lnTo>
                <a:lnTo>
                  <a:pt x="57150" y="266700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31" name="Rounded Rectangle 44"/>
          <p:cNvSpPr/>
          <p:nvPr/>
        </p:nvSpPr>
        <p:spPr>
          <a:xfrm>
            <a:off x="6695252" y="2148269"/>
            <a:ext cx="280619" cy="275286"/>
          </a:xfrm>
          <a:custGeom>
            <a:avLst/>
            <a:gdLst/>
            <a:rect l="0" t="0" r="0" b="0"/>
            <a:pathLst>
              <a:path w="280619" h="275286">
                <a:moveTo>
                  <a:pt x="42494" y="203026"/>
                </a:moveTo>
                <a:cubicBezTo>
                  <a:pt x="42494" y="219465"/>
                  <a:pt x="55820" y="232792"/>
                  <a:pt x="72260" y="232792"/>
                </a:cubicBezTo>
                <a:cubicBezTo>
                  <a:pt x="88699" y="232792"/>
                  <a:pt x="102025" y="219465"/>
                  <a:pt x="102025" y="203026"/>
                </a:cubicBezTo>
                <a:cubicBezTo>
                  <a:pt x="102025" y="186587"/>
                  <a:pt x="88699" y="173260"/>
                  <a:pt x="72260" y="173260"/>
                </a:cubicBezTo>
                <a:cubicBezTo>
                  <a:pt x="55820" y="173260"/>
                  <a:pt x="42494" y="186587"/>
                  <a:pt x="42494" y="203026"/>
                </a:cubicBezTo>
                <a:close/>
                <a:moveTo>
                  <a:pt x="232994" y="66104"/>
                </a:moveTo>
                <a:lnTo>
                  <a:pt x="215135" y="83964"/>
                </a:lnTo>
                <a:lnTo>
                  <a:pt x="238947" y="107776"/>
                </a:lnTo>
                <a:lnTo>
                  <a:pt x="221088" y="125635"/>
                </a:lnTo>
                <a:lnTo>
                  <a:pt x="197275" y="101823"/>
                </a:lnTo>
                <a:lnTo>
                  <a:pt x="128874" y="170224"/>
                </a:lnTo>
                <a:cubicBezTo>
                  <a:pt x="145422" y="198733"/>
                  <a:pt x="138255" y="235092"/>
                  <a:pt x="112127" y="255189"/>
                </a:cubicBezTo>
                <a:cubicBezTo>
                  <a:pt x="86000" y="275286"/>
                  <a:pt x="49018" y="272884"/>
                  <a:pt x="25710" y="249576"/>
                </a:cubicBezTo>
                <a:cubicBezTo>
                  <a:pt x="2402" y="226267"/>
                  <a:pt x="0" y="189286"/>
                  <a:pt x="20096" y="163158"/>
                </a:cubicBezTo>
                <a:cubicBezTo>
                  <a:pt x="40193" y="137031"/>
                  <a:pt x="76553" y="129864"/>
                  <a:pt x="105061" y="146412"/>
                </a:cubicBezTo>
                <a:lnTo>
                  <a:pt x="244900" y="6573"/>
                </a:lnTo>
                <a:cubicBezTo>
                  <a:pt x="251476" y="0"/>
                  <a:pt x="262136" y="1"/>
                  <a:pt x="268711" y="6575"/>
                </a:cubicBezTo>
                <a:cubicBezTo>
                  <a:pt x="275285" y="13150"/>
                  <a:pt x="275286" y="23810"/>
                  <a:pt x="268713" y="30386"/>
                </a:cubicBezTo>
                <a:lnTo>
                  <a:pt x="250853" y="48245"/>
                </a:lnTo>
                <a:lnTo>
                  <a:pt x="280619" y="78011"/>
                </a:lnTo>
                <a:lnTo>
                  <a:pt x="262760" y="95870"/>
                </a:lnTo>
                <a:close/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32" name="Rounded Rectangle 45"/>
          <p:cNvSpPr/>
          <p:nvPr/>
        </p:nvSpPr>
        <p:spPr>
          <a:xfrm>
            <a:off x="4435078" y="4052675"/>
            <a:ext cx="273843" cy="238125"/>
          </a:xfrm>
          <a:custGeom>
            <a:avLst/>
            <a:gdLst/>
            <a:rect l="0" t="0" r="0" b="0"/>
            <a:pathLst>
              <a:path w="273843" h="238125">
                <a:moveTo>
                  <a:pt x="23812" y="0"/>
                </a:moveTo>
                <a:cubicBezTo>
                  <a:pt x="36963" y="0"/>
                  <a:pt x="47625" y="10661"/>
                  <a:pt x="47625" y="23812"/>
                </a:cubicBezTo>
                <a:cubicBezTo>
                  <a:pt x="47625" y="36963"/>
                  <a:pt x="36963" y="47625"/>
                  <a:pt x="23812" y="47625"/>
                </a:cubicBezTo>
                <a:cubicBezTo>
                  <a:pt x="10661" y="47625"/>
                  <a:pt x="0" y="36963"/>
                  <a:pt x="0" y="23812"/>
                </a:cubicBezTo>
                <a:cubicBezTo>
                  <a:pt x="0" y="10661"/>
                  <a:pt x="10661" y="0"/>
                  <a:pt x="23812" y="0"/>
                </a:cubicBezTo>
                <a:close/>
                <a:moveTo>
                  <a:pt x="273843" y="23812"/>
                </a:moveTo>
                <a:lnTo>
                  <a:pt x="95250" y="23812"/>
                </a:lnTo>
                <a:moveTo>
                  <a:pt x="23812" y="95250"/>
                </a:moveTo>
                <a:cubicBezTo>
                  <a:pt x="36963" y="95250"/>
                  <a:pt x="47625" y="105911"/>
                  <a:pt x="47625" y="119062"/>
                </a:cubicBezTo>
                <a:cubicBezTo>
                  <a:pt x="47625" y="132213"/>
                  <a:pt x="36963" y="142875"/>
                  <a:pt x="23812" y="142875"/>
                </a:cubicBezTo>
                <a:cubicBezTo>
                  <a:pt x="10661" y="142875"/>
                  <a:pt x="0" y="132213"/>
                  <a:pt x="0" y="119062"/>
                </a:cubicBezTo>
                <a:cubicBezTo>
                  <a:pt x="0" y="105911"/>
                  <a:pt x="10661" y="95250"/>
                  <a:pt x="23812" y="95250"/>
                </a:cubicBezTo>
                <a:close/>
                <a:moveTo>
                  <a:pt x="95250" y="119062"/>
                </a:moveTo>
                <a:lnTo>
                  <a:pt x="273843" y="119062"/>
                </a:lnTo>
                <a:moveTo>
                  <a:pt x="23812" y="190500"/>
                </a:moveTo>
                <a:cubicBezTo>
                  <a:pt x="36963" y="190500"/>
                  <a:pt x="47625" y="201161"/>
                  <a:pt x="47625" y="214312"/>
                </a:cubicBezTo>
                <a:cubicBezTo>
                  <a:pt x="47625" y="227463"/>
                  <a:pt x="36963" y="238125"/>
                  <a:pt x="23812" y="238125"/>
                </a:cubicBezTo>
                <a:cubicBezTo>
                  <a:pt x="10661" y="238125"/>
                  <a:pt x="0" y="227463"/>
                  <a:pt x="0" y="214312"/>
                </a:cubicBezTo>
                <a:cubicBezTo>
                  <a:pt x="0" y="201161"/>
                  <a:pt x="10661" y="190500"/>
                  <a:pt x="23812" y="190500"/>
                </a:cubicBezTo>
                <a:close/>
                <a:moveTo>
                  <a:pt x="273843" y="214312"/>
                </a:moveTo>
                <a:lnTo>
                  <a:pt x="95250" y="214312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33" name="Rounded Rectangle 46"/>
          <p:cNvSpPr/>
          <p:nvPr/>
        </p:nvSpPr>
        <p:spPr>
          <a:xfrm>
            <a:off x="4244325" y="2114362"/>
            <a:ext cx="276565" cy="273843"/>
          </a:xfrm>
          <a:custGeom>
            <a:avLst/>
            <a:gdLst/>
            <a:rect l="0" t="0" r="0" b="0"/>
            <a:pathLst>
              <a:path w="276565" h="273843">
                <a:moveTo>
                  <a:pt x="222899" y="226433"/>
                </a:moveTo>
                <a:cubicBezTo>
                  <a:pt x="218615" y="233677"/>
                  <a:pt x="210824" y="238122"/>
                  <a:pt x="202408" y="238125"/>
                </a:cubicBezTo>
                <a:lnTo>
                  <a:pt x="190502" y="238125"/>
                </a:lnTo>
                <a:lnTo>
                  <a:pt x="190502" y="273843"/>
                </a:lnTo>
                <a:lnTo>
                  <a:pt x="154783" y="238125"/>
                </a:lnTo>
                <a:lnTo>
                  <a:pt x="59533" y="238125"/>
                </a:lnTo>
                <a:cubicBezTo>
                  <a:pt x="46382" y="238125"/>
                  <a:pt x="35720" y="227463"/>
                  <a:pt x="35720" y="214312"/>
                </a:cubicBezTo>
                <a:lnTo>
                  <a:pt x="35720" y="23812"/>
                </a:lnTo>
                <a:cubicBezTo>
                  <a:pt x="35720" y="10661"/>
                  <a:pt x="46382" y="0"/>
                  <a:pt x="59533" y="0"/>
                </a:cubicBezTo>
                <a:lnTo>
                  <a:pt x="202408" y="0"/>
                </a:lnTo>
                <a:cubicBezTo>
                  <a:pt x="215559" y="0"/>
                  <a:pt x="226220" y="10661"/>
                  <a:pt x="226220" y="23812"/>
                </a:cubicBezTo>
                <a:lnTo>
                  <a:pt x="226220" y="89296"/>
                </a:lnTo>
                <a:moveTo>
                  <a:pt x="11979" y="38861"/>
                </a:moveTo>
                <a:cubicBezTo>
                  <a:pt x="4570" y="43105"/>
                  <a:pt x="0" y="50992"/>
                  <a:pt x="2" y="59531"/>
                </a:cubicBezTo>
                <a:lnTo>
                  <a:pt x="2" y="250031"/>
                </a:lnTo>
                <a:cubicBezTo>
                  <a:pt x="2" y="263182"/>
                  <a:pt x="10663" y="273843"/>
                  <a:pt x="23814" y="273843"/>
                </a:cubicBezTo>
                <a:lnTo>
                  <a:pt x="119064" y="273843"/>
                </a:lnTo>
                <a:cubicBezTo>
                  <a:pt x="127406" y="273841"/>
                  <a:pt x="135139" y="269473"/>
                  <a:pt x="139448" y="262330"/>
                </a:cubicBezTo>
                <a:moveTo>
                  <a:pt x="59533" y="35718"/>
                </a:moveTo>
                <a:lnTo>
                  <a:pt x="107158" y="35718"/>
                </a:lnTo>
                <a:moveTo>
                  <a:pt x="83345" y="89296"/>
                </a:moveTo>
                <a:lnTo>
                  <a:pt x="83345" y="35718"/>
                </a:lnTo>
                <a:moveTo>
                  <a:pt x="181227" y="80021"/>
                </a:moveTo>
                <a:lnTo>
                  <a:pt x="131220" y="65734"/>
                </a:lnTo>
                <a:lnTo>
                  <a:pt x="145508" y="115740"/>
                </a:lnTo>
                <a:lnTo>
                  <a:pt x="230983" y="201215"/>
                </a:lnTo>
                <a:cubicBezTo>
                  <a:pt x="240846" y="211079"/>
                  <a:pt x="256838" y="211079"/>
                  <a:pt x="266702" y="201215"/>
                </a:cubicBezTo>
                <a:cubicBezTo>
                  <a:pt x="276565" y="191352"/>
                  <a:pt x="276565" y="175360"/>
                  <a:pt x="266702" y="165496"/>
                </a:cubicBezTo>
                <a:close/>
                <a:moveTo>
                  <a:pt x="220267" y="190500"/>
                </a:moveTo>
                <a:lnTo>
                  <a:pt x="255986" y="154781"/>
                </a:lnTo>
                <a:moveTo>
                  <a:pt x="181227" y="80021"/>
                </a:moveTo>
                <a:lnTo>
                  <a:pt x="145508" y="115740"/>
                </a:lnTo>
                <a:moveTo>
                  <a:pt x="142877" y="35718"/>
                </a:moveTo>
                <a:lnTo>
                  <a:pt x="190502" y="35718"/>
                </a:lnTo>
                <a:moveTo>
                  <a:pt x="119064" y="130968"/>
                </a:moveTo>
                <a:lnTo>
                  <a:pt x="71439" y="130968"/>
                </a:lnTo>
                <a:moveTo>
                  <a:pt x="148830" y="166687"/>
                </a:moveTo>
                <a:lnTo>
                  <a:pt x="71439" y="166687"/>
                </a:lnTo>
                <a:moveTo>
                  <a:pt x="178595" y="202406"/>
                </a:moveTo>
                <a:lnTo>
                  <a:pt x="71439" y="202406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34" name="Rounded Rectangle 47"/>
          <p:cNvSpPr/>
          <p:nvPr/>
        </p:nvSpPr>
        <p:spPr>
          <a:xfrm>
            <a:off x="8744970" y="2846671"/>
            <a:ext cx="273843" cy="273843"/>
          </a:xfrm>
          <a:custGeom>
            <a:avLst/>
            <a:gdLst/>
            <a:rect l="0" t="0" r="0" b="0"/>
            <a:pathLst>
              <a:path w="273843" h="273843">
                <a:moveTo>
                  <a:pt x="77390" y="148828"/>
                </a:moveTo>
                <a:lnTo>
                  <a:pt x="77390" y="119062"/>
                </a:lnTo>
                <a:moveTo>
                  <a:pt x="17859" y="202406"/>
                </a:moveTo>
                <a:lnTo>
                  <a:pt x="11906" y="202406"/>
                </a:lnTo>
                <a:cubicBezTo>
                  <a:pt x="5330" y="202406"/>
                  <a:pt x="0" y="197075"/>
                  <a:pt x="0" y="190500"/>
                </a:cubicBezTo>
                <a:lnTo>
                  <a:pt x="0" y="95250"/>
                </a:lnTo>
                <a:cubicBezTo>
                  <a:pt x="0" y="88674"/>
                  <a:pt x="5330" y="83343"/>
                  <a:pt x="11906" y="83343"/>
                </a:cubicBezTo>
                <a:lnTo>
                  <a:pt x="142875" y="83343"/>
                </a:lnTo>
                <a:cubicBezTo>
                  <a:pt x="149450" y="83343"/>
                  <a:pt x="154781" y="88674"/>
                  <a:pt x="154781" y="95250"/>
                </a:cubicBezTo>
                <a:lnTo>
                  <a:pt x="154781" y="148828"/>
                </a:lnTo>
                <a:moveTo>
                  <a:pt x="23812" y="83343"/>
                </a:moveTo>
                <a:lnTo>
                  <a:pt x="23812" y="53578"/>
                </a:lnTo>
                <a:cubicBezTo>
                  <a:pt x="23812" y="23987"/>
                  <a:pt x="47800" y="0"/>
                  <a:pt x="77390" y="0"/>
                </a:cubicBezTo>
                <a:cubicBezTo>
                  <a:pt x="106980" y="0"/>
                  <a:pt x="130968" y="23987"/>
                  <a:pt x="130968" y="53578"/>
                </a:cubicBezTo>
                <a:lnTo>
                  <a:pt x="130968" y="83343"/>
                </a:lnTo>
                <a:moveTo>
                  <a:pt x="59531" y="178593"/>
                </a:moveTo>
                <a:lnTo>
                  <a:pt x="261937" y="178593"/>
                </a:lnTo>
                <a:cubicBezTo>
                  <a:pt x="261937" y="178593"/>
                  <a:pt x="273843" y="178593"/>
                  <a:pt x="273843" y="190500"/>
                </a:cubicBezTo>
                <a:lnTo>
                  <a:pt x="273843" y="261937"/>
                </a:lnTo>
                <a:cubicBezTo>
                  <a:pt x="273843" y="261937"/>
                  <a:pt x="273843" y="273843"/>
                  <a:pt x="261937" y="273843"/>
                </a:cubicBezTo>
                <a:lnTo>
                  <a:pt x="59531" y="273843"/>
                </a:lnTo>
                <a:cubicBezTo>
                  <a:pt x="59531" y="273843"/>
                  <a:pt x="47625" y="273843"/>
                  <a:pt x="47625" y="261937"/>
                </a:cubicBezTo>
                <a:lnTo>
                  <a:pt x="47625" y="190500"/>
                </a:lnTo>
                <a:cubicBezTo>
                  <a:pt x="47625" y="190500"/>
                  <a:pt x="47625" y="178593"/>
                  <a:pt x="59531" y="178593"/>
                </a:cubicBezTo>
                <a:moveTo>
                  <a:pt x="113109" y="244078"/>
                </a:moveTo>
                <a:lnTo>
                  <a:pt x="77390" y="208359"/>
                </a:lnTo>
                <a:moveTo>
                  <a:pt x="77390" y="244078"/>
                </a:moveTo>
                <a:lnTo>
                  <a:pt x="113109" y="208359"/>
                </a:lnTo>
                <a:moveTo>
                  <a:pt x="178593" y="244078"/>
                </a:moveTo>
                <a:lnTo>
                  <a:pt x="142875" y="208359"/>
                </a:lnTo>
                <a:moveTo>
                  <a:pt x="178593" y="208359"/>
                </a:moveTo>
                <a:lnTo>
                  <a:pt x="142875" y="244078"/>
                </a:lnTo>
                <a:moveTo>
                  <a:pt x="202406" y="250031"/>
                </a:moveTo>
                <a:lnTo>
                  <a:pt x="250031" y="250031"/>
                </a:lnTo>
                <a:moveTo>
                  <a:pt x="77390" y="116085"/>
                </a:moveTo>
                <a:cubicBezTo>
                  <a:pt x="75746" y="116085"/>
                  <a:pt x="74414" y="117418"/>
                  <a:pt x="74414" y="119062"/>
                </a:cubicBezTo>
                <a:cubicBezTo>
                  <a:pt x="74414" y="120706"/>
                  <a:pt x="75746" y="122039"/>
                  <a:pt x="77390" y="122039"/>
                </a:cubicBezTo>
                <a:cubicBezTo>
                  <a:pt x="79034" y="122039"/>
                  <a:pt x="80367" y="120706"/>
                  <a:pt x="80367" y="119062"/>
                </a:cubicBezTo>
                <a:cubicBezTo>
                  <a:pt x="80367" y="117418"/>
                  <a:pt x="79034" y="116085"/>
                  <a:pt x="77390" y="116085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  <p:sp>
        <p:nvSpPr>
          <p:cNvPr id="35" name="Rounded Rectangle 48"/>
          <p:cNvSpPr/>
          <p:nvPr/>
        </p:nvSpPr>
        <p:spPr>
          <a:xfrm>
            <a:off x="7435043" y="4011176"/>
            <a:ext cx="269676" cy="269676"/>
          </a:xfrm>
          <a:custGeom>
            <a:avLst/>
            <a:gdLst/>
            <a:rect l="0" t="0" r="0" b="0"/>
            <a:pathLst>
              <a:path w="269676" h="269676">
                <a:moveTo>
                  <a:pt x="196453" y="184546"/>
                </a:moveTo>
                <a:lnTo>
                  <a:pt x="257770" y="184546"/>
                </a:lnTo>
                <a:cubicBezTo>
                  <a:pt x="257770" y="184546"/>
                  <a:pt x="269676" y="184546"/>
                  <a:pt x="269676" y="196453"/>
                </a:cubicBezTo>
                <a:lnTo>
                  <a:pt x="269676" y="257770"/>
                </a:lnTo>
                <a:cubicBezTo>
                  <a:pt x="269676" y="257770"/>
                  <a:pt x="269676" y="269676"/>
                  <a:pt x="257770" y="269676"/>
                </a:cubicBezTo>
                <a:lnTo>
                  <a:pt x="196453" y="269676"/>
                </a:lnTo>
                <a:cubicBezTo>
                  <a:pt x="196453" y="269676"/>
                  <a:pt x="184546" y="269676"/>
                  <a:pt x="184546" y="257770"/>
                </a:cubicBezTo>
                <a:lnTo>
                  <a:pt x="184546" y="196453"/>
                </a:lnTo>
                <a:cubicBezTo>
                  <a:pt x="184546" y="196453"/>
                  <a:pt x="184546" y="184546"/>
                  <a:pt x="196453" y="184546"/>
                </a:cubicBezTo>
                <a:moveTo>
                  <a:pt x="27979" y="16097"/>
                </a:moveTo>
                <a:lnTo>
                  <a:pt x="89296" y="16097"/>
                </a:lnTo>
                <a:cubicBezTo>
                  <a:pt x="89296" y="16097"/>
                  <a:pt x="101203" y="16097"/>
                  <a:pt x="101203" y="28003"/>
                </a:cubicBezTo>
                <a:lnTo>
                  <a:pt x="101203" y="89320"/>
                </a:lnTo>
                <a:cubicBezTo>
                  <a:pt x="101203" y="89320"/>
                  <a:pt x="101203" y="101226"/>
                  <a:pt x="89296" y="101226"/>
                </a:cubicBezTo>
                <a:lnTo>
                  <a:pt x="27979" y="101226"/>
                </a:lnTo>
                <a:cubicBezTo>
                  <a:pt x="27979" y="101226"/>
                  <a:pt x="16073" y="101226"/>
                  <a:pt x="16073" y="89320"/>
                </a:cubicBezTo>
                <a:lnTo>
                  <a:pt x="16073" y="28003"/>
                </a:lnTo>
                <a:cubicBezTo>
                  <a:pt x="16073" y="28003"/>
                  <a:pt x="16073" y="16097"/>
                  <a:pt x="27979" y="16097"/>
                </a:cubicBezTo>
                <a:moveTo>
                  <a:pt x="136921" y="58647"/>
                </a:moveTo>
                <a:lnTo>
                  <a:pt x="185000" y="58647"/>
                </a:lnTo>
                <a:cubicBezTo>
                  <a:pt x="208259" y="58647"/>
                  <a:pt x="227114" y="77502"/>
                  <a:pt x="227114" y="100761"/>
                </a:cubicBezTo>
                <a:lnTo>
                  <a:pt x="227114" y="100761"/>
                </a:lnTo>
                <a:cubicBezTo>
                  <a:pt x="227114" y="124020"/>
                  <a:pt x="208259" y="142875"/>
                  <a:pt x="185000" y="142875"/>
                </a:cubicBezTo>
                <a:lnTo>
                  <a:pt x="144687" y="142875"/>
                </a:lnTo>
                <a:moveTo>
                  <a:pt x="150618" y="227102"/>
                </a:moveTo>
                <a:lnTo>
                  <a:pt x="100749" y="227102"/>
                </a:lnTo>
                <a:cubicBezTo>
                  <a:pt x="77490" y="227102"/>
                  <a:pt x="58635" y="208247"/>
                  <a:pt x="58635" y="184988"/>
                </a:cubicBezTo>
                <a:lnTo>
                  <a:pt x="58635" y="184988"/>
                </a:lnTo>
                <a:cubicBezTo>
                  <a:pt x="58635" y="161729"/>
                  <a:pt x="77490" y="142874"/>
                  <a:pt x="100749" y="142874"/>
                </a:cubicBezTo>
                <a:lnTo>
                  <a:pt x="148948" y="142874"/>
                </a:lnTo>
                <a:moveTo>
                  <a:pt x="0" y="0"/>
                </a:moveTo>
                <a:moveTo>
                  <a:pt x="164384" y="31114"/>
                </a:moveTo>
                <a:lnTo>
                  <a:pt x="136851" y="58647"/>
                </a:lnTo>
                <a:lnTo>
                  <a:pt x="164384" y="86180"/>
                </a:lnTo>
                <a:moveTo>
                  <a:pt x="0" y="0"/>
                </a:moveTo>
                <a:moveTo>
                  <a:pt x="123085" y="254635"/>
                </a:moveTo>
                <a:lnTo>
                  <a:pt x="150618" y="227102"/>
                </a:lnTo>
                <a:lnTo>
                  <a:pt x="123085" y="199569"/>
                </a:ln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anchor="ctr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6688" y="335189"/>
            <a:ext cx="7015544" cy="618762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096000" y="1254799"/>
            <a:ext cx="856288" cy="402072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495010" y="2167081"/>
            <a:ext cx="798560" cy="404090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275985" y="443995"/>
            <a:ext cx="798560" cy="404090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6361" y="1203090"/>
            <a:ext cx="2887640" cy="518705"/>
          </a:xfrm>
          <a:prstGeom prst="rect">
            <a:avLst/>
          </a:prstGeom>
          <a:noFill/>
          <a:ln w="38100" cap="flat" cmpd="sng" algn="ctr">
            <a:solidFill>
              <a:srgbClr val="ff0000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2" name="가로 글상자 11"/>
          <p:cNvSpPr txBox="1"/>
          <p:nvPr/>
        </p:nvSpPr>
        <p:spPr>
          <a:xfrm>
            <a:off x="5914830" y="294291"/>
            <a:ext cx="362339" cy="3670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b="1">
                <a:solidFill>
                  <a:srgbClr val="ff0000"/>
                </a:solidFill>
              </a:rPr>
              <a:t>①</a:t>
            </a:r>
            <a:endParaRPr lang="ko-KR" altLang="en-US" b="1">
              <a:solidFill>
                <a:srgbClr val="ff0000"/>
              </a:solidFill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156716" y="968059"/>
            <a:ext cx="362339" cy="3670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②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5733661" y="1025210"/>
            <a:ext cx="362339" cy="3670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③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5" name="가로 글상자 14"/>
          <p:cNvSpPr txBox="1"/>
          <p:nvPr/>
        </p:nvSpPr>
        <p:spPr>
          <a:xfrm>
            <a:off x="161035" y="1939613"/>
            <a:ext cx="362339" cy="367044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  <a:solidFill>
                  <a:srgbClr val="ff0000"/>
                </a:solidFill>
                <a:latin typeface="맑은 고딕"/>
                <a:ea typeface="맑은 고딕"/>
                <a:cs typeface="맑은 고딕"/>
              </a:rPr>
              <a:t>④</a:t>
            </a:r>
            <a:endParaRPr xmlns:mc="http://schemas.openxmlformats.org/markup-compatibility/2006" xmlns:hp="http://schemas.haansoft.com/office/presentation/8.0" kumimoji="0" lang="ko-KR" altLang="en-US" sz="1800" b="1" i="0" u="none" strike="noStrike" kern="1200" cap="none" spc="0" normalizeH="0" baseline="0" mc:Ignorable="hp" hp:hslEmbossed="0">
              <a:solidFill>
                <a:srgbClr val="ff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6" name="제목 1"/>
          <p:cNvSpPr>
            <a:spLocks noGrp="1"/>
          </p:cNvSpPr>
          <p:nvPr>
            <p:ph type="title" idx="0"/>
          </p:nvPr>
        </p:nvSpPr>
        <p:spPr>
          <a:xfrm>
            <a:off x="7543799" y="860424"/>
            <a:ext cx="4381499" cy="1325563"/>
          </a:xfrm>
        </p:spPr>
        <p:txBody>
          <a:bodyPr vert="horz" lIns="91440" tIns="45720" rIns="91440" bIns="45720" anchor="ctr">
            <a:normAutofit/>
          </a:bodyPr>
          <a:lstStyle/>
          <a:p>
            <a:pPr marL="0" lvl="0" indent="0" algn="ctr" defTabSz="914400" rtl="0" eaLnBrk="1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게시판</a:t>
            </a:r>
            <a:endParaRPr xmlns:mc="http://schemas.openxmlformats.org/markup-compatibility/2006" xmlns:hp="http://schemas.haansoft.com/office/presentation/8.0" kumimoji="0" lang="ko-KR" altLang="en-US" sz="44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7" name="내용 개체 틀 2"/>
          <p:cNvSpPr>
            <a:spLocks noGrp="1"/>
          </p:cNvSpPr>
          <p:nvPr>
            <p:ph idx="1"/>
          </p:nvPr>
        </p:nvSpPr>
        <p:spPr>
          <a:xfrm>
            <a:off x="7715250" y="2611437"/>
            <a:ext cx="4476749" cy="4351338"/>
          </a:xfrm>
        </p:spPr>
        <p:txBody>
          <a:bodyPr vert="horz" lIns="91440" tIns="45720" rIns="91440" bIns="45720">
            <a:normAutofit/>
          </a:bodyPr>
          <a:lstStyle/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회원가입</a:t>
            </a: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/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로그인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게시글 검색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3.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게시글 작성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4.</a:t>
            </a:r>
            <a:r>
              <a: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게시글 보기 </a:t>
            </a:r>
            <a:endParaRPr xmlns:mc="http://schemas.openxmlformats.org/markup-compatibility/2006" xmlns:hp="http://schemas.haansoft.com/office/presentation/8.0" kumimoji="0" lang="ko-KR" altLang="en-US" sz="28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84205" y="3448050"/>
            <a:ext cx="3871139" cy="337073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6690" y="73391"/>
            <a:ext cx="3850370" cy="3355608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5414529" y="142876"/>
            <a:ext cx="5972175" cy="69341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4000"/>
              <a:t>회원가입</a:t>
            </a:r>
            <a:r>
              <a:rPr lang="en-US" altLang="ko-KR" sz="4000"/>
              <a:t>/</a:t>
            </a:r>
            <a:r>
              <a:rPr lang="ko-KR" altLang="en-US" sz="4000"/>
              <a:t>로그인</a:t>
            </a:r>
            <a:endParaRPr lang="ko-KR" altLang="en-US" sz="4000"/>
          </a:p>
        </p:txBody>
      </p:sp>
      <p:sp>
        <p:nvSpPr>
          <p:cNvPr id="8" name="가로 글상자 7"/>
          <p:cNvSpPr txBox="1"/>
          <p:nvPr/>
        </p:nvSpPr>
        <p:spPr>
          <a:xfrm>
            <a:off x="5448734" y="1065933"/>
            <a:ext cx="6083882" cy="8163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400"/>
              <a:t>AuthModal</a:t>
            </a:r>
            <a:r>
              <a:rPr lang="ko-KR" altLang="en-US" sz="2400"/>
              <a:t> 컴포넌트를 통해</a:t>
            </a:r>
            <a:endParaRPr lang="ko-KR" altLang="en-US" sz="2400"/>
          </a:p>
          <a:p>
            <a:pPr lvl="0" algn="ctr">
              <a:defRPr/>
            </a:pPr>
            <a:r>
              <a:rPr lang="ko-KR" altLang="en-US" sz="2400"/>
              <a:t>회원가입</a:t>
            </a:r>
            <a:r>
              <a:rPr lang="en-US" altLang="ko-KR" sz="2400"/>
              <a:t>/</a:t>
            </a:r>
            <a:r>
              <a:rPr lang="ko-KR" altLang="en-US" sz="2400"/>
              <a:t>로그인 모달의 화면 상태를 관리</a:t>
            </a:r>
            <a:endParaRPr lang="ko-KR" altLang="en-US" sz="240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631521" y="1911492"/>
            <a:ext cx="5734402" cy="44048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319616" y="121708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로그인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1494" y="1230960"/>
            <a:ext cx="4746752" cy="4533663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987160" y="1238519"/>
            <a:ext cx="2824529" cy="3110961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7865746" y="1301751"/>
            <a:ext cx="4082838" cy="420179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로그인 버튼을 눌렀을 때 실행되는 함수입니다.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먼저 값이 비어 있는지 확인하고, 서버에 로그인 요청을 보냅니다.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요청이 성공하면 token과 user 정보를 localStorage에 저장합니다.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성공 시 콜백 함수를 호출하고, 실패하면 에러 메시지를 보여줍니다.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로그아웃 버튼을 누르면 API 요청을 보내고,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로그인 상태와 저장된 토큰을 전부 초기화합니다.</a:t>
            </a: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582083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회원가입</a:t>
            </a:r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6803" y="1130610"/>
            <a:ext cx="6778394" cy="3930026"/>
          </a:xfrm>
          <a:prstGeom prst="rect">
            <a:avLst/>
          </a:prstGeom>
        </p:spPr>
      </p:pic>
      <p:sp>
        <p:nvSpPr>
          <p:cNvPr id="6" name="가로 글상자 5"/>
          <p:cNvSpPr txBox="1"/>
          <p:nvPr/>
        </p:nvSpPr>
        <p:spPr>
          <a:xfrm>
            <a:off x="1918335" y="5259915"/>
            <a:ext cx="8355329" cy="1457537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>
              <a:buNone/>
              <a:defRPr/>
            </a:pPr>
            <a:r>
              <a:rPr lang="ko-KR" altLang="en-US"/>
              <a:t>이 코드는 사용자가 회원가입할 때 실행되는 handleRegister 함수입니다.</a:t>
            </a:r>
            <a:endParaRPr lang="ko-KR" altLang="en-US"/>
          </a:p>
          <a:p>
            <a:pPr marL="0" lvl="0" indent="0">
              <a:buNone/>
              <a:defRPr/>
            </a:pPr>
            <a:endParaRPr lang="ko-KR" altLang="en-US"/>
          </a:p>
          <a:p>
            <a:pPr marL="333000" lvl="0" indent="-333000">
              <a:buAutoNum type="arabicPeriod"/>
              <a:defRPr/>
            </a:pPr>
            <a:r>
              <a:rPr lang="ko-KR" altLang="en-US"/>
              <a:t>사용자가 아이디, 이메일, 비밀번호를 모두 입력했는지 먼저 확인합니다</a:t>
            </a:r>
            <a:r>
              <a:rPr lang="en-US" altLang="ko-KR"/>
              <a:t>.</a:t>
            </a:r>
            <a:endParaRPr lang="en-US" altLang="ko-KR"/>
          </a:p>
          <a:p>
            <a:pPr marL="333000" lvl="0" indent="-333000">
              <a:buAutoNum type="arabicPeriod"/>
              <a:defRPr/>
            </a:pPr>
            <a:r>
              <a:rPr lang="en-US" altLang="ko-KR"/>
              <a:t>조건을 만족하면 register() API를 호출해 서버에 데이터를 보냅니다.</a:t>
            </a:r>
            <a:endParaRPr lang="en-US" altLang="ko-KR"/>
          </a:p>
          <a:p>
            <a:pPr marL="333000" lvl="0" indent="-333000">
              <a:buAutoNum type="arabicPeriod"/>
              <a:defRPr/>
            </a:pPr>
            <a:r>
              <a:rPr lang="en-US" altLang="ko-KR"/>
              <a:t>성공 시에는 ‘회원가입 성공’ 알림을 띄우고, 로그인 모달로 이동하게 됩니다.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lvl="0">
              <a:defRPr/>
            </a:pPr>
            <a:r>
              <a:rPr lang="ko-KR" altLang="en-US"/>
              <a:t>게시글 불러오기 및 검색</a:t>
            </a:r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66157" y="1020403"/>
            <a:ext cx="3262812" cy="265431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232" y="3780918"/>
            <a:ext cx="4705029" cy="2928914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4225076" y="937471"/>
            <a:ext cx="7966924" cy="3106632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검색어는 searchTerm 상태로 관리되고, 게시글 목록은 filteredPosts로 따로 관리합니다.</a:t>
            </a:r>
            <a:endParaRPr lang="ko-KR" altLang="en-US"/>
          </a:p>
          <a:p>
            <a:pPr marL="0" lvl="0" indent="0">
              <a:buFont typeface="Arial"/>
              <a:buNone/>
              <a:defRPr/>
            </a:pP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원본 posts가 바뀌면 필터 상태도 초기화되도록 useEffect를 사용합니다.</a:t>
            </a:r>
            <a:endParaRPr lang="ko-KR" altLang="en-US"/>
          </a:p>
          <a:p>
            <a:pPr marL="0" lvl="0" indent="0">
              <a:buFont typeface="Arial"/>
              <a:buNone/>
              <a:defRPr/>
            </a:pP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검색은 게시글의 제목과 작성자 중 하나라도 검색어를 포함하면 해당 게시글을 필터링해 보여줍니다.</a:t>
            </a:r>
            <a:endParaRPr lang="ko-KR" altLang="en-US"/>
          </a:p>
          <a:p>
            <a:pPr marL="0" lvl="0" indent="0">
              <a:buFont typeface="Arial"/>
              <a:buNone/>
              <a:defRPr/>
            </a:pPr>
            <a:endParaRPr lang="ko-KR" altLang="en-US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검색은 버튼 클릭 또는 엔터키 입력 시 handleSearch가 실행되도록 구현되어 있습니다.</a:t>
            </a:r>
            <a:endParaRPr lang="ko-KR" altLang="en-US"/>
          </a:p>
          <a:p>
            <a:pPr lvl="0">
              <a:defRPr/>
            </a:pPr>
            <a:endParaRPr lang="ko-KR" altLang="en-US"/>
          </a:p>
        </p:txBody>
      </p:sp>
      <p:sp>
        <p:nvSpPr>
          <p:cNvPr id="8" name="가로 글상자 7"/>
          <p:cNvSpPr txBox="1"/>
          <p:nvPr/>
        </p:nvSpPr>
        <p:spPr>
          <a:xfrm>
            <a:off x="5106670" y="4443307"/>
            <a:ext cx="6852497" cy="1816444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ko-KR" altLang="en-US"/>
              <a:t>화면이 처음 렌더링될 때 게시글 목록을 서버에서 불러오고, 동시에 로컬스토리지에 저장된 로그인 정보를 불러와 사용자 상태를 복원합니다</a:t>
            </a:r>
            <a:r>
              <a:rPr lang="en-US" altLang="ko-KR"/>
              <a:t>.</a:t>
            </a:r>
            <a:endParaRPr lang="en-US" altLang="ko-KR"/>
          </a:p>
          <a:p>
            <a:pPr marL="0" lvl="0" indent="0">
              <a:buFont typeface="Arial"/>
              <a:buNone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loadPosts 함수는 서버에서 게시글 목록을 받아오고, 로딩 상태를 시작/종료로 표시합니다.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77836" y="981598"/>
            <a:ext cx="2690187" cy="2447401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471486" y="228599"/>
            <a:ext cx="5624514" cy="69342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게시글 작성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289112" y="3857624"/>
            <a:ext cx="2886230" cy="251467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282365" y="902066"/>
            <a:ext cx="2899512" cy="252693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62655" y="3943349"/>
            <a:ext cx="2728845" cy="2401834"/>
          </a:xfrm>
          <a:prstGeom prst="rect">
            <a:avLst/>
          </a:prstGeom>
        </p:spPr>
      </p:pic>
      <p:sp>
        <p:nvSpPr>
          <p:cNvPr id="12" name="오른쪽 화살표 11"/>
          <p:cNvSpPr/>
          <p:nvPr/>
        </p:nvSpPr>
        <p:spPr>
          <a:xfrm>
            <a:off x="3386137" y="1838325"/>
            <a:ext cx="714375" cy="514350"/>
          </a:xfrm>
          <a:prstGeom prst="rightArrow">
            <a:avLst>
              <a:gd name="adj1" fmla="val 50000"/>
              <a:gd name="adj2" fmla="val 5000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3433762" y="4876800"/>
            <a:ext cx="714375" cy="51435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472c4">
              <a:alpha val="100000"/>
            </a:srgbClr>
          </a:solidFill>
          <a:ln w="12700" cap="flat" cmpd="sng" algn="ctr">
            <a:solidFill>
              <a:srgbClr val="21375e">
                <a:alpha val="100000"/>
              </a:srgbClr>
            </a:solidFill>
            <a:prstDash val="solid"/>
            <a:miter/>
          </a:ln>
        </p:spPr>
        <p:txBody>
          <a:bodyPr anchor="ctr"/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4" name="가로 글상자 13"/>
          <p:cNvSpPr txBox="1"/>
          <p:nvPr/>
        </p:nvSpPr>
        <p:spPr>
          <a:xfrm>
            <a:off x="7567610" y="1476375"/>
            <a:ext cx="4624390" cy="43510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800"/>
              <a:t>글쓰기 버튼을 눌렀을 때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ko-KR" altLang="en-US" sz="2800">
                <a:solidFill>
                  <a:srgbClr val="ff0000"/>
                </a:solidFill>
              </a:rPr>
              <a:t>비로그인 시</a:t>
            </a:r>
            <a:r>
              <a:rPr lang="ko-KR" altLang="en-US" sz="2800"/>
              <a:t> </a:t>
            </a:r>
            <a:endParaRPr lang="en-US" altLang="ko-KR" sz="2800"/>
          </a:p>
          <a:p>
            <a:pPr lvl="0">
              <a:defRPr/>
            </a:pPr>
            <a:r>
              <a:rPr lang="en-US" altLang="ko-KR" sz="2800"/>
              <a:t>-&gt;</a:t>
            </a:r>
            <a:r>
              <a:rPr lang="ko-KR" altLang="en-US" sz="2800"/>
              <a:t> 로그인 모달 화면 이동</a:t>
            </a: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endParaRPr lang="ko-KR" altLang="en-US" sz="2800"/>
          </a:p>
          <a:p>
            <a:pPr lvl="0">
              <a:defRPr/>
            </a:pPr>
            <a:r>
              <a:rPr lang="ko-KR" altLang="en-US" sz="2800"/>
              <a:t>글쓰기 버튼을 눌렀을 때</a:t>
            </a:r>
            <a:r>
              <a:rPr lang="en-US" altLang="ko-KR" sz="2800"/>
              <a:t>,</a:t>
            </a:r>
            <a:r>
              <a:rPr lang="ko-KR" altLang="en-US" sz="2800"/>
              <a:t> </a:t>
            </a:r>
            <a:r>
              <a:rPr lang="ko-KR" altLang="en-US" sz="2800">
                <a:solidFill>
                  <a:srgbClr val="ff0000"/>
                </a:solidFill>
              </a:rPr>
              <a:t>로그인 시 </a:t>
            </a:r>
            <a:endParaRPr lang="en-US" altLang="ko-KR" sz="2800"/>
          </a:p>
          <a:p>
            <a:pPr lvl="0">
              <a:defRPr/>
            </a:pPr>
            <a:r>
              <a:rPr lang="en-US" altLang="ko-KR" sz="2800"/>
              <a:t>-&gt;</a:t>
            </a:r>
            <a:r>
              <a:rPr lang="ko-KR" altLang="en-US" sz="2800"/>
              <a:t> 게시글 작성 화면 이동</a:t>
            </a:r>
            <a:endParaRPr lang="ko-KR" altLang="en-US" sz="280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2011102" y="2371029"/>
            <a:ext cx="3724795" cy="239110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42875" y="896889"/>
            <a:ext cx="3846823" cy="337342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08021" y="892045"/>
            <a:ext cx="3975957" cy="342900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196265" y="891907"/>
            <a:ext cx="3852859" cy="3370238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5471583" y="4447116"/>
            <a:ext cx="6243110" cy="2522222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>
              <a:buFont typeface="Arial"/>
              <a:buNone/>
              <a:defRPr/>
            </a:pPr>
            <a:r>
              <a:rPr lang="en-US" altLang="ko-KR" sz="3200">
                <a:solidFill>
                  <a:srgbClr val="ff0000"/>
                </a:solidFill>
              </a:rPr>
              <a:t>onEdit</a:t>
            </a:r>
            <a:r>
              <a:rPr lang="ko-KR" altLang="en-US" sz="3200"/>
              <a:t>와</a:t>
            </a:r>
            <a:r>
              <a:rPr lang="en-US" altLang="ko-KR" sz="3200"/>
              <a:t> </a:t>
            </a:r>
            <a:r>
              <a:rPr lang="en-US" altLang="ko-KR" sz="3200">
                <a:solidFill>
                  <a:srgbClr val="ff0000"/>
                </a:solidFill>
              </a:rPr>
              <a:t>onDelete</a:t>
            </a:r>
            <a:r>
              <a:rPr lang="ko-KR" altLang="en-US" sz="3200"/>
              <a:t>로 권한 부여</a:t>
            </a:r>
            <a:endParaRPr lang="ko-KR" altLang="en-US" sz="3200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 sz="3200"/>
              <a:t>댓글 작성 </a:t>
            </a:r>
            <a:r>
              <a:rPr lang="en-US" altLang="ko-KR" sz="3200"/>
              <a:t>-</a:t>
            </a:r>
            <a:r>
              <a:rPr lang="ko-KR" altLang="en-US" sz="3200"/>
              <a:t> 로그인 되었을 때만</a:t>
            </a:r>
            <a:endParaRPr lang="ko-KR" altLang="en-US" sz="3200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 sz="3200"/>
              <a:t>게시물 수정 </a:t>
            </a:r>
            <a:r>
              <a:rPr lang="en-US" altLang="ko-KR" sz="3200"/>
              <a:t>-</a:t>
            </a:r>
            <a:r>
              <a:rPr lang="ko-KR" altLang="en-US" sz="3200"/>
              <a:t> 작성자만</a:t>
            </a:r>
            <a:endParaRPr lang="ko-KR" altLang="en-US" sz="3200"/>
          </a:p>
          <a:p>
            <a:pPr marL="257040" lvl="0" indent="-257040">
              <a:buFont typeface="Arial"/>
              <a:buChar char="•"/>
              <a:defRPr/>
            </a:pPr>
            <a:r>
              <a:rPr lang="ko-KR" altLang="en-US" sz="3200"/>
              <a:t>게시물 삭제 </a:t>
            </a:r>
            <a:r>
              <a:rPr lang="en-US" altLang="ko-KR" sz="3200"/>
              <a:t>-</a:t>
            </a:r>
            <a:r>
              <a:rPr lang="ko-KR" altLang="en-US" sz="3200"/>
              <a:t> 작성자</a:t>
            </a:r>
            <a:r>
              <a:rPr lang="en-US" altLang="ko-KR" sz="3200"/>
              <a:t>/</a:t>
            </a:r>
            <a:r>
              <a:rPr lang="ko-KR" altLang="en-US" sz="3200"/>
              <a:t>관리자</a:t>
            </a:r>
            <a:endParaRPr lang="ko-KR" altLang="en-US" sz="3200"/>
          </a:p>
          <a:p>
            <a:pPr marL="0" lvl="0" indent="0">
              <a:buFont typeface="Arial"/>
              <a:buNone/>
              <a:defRPr/>
            </a:pPr>
            <a:endParaRPr lang="ko-KR" altLang="en-US" sz="3200"/>
          </a:p>
        </p:txBody>
      </p:sp>
      <p:sp>
        <p:nvSpPr>
          <p:cNvPr id="8" name="가로 글상자 7"/>
          <p:cNvSpPr txBox="1"/>
          <p:nvPr/>
        </p:nvSpPr>
        <p:spPr>
          <a:xfrm>
            <a:off x="195261" y="133349"/>
            <a:ext cx="5624514" cy="693421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게시글 보기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52051" y="4309743"/>
            <a:ext cx="4779423" cy="243549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가로 글상자 3"/>
          <p:cNvSpPr txBox="1"/>
          <p:nvPr/>
        </p:nvSpPr>
        <p:spPr>
          <a:xfrm>
            <a:off x="566738" y="219075"/>
            <a:ext cx="7400925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게시글 수정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70416" y="1472739"/>
            <a:ext cx="5421716" cy="391252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096000" y="239819"/>
            <a:ext cx="5250806" cy="2915070"/>
          </a:xfrm>
          <a:prstGeom prst="rect">
            <a:avLst/>
          </a:prstGeom>
        </p:spPr>
      </p:pic>
      <p:sp>
        <p:nvSpPr>
          <p:cNvPr id="8" name="가로 글상자 7"/>
          <p:cNvSpPr txBox="1"/>
          <p:nvPr/>
        </p:nvSpPr>
        <p:spPr>
          <a:xfrm>
            <a:off x="5970588" y="3429000"/>
            <a:ext cx="5978524" cy="3104303"/>
          </a:xfrm>
          <a:prstGeom prst="rect">
            <a:avLst/>
          </a:prstGeom>
        </p:spPr>
        <p:txBody>
          <a:bodyPr wrap="square">
            <a:spAutoFit/>
          </a:bodyPr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이 컴포넌트는 PostForm입니다. 글을 새로 작성할 수도 있고, 기존 글을 수정할 수도 있습니다.</a:t>
            </a: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이를 위해 post가 전달되면 수정 모드, 없으면 새 글 작성 모드로 인식합니다.</a:t>
            </a: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입력창에서 사용하는 제목과 내용은 각각 상태 변수 title과 content로 관리합니다.</a:t>
            </a: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글 수정 모드일 때는 useEffect를 사용해서 기존 제목과 내용을 불러와 폼에 미리 채워줍니다.</a:t>
            </a:r>
            <a:endParaRPr lang="en-US" altLang="ko-KR"/>
          </a:p>
          <a:p>
            <a:pPr marL="257040" lvl="0" indent="-257040">
              <a:buFont typeface="Arial"/>
              <a:buChar char="•"/>
              <a:defRPr/>
            </a:pPr>
            <a:r>
              <a:rPr lang="en-US" altLang="ko-KR"/>
              <a:t>반대로 새 글 작성이라면 빈칸으로 초기화됩니다.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6914520" y="682238"/>
            <a:ext cx="3576109" cy="693420"/>
          </a:xfrm>
          <a:prstGeom prst="rect">
            <a:avLst/>
          </a:prstGeom>
        </p:spPr>
        <p:txBody>
          <a:bodyPr wrap="square">
            <a:spAutoFit/>
          </a:bodyPr>
          <a:p>
            <a:pPr marL="0" lvl="0" indent="0" algn="ct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댓글</a:t>
            </a:r>
            <a:endParaRPr xmlns:mc="http://schemas.openxmlformats.org/markup-compatibility/2006" xmlns:hp="http://schemas.haansoft.com/office/presentation/8.0" kumimoji="0" lang="ko-KR" altLang="en-US" sz="4000" b="0" i="0" u="none" strike="noStrike" kern="1200" cap="none" spc="0" normalizeH="0" baseline="0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23981" y="300999"/>
            <a:ext cx="3940803" cy="365523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9155" y="4065425"/>
            <a:ext cx="4931288" cy="262429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/>
          <a:srcRect l="1170" t="57160" r="1000" b="9530"/>
          <a:stretch>
            <a:fillRect/>
          </a:stretch>
        </p:blipFill>
        <p:spPr>
          <a:xfrm>
            <a:off x="6603999" y="1447222"/>
            <a:ext cx="4183274" cy="1249167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5"/>
          <a:srcRect l="850" t="59890" r="710" b="2140"/>
          <a:stretch>
            <a:fillRect/>
          </a:stretch>
        </p:blipFill>
        <p:spPr>
          <a:xfrm>
            <a:off x="6603999" y="2736050"/>
            <a:ext cx="4166458" cy="1385898"/>
          </a:xfrm>
          <a:prstGeom prst="rect">
            <a:avLst/>
          </a:prstGeom>
        </p:spPr>
      </p:pic>
      <p:sp>
        <p:nvSpPr>
          <p:cNvPr id="11" name="가로 글상자 10"/>
          <p:cNvSpPr txBox="1"/>
          <p:nvPr/>
        </p:nvSpPr>
        <p:spPr>
          <a:xfrm>
            <a:off x="5296958" y="4725458"/>
            <a:ext cx="6895042" cy="997162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000"/>
              <a:t>로그인 되었을 때만 </a:t>
            </a:r>
            <a:r>
              <a:rPr lang="ko-KR" altLang="en-US" sz="2000">
                <a:solidFill>
                  <a:srgbClr val="ff0000"/>
                </a:solidFill>
              </a:rPr>
              <a:t>댓글 작성</a:t>
            </a:r>
            <a:r>
              <a:rPr lang="ko-KR" altLang="en-US" sz="2000"/>
              <a:t>이 가능</a:t>
            </a:r>
            <a:endParaRPr lang="ko-KR" altLang="en-US" sz="2000"/>
          </a:p>
          <a:p>
            <a:pPr lvl="0" algn="ctr">
              <a:defRPr/>
            </a:pPr>
            <a:endParaRPr lang="ko-KR" altLang="en-US" sz="2000"/>
          </a:p>
          <a:p>
            <a:pPr lvl="0" algn="ctr">
              <a:defRPr/>
            </a:pPr>
            <a:r>
              <a:rPr lang="ko-KR" altLang="en-US" sz="2000"/>
              <a:t>게시글 작성자가 댓글 작성자일 시 이름 옆에 </a:t>
            </a:r>
            <a:r>
              <a:rPr lang="ko-KR" altLang="en-US" sz="2000">
                <a:solidFill>
                  <a:srgbClr val="ff0000"/>
                </a:solidFill>
              </a:rPr>
              <a:t>글쓴이 </a:t>
            </a:r>
            <a:r>
              <a:rPr lang="ko-KR" altLang="en-US" sz="2000"/>
              <a:t>표시</a:t>
            </a:r>
            <a:endParaRPr lang="ko-KR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49C60D-02C8-DA65-4867-BE73CF614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- </a:t>
            </a:r>
            <a:r>
              <a:rPr lang="ko-KR" altLang="en-US" dirty="0"/>
              <a:t>프로젝트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BFF390-A1D3-84A8-69EA-7A08D1C6E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175" y="2537635"/>
            <a:ext cx="5751825" cy="1782729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B588D64B-2993-0133-C758-C05A535651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3906" y="2998861"/>
            <a:ext cx="5473919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폴더 생성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 폴더로 이동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프로젝트 생성</a:t>
            </a:r>
            <a:b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033967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가로 글상자 4"/>
          <p:cNvSpPr txBox="1"/>
          <p:nvPr/>
        </p:nvSpPr>
        <p:spPr>
          <a:xfrm>
            <a:off x="500061" y="276224"/>
            <a:ext cx="7439025" cy="69342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4000"/>
              <a:t>댓글</a:t>
            </a:r>
            <a:endParaRPr lang="ko-KR" altLang="en-US" sz="400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945694" y="1684920"/>
            <a:ext cx="5261211" cy="174408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120271" y="1762826"/>
            <a:ext cx="840086" cy="1076555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343886" y="3100755"/>
            <a:ext cx="535910" cy="656489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39439" y="1643557"/>
            <a:ext cx="5701734" cy="4263612"/>
          </a:xfrm>
          <a:prstGeom prst="rect">
            <a:avLst/>
          </a:prstGeom>
        </p:spPr>
      </p:pic>
      <p:sp>
        <p:nvSpPr>
          <p:cNvPr id="10" name="가로 글상자 9"/>
          <p:cNvSpPr txBox="1"/>
          <p:nvPr/>
        </p:nvSpPr>
        <p:spPr>
          <a:xfrm>
            <a:off x="6208567" y="4165022"/>
            <a:ext cx="5615420" cy="51937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 sz="2800"/>
              <a:t>댓글 관리하기 위해 메뉴를 사용</a:t>
            </a:r>
            <a:endParaRPr lang="ko-KR" altLang="en-US"/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6392333" y="4931833"/>
          <a:ext cx="5154083" cy="1483360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718027"/>
                <a:gridCol w="1718027"/>
                <a:gridCol w="1718027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권한 대상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댓글 수정</a:t>
                      </a: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lvl="0">
                        <a:defRPr/>
                      </a:pPr>
                      <a:r>
                        <a:rPr lang="ko-KR" altLang="en-US"/>
                        <a:t>댓글 삭제</a:t>
                      </a:r>
                      <a:endParaRPr lang="ko-KR" altLang="en-US"/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댓글 작성자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✅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✅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게시글 작성자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❌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✅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관리자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❌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 algn="l">
                        <a:defRPr/>
                      </a:pPr>
                      <a:r>
                        <a:rPr xmlns:mc="http://schemas.openxmlformats.org/markup-compatibility/2006" xmlns:hp="http://schemas.haansoft.com/office/presentation/8.0" sz="1800" b="0" i="0" strike="noStrike" mc:Ignorable="hp" hp:hslEmbossed="0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ea typeface="굴림"/>
                        </a:rPr>
                        <a:t>✅</a:t>
                      </a:r>
                      <a:endParaRPr xmlns:mc="http://schemas.openxmlformats.org/markup-compatibility/2006" xmlns:hp="http://schemas.haansoft.com/office/presentation/8.0" sz="1800" b="0" i="0" strike="noStrike" mc:Ignorable="hp" hp:hslEmbossed="0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ea typeface="굴림"/>
                      </a:endParaRPr>
                    </a:p>
                  </a:txBody>
                  <a:tcPr marL="91440" marR="91440">
                    <a:lnL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9525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</a:tcPr>
                </a:tc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10937874" y="2164291"/>
            <a:ext cx="179917" cy="20108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60922-8836-7381-87BA-84862F22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– </a:t>
            </a:r>
            <a:r>
              <a:rPr lang="en-US" altLang="ko-KR" dirty="0" err="1"/>
              <a:t>VSCode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1397DF61-2E55-7000-F127-62C28C7F12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3706" y="1873751"/>
            <a:ext cx="5787365" cy="4351338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FA7DBBF6-40D8-264C-016B-C46E573602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42" y="2618260"/>
            <a:ext cx="4588042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실행합니다.</a:t>
            </a: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왼쪽 상단 메뉴에서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클릭합니다.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ko-KR" sz="2000" dirty="0">
                <a:latin typeface="Arial" panose="020B0604020202020204" pitchFamily="34" charset="0"/>
              </a:rPr>
              <a:t>3</a:t>
            </a:r>
            <a:r>
              <a:rPr kumimoji="0" lang="en-US" altLang="ko-KR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...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메뉴를 선택합니다.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만든 프로젝트 폴더를 찾아 선택하고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확인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클릭합니다.</a:t>
            </a:r>
          </a:p>
        </p:txBody>
      </p:sp>
    </p:spTree>
    <p:extLst>
      <p:ext uri="{BB962C8B-B14F-4D97-AF65-F5344CB8AC3E}">
        <p14:creationId xmlns:p14="http://schemas.microsoft.com/office/powerpoint/2010/main" val="1441208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9ED6CA-BBC7-F12F-591B-C51B64353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– </a:t>
            </a:r>
            <a:r>
              <a:rPr lang="ko-KR" altLang="en-US" dirty="0"/>
              <a:t>명령 프롬프트 열기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8A0724-4880-E17B-D283-51205BB6DB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40672"/>
            <a:ext cx="5944430" cy="124794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A91C8A8-C0CA-C979-A269-60DE80387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038605"/>
            <a:ext cx="3181794" cy="3886742"/>
          </a:xfrm>
          <a:prstGeom prst="rect">
            <a:avLst/>
          </a:prstGeom>
        </p:spPr>
      </p:pic>
      <p:sp>
        <p:nvSpPr>
          <p:cNvPr id="10" name="Rectangle 1">
            <a:extLst>
              <a:ext uri="{FF2B5EF4-FFF2-40B4-BE49-F238E27FC236}">
                <a16:creationId xmlns:a16="http://schemas.microsoft.com/office/drawing/2014/main" id="{F0846157-AFEF-7D6A-81B6-90FB23B08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0179" y="3168888"/>
            <a:ext cx="643486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터미널 열기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상단 메뉴에서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Terminal → New Terminal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클릭합니다.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또는 단축키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Ctrl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Shift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~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사용할 수 있습니다.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명령어 창(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)으로 변경하기</a:t>
            </a: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 터미널이 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PowerShell인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경우, 아래쪽 터미널 창의 + 버튼 옆 화살표를 클릭합니다.</a:t>
            </a:r>
          </a:p>
          <a:p>
            <a:pPr lvl="1" eaLnBrk="0" fontAlgn="base" latinLnBrk="0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Prompt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선택하면 윈도우 명령어(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cmd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</a:t>
            </a:r>
            <a:r>
              <a:rPr kumimoji="0" lang="ko-KR" altLang="ko-K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사용할 수 있습니다.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7704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97285A-F5E1-277C-1EBF-1F0B9B5FF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- Tailwind </a:t>
            </a:r>
            <a:r>
              <a:rPr lang="ko-KR" altLang="en-US" dirty="0"/>
              <a:t>설치 전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C1E689-4E66-8579-0811-1932EE2A80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442" y="1758247"/>
            <a:ext cx="3534268" cy="112157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9261B6F-1EEA-8851-F629-B3265C590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442" y="3083810"/>
            <a:ext cx="3534268" cy="1571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BEE1845-3D29-6BA7-14D9-1F487DB514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9442" y="4857362"/>
            <a:ext cx="3553997" cy="139069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719E27F7-7CA3-D040-3D9B-D64AE350B2E8}"/>
              </a:ext>
            </a:extLst>
          </p:cNvPr>
          <p:cNvSpPr txBox="1">
            <a:spLocks/>
          </p:cNvSpPr>
          <p:nvPr/>
        </p:nvSpPr>
        <p:spPr>
          <a:xfrm>
            <a:off x="5257800" y="1095465"/>
            <a:ext cx="6096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ko-KR" altLang="en-US" sz="3600" dirty="0"/>
              <a:t>설치 전 확인해야 하는 이유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E89FC0-7E83-151C-D2E0-FAB969AC60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65295" y="2236370"/>
            <a:ext cx="699435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라이브러리가 이미 설치된 상태에서 별도로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다시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설치하게 되면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서로 다른 버전의 충돌이나 중복 설치 문제가 발생하여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프로젝트가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빌드 오류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</a:t>
            </a: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실행 오류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일으킬 수 있습니다.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특히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PostCSS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계열 라이브러리는 의존성이 복잡하게 얽혀 있어</a:t>
            </a: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버전 충돌 발생 시 문제가 해결되지 않고 계속 오류가 날 가능성이 높습니다.</a:t>
            </a:r>
          </a:p>
        </p:txBody>
      </p:sp>
    </p:spTree>
    <p:extLst>
      <p:ext uri="{BB962C8B-B14F-4D97-AF65-F5344CB8AC3E}">
        <p14:creationId xmlns:p14="http://schemas.microsoft.com/office/powerpoint/2010/main" val="2620946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E5D4F-677B-3B6D-DBD7-1572BAAB2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895" y="204705"/>
            <a:ext cx="6974305" cy="645470"/>
          </a:xfrm>
        </p:spPr>
        <p:txBody>
          <a:bodyPr>
            <a:normAutofit/>
          </a:bodyPr>
          <a:lstStyle/>
          <a:p>
            <a:r>
              <a:rPr lang="ko-KR" altLang="en-US" sz="2800" dirty="0"/>
              <a:t>라이브러리가 존재하지 않으면 설치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AA8C2E0-78A3-4830-B18A-06FAF4FD0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37" y="850175"/>
            <a:ext cx="8199206" cy="64546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866373ED-DD63-E233-3BC0-8077086F1911}"/>
              </a:ext>
            </a:extLst>
          </p:cNvPr>
          <p:cNvSpPr txBox="1">
            <a:spLocks/>
          </p:cNvSpPr>
          <p:nvPr/>
        </p:nvSpPr>
        <p:spPr>
          <a:xfrm>
            <a:off x="308811" y="129814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800" dirty="0" err="1"/>
              <a:t>TailwindCSS</a:t>
            </a:r>
            <a:r>
              <a:rPr lang="en-US" altLang="ko-KR" sz="2800" dirty="0"/>
              <a:t> </a:t>
            </a:r>
            <a:r>
              <a:rPr lang="ko-KR" altLang="en-US" sz="2800" dirty="0"/>
              <a:t>설정 파일 생성하기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D3A8BAD-4FD5-2D0D-1734-8CFCDA789E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937" y="2196809"/>
            <a:ext cx="6732568" cy="148999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875F05-2C0A-9C27-108A-870494A7F5E0}"/>
              </a:ext>
            </a:extLst>
          </p:cNvPr>
          <p:cNvSpPr txBox="1"/>
          <p:nvPr/>
        </p:nvSpPr>
        <p:spPr>
          <a:xfrm>
            <a:off x="308811" y="3903345"/>
            <a:ext cx="11835063" cy="29546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dirty="0"/>
              <a:t>라이브러리가 정상적으로 설치된 후</a:t>
            </a:r>
            <a:r>
              <a:rPr lang="en-US" altLang="ko-KR" sz="2400" dirty="0"/>
              <a:t>, </a:t>
            </a:r>
            <a:r>
              <a:rPr lang="en-US" altLang="ko-KR" sz="2400" dirty="0" err="1"/>
              <a:t>TailwindCSS</a:t>
            </a:r>
            <a:r>
              <a:rPr lang="ko-KR" altLang="en-US" sz="2400" dirty="0"/>
              <a:t>를 사용하기 위해서는 </a:t>
            </a:r>
            <a:r>
              <a:rPr lang="ko-KR" altLang="en-US" sz="2400" b="1" dirty="0"/>
              <a:t>설정 파일을 만들어야 합니다</a:t>
            </a:r>
            <a:r>
              <a:rPr lang="en-US" altLang="ko-KR" sz="2400" b="1" dirty="0"/>
              <a:t>.</a:t>
            </a:r>
          </a:p>
          <a:p>
            <a:endParaRPr lang="en-US" altLang="ko-KR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옵션을 사용하면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TailwindCSS와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PostCSS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설정 파일이 한 번에 생성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되어 따로 만들 필요가 없습니다.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설정 파일을 통해 프로젝트에서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TailwindCSS를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원하는 대로 커스터마이징</a:t>
            </a: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있습니다.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6318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97546-0145-509D-0C42-85613879D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063" y="66437"/>
            <a:ext cx="10515600" cy="1325563"/>
          </a:xfrm>
        </p:spPr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– </a:t>
            </a:r>
            <a:r>
              <a:rPr lang="en-US" altLang="ko-KR" dirty="0" err="1"/>
              <a:t>TailwindCSS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8490A5-476A-1FF2-9925-9322F0765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1264" y="1284423"/>
            <a:ext cx="5943198" cy="3157676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8DA0353-A2F0-A58C-3DDB-21F7AB188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5063" y="4549676"/>
            <a:ext cx="1138187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content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는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TailwindCSS가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사용할 파일의 경로를 지정하는 부분입니다.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위처럼 설정하면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폴더 안에 있는 모든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jsx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tsx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파일에서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TailwindCSS의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클래스 이름을 찾아서 최종 CSS 파일을 생성합니다.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설정이 없으면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TailwindCSS가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어떤 파일에서 클래스 이름을 찾아야 할지 몰라서 스타일이 적용되지 않습니다.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ko-KR" altLang="ko-K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5CFAC3FB-D640-B4CA-D560-098D3BC73D3B}"/>
                  </a:ext>
                </a:extLst>
              </p14:cNvPr>
              <p14:cNvContentPartPr/>
              <p14:nvPr/>
            </p14:nvContentPartPr>
            <p14:xfrm>
              <a:off x="4912292" y="2736995"/>
              <a:ext cx="2751480" cy="360"/>
            </p14:xfrm>
          </p:contentPart>
        </mc:Choice>
        <mc:Fallback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5CFAC3FB-D640-B4CA-D560-098D3BC73D3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906172" y="2730875"/>
                <a:ext cx="276372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6718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38F7B4-139B-7B0B-D199-72C7025AA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개발 환경 설정 </a:t>
            </a:r>
            <a:r>
              <a:rPr lang="en-US" altLang="ko-KR" dirty="0"/>
              <a:t>- </a:t>
            </a:r>
            <a:r>
              <a:rPr lang="en-US" altLang="ko-KR" dirty="0" err="1"/>
              <a:t>TailwindCSS</a:t>
            </a:r>
            <a:r>
              <a:rPr lang="en-US" altLang="ko-KR" dirty="0"/>
              <a:t> </a:t>
            </a:r>
            <a:r>
              <a:rPr lang="ko-KR" altLang="en-US" dirty="0"/>
              <a:t>적용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A95DB1-6EEB-0C5A-B4FA-AA64D16EC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22" y="1910765"/>
            <a:ext cx="5867039" cy="2756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6CBA82-E8CA-B290-846E-00E6DAE4A886}"/>
              </a:ext>
            </a:extLst>
          </p:cNvPr>
          <p:cNvSpPr txBox="1"/>
          <p:nvPr/>
        </p:nvSpPr>
        <p:spPr>
          <a:xfrm>
            <a:off x="569672" y="5180318"/>
            <a:ext cx="523373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/>
              <a:t>Index.css</a:t>
            </a:r>
            <a:r>
              <a:rPr lang="ko-KR" altLang="en-US" sz="2000" dirty="0"/>
              <a:t>에 위 내용을 추가합니다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FBBFB918-D847-D80B-4997-78A6A9B76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53463" y="1922467"/>
            <a:ext cx="470033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@tailwind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base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Tailwind에서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제공하는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기본 스타일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Normalize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Reset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등)을 적용합니다.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@tailwind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components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버튼, 카드 등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컴포넌트 스타일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사용할 수 있게 합니다.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@tailwind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utilities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;</a:t>
            </a:r>
            <a:b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Tailwind의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핵심인 </a:t>
            </a:r>
            <a:r>
              <a:rPr kumimoji="0" lang="ko-KR" altLang="ko-K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유틸리티 클래스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(예: </a:t>
            </a:r>
            <a:r>
              <a:rPr kumimoji="0" lang="ko-KR" altLang="ko-KR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bg-red-500</a:t>
            </a:r>
            <a:r>
              <a:rPr kumimoji="0" lang="ko-KR" altLang="ko-K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)를 사용할 수 있게 합니다.</a:t>
            </a:r>
            <a:endParaRPr kumimoji="0" lang="ko-KR" altLang="ko-K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20734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914</ep:Words>
  <ep:PresentationFormat>와이드스크린</ep:PresentationFormat>
  <ep:Paragraphs>147</ep:Paragraphs>
  <ep:Slides>30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ep:HeadingPairs>
  <ep:TitlesOfParts>
    <vt:vector size="31" baseType="lpstr">
      <vt:lpstr>Office 테마</vt:lpstr>
      <vt:lpstr>PostBoard_Front</vt:lpstr>
      <vt:lpstr>순서</vt:lpstr>
      <vt:lpstr>개발 환경 설정 - 프로젝트 생성</vt:lpstr>
      <vt:lpstr>개발 환경 설정 – VSCode 실행</vt:lpstr>
      <vt:lpstr>개발 환경 설정 – 명령 프롬프트 열기</vt:lpstr>
      <vt:lpstr>개발 환경 설정 - Tailwind 설치 전 확인</vt:lpstr>
      <vt:lpstr>라이브러리가 존재하지 않으면 설치</vt:lpstr>
      <vt:lpstr>개발 환경 설정 – TailwindCSS 적용</vt:lpstr>
      <vt:lpstr>개발 환경 설정 - TailwindCSS 적용</vt:lpstr>
      <vt:lpstr>아이콘 사용을 위한 Lucide React 설치</vt:lpstr>
      <vt:lpstr>개발 환경 설정 – API 연동이란?</vt:lpstr>
      <vt:lpstr>슬라이드 12</vt:lpstr>
      <vt:lpstr>Fetch vs Axios 비교</vt:lpstr>
      <vt:lpstr>슬라이드 14</vt:lpstr>
      <vt:lpstr>왜 Axios를 쓰는가? (Axios 장점)</vt:lpstr>
      <vt:lpstr>슬라이드 16</vt:lpstr>
      <vt:lpstr>개발 환경 설정 - 서버와 통신을 위한 Axios 설치</vt:lpstr>
      <vt:lpstr>슬라이드 18</vt:lpstr>
      <vt:lpstr>슬라이드 19</vt:lpstr>
      <vt:lpstr>슬라이드 20</vt:lpstr>
      <vt:lpstr>게시판</vt:lpstr>
      <vt:lpstr>슬라이드 22</vt:lpstr>
      <vt:lpstr>로그인</vt:lpstr>
      <vt:lpstr>회원가입</vt:lpstr>
      <vt:lpstr>게시글 불러오기 및 검색</vt:lpstr>
      <vt:lpstr>슬라이드 26</vt:lpstr>
      <vt:lpstr>슬라이드 27</vt:lpstr>
      <vt:lpstr>슬라이드 28</vt:lpstr>
      <vt:lpstr>슬라이드 29</vt:lpstr>
      <vt:lpstr>슬라이드 30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2025-05-12T06:49:50.000</dcterms:created>
  <dc:creator>DoHyun Park</dc:creator>
  <cp:lastModifiedBy>user</cp:lastModifiedBy>
  <dcterms:modified xsi:type="dcterms:W3CDTF">2025-05-17T13:23:11.725</dcterms:modified>
  <cp:revision>64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